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6" r:id="rId4"/>
    <p:sldId id="260" r:id="rId5"/>
    <p:sldId id="257" r:id="rId6"/>
    <p:sldId id="259" r:id="rId7"/>
    <p:sldId id="278" r:id="rId8"/>
    <p:sldId id="279" r:id="rId9"/>
    <p:sldId id="280" r:id="rId10"/>
    <p:sldId id="277" r:id="rId11"/>
    <p:sldId id="265" r:id="rId12"/>
    <p:sldId id="261" r:id="rId13"/>
    <p:sldId id="270" r:id="rId14"/>
    <p:sldId id="271" r:id="rId15"/>
    <p:sldId id="272" r:id="rId16"/>
    <p:sldId id="268" r:id="rId17"/>
    <p:sldId id="258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Arial Unicode MS" panose="020B0604020202020204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151"/>
    <a:srgbClr val="F2C4C4"/>
    <a:srgbClr val="D95151"/>
    <a:srgbClr val="FDA9F7"/>
    <a:srgbClr val="FED6FB"/>
    <a:srgbClr val="FEE6FC"/>
    <a:srgbClr val="DAD1FD"/>
    <a:srgbClr val="A518FC"/>
    <a:srgbClr val="8DBF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510" y="234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951721408785223E-3"/>
          <c:y val="9.7691404038815367E-3"/>
          <c:w val="0.98693061375644908"/>
          <c:h val="0.9902308595961184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2C4C4"/>
            </a:solidFill>
            <a:ln w="12700">
              <a:noFill/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DA5151"/>
              </a:solidFill>
              <a:ln w="12700">
                <a:noFill/>
                <a:prstDash val="solid"/>
              </a:ln>
            </c:spPr>
          </c:dPt>
          <c:val>
            <c:numRef>
              <c:f>Sheet1!$B$2:$G$2</c:f>
              <c:numCache>
                <c:formatCode>General</c:formatCode>
                <c:ptCount val="6"/>
                <c:pt idx="0">
                  <c:v>8.3000000000000007</c:v>
                </c:pt>
                <c:pt idx="1">
                  <c:v>3.4</c:v>
                </c:pt>
                <c:pt idx="2">
                  <c:v>4.8</c:v>
                </c:pt>
                <c:pt idx="3">
                  <c:v>8.1999999999999993</c:v>
                </c:pt>
                <c:pt idx="4">
                  <c:v>18.100000000000001</c:v>
                </c:pt>
                <c:pt idx="5">
                  <c:v>67.900000000000006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동부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4"/>
                      <c:pt idx="0">
                        <c:v>1분기</c:v>
                      </c:pt>
                      <c:pt idx="1">
                        <c:v>2분기</c:v>
                      </c:pt>
                      <c:pt idx="2">
                        <c:v>3분기</c:v>
                      </c:pt>
                      <c:pt idx="3">
                        <c:v>4분기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4"/>
        <c:axId val="137216992"/>
        <c:axId val="137217384"/>
      </c:barChart>
      <c:catAx>
        <c:axId val="137216992"/>
        <c:scaling>
          <c:orientation val="minMax"/>
        </c:scaling>
        <c:delete val="1"/>
        <c:axPos val="b"/>
        <c:numFmt formatCode="General" sourceLinked="1"/>
        <c:majorTickMark val="in"/>
        <c:minorTickMark val="none"/>
        <c:tickLblPos val="low"/>
        <c:crossAx val="137217384"/>
        <c:crosses val="autoZero"/>
        <c:auto val="1"/>
        <c:lblAlgn val="ctr"/>
        <c:lblOffset val="100"/>
        <c:noMultiLvlLbl val="0"/>
      </c:catAx>
      <c:valAx>
        <c:axId val="137217384"/>
        <c:scaling>
          <c:orientation val="minMax"/>
        </c:scaling>
        <c:delete val="1"/>
        <c:axPos val="l"/>
        <c:numFmt formatCode="General" sourceLinked="1"/>
        <c:majorTickMark val="in"/>
        <c:minorTickMark val="none"/>
        <c:tickLblPos val="nextTo"/>
        <c:crossAx val="137216992"/>
        <c:crosses val="autoZero"/>
        <c:crossBetween val="between"/>
      </c:valAx>
      <c:spPr>
        <a:noFill/>
        <a:ln w="12700">
          <a:noFill/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725" b="0" i="0" u="none" strike="noStrike" baseline="0">
          <a:solidFill>
            <a:schemeClr val="tx1"/>
          </a:solidFill>
          <a:latin typeface="맑은 고딕"/>
          <a:ea typeface="맑은 고딕"/>
          <a:cs typeface="맑은 고딕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03357669481794E-2"/>
          <c:y val="1.4497068463456999E-3"/>
          <c:w val="0.97156508737841718"/>
          <c:h val="0.99231076388888906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48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Sheet1!$B$2:$F$2</c:f>
              <c:numCache>
                <c:formatCode>General</c:formatCode>
                <c:ptCount val="5"/>
                <c:pt idx="0">
                  <c:v>693</c:v>
                </c:pt>
                <c:pt idx="1">
                  <c:v>741</c:v>
                </c:pt>
                <c:pt idx="2">
                  <c:v>922</c:v>
                </c:pt>
                <c:pt idx="3">
                  <c:v>1008</c:v>
                </c:pt>
                <c:pt idx="4">
                  <c:v>1245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동부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</c:numCache>
                  </c:num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974976"/>
        <c:axId val="137975368"/>
      </c:lineChart>
      <c:catAx>
        <c:axId val="137974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137975368"/>
        <c:crosses val="autoZero"/>
        <c:auto val="1"/>
        <c:lblAlgn val="ctr"/>
        <c:lblOffset val="100"/>
        <c:noMultiLvlLbl val="0"/>
      </c:catAx>
      <c:valAx>
        <c:axId val="137975368"/>
        <c:scaling>
          <c:orientation val="minMax"/>
          <c:max val="1400"/>
          <c:min val="600"/>
        </c:scaling>
        <c:delete val="1"/>
        <c:axPos val="l"/>
        <c:numFmt formatCode="General" sourceLinked="1"/>
        <c:majorTickMark val="none"/>
        <c:minorTickMark val="none"/>
        <c:tickLblPos val="nextTo"/>
        <c:crossAx val="13797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46436503129416E-2"/>
          <c:y val="1.5441164525705747E-2"/>
          <c:w val="0.97614138952852503"/>
          <c:h val="0.98455884357738865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48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mtClean="0"/>
                      <a:t>54.4</a:t>
                    </a:r>
                    <a:r>
                      <a:rPr lang="ko-KR" altLang="en-US" smtClean="0"/>
                      <a:t>만</a:t>
                    </a:r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mtClean="0"/>
                      <a:t>105.8</a:t>
                    </a:r>
                    <a:r>
                      <a:rPr lang="ko-KR" altLang="en-US" smtClean="0"/>
                      <a:t>만</a:t>
                    </a:r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mtClean="0"/>
                      <a:t>118.7</a:t>
                    </a:r>
                    <a:r>
                      <a:rPr lang="ko-KR" altLang="en-US" smtClean="0"/>
                      <a:t>만</a:t>
                    </a:r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mtClean="0"/>
                      <a:t>137.9</a:t>
                    </a:r>
                    <a:r>
                      <a:rPr lang="ko-KR" altLang="en-US" smtClean="0"/>
                      <a:t>만</a:t>
                    </a:r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mtClean="0"/>
                      <a:t>224.8</a:t>
                    </a:r>
                    <a:r>
                      <a:rPr lang="ko-KR" altLang="en-US" smtClean="0"/>
                      <a:t>만</a:t>
                    </a:r>
                    <a:endParaRPr lang="ko-KR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mtClean="0"/>
                      <a:t>343</a:t>
                    </a:r>
                    <a:r>
                      <a:rPr lang="ko-KR" altLang="en-US" smtClean="0"/>
                      <a:t>만</a:t>
                    </a:r>
                    <a:endParaRPr lang="ko-KR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Sheet1!$B$2:$G$2</c:f>
              <c:numCache>
                <c:formatCode>General</c:formatCode>
                <c:ptCount val="6"/>
                <c:pt idx="0">
                  <c:v>544000</c:v>
                </c:pt>
                <c:pt idx="1">
                  <c:v>1058000</c:v>
                </c:pt>
                <c:pt idx="2">
                  <c:v>1187000</c:v>
                </c:pt>
                <c:pt idx="3">
                  <c:v>1379000</c:v>
                </c:pt>
                <c:pt idx="4">
                  <c:v>2248000</c:v>
                </c:pt>
                <c:pt idx="5">
                  <c:v>3430000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동부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976152"/>
        <c:axId val="137976544"/>
      </c:lineChart>
      <c:catAx>
        <c:axId val="137976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137976544"/>
        <c:crosses val="autoZero"/>
        <c:auto val="1"/>
        <c:lblAlgn val="ctr"/>
        <c:lblOffset val="100"/>
        <c:noMultiLvlLbl val="0"/>
      </c:catAx>
      <c:valAx>
        <c:axId val="137976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97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5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617D-5F65-487E-8429-758EFAA6D6C8}" type="datetimeFigureOut">
              <a:rPr lang="ko-KR" altLang="en-US" smtClean="0"/>
              <a:t>2017-03-19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jpe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ohmynews.com/q9447/tag/%EC%9D%BC%EB%B3%B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932403" y="637455"/>
            <a:ext cx="6345664" cy="4962919"/>
            <a:chOff x="3187572" y="408659"/>
            <a:chExt cx="6345664" cy="4962919"/>
          </a:xfrm>
        </p:grpSpPr>
        <p:pic>
          <p:nvPicPr>
            <p:cNvPr id="1026" name="Picture 2" descr="http://freedesignfile.com/upload/2016/11/Smart-home-flat-template-vector-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333" y1="62000" x2="49167" y2="79111"/>
                          <a14:foregroundMark x1="45667" y1="64000" x2="49000" y2="67778"/>
                          <a14:foregroundMark x1="10333" y1="34889" x2="10333" y2="34889"/>
                          <a14:foregroundMark x1="17333" y1="14000" x2="17333" y2="14000"/>
                          <a14:foregroundMark x1="33833" y1="13556" x2="33833" y2="13556"/>
                          <a14:foregroundMark x1="50833" y1="13111" x2="50833" y2="13111"/>
                          <a14:foregroundMark x1="68167" y1="13111" x2="68167" y2="13111"/>
                          <a14:foregroundMark x1="83833" y1="12222" x2="83833" y2="12222"/>
                          <a14:foregroundMark x1="90667" y1="33778" x2="90667" y2="33778"/>
                          <a14:foregroundMark x1="46667" y1="10222" x2="53667" y2="19111"/>
                          <a14:foregroundMark x1="29500" y1="64000" x2="29500" y2="7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8"/>
            <a:stretch/>
          </p:blipFill>
          <p:spPr bwMode="auto">
            <a:xfrm>
              <a:off x="3187572" y="408659"/>
              <a:ext cx="6345664" cy="410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690442" y="4448248"/>
              <a:ext cx="53399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Sil</a:t>
              </a:r>
              <a:r>
                <a:rPr lang="en-US" altLang="ko-KR" sz="5400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ver</a:t>
              </a:r>
              <a:r>
                <a:rPr lang="en-US" altLang="ko-KR" sz="5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5400" dirty="0" smtClean="0">
                  <a:solidFill>
                    <a:srgbClr val="DA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Lon</a:t>
              </a:r>
              <a:r>
                <a:rPr lang="en-US" altLang="ko-KR" sz="5400" dirty="0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ely</a:t>
              </a:r>
              <a:r>
                <a:rPr lang="en-US" altLang="ko-KR" sz="5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5400" dirty="0" err="1" smtClean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Io</a:t>
              </a:r>
              <a:r>
                <a:rPr lang="en-US" altLang="ko-KR" sz="5400" dirty="0" err="1" smtClean="0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T</a:t>
              </a:r>
              <a:endParaRPr lang="ko-KR" altLang="en-US" sz="5400" dirty="0">
                <a:solidFill>
                  <a:srgbClr val="D951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81332" y="5933894"/>
            <a:ext cx="484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정선용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김덕윤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김성준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이영선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4893" y="5587394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 </a:t>
            </a:r>
            <a:r>
              <a:rPr lang="ko-KR" altLang="en-US" sz="16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종합설계프로젝트 </a:t>
            </a:r>
            <a:r>
              <a:rPr lang="en-US" altLang="ko-KR" sz="16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 err="1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실론티</a:t>
            </a:r>
            <a:r>
              <a:rPr lang="ko-KR" altLang="en-US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160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solidFill>
                <a:srgbClr val="26262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5" name="직사각형 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소개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8124046" y="2050209"/>
            <a:ext cx="3154582" cy="4280666"/>
            <a:chOff x="3776570" y="2165241"/>
            <a:chExt cx="3154582" cy="4280666"/>
          </a:xfrm>
        </p:grpSpPr>
        <p:grpSp>
          <p:nvGrpSpPr>
            <p:cNvPr id="2" name="그룹 1"/>
            <p:cNvGrpSpPr/>
            <p:nvPr/>
          </p:nvGrpSpPr>
          <p:grpSpPr>
            <a:xfrm>
              <a:off x="4234289" y="2165241"/>
              <a:ext cx="1963935" cy="4280666"/>
              <a:chOff x="1454513" y="2165241"/>
              <a:chExt cx="1963935" cy="4280666"/>
            </a:xfrm>
          </p:grpSpPr>
          <p:pic>
            <p:nvPicPr>
              <p:cNvPr id="16" name="Picture 16" descr="http://i.huffpost.com/gen/4108726/images/o-KOREA-facebook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34" t="12900" r="30017" b="9400"/>
              <a:stretch/>
            </p:blipFill>
            <p:spPr bwMode="auto">
              <a:xfrm>
                <a:off x="1454513" y="4661138"/>
                <a:ext cx="1963935" cy="1784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https://www.android.com/static/2016/img/share/andy-lg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2344" l="38500" r="61417">
                            <a14:foregroundMark x1="54667" y1="35407" x2="54667" y2="35407"/>
                            <a14:foregroundMark x1="59167" y1="43541" x2="59167" y2="43541"/>
                            <a14:foregroundMark x1="39500" y1="46890" x2="39500" y2="4689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47" t="19203" r="35723" b="21582"/>
              <a:stretch/>
            </p:blipFill>
            <p:spPr bwMode="auto">
              <a:xfrm>
                <a:off x="1485883" y="2165241"/>
                <a:ext cx="1932565" cy="2095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776570" y="2165241"/>
              <a:ext cx="3154582" cy="4280666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2647" y="2863661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알리미</a:t>
              </a:r>
              <a:r>
                <a:rPr lang="ko-KR" altLang="en-US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81697" y="5076468"/>
              <a:ext cx="14670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사회보장</a:t>
              </a:r>
              <a:endPara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2903" y="1355706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네트워크를 이용한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실버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케어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88662" y="3018451"/>
            <a:ext cx="2760175" cy="2255090"/>
            <a:chOff x="3946139" y="2821966"/>
            <a:chExt cx="2760175" cy="225509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660" y="4113883"/>
              <a:ext cx="1783654" cy="963173"/>
            </a:xfrm>
            <a:prstGeom prst="rect">
              <a:avLst/>
            </a:prstGeom>
          </p:spPr>
        </p:pic>
        <p:pic>
          <p:nvPicPr>
            <p:cNvPr id="23" name="Picture 4" descr="https://www.rosehosting.com/blog/wp-content/uploads/2016/03/build-nginx-with-pagespeed-modul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139" y="3545334"/>
              <a:ext cx="1237100" cy="123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learningequality.org/media/press_logos/RaspberryPi_Log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19"/>
            <a:stretch/>
          </p:blipFill>
          <p:spPr bwMode="auto">
            <a:xfrm>
              <a:off x="4344812" y="2821966"/>
              <a:ext cx="1841642" cy="149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/>
          <p:cNvCxnSpPr/>
          <p:nvPr/>
        </p:nvCxnSpPr>
        <p:spPr>
          <a:xfrm flipV="1">
            <a:off x="7848837" y="3098102"/>
            <a:ext cx="764298" cy="94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848837" y="4043734"/>
            <a:ext cx="732928" cy="122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77" y="3753069"/>
            <a:ext cx="629059" cy="62905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99" y="3027722"/>
            <a:ext cx="2159000" cy="2006600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3785414" y="4031022"/>
            <a:ext cx="895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5" name="직사각형 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074" y="439762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구상도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013188" y="1488026"/>
            <a:ext cx="10521472" cy="5207532"/>
            <a:chOff x="1013188" y="1488026"/>
            <a:chExt cx="10521472" cy="5207532"/>
          </a:xfrm>
        </p:grpSpPr>
        <p:grpSp>
          <p:nvGrpSpPr>
            <p:cNvPr id="13" name="그룹 12"/>
            <p:cNvGrpSpPr/>
            <p:nvPr/>
          </p:nvGrpSpPr>
          <p:grpSpPr>
            <a:xfrm>
              <a:off x="9188731" y="1488026"/>
              <a:ext cx="2345929" cy="1778292"/>
              <a:chOff x="8670274" y="1410158"/>
              <a:chExt cx="2345929" cy="1778292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7" t="16115" r="13638" b="22728"/>
              <a:stretch/>
            </p:blipFill>
            <p:spPr>
              <a:xfrm>
                <a:off x="9265184" y="1410158"/>
                <a:ext cx="1751019" cy="1465245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C"/>
                  </a:clrFrom>
                  <a:clrTo>
                    <a:srgbClr val="FEFE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0274" y="1971108"/>
                <a:ext cx="1599495" cy="1217342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305" y="4049803"/>
              <a:ext cx="1713368" cy="171336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638185" y="3332260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구형 가전제품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638185" y="5745552"/>
              <a:ext cx="12811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모션감지센서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439" y="2216980"/>
              <a:ext cx="862692" cy="58663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490" y="4613172"/>
              <a:ext cx="862692" cy="586630"/>
            </a:xfrm>
            <a:prstGeom prst="rect">
              <a:avLst/>
            </a:prstGeom>
          </p:spPr>
        </p:pic>
        <p:cxnSp>
          <p:nvCxnSpPr>
            <p:cNvPr id="25" name="직선 연결선 24"/>
            <p:cNvCxnSpPr/>
            <p:nvPr/>
          </p:nvCxnSpPr>
          <p:spPr>
            <a:xfrm flipV="1">
              <a:off x="8516039" y="4906487"/>
              <a:ext cx="859316" cy="18932"/>
            </a:xfrm>
            <a:prstGeom prst="line">
              <a:avLst/>
            </a:prstGeom>
            <a:ln w="825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4078322" y="2670329"/>
              <a:ext cx="2760175" cy="2255090"/>
              <a:chOff x="3946139" y="2821966"/>
              <a:chExt cx="2760175" cy="2255090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660" y="4113883"/>
                <a:ext cx="1783654" cy="963173"/>
              </a:xfrm>
              <a:prstGeom prst="rect">
                <a:avLst/>
              </a:prstGeom>
            </p:spPr>
          </p:pic>
          <p:pic>
            <p:nvPicPr>
              <p:cNvPr id="1028" name="Picture 4" descr="https://www.rosehosting.com/blog/wp-content/uploads/2016/03/build-nginx-with-pagespeed-modul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6139" y="3545334"/>
                <a:ext cx="1237100" cy="123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s://learningequality.org/media/press_logos/RaspberryPi_Logo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19"/>
              <a:stretch/>
            </p:blipFill>
            <p:spPr bwMode="auto">
              <a:xfrm>
                <a:off x="4344812" y="2821966"/>
                <a:ext cx="1841642" cy="1496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3" name="직선 연결선 32"/>
            <p:cNvCxnSpPr/>
            <p:nvPr/>
          </p:nvCxnSpPr>
          <p:spPr>
            <a:xfrm flipV="1">
              <a:off x="6717310" y="2524945"/>
              <a:ext cx="652974" cy="1145869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717310" y="3670814"/>
              <a:ext cx="652974" cy="1141572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850390" y="5022283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서버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414" y="1490804"/>
              <a:ext cx="979132" cy="979132"/>
            </a:xfrm>
            <a:prstGeom prst="rect">
              <a:avLst/>
            </a:prstGeom>
          </p:spPr>
        </p:pic>
        <p:pic>
          <p:nvPicPr>
            <p:cNvPr id="1038" name="Picture 14" descr="https://www.android.com/static/2016/img/share/andy-l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7" t="19203" r="35723" b="21582"/>
            <a:stretch/>
          </p:blipFill>
          <p:spPr bwMode="auto">
            <a:xfrm>
              <a:off x="1345638" y="3393697"/>
              <a:ext cx="1085005" cy="117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i.huffpost.com/gen/4108726/images/o-KOREA-facebook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4" t="12900" r="30017" b="9400"/>
            <a:stretch/>
          </p:blipFill>
          <p:spPr bwMode="auto">
            <a:xfrm>
              <a:off x="1327131" y="5199802"/>
              <a:ext cx="1239501" cy="112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연결선 45"/>
            <p:cNvCxnSpPr>
              <a:endCxn id="40" idx="3"/>
            </p:cNvCxnSpPr>
            <p:nvPr/>
          </p:nvCxnSpPr>
          <p:spPr>
            <a:xfrm flipH="1" flipV="1">
              <a:off x="2419546" y="1980370"/>
              <a:ext cx="1282297" cy="1968147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1040" idx="3"/>
            </p:cNvCxnSpPr>
            <p:nvPr/>
          </p:nvCxnSpPr>
          <p:spPr>
            <a:xfrm flipH="1">
              <a:off x="2566632" y="3962246"/>
              <a:ext cx="1135212" cy="1800768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1038" idx="3"/>
            </p:cNvCxnSpPr>
            <p:nvPr/>
          </p:nvCxnSpPr>
          <p:spPr>
            <a:xfrm flipH="1">
              <a:off x="2430643" y="3962246"/>
              <a:ext cx="1353000" cy="19773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340243" y="2696385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ARS 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IoT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3188" y="4584069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알리미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71342" y="6326226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사회보장시스템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839" y="3232389"/>
              <a:ext cx="1135128" cy="81764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9" t="11757" r="17182" b="32222"/>
            <a:stretch/>
          </p:blipFill>
          <p:spPr>
            <a:xfrm flipH="1">
              <a:off x="8378092" y="2227174"/>
              <a:ext cx="796001" cy="53785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05565" y="267032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IR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77201" y="1686289"/>
            <a:ext cx="4837598" cy="4417763"/>
            <a:chOff x="3677201" y="1202659"/>
            <a:chExt cx="4837598" cy="4417763"/>
          </a:xfrm>
        </p:grpSpPr>
        <p:sp>
          <p:nvSpPr>
            <p:cNvPr id="4" name="이등변 삼각형 3"/>
            <p:cNvSpPr/>
            <p:nvPr/>
          </p:nvSpPr>
          <p:spPr>
            <a:xfrm>
              <a:off x="4387789" y="1913247"/>
              <a:ext cx="3416422" cy="2945191"/>
            </a:xfrm>
            <a:prstGeom prst="triangle">
              <a:avLst/>
            </a:prstGeom>
            <a:noFill/>
            <a:ln w="149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385412" y="1202659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어르신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677201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093623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11372" y="3448106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실론티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9" name="직사각형 8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3074" y="43976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798182" y="2416204"/>
            <a:ext cx="9487956" cy="8664536"/>
            <a:chOff x="3677201" y="1202659"/>
            <a:chExt cx="4837598" cy="4417763"/>
          </a:xfrm>
        </p:grpSpPr>
        <p:sp>
          <p:nvSpPr>
            <p:cNvPr id="5" name="이등변 삼각형 4"/>
            <p:cNvSpPr/>
            <p:nvPr/>
          </p:nvSpPr>
          <p:spPr>
            <a:xfrm>
              <a:off x="4387789" y="1913247"/>
              <a:ext cx="3416422" cy="2945191"/>
            </a:xfrm>
            <a:prstGeom prst="triangle">
              <a:avLst/>
            </a:prstGeom>
            <a:noFill/>
            <a:ln w="149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385412" y="1202659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어르신</a:t>
              </a:r>
              <a:endParaRPr lang="ko-KR" altLang="en-US" sz="4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77201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093623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1372" y="3448106"/>
              <a:ext cx="1494222" cy="674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실론티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1" name="직사각형 10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3074" y="43976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58322" y="323473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ARS-</a:t>
            </a:r>
            <a:r>
              <a:rPr lang="en-US" altLang="ko-KR" sz="4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6609" y="4075360"/>
            <a:ext cx="485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사용 진입장벽을 크게 낮출 수 있음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6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798182" y="2416204"/>
            <a:ext cx="9487956" cy="8664536"/>
            <a:chOff x="3677201" y="1202659"/>
            <a:chExt cx="4837598" cy="4417763"/>
          </a:xfrm>
        </p:grpSpPr>
        <p:sp>
          <p:nvSpPr>
            <p:cNvPr id="5" name="이등변 삼각형 4"/>
            <p:cNvSpPr/>
            <p:nvPr/>
          </p:nvSpPr>
          <p:spPr>
            <a:xfrm>
              <a:off x="4387789" y="1913247"/>
              <a:ext cx="3416422" cy="2945191"/>
            </a:xfrm>
            <a:prstGeom prst="triangle">
              <a:avLst/>
            </a:prstGeom>
            <a:noFill/>
            <a:ln w="149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385412" y="1202659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ko-KR" altLang="en-US" sz="4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77201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093623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1372" y="3448106"/>
              <a:ext cx="1494222" cy="674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실론티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1" name="직사각형 10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3074" y="43976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64750" y="3235685"/>
            <a:ext cx="4070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보호자 안심 </a:t>
            </a:r>
            <a:r>
              <a:rPr lang="ko-KR" altLang="en-US" sz="4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알리미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7626" y="4075360"/>
            <a:ext cx="482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긴급상황 발생시 보호자에게 관련 정보를 전송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1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798182" y="2416204"/>
            <a:ext cx="9487956" cy="8664536"/>
            <a:chOff x="3677201" y="1202659"/>
            <a:chExt cx="4837598" cy="4417763"/>
          </a:xfrm>
        </p:grpSpPr>
        <p:sp>
          <p:nvSpPr>
            <p:cNvPr id="5" name="이등변 삼각형 4"/>
            <p:cNvSpPr/>
            <p:nvPr/>
          </p:nvSpPr>
          <p:spPr>
            <a:xfrm>
              <a:off x="4387789" y="1913247"/>
              <a:ext cx="3416422" cy="2945191"/>
            </a:xfrm>
            <a:prstGeom prst="triangle">
              <a:avLst/>
            </a:prstGeom>
            <a:noFill/>
            <a:ln w="1492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385412" y="1202659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</a:t>
              </a:r>
              <a:endParaRPr lang="en-US" altLang="ko-KR" sz="48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48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</a:t>
              </a:r>
              <a:endParaRPr lang="ko-KR" altLang="en-US" sz="4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677201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공공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기관</a:t>
              </a:r>
              <a:endPara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093623" y="4199246"/>
              <a:ext cx="1421176" cy="1421176"/>
            </a:xfrm>
            <a:prstGeom prst="ellipse">
              <a:avLst/>
            </a:prstGeom>
            <a:solidFill>
              <a:srgbClr val="FE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보호자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1372" y="3448106"/>
              <a:ext cx="1494222" cy="674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실론티</a:t>
              </a:r>
              <a:endParaRPr lang="ko-KR" altLang="en-US" sz="8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1" name="직사각형 10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3074" y="43976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7291" y="3235685"/>
            <a:ext cx="4642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 보장 시스템 구현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6609" y="4075360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무연고 어르신에게 발생한 긴급상황에 대처 가능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6" name="직사각형 5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3074" y="43976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26442"/>
              </p:ext>
            </p:extLst>
          </p:nvPr>
        </p:nvGraphicFramePr>
        <p:xfrm>
          <a:off x="1905003" y="1894840"/>
          <a:ext cx="8686796" cy="376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9"/>
                <a:gridCol w="554273"/>
                <a:gridCol w="554273"/>
                <a:gridCol w="554273"/>
                <a:gridCol w="554273"/>
                <a:gridCol w="554273"/>
                <a:gridCol w="554273"/>
                <a:gridCol w="554273"/>
                <a:gridCol w="554273"/>
                <a:gridCol w="554273"/>
              </a:tblGrid>
              <a:tr h="649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선행 학습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재료 구비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개발환경 구축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Home Control System </a:t>
                      </a:r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Home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Integration System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Social Insurance System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동작 테스트 및 디버깅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작품 보완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78720" y="1442089"/>
            <a:ext cx="109559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독거 노인 가구 수 추이 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://blog.ohmynews.com/q9447/tag/%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EC%9D%BC%EB%B3%B8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고독사</a:t>
            </a:r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추이</a:t>
            </a:r>
            <a:endParaRPr lang="en-US" altLang="ko-KR" sz="24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무연고 </a:t>
            </a:r>
            <a:r>
              <a:rPr lang="ko-KR" altLang="en-US" sz="2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사망자 현황 </a:t>
            </a:r>
            <a:r>
              <a:rPr lang="en-US" altLang="ko-KR" sz="2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(2011</a:t>
            </a:r>
            <a:r>
              <a:rPr lang="ko-KR" altLang="en-US" sz="2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～</a:t>
            </a:r>
            <a:r>
              <a:rPr lang="en-US" altLang="ko-KR" sz="2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2015).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보건복지부</a:t>
            </a:r>
            <a:endParaRPr lang="en-US" altLang="ko-KR" sz="24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연령별 스마트 폰 보급률</a:t>
            </a:r>
            <a:endParaRPr lang="en-US" altLang="ko-KR" sz="32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세대별 스마트 폰 이용특성과 영향력 변화</a:t>
            </a:r>
            <a:r>
              <a:rPr lang="en-US" altLang="ko-KR" sz="24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(2016</a:t>
            </a:r>
            <a:r>
              <a:rPr lang="en-US" altLang="ko-KR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24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정보통신연구원</a:t>
            </a:r>
            <a:endParaRPr lang="ko-KR" altLang="en-US" sz="2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5" name="직사각형 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074" y="439762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및 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731744" y="2132546"/>
            <a:ext cx="2728511" cy="2753023"/>
            <a:chOff x="4994313" y="2066296"/>
            <a:chExt cx="2728511" cy="2753023"/>
          </a:xfrm>
        </p:grpSpPr>
        <p:grpSp>
          <p:nvGrpSpPr>
            <p:cNvPr id="9" name="그룹 8"/>
            <p:cNvGrpSpPr/>
            <p:nvPr/>
          </p:nvGrpSpPr>
          <p:grpSpPr>
            <a:xfrm>
              <a:off x="5063458" y="2066296"/>
              <a:ext cx="2659366" cy="275422"/>
              <a:chOff x="4854766" y="1586428"/>
              <a:chExt cx="2659366" cy="27542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266064" y="1586428"/>
                <a:ext cx="2248068" cy="2754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854766" y="1586428"/>
                <a:ext cx="664685" cy="275422"/>
                <a:chOff x="3819180" y="727113"/>
                <a:chExt cx="664685" cy="275422"/>
              </a:xfrm>
              <a:solidFill>
                <a:schemeClr val="tx2"/>
              </a:solidFill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819180" y="727113"/>
                  <a:ext cx="411297" cy="275422"/>
                </a:xfrm>
                <a:prstGeom prst="rect">
                  <a:avLst/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4230478" y="727113"/>
                  <a:ext cx="253387" cy="275422"/>
                </a:xfrm>
                <a:prstGeom prst="triangle">
                  <a:avLst>
                    <a:gd name="adj" fmla="val 0"/>
                  </a:avLst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994313" y="2341718"/>
              <a:ext cx="2318263" cy="2477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현황 및 문제제기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아이디어 소개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기대효과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개발일정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출처 및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63458" y="4765032"/>
              <a:ext cx="265936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문제제기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27121" y="1126143"/>
            <a:ext cx="6556314" cy="4557172"/>
            <a:chOff x="2727121" y="1271283"/>
            <a:chExt cx="6556314" cy="4557172"/>
          </a:xfrm>
        </p:grpSpPr>
        <p:grpSp>
          <p:nvGrpSpPr>
            <p:cNvPr id="10" name="그룹 9"/>
            <p:cNvGrpSpPr/>
            <p:nvPr/>
          </p:nvGrpSpPr>
          <p:grpSpPr>
            <a:xfrm>
              <a:off x="2727121" y="1271283"/>
              <a:ext cx="6556314" cy="4011919"/>
              <a:chOff x="2892487" y="1271282"/>
              <a:chExt cx="6556314" cy="4011919"/>
            </a:xfrm>
          </p:grpSpPr>
          <p:graphicFrame>
            <p:nvGraphicFramePr>
              <p:cNvPr id="9" name="개체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7821586"/>
                  </p:ext>
                </p:extLst>
              </p:nvPr>
            </p:nvGraphicFramePr>
            <p:xfrm>
              <a:off x="2892487" y="1271282"/>
              <a:ext cx="6556314" cy="401191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" name="TextBox 19"/>
              <p:cNvSpPr txBox="1"/>
              <p:nvPr/>
            </p:nvSpPr>
            <p:spPr>
              <a:xfrm>
                <a:off x="3325586" y="2299805"/>
                <a:ext cx="43524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연령별 스마트 폰 미사용 인구</a:t>
                </a:r>
                <a:endPara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960920" y="5428345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2822" y="5428345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5696" y="5428345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7598" y="5428345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84986" y="5428345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04318" y="5428345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902852" y="2994544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67.9%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22" y="1064045"/>
            <a:ext cx="5793955" cy="579395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7" name="직사각형 6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3074" y="439762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문제제기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2324822"/>
            <a:ext cx="12192000" cy="228138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사용인구가 적은 노년층의 경우에는 </a:t>
            </a:r>
            <a:r>
              <a:rPr lang="en-US" altLang="ko-KR" sz="32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사용할 수 없음</a:t>
            </a:r>
            <a:endParaRPr lang="en-US" altLang="ko-KR" sz="32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96900" y="1549400"/>
            <a:ext cx="665567" cy="3805654"/>
            <a:chOff x="596900" y="1828800"/>
            <a:chExt cx="665567" cy="3805654"/>
          </a:xfrm>
        </p:grpSpPr>
        <p:sp>
          <p:nvSpPr>
            <p:cNvPr id="10" name="TextBox 9"/>
            <p:cNvSpPr txBox="1"/>
            <p:nvPr/>
          </p:nvSpPr>
          <p:spPr>
            <a:xfrm>
              <a:off x="596900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연결선 11"/>
            <p:cNvCxnSpPr>
              <a:endCxn id="10" idx="0"/>
            </p:cNvCxnSpPr>
            <p:nvPr/>
          </p:nvCxnSpPr>
          <p:spPr>
            <a:xfrm>
              <a:off x="916859" y="1828800"/>
              <a:ext cx="12825" cy="34671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99105"/>
              </p:ext>
            </p:extLst>
          </p:nvPr>
        </p:nvGraphicFramePr>
        <p:xfrm>
          <a:off x="6544700" y="149370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개체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1095"/>
              </p:ext>
            </p:extLst>
          </p:nvPr>
        </p:nvGraphicFramePr>
        <p:xfrm>
          <a:off x="422950" y="149370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472797" y="3962400"/>
            <a:ext cx="665567" cy="1392654"/>
            <a:chOff x="1472797" y="4241800"/>
            <a:chExt cx="665567" cy="1392654"/>
          </a:xfrm>
        </p:grpSpPr>
        <p:sp>
          <p:nvSpPr>
            <p:cNvPr id="19" name="TextBox 18"/>
            <p:cNvSpPr txBox="1"/>
            <p:nvPr/>
          </p:nvSpPr>
          <p:spPr>
            <a:xfrm>
              <a:off x="1472797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2010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연결선 19"/>
            <p:cNvCxnSpPr>
              <a:endCxn id="19" idx="0"/>
            </p:cNvCxnSpPr>
            <p:nvPr/>
          </p:nvCxnSpPr>
          <p:spPr>
            <a:xfrm>
              <a:off x="1792767" y="4241800"/>
              <a:ext cx="12814" cy="10541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385988" y="3848100"/>
            <a:ext cx="665567" cy="1506954"/>
            <a:chOff x="2385988" y="4127500"/>
            <a:chExt cx="665567" cy="1506954"/>
          </a:xfrm>
        </p:grpSpPr>
        <p:sp>
          <p:nvSpPr>
            <p:cNvPr id="23" name="TextBox 22"/>
            <p:cNvSpPr txBox="1"/>
            <p:nvPr/>
          </p:nvSpPr>
          <p:spPr>
            <a:xfrm>
              <a:off x="2385988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2012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2705952" y="4127500"/>
              <a:ext cx="12820" cy="11684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3248377" y="3695700"/>
            <a:ext cx="665567" cy="1659354"/>
            <a:chOff x="3248377" y="3975100"/>
            <a:chExt cx="665567" cy="1659354"/>
          </a:xfrm>
        </p:grpSpPr>
        <p:sp>
          <p:nvSpPr>
            <p:cNvPr id="27" name="TextBox 26"/>
            <p:cNvSpPr txBox="1"/>
            <p:nvPr/>
          </p:nvSpPr>
          <p:spPr>
            <a:xfrm>
              <a:off x="3248377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2015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8" name="직선 연결선 27"/>
            <p:cNvCxnSpPr>
              <a:endCxn id="27" idx="0"/>
            </p:cNvCxnSpPr>
            <p:nvPr/>
          </p:nvCxnSpPr>
          <p:spPr>
            <a:xfrm>
              <a:off x="3568339" y="3975100"/>
              <a:ext cx="12822" cy="1320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4132131" y="3086100"/>
            <a:ext cx="665567" cy="2268954"/>
            <a:chOff x="4132131" y="3365500"/>
            <a:chExt cx="665567" cy="2268954"/>
          </a:xfrm>
        </p:grpSpPr>
        <p:sp>
          <p:nvSpPr>
            <p:cNvPr id="31" name="TextBox 30"/>
            <p:cNvSpPr txBox="1"/>
            <p:nvPr/>
          </p:nvSpPr>
          <p:spPr>
            <a:xfrm>
              <a:off x="4132131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2025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2" name="직선 연결선 31"/>
            <p:cNvCxnSpPr>
              <a:endCxn id="31" idx="0"/>
            </p:cNvCxnSpPr>
            <p:nvPr/>
          </p:nvCxnSpPr>
          <p:spPr>
            <a:xfrm>
              <a:off x="4452095" y="3365500"/>
              <a:ext cx="12820" cy="19304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011449" y="2286000"/>
            <a:ext cx="665567" cy="3069054"/>
            <a:chOff x="5011449" y="2565400"/>
            <a:chExt cx="665567" cy="3069054"/>
          </a:xfrm>
        </p:grpSpPr>
        <p:sp>
          <p:nvSpPr>
            <p:cNvPr id="35" name="TextBox 34"/>
            <p:cNvSpPr txBox="1"/>
            <p:nvPr/>
          </p:nvSpPr>
          <p:spPr>
            <a:xfrm>
              <a:off x="5011449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2035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6" name="직선 연결선 35"/>
            <p:cNvCxnSpPr>
              <a:endCxn id="35" idx="0"/>
            </p:cNvCxnSpPr>
            <p:nvPr/>
          </p:nvCxnSpPr>
          <p:spPr>
            <a:xfrm>
              <a:off x="5331411" y="2565400"/>
              <a:ext cx="12822" cy="27305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6807200" y="4381500"/>
            <a:ext cx="665567" cy="973554"/>
            <a:chOff x="6807200" y="4660900"/>
            <a:chExt cx="665567" cy="973554"/>
          </a:xfrm>
        </p:grpSpPr>
        <p:sp>
          <p:nvSpPr>
            <p:cNvPr id="39" name="TextBox 38"/>
            <p:cNvSpPr txBox="1"/>
            <p:nvPr/>
          </p:nvSpPr>
          <p:spPr>
            <a:xfrm>
              <a:off x="6807200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2011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연결선 39"/>
            <p:cNvCxnSpPr>
              <a:endCxn id="39" idx="0"/>
            </p:cNvCxnSpPr>
            <p:nvPr/>
          </p:nvCxnSpPr>
          <p:spPr>
            <a:xfrm>
              <a:off x="7137637" y="4660900"/>
              <a:ext cx="2347" cy="635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7885127" y="4165600"/>
            <a:ext cx="665567" cy="1189454"/>
            <a:chOff x="7885127" y="4445000"/>
            <a:chExt cx="665567" cy="1189454"/>
          </a:xfrm>
        </p:grpSpPr>
        <p:sp>
          <p:nvSpPr>
            <p:cNvPr id="42" name="TextBox 41"/>
            <p:cNvSpPr txBox="1"/>
            <p:nvPr/>
          </p:nvSpPr>
          <p:spPr>
            <a:xfrm>
              <a:off x="7885127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2012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3" name="직선 연결선 42"/>
            <p:cNvCxnSpPr>
              <a:endCxn id="42" idx="0"/>
            </p:cNvCxnSpPr>
            <p:nvPr/>
          </p:nvCxnSpPr>
          <p:spPr>
            <a:xfrm>
              <a:off x="8204200" y="4445000"/>
              <a:ext cx="13711" cy="8509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8939188" y="3505200"/>
            <a:ext cx="665567" cy="1849854"/>
            <a:chOff x="8939188" y="3784600"/>
            <a:chExt cx="665567" cy="1849854"/>
          </a:xfrm>
        </p:grpSpPr>
        <p:sp>
          <p:nvSpPr>
            <p:cNvPr id="45" name="TextBox 44"/>
            <p:cNvSpPr txBox="1"/>
            <p:nvPr/>
          </p:nvSpPr>
          <p:spPr>
            <a:xfrm>
              <a:off x="8939188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2013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6" name="직선 연결선 45"/>
            <p:cNvCxnSpPr>
              <a:endCxn id="45" idx="0"/>
            </p:cNvCxnSpPr>
            <p:nvPr/>
          </p:nvCxnSpPr>
          <p:spPr>
            <a:xfrm>
              <a:off x="9245601" y="3784600"/>
              <a:ext cx="26371" cy="15113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9966677" y="3213100"/>
            <a:ext cx="665567" cy="2141954"/>
            <a:chOff x="9966677" y="3492500"/>
            <a:chExt cx="665567" cy="2141954"/>
          </a:xfrm>
        </p:grpSpPr>
        <p:sp>
          <p:nvSpPr>
            <p:cNvPr id="48" name="TextBox 47"/>
            <p:cNvSpPr txBox="1"/>
            <p:nvPr/>
          </p:nvSpPr>
          <p:spPr>
            <a:xfrm>
              <a:off x="9966677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2014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0281954" y="3492500"/>
              <a:ext cx="17507" cy="18034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11040931" y="2400300"/>
            <a:ext cx="665567" cy="2954754"/>
            <a:chOff x="11040931" y="2679700"/>
            <a:chExt cx="665567" cy="2954754"/>
          </a:xfrm>
        </p:grpSpPr>
        <p:sp>
          <p:nvSpPr>
            <p:cNvPr id="51" name="TextBox 50"/>
            <p:cNvSpPr txBox="1"/>
            <p:nvPr/>
          </p:nvSpPr>
          <p:spPr>
            <a:xfrm>
              <a:off x="11040931" y="5295900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2015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2" name="직선 연결선 51"/>
            <p:cNvCxnSpPr>
              <a:endCxn id="51" idx="0"/>
            </p:cNvCxnSpPr>
            <p:nvPr/>
          </p:nvCxnSpPr>
          <p:spPr>
            <a:xfrm>
              <a:off x="11356342" y="2679700"/>
              <a:ext cx="17373" cy="26162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96900" y="1762780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독거노인 증가추이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07200" y="1762780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고독사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41" name="직사각형 40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3074" y="439762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문제제기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95303" y="1754550"/>
            <a:ext cx="3835401" cy="3435927"/>
            <a:chOff x="745836" y="1431636"/>
            <a:chExt cx="3835401" cy="3435927"/>
          </a:xfrm>
        </p:grpSpPr>
        <p:sp>
          <p:nvSpPr>
            <p:cNvPr id="2" name="타원 1"/>
            <p:cNvSpPr/>
            <p:nvPr/>
          </p:nvSpPr>
          <p:spPr>
            <a:xfrm>
              <a:off x="945574" y="1431636"/>
              <a:ext cx="3435927" cy="34359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9942" r="8986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36" y="1870218"/>
              <a:ext cx="3835401" cy="255876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371944" y="1754548"/>
            <a:ext cx="3435927" cy="3435927"/>
            <a:chOff x="4450774" y="1431635"/>
            <a:chExt cx="3435927" cy="3435927"/>
          </a:xfrm>
        </p:grpSpPr>
        <p:sp>
          <p:nvSpPr>
            <p:cNvPr id="5" name="타원 4"/>
            <p:cNvSpPr/>
            <p:nvPr/>
          </p:nvSpPr>
          <p:spPr>
            <a:xfrm>
              <a:off x="4450774" y="1431635"/>
              <a:ext cx="3435927" cy="34359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7143" y1="86842" x2="53429" y2="87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74" r="21093"/>
            <a:stretch/>
          </p:blipFill>
          <p:spPr>
            <a:xfrm>
              <a:off x="4802906" y="1701723"/>
              <a:ext cx="2650838" cy="289574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975512" y="5393976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냉장고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0762" y="53939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기가지니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324822"/>
            <a:ext cx="12192000" cy="228138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사용이 편리하나</a:t>
            </a:r>
            <a:r>
              <a:rPr lang="en-US" altLang="ko-KR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값비싼 장비를 새로 구매 </a:t>
            </a:r>
            <a:r>
              <a:rPr lang="ko-KR" altLang="en-US" sz="32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해야함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문제제기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및 문제제기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0698" y="3178629"/>
            <a:ext cx="7709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노인들에게 편리한 </a:t>
            </a:r>
            <a:r>
              <a:rPr lang="en-US" altLang="ko-KR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네트워크로 구현하는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실버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케어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7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5" name="직사각형 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소개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277109" y="1744058"/>
            <a:ext cx="7456338" cy="4596080"/>
            <a:chOff x="4078322" y="1488026"/>
            <a:chExt cx="7456338" cy="4596080"/>
          </a:xfrm>
        </p:grpSpPr>
        <p:grpSp>
          <p:nvGrpSpPr>
            <p:cNvPr id="32" name="그룹 31"/>
            <p:cNvGrpSpPr/>
            <p:nvPr/>
          </p:nvGrpSpPr>
          <p:grpSpPr>
            <a:xfrm>
              <a:off x="9188731" y="1488026"/>
              <a:ext cx="2345929" cy="1778292"/>
              <a:chOff x="8670274" y="1410158"/>
              <a:chExt cx="2345929" cy="1778292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7" t="16115" r="13638" b="22728"/>
              <a:stretch/>
            </p:blipFill>
            <p:spPr>
              <a:xfrm>
                <a:off x="9265184" y="1410158"/>
                <a:ext cx="1751019" cy="1465245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C"/>
                  </a:clrFrom>
                  <a:clrTo>
                    <a:srgbClr val="FEFE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0274" y="1971108"/>
                <a:ext cx="1599495" cy="1217342"/>
              </a:xfrm>
              <a:prstGeom prst="rect">
                <a:avLst/>
              </a:prstGeom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305" y="4049803"/>
              <a:ext cx="1713368" cy="1713368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638185" y="3332260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구형 가전제품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38185" y="5745552"/>
              <a:ext cx="12811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모션감지센서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439" y="2216980"/>
              <a:ext cx="862692" cy="58663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490" y="4613172"/>
              <a:ext cx="862692" cy="586630"/>
            </a:xfrm>
            <a:prstGeom prst="rect">
              <a:avLst/>
            </a:prstGeom>
          </p:spPr>
        </p:pic>
        <p:cxnSp>
          <p:nvCxnSpPr>
            <p:cNvPr id="40" name="직선 연결선 39"/>
            <p:cNvCxnSpPr/>
            <p:nvPr/>
          </p:nvCxnSpPr>
          <p:spPr>
            <a:xfrm flipV="1">
              <a:off x="8516039" y="4906487"/>
              <a:ext cx="859316" cy="18932"/>
            </a:xfrm>
            <a:prstGeom prst="line">
              <a:avLst/>
            </a:prstGeom>
            <a:ln w="825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4078322" y="2670329"/>
              <a:ext cx="2760175" cy="2255090"/>
              <a:chOff x="3946139" y="2821966"/>
              <a:chExt cx="2760175" cy="2255090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660" y="4113883"/>
                <a:ext cx="1783654" cy="963173"/>
              </a:xfrm>
              <a:prstGeom prst="rect">
                <a:avLst/>
              </a:prstGeom>
            </p:spPr>
          </p:pic>
          <p:pic>
            <p:nvPicPr>
              <p:cNvPr id="43" name="Picture 4" descr="https://www.rosehosting.com/blog/wp-content/uploads/2016/03/build-nginx-with-pagespeed-modul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6139" y="3545334"/>
                <a:ext cx="1237100" cy="1237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s://learningequality.org/media/press_logos/RaspberryPi_Logo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19"/>
              <a:stretch/>
            </p:blipFill>
            <p:spPr bwMode="auto">
              <a:xfrm>
                <a:off x="4344812" y="2821966"/>
                <a:ext cx="1841642" cy="1496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5" name="직선 연결선 44"/>
            <p:cNvCxnSpPr/>
            <p:nvPr/>
          </p:nvCxnSpPr>
          <p:spPr>
            <a:xfrm flipV="1">
              <a:off x="6717310" y="2524945"/>
              <a:ext cx="652974" cy="1145869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717310" y="3670814"/>
              <a:ext cx="652974" cy="1141572"/>
            </a:xfrm>
            <a:prstGeom prst="line">
              <a:avLst/>
            </a:prstGeom>
            <a:ln w="825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850390" y="5022283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 서버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839" y="3232389"/>
              <a:ext cx="1135128" cy="817647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9" t="11757" r="17182" b="32222"/>
            <a:stretch/>
          </p:blipFill>
          <p:spPr>
            <a:xfrm flipH="1">
              <a:off x="8378092" y="2227174"/>
              <a:ext cx="796001" cy="53785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8505565" y="267032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RF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32903" y="1355706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 네트워크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3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5" name="직사각형 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소개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903" y="135570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편한 </a:t>
            </a:r>
            <a:r>
              <a:rPr lang="en-US" altLang="ko-KR" sz="3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IoT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ARS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138325" y="2937815"/>
            <a:ext cx="2760175" cy="2255090"/>
            <a:chOff x="3946139" y="2821966"/>
            <a:chExt cx="2760175" cy="225509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660" y="4113883"/>
              <a:ext cx="1783654" cy="963173"/>
            </a:xfrm>
            <a:prstGeom prst="rect">
              <a:avLst/>
            </a:prstGeom>
          </p:spPr>
        </p:pic>
        <p:pic>
          <p:nvPicPr>
            <p:cNvPr id="22" name="Picture 4" descr="https://www.rosehosting.com/blog/wp-content/uploads/2016/03/build-nginx-with-pagespeed-modu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139" y="3545334"/>
              <a:ext cx="1237100" cy="123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s://learningequality.org/media/press_logos/RaspberryPi_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19"/>
            <a:stretch/>
          </p:blipFill>
          <p:spPr bwMode="auto">
            <a:xfrm>
              <a:off x="4344812" y="2821966"/>
              <a:ext cx="1841642" cy="1496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63" y="2616200"/>
            <a:ext cx="2898321" cy="28983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73" y="2499276"/>
            <a:ext cx="2355951" cy="29246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4941" y="2745368"/>
            <a:ext cx="2171700" cy="28860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904343" y="3696028"/>
            <a:ext cx="922951" cy="369332"/>
            <a:chOff x="3904343" y="3696028"/>
            <a:chExt cx="922951" cy="369332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3904343" y="4065360"/>
              <a:ext cx="9229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71490" y="36960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00 1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68488" y="3773979"/>
            <a:ext cx="922951" cy="369332"/>
            <a:chOff x="7768488" y="3773979"/>
            <a:chExt cx="922951" cy="369332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7768488" y="4143311"/>
              <a:ext cx="9229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74311" y="37739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8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322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맑은 고딕</vt:lpstr>
      <vt:lpstr>나눔바른고딕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정선용;김덕윤;김성준;이영선</dc:creator>
  <cp:keywords>IoT;실버케어;졸업프로젝트;실론티</cp:keywords>
  <cp:lastModifiedBy>강민</cp:lastModifiedBy>
  <cp:revision>38</cp:revision>
  <dcterms:created xsi:type="dcterms:W3CDTF">2017-03-11T05:36:24Z</dcterms:created>
  <dcterms:modified xsi:type="dcterms:W3CDTF">2017-03-21T05:54:01Z</dcterms:modified>
</cp:coreProperties>
</file>