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76" r:id="rId4"/>
    <p:sldId id="298" r:id="rId5"/>
    <p:sldId id="281" r:id="rId6"/>
    <p:sldId id="286" r:id="rId7"/>
    <p:sldId id="296" r:id="rId8"/>
    <p:sldId id="297" r:id="rId9"/>
    <p:sldId id="283" r:id="rId10"/>
    <p:sldId id="291" r:id="rId11"/>
    <p:sldId id="292" r:id="rId12"/>
    <p:sldId id="293" r:id="rId13"/>
    <p:sldId id="294" r:id="rId14"/>
    <p:sldId id="295" r:id="rId15"/>
    <p:sldId id="284" r:id="rId16"/>
    <p:sldId id="288" r:id="rId17"/>
    <p:sldId id="290" r:id="rId18"/>
    <p:sldId id="278" r:id="rId19"/>
    <p:sldId id="285" r:id="rId20"/>
    <p:sldId id="280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바른고딕" panose="020B0603020101020101" pitchFamily="50" charset="-127"/>
      <p:regular r:id="rId24"/>
      <p:bold r:id="rId25"/>
    </p:embeddedFont>
    <p:embeddedFont>
      <p:font typeface="Arial Unicode MS" panose="020B0604020202020204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043"/>
    <a:srgbClr val="FFC000"/>
    <a:srgbClr val="ED7D31"/>
    <a:srgbClr val="F2F2F2"/>
    <a:srgbClr val="F6EA8E"/>
    <a:srgbClr val="2F5597"/>
    <a:srgbClr val="FFFFFF"/>
    <a:srgbClr val="DA5151"/>
    <a:srgbClr val="F2C4C4"/>
    <a:srgbClr val="D9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4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5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9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9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9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617D-5F65-487E-8429-758EFAA6D6C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436870" y="766082"/>
            <a:ext cx="5336717" cy="4617536"/>
            <a:chOff x="3692042" y="1248894"/>
            <a:chExt cx="5336717" cy="4617536"/>
          </a:xfrm>
        </p:grpSpPr>
        <p:pic>
          <p:nvPicPr>
            <p:cNvPr id="1026" name="Picture 2" descr="http://freedesignfile.com/upload/2016/11/Smart-home-flat-template-vector-0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333" y1="62000" x2="49167" y2="79111"/>
                          <a14:foregroundMark x1="45667" y1="64000" x2="49000" y2="67778"/>
                          <a14:foregroundMark x1="10333" y1="34889" x2="10333" y2="34889"/>
                          <a14:foregroundMark x1="17333" y1="14000" x2="17333" y2="14000"/>
                          <a14:foregroundMark x1="33833" y1="13556" x2="33833" y2="13556"/>
                          <a14:foregroundMark x1="50833" y1="13111" x2="50833" y2="13111"/>
                          <a14:foregroundMark x1="68167" y1="13111" x2="68167" y2="13111"/>
                          <a14:foregroundMark x1="83833" y1="12222" x2="83833" y2="12222"/>
                          <a14:foregroundMark x1="90667" y1="33778" x2="90667" y2="33778"/>
                          <a14:foregroundMark x1="46667" y1="10222" x2="53667" y2="19111"/>
                          <a14:foregroundMark x1="29500" y1="64000" x2="29500" y2="7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8"/>
            <a:stretch/>
          </p:blipFill>
          <p:spPr bwMode="auto">
            <a:xfrm>
              <a:off x="3864493" y="1248894"/>
              <a:ext cx="4991814" cy="323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692042" y="4481435"/>
              <a:ext cx="533671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실버</a:t>
              </a:r>
              <a:r>
                <a:rPr lang="ko-KR" altLang="en-US" sz="4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48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케어</a:t>
              </a:r>
              <a:r>
                <a:rPr lang="ko-KR" altLang="en-US" sz="4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48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IoT</a:t>
              </a:r>
              <a:r>
                <a:rPr lang="en-US" altLang="ko-KR" sz="4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4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서비스</a:t>
              </a:r>
              <a:endParaRPr lang="en-US" altLang="ko-KR" sz="4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  <a:p>
              <a:pPr algn="ctr"/>
              <a:r>
                <a:rPr lang="en-US" altLang="ko-KR" sz="3600" dirty="0" smtClean="0">
                  <a:solidFill>
                    <a:srgbClr val="D9515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Sil</a:t>
              </a:r>
              <a:r>
                <a:rPr lang="en-US" altLang="ko-KR" sz="3600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ver</a:t>
              </a:r>
              <a:r>
                <a:rPr lang="en-US" altLang="ko-KR" sz="3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3600" dirty="0">
                  <a:solidFill>
                    <a:srgbClr val="DA515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Lon</a:t>
              </a:r>
              <a:r>
                <a:rPr lang="en-US" altLang="ko-KR" sz="36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ely</a:t>
              </a:r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3600" dirty="0" err="1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Io</a:t>
              </a:r>
              <a:r>
                <a:rPr lang="en-US" altLang="ko-KR" sz="3600" dirty="0" err="1">
                  <a:solidFill>
                    <a:srgbClr val="D9515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T</a:t>
              </a:r>
              <a:endParaRPr lang="ko-KR" altLang="en-US" sz="3600" dirty="0">
                <a:solidFill>
                  <a:srgbClr val="D951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81332" y="6019619"/>
            <a:ext cx="484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정선용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김덕윤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이영선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4893" y="5673119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 </a:t>
            </a:r>
            <a:r>
              <a:rPr lang="ko-KR" altLang="en-US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종합설계프로젝트 </a:t>
            </a:r>
            <a:r>
              <a:rPr lang="en-US" altLang="ko-KR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 err="1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실론티</a:t>
            </a:r>
            <a:r>
              <a:rPr lang="ko-KR" altLang="en-US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</a:t>
            </a:r>
            <a:r>
              <a:rPr lang="en-US" altLang="ko-KR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00" dirty="0">
              <a:solidFill>
                <a:srgbClr val="26262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알리미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 구현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429828" y="1596571"/>
            <a:ext cx="4934857" cy="5261429"/>
            <a:chOff x="6429828" y="1596571"/>
            <a:chExt cx="4934857" cy="52614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249" y="2008482"/>
              <a:ext cx="2076451" cy="3877968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46032" t="23280"/>
            <a:stretch/>
          </p:blipFill>
          <p:spPr>
            <a:xfrm>
              <a:off x="6429828" y="1596571"/>
              <a:ext cx="4934857" cy="5261429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324100" y="2590800"/>
            <a:ext cx="4851400" cy="523220"/>
            <a:chOff x="2324100" y="2590800"/>
            <a:chExt cx="485140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2324100" y="2590800"/>
              <a:ext cx="2933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Collapse Toolbar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>
              <a:stCxn id="7" idx="3"/>
            </p:cNvCxnSpPr>
            <p:nvPr/>
          </p:nvCxnSpPr>
          <p:spPr>
            <a:xfrm>
              <a:off x="5257916" y="2852410"/>
              <a:ext cx="1917584" cy="1077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2863492" y="4346099"/>
            <a:ext cx="4312008" cy="523220"/>
            <a:chOff x="2863492" y="2709614"/>
            <a:chExt cx="4312008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2863492" y="2709614"/>
              <a:ext cx="23743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RecyclerView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5198477" y="2960132"/>
              <a:ext cx="1977023" cy="11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59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알리미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 구현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429828" y="1596571"/>
            <a:ext cx="4934857" cy="5261429"/>
            <a:chOff x="6429828" y="1596571"/>
            <a:chExt cx="4934857" cy="52614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9466" y="1944914"/>
              <a:ext cx="2069392" cy="3933372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46032" t="23280"/>
            <a:stretch/>
          </p:blipFill>
          <p:spPr>
            <a:xfrm>
              <a:off x="6429828" y="1596571"/>
              <a:ext cx="4934857" cy="5261429"/>
            </a:xfrm>
            <a:prstGeom prst="rect">
              <a:avLst/>
            </a:prstGeom>
          </p:spPr>
        </p:pic>
      </p:grpSp>
      <p:sp>
        <p:nvSpPr>
          <p:cNvPr id="13" name="모서리가 둥근 직사각형 12"/>
          <p:cNvSpPr/>
          <p:nvPr/>
        </p:nvSpPr>
        <p:spPr>
          <a:xfrm>
            <a:off x="6929466" y="2894679"/>
            <a:ext cx="2069392" cy="4073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078066" y="2778780"/>
            <a:ext cx="4851400" cy="830997"/>
            <a:chOff x="2324100" y="2590800"/>
            <a:chExt cx="4851400" cy="830997"/>
          </a:xfrm>
        </p:grpSpPr>
        <p:sp>
          <p:nvSpPr>
            <p:cNvPr id="21" name="TextBox 20"/>
            <p:cNvSpPr txBox="1"/>
            <p:nvPr/>
          </p:nvSpPr>
          <p:spPr>
            <a:xfrm>
              <a:off x="2324100" y="2590800"/>
              <a:ext cx="29402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FCM Notification</a:t>
              </a:r>
            </a:p>
            <a:p>
              <a:pPr algn="ctr"/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(Background)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2" name="직선 연결선 21"/>
            <p:cNvCxnSpPr>
              <a:stCxn id="21" idx="3"/>
            </p:cNvCxnSpPr>
            <p:nvPr/>
          </p:nvCxnSpPr>
          <p:spPr>
            <a:xfrm flipV="1">
              <a:off x="5264328" y="2960134"/>
              <a:ext cx="1911172" cy="46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2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알리미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 구현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429828" y="1596571"/>
            <a:ext cx="4934857" cy="5261429"/>
            <a:chOff x="6429828" y="1596571"/>
            <a:chExt cx="4934857" cy="52614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6207" y="1973943"/>
              <a:ext cx="2081679" cy="391885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46032" t="23280"/>
            <a:stretch/>
          </p:blipFill>
          <p:spPr>
            <a:xfrm>
              <a:off x="6429828" y="1596571"/>
              <a:ext cx="4934857" cy="526142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2624910" y="3704065"/>
            <a:ext cx="4583956" cy="830997"/>
            <a:chOff x="2464544" y="2590800"/>
            <a:chExt cx="4583956" cy="830997"/>
          </a:xfrm>
        </p:grpSpPr>
        <p:sp>
          <p:nvSpPr>
            <p:cNvPr id="20" name="TextBox 19"/>
            <p:cNvSpPr txBox="1"/>
            <p:nvPr/>
          </p:nvSpPr>
          <p:spPr>
            <a:xfrm>
              <a:off x="2464544" y="2590800"/>
              <a:ext cx="29402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FCM Notification</a:t>
              </a:r>
            </a:p>
            <a:p>
              <a:pPr algn="ctr"/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(Foreground) Dialog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1" name="직선 연결선 20"/>
            <p:cNvCxnSpPr>
              <a:stCxn id="20" idx="3"/>
            </p:cNvCxnSpPr>
            <p:nvPr/>
          </p:nvCxnSpPr>
          <p:spPr>
            <a:xfrm flipV="1">
              <a:off x="5404772" y="2960132"/>
              <a:ext cx="1643728" cy="461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42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알리미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 구현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28" y="2559050"/>
            <a:ext cx="2857500" cy="2857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26049" y="3603079"/>
            <a:ext cx="15708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>
            <a:endCxn id="4" idx="1"/>
          </p:cNvCxnSpPr>
          <p:nvPr/>
        </p:nvCxnSpPr>
        <p:spPr>
          <a:xfrm>
            <a:off x="2955642" y="3987799"/>
            <a:ext cx="1620886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559302" y="3987800"/>
            <a:ext cx="175432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433872"/>
            <a:ext cx="1031875" cy="1577016"/>
          </a:xfrm>
          <a:prstGeom prst="rect">
            <a:avLst/>
          </a:prstGeom>
        </p:spPr>
      </p:pic>
      <p:pic>
        <p:nvPicPr>
          <p:cNvPr id="2050" name="Picture 2" descr="https://www.att.com/catalog/en/skus/images/samsung-galaxy%20s7-black%20onyx-450x3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628" y="3112125"/>
            <a:ext cx="2274557" cy="17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21" y="5025902"/>
            <a:ext cx="1505169" cy="15720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7559302" y="3996675"/>
            <a:ext cx="1754326" cy="17310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7559302" y="2371936"/>
            <a:ext cx="1754326" cy="16247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3049908" y="4055843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Notification</a:t>
            </a:r>
          </a:p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02697" y="3618467"/>
            <a:ext cx="127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Server key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24662" y="360307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Device ID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35971" y="252830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Device ID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59302" y="502590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Device 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0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알리미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 구현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1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5320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연동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94" y="1858380"/>
            <a:ext cx="3261306" cy="3261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5696" y="4985138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 Server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8584" y="4985138"/>
            <a:ext cx="224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알리미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17454" y="3586766"/>
            <a:ext cx="328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388426" y="4009622"/>
            <a:ext cx="328411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5340585" y="3065171"/>
            <a:ext cx="1532586" cy="14295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Conn</a:t>
            </a:r>
            <a:b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Module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33" y="2068542"/>
            <a:ext cx="2871465" cy="28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예산 계획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28204"/>
              </p:ext>
            </p:extLst>
          </p:nvPr>
        </p:nvGraphicFramePr>
        <p:xfrm>
          <a:off x="678914" y="1390918"/>
          <a:ext cx="10757524" cy="504331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5450"/>
                <a:gridCol w="1833692"/>
                <a:gridCol w="1056068"/>
                <a:gridCol w="850006"/>
                <a:gridCol w="1378039"/>
                <a:gridCol w="1133341"/>
                <a:gridCol w="1165847"/>
                <a:gridCol w="1925081"/>
              </a:tblGrid>
              <a:tr h="1476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품명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용도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규격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단위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수량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단가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금액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예산구분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553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라즈베리파이</a:t>
                      </a:r>
                      <a:r>
                        <a:rPr lang="en-US" altLang="ko-KR" sz="1100" kern="0" spc="0" dirty="0">
                          <a:effectLst/>
                        </a:rPr>
                        <a:t>3 </a:t>
                      </a:r>
                      <a:r>
                        <a:rPr lang="ko-KR" altLang="en-US" sz="1100" kern="0" spc="0" dirty="0" err="1">
                          <a:effectLst/>
                        </a:rPr>
                        <a:t>스타터키트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홈서버구축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/</a:t>
                      </a:r>
                      <a:r>
                        <a:rPr lang="ko-KR" altLang="en-US" sz="1100" kern="0" spc="0">
                          <a:effectLst/>
                        </a:rPr>
                        <a:t>통합서버구축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Bluetooth, 802.11.n, GPIO 40 Pin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EA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73,480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146,960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특성화사업단현금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553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아두이노 나노 </a:t>
                      </a:r>
                      <a:r>
                        <a:rPr lang="en-US" altLang="ko-KR" sz="1100" kern="0" spc="0">
                          <a:effectLst/>
                        </a:rPr>
                        <a:t>v3.0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모듈 완제품 완성용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effectLst/>
                        </a:rPr>
                        <a:t>ATMega</a:t>
                      </a:r>
                      <a:endParaRPr lang="en-US" sz="1100" kern="0" spc="0" dirty="0"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328, Digital I/O 17pin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EA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33,000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198,000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특성화사업단현금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553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CL-USB232-PIR </a:t>
                      </a:r>
                      <a:r>
                        <a:rPr lang="ko-KR" altLang="en-US" sz="1100" kern="0" spc="0">
                          <a:effectLst/>
                        </a:rPr>
                        <a:t>적외선센서모듈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위기상황 감지 모듈 움직임 감지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RS232C</a:t>
                      </a:r>
                      <a:r>
                        <a:rPr lang="ko-KR" altLang="en-US" sz="1100" kern="0" spc="0">
                          <a:effectLst/>
                        </a:rPr>
                        <a:t>통신모듈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EA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69,300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69,300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특성화사업단현금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769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Arduino Mega2560 R3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모듈 테스터용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ATMega2560, Digital 45pin Analog I/O 16pin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EA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57,200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114,400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특성화사업단현금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2496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브레드보드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회로 테스트용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82 x 53.2 x 9.5mm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EA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2,750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13,750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특성화사업단현금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337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DFR0027 </a:t>
                      </a:r>
                      <a:r>
                        <a:rPr lang="ko-KR" altLang="en-US" sz="1100" kern="0" spc="0">
                          <a:effectLst/>
                        </a:rPr>
                        <a:t>진동센서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위기상황 감지 진동감지용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10MOhm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EA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5,247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15,741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특성화사업단현금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337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HC-SR04P </a:t>
                      </a:r>
                      <a:r>
                        <a:rPr lang="ko-KR" altLang="en-US" sz="1100" kern="0" spc="0" dirty="0">
                          <a:effectLst/>
                        </a:rPr>
                        <a:t>초음파 센서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출입 감지용 센서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측정거리 </a:t>
                      </a:r>
                      <a:r>
                        <a:rPr lang="en-US" altLang="ko-KR" sz="1100" kern="0" spc="0">
                          <a:effectLst/>
                        </a:rPr>
                        <a:t>2</a:t>
                      </a:r>
                      <a:r>
                        <a:rPr lang="en-US" sz="1100" kern="0" spc="0">
                          <a:effectLst/>
                        </a:rPr>
                        <a:t>cm ~ 450cm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EA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effectLst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2,200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6,600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특성화사업단현금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7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예산 계획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72066"/>
              </p:ext>
            </p:extLst>
          </p:nvPr>
        </p:nvGraphicFramePr>
        <p:xfrm>
          <a:off x="678914" y="1390918"/>
          <a:ext cx="10757524" cy="49800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5450"/>
                <a:gridCol w="1833692"/>
                <a:gridCol w="1056068"/>
                <a:gridCol w="850006"/>
                <a:gridCol w="1378039"/>
                <a:gridCol w="1133341"/>
                <a:gridCol w="1165847"/>
                <a:gridCol w="1925081"/>
              </a:tblGrid>
              <a:tr h="1476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품명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용도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규격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단위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수량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단가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금액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예산구분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553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KSM-603LM5ND(</a:t>
                      </a:r>
                      <a:r>
                        <a:rPr lang="ko-KR" altLang="en-US" sz="1200" kern="0" spc="0" dirty="0" err="1">
                          <a:effectLst/>
                        </a:rPr>
                        <a:t>리모콘모듈</a:t>
                      </a:r>
                      <a:r>
                        <a:rPr lang="ko-KR" altLang="en-US" sz="1200" kern="0" spc="0" dirty="0">
                          <a:effectLst/>
                        </a:rPr>
                        <a:t> </a:t>
                      </a:r>
                      <a:r>
                        <a:rPr lang="ko-KR" altLang="en-US" sz="1200" kern="0" spc="0" dirty="0" err="1">
                          <a:effectLst/>
                        </a:rPr>
                        <a:t>수광부</a:t>
                      </a:r>
                      <a:r>
                        <a:rPr lang="en-US" altLang="ko-KR" sz="1200" kern="0" spc="0" dirty="0">
                          <a:effectLst/>
                        </a:rPr>
                        <a:t>)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</a:rPr>
                        <a:t>리모콘</a:t>
                      </a:r>
                      <a:r>
                        <a:rPr lang="ko-KR" altLang="en-US" sz="1200" kern="0" spc="0" dirty="0">
                          <a:effectLst/>
                        </a:rPr>
                        <a:t> 모듈 수신용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37.9KHz</a:t>
                      </a:r>
                      <a:r>
                        <a:rPr lang="ko-KR" altLang="en-US" sz="1200" kern="0" spc="0">
                          <a:effectLst/>
                        </a:rPr>
                        <a:t>ㅇ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EA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660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1,980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특성화사업단현금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553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effectLst/>
                        </a:rPr>
                        <a:t>SI5312-H(</a:t>
                      </a:r>
                      <a:r>
                        <a:rPr lang="ko-KR" altLang="en-US" sz="1200" kern="0" spc="0">
                          <a:effectLst/>
                        </a:rPr>
                        <a:t>리모컨 발광부</a:t>
                      </a:r>
                      <a:r>
                        <a:rPr lang="en-US" altLang="ko-KR" sz="1200" kern="0" spc="0">
                          <a:effectLst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리모콘 모듈 발신용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kern="0" spc="0" dirty="0">
                          <a:effectLst/>
                        </a:rPr>
                        <a:t>5Φ</a:t>
                      </a:r>
                      <a:endParaRPr lang="el-GR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132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396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특성화사업단현금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553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GY-2561(</a:t>
                      </a:r>
                      <a:r>
                        <a:rPr lang="ko-KR" altLang="en-US" sz="1200" kern="0" spc="0">
                          <a:effectLst/>
                        </a:rPr>
                        <a:t>광량센서</a:t>
                      </a:r>
                      <a:r>
                        <a:rPr lang="en-US" altLang="ko-KR" sz="1200" kern="0" spc="0">
                          <a:effectLst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냉장고 개폐 확인용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0.1Lux ~ 40000Lux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EA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5,390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16,170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특성화사업단현금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769841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자체 검토 중 폐기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 hMerge="1"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 hMerge="1"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2496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점퍼케이블 </a:t>
                      </a:r>
                      <a:r>
                        <a:rPr lang="en-US" sz="1200" kern="0" spc="0">
                          <a:effectLst/>
                        </a:rPr>
                        <a:t>DC40P (FF/FM/MM)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회로실험용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20CM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EA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3,300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29,700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</a:rPr>
                        <a:t>특성화사업단현금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337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넥시 </a:t>
                      </a:r>
                      <a:r>
                        <a:rPr lang="en-US" sz="1200" kern="0" spc="0">
                          <a:effectLst/>
                        </a:rPr>
                        <a:t>NX-USB356 USB</a:t>
                      </a:r>
                      <a:r>
                        <a:rPr lang="ko-KR" altLang="en-US" sz="1200" kern="0" spc="0">
                          <a:effectLst/>
                        </a:rPr>
                        <a:t>허브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시연시 전원 공급용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USB2.0 7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port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EA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10,648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10,648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</a:rPr>
                        <a:t>특성화사업단현금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  <a:tr h="337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Coms USB </a:t>
                      </a:r>
                      <a:r>
                        <a:rPr lang="ko-KR" altLang="en-US" sz="1200" kern="0" spc="0">
                          <a:effectLst/>
                        </a:rPr>
                        <a:t>미니 케이블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시연시 전원 공급용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2M / USB Mini Btype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EA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1,845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7239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11,070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</a:rPr>
                        <a:t>특성화사업단현금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637" marR="4637" marT="4637" marB="463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7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42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진행상황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69852"/>
              </p:ext>
            </p:extLst>
          </p:nvPr>
        </p:nvGraphicFramePr>
        <p:xfrm>
          <a:off x="540292" y="2036507"/>
          <a:ext cx="10972802" cy="337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649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선행 학습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개발환경 구축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사용자용 어플리케이션 구축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어르신용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ARS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IoT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구축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보호자알리미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어플리케이션 구축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클라이언트 연동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35672"/>
              </p:ext>
            </p:extLst>
          </p:nvPr>
        </p:nvGraphicFramePr>
        <p:xfrm>
          <a:off x="3914775" y="2036507"/>
          <a:ext cx="3037818" cy="64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03"/>
                <a:gridCol w="506303"/>
                <a:gridCol w="506303"/>
                <a:gridCol w="506303"/>
                <a:gridCol w="506303"/>
                <a:gridCol w="506303"/>
              </a:tblGrid>
              <a:tr h="64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49567"/>
              </p:ext>
            </p:extLst>
          </p:nvPr>
        </p:nvGraphicFramePr>
        <p:xfrm>
          <a:off x="3918549" y="3075149"/>
          <a:ext cx="7594545" cy="38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4545"/>
              </a:tblGrid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구축완료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75895"/>
              </p:ext>
            </p:extLst>
          </p:nvPr>
        </p:nvGraphicFramePr>
        <p:xfrm>
          <a:off x="3914774" y="3464640"/>
          <a:ext cx="7594545" cy="38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4545"/>
              </a:tblGrid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구축완료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65939"/>
              </p:ext>
            </p:extLst>
          </p:nvPr>
        </p:nvGraphicFramePr>
        <p:xfrm>
          <a:off x="3914774" y="2685658"/>
          <a:ext cx="7594545" cy="38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4545"/>
              </a:tblGrid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학습완료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49483"/>
              </p:ext>
            </p:extLst>
          </p:nvPr>
        </p:nvGraphicFramePr>
        <p:xfrm>
          <a:off x="3914773" y="4624539"/>
          <a:ext cx="7594545" cy="38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4545"/>
              </a:tblGrid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구축완료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87572"/>
              </p:ext>
            </p:extLst>
          </p:nvPr>
        </p:nvGraphicFramePr>
        <p:xfrm>
          <a:off x="3923876" y="5014030"/>
          <a:ext cx="5045953" cy="38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953"/>
              </a:tblGrid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개발과 동시에 연동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0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차주 계획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r="23910"/>
          <a:stretch/>
        </p:blipFill>
        <p:spPr>
          <a:xfrm>
            <a:off x="7411024" y="2073230"/>
            <a:ext cx="2691685" cy="2428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19" y="2073230"/>
            <a:ext cx="2428685" cy="2428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49030" y="4819202"/>
            <a:ext cx="2215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사용자용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APP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0401" y="4819202"/>
            <a:ext cx="21355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어르신용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ARS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1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74167" y="1643149"/>
            <a:ext cx="3235181" cy="3584020"/>
            <a:chOff x="4994313" y="2066296"/>
            <a:chExt cx="3235181" cy="3584020"/>
          </a:xfrm>
        </p:grpSpPr>
        <p:grpSp>
          <p:nvGrpSpPr>
            <p:cNvPr id="9" name="그룹 8"/>
            <p:cNvGrpSpPr/>
            <p:nvPr/>
          </p:nvGrpSpPr>
          <p:grpSpPr>
            <a:xfrm>
              <a:off x="5063458" y="2066296"/>
              <a:ext cx="3166036" cy="275422"/>
              <a:chOff x="4854766" y="1586428"/>
              <a:chExt cx="3166036" cy="27542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266064" y="1586428"/>
                <a:ext cx="2754738" cy="2754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4854766" y="1586428"/>
                <a:ext cx="664685" cy="275422"/>
                <a:chOff x="3819180" y="727113"/>
                <a:chExt cx="664685" cy="275422"/>
              </a:xfrm>
              <a:solidFill>
                <a:schemeClr val="tx2"/>
              </a:solidFill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3819180" y="727113"/>
                  <a:ext cx="411297" cy="275422"/>
                </a:xfrm>
                <a:prstGeom prst="rect">
                  <a:avLst/>
                </a:prstGeom>
                <a:solidFill>
                  <a:srgbClr val="DA51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/>
              </p:nvSpPr>
              <p:spPr>
                <a:xfrm>
                  <a:off x="4230478" y="727113"/>
                  <a:ext cx="253387" cy="275422"/>
                </a:xfrm>
                <a:prstGeom prst="triangle">
                  <a:avLst>
                    <a:gd name="adj" fmla="val 0"/>
                  </a:avLst>
                </a:prstGeom>
                <a:solidFill>
                  <a:srgbClr val="DA51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4994313" y="2341718"/>
              <a:ext cx="3235181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서버 구현 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  </a:t>
              </a: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알리미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어플리케이션 구현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어플리케이션 연동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05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예산 계획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06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진행상황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07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차주 계획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08  Q&amp;A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63458" y="5575465"/>
              <a:ext cx="3166036" cy="54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42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설치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310583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smtClean="0"/>
              <a:t>http://goo.gl/H6PqWV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754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73074" y="1977509"/>
            <a:ext cx="11394466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프로젝트 명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  :  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실버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케어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IoT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서비스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프로젝트 주제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실버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세대를 위한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IoT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개발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프로젝트 목표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:  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라즈베리파이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아두이노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및 여러 센서를 이용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스마트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폰이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익숙하지 않은 노인층을 위한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IoT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시스템을 개발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                        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구현된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IoT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시스템을 활용하여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실버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케어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서비스를 제공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구현예정 모듈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:  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라즈베리파이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홈 서버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                           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아두이노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연동 화장실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실족사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감지 센서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                           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아두이노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연동 냉장고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문열림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감지 센서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                         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노인층을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타겟으로한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ARS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IoT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시스템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                        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일반 사용자 층을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타겟으로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IoT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어플리케이션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                        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보호자 및 정부기관을 위한 독거 노인의 위기사항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알리미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어플리케이션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9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514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02 - 04 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지난 주 활동 내역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2691685"/>
            <a:ext cx="12192000" cy="195758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02 </a:t>
            </a:r>
            <a:r>
              <a:rPr lang="ko-KR" altLang="en-US" sz="3600" dirty="0" smtClean="0">
                <a:solidFill>
                  <a:schemeClr val="tx1"/>
                </a:solidFill>
              </a:rPr>
              <a:t>웹 서버 구현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03 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알리미</a:t>
            </a:r>
            <a:r>
              <a:rPr lang="ko-KR" altLang="en-US" sz="3600" dirty="0" smtClean="0">
                <a:solidFill>
                  <a:schemeClr val="tx1"/>
                </a:solidFill>
              </a:rPr>
              <a:t> 어플리케이션 구현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04 </a:t>
            </a:r>
            <a:r>
              <a:rPr lang="ko-KR" altLang="en-US" sz="3600" dirty="0" smtClean="0">
                <a:solidFill>
                  <a:schemeClr val="tx1"/>
                </a:solidFill>
              </a:rPr>
              <a:t>서버</a:t>
            </a:r>
            <a:r>
              <a:rPr lang="en-US" altLang="ko-KR" sz="3600" dirty="0" smtClean="0">
                <a:solidFill>
                  <a:schemeClr val="tx1"/>
                </a:solidFill>
              </a:rPr>
              <a:t>-</a:t>
            </a:r>
            <a:r>
              <a:rPr lang="ko-KR" altLang="en-US" sz="3600" dirty="0" smtClean="0">
                <a:solidFill>
                  <a:schemeClr val="tx1"/>
                </a:solidFill>
              </a:rPr>
              <a:t>어플리케이션 연동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7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 구현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33" y="2223213"/>
            <a:ext cx="3261306" cy="3261306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1376127" y="3853866"/>
            <a:ext cx="1056039" cy="0"/>
          </a:xfrm>
          <a:prstGeom prst="straightConnector1">
            <a:avLst/>
          </a:prstGeom>
          <a:ln w="174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422417" y="3263901"/>
            <a:ext cx="317500" cy="1282700"/>
          </a:xfrm>
          <a:prstGeom prst="roundRect">
            <a:avLst/>
          </a:prstGeom>
          <a:solidFill>
            <a:srgbClr val="88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52123" y="3853866"/>
            <a:ext cx="151717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641519" y="3853866"/>
            <a:ext cx="1056039" cy="0"/>
          </a:xfrm>
          <a:prstGeom prst="straightConnector1">
            <a:avLst/>
          </a:prstGeom>
          <a:ln w="174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69423" y="1748549"/>
            <a:ext cx="1282700" cy="4210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6852123" y="2223213"/>
            <a:ext cx="1428277" cy="162371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852123" y="3845052"/>
            <a:ext cx="1428277" cy="163946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74967" y="234961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notis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52236" y="348453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devs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32951" y="476990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/logs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280398" y="1733605"/>
            <a:ext cx="3216698" cy="979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</a:t>
            </a:r>
            <a:r>
              <a: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Controller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56599" y="3318934"/>
            <a:ext cx="3216698" cy="979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 Controller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93098" y="4934643"/>
            <a:ext cx="3216698" cy="979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 Controller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8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 구현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805581" y="3270943"/>
            <a:ext cx="3216698" cy="979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041400" y="3771900"/>
            <a:ext cx="1119781" cy="576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885497" y="1854200"/>
            <a:ext cx="1286703" cy="190635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4885497" y="2807375"/>
            <a:ext cx="1286703" cy="96452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885497" y="3771900"/>
            <a:ext cx="1286703" cy="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885497" y="3783253"/>
            <a:ext cx="1286703" cy="9304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88566" y="3758882"/>
            <a:ext cx="1283634" cy="204501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0000" y="166953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/ : Show all in Database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50000" y="261128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/:id : Show one with id in Database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50000" y="357421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 / : Insert a data into Database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50000" y="452905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PUT /:id : Edit one with id in Database 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50000" y="5534702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DELETE /:id : Edit one with id in Database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5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 구현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알리미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 구현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429828" y="1596571"/>
            <a:ext cx="4934857" cy="5261429"/>
            <a:chOff x="6429828" y="1596571"/>
            <a:chExt cx="4934857" cy="5261429"/>
          </a:xfrm>
        </p:grpSpPr>
        <p:grpSp>
          <p:nvGrpSpPr>
            <p:cNvPr id="4" name="그룹 3"/>
            <p:cNvGrpSpPr/>
            <p:nvPr/>
          </p:nvGrpSpPr>
          <p:grpSpPr>
            <a:xfrm>
              <a:off x="6429828" y="1596571"/>
              <a:ext cx="4934857" cy="5261429"/>
              <a:chOff x="3889828" y="1596571"/>
              <a:chExt cx="4934857" cy="526142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11980" y="1988820"/>
                <a:ext cx="2065020" cy="3909060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l="46032" t="23280"/>
              <a:stretch/>
            </p:blipFill>
            <p:spPr>
              <a:xfrm>
                <a:off x="3889828" y="1596571"/>
                <a:ext cx="4934857" cy="5261429"/>
              </a:xfrm>
              <a:prstGeom prst="rect">
                <a:avLst/>
              </a:prstGeom>
            </p:spPr>
          </p:pic>
        </p:grpSp>
        <p:sp>
          <p:nvSpPr>
            <p:cNvPr id="5" name="모서리가 둥근 직사각형 4"/>
            <p:cNvSpPr/>
            <p:nvPr/>
          </p:nvSpPr>
          <p:spPr>
            <a:xfrm>
              <a:off x="8139448" y="4291679"/>
              <a:ext cx="528034" cy="7182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58856" t="61418" r="19538" b="24205"/>
          <a:stretch/>
        </p:blipFill>
        <p:spPr>
          <a:xfrm>
            <a:off x="2057400" y="2451100"/>
            <a:ext cx="2222500" cy="262890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2140847" y="2503314"/>
            <a:ext cx="2032001" cy="250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583</Words>
  <Application>Microsoft Office PowerPoint</Application>
  <PresentationFormat>와이드스크린</PresentationFormat>
  <Paragraphs>248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한양신명조</vt:lpstr>
      <vt:lpstr>Arial</vt:lpstr>
      <vt:lpstr>맑은 고딕</vt:lpstr>
      <vt:lpstr>나눔바른고딕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정선용;김덕윤;김성준;이영선</dc:creator>
  <cp:keywords>IoT;실버케어;졸업프로젝트;실론티</cp:keywords>
  <cp:lastModifiedBy>Bist</cp:lastModifiedBy>
  <cp:revision>74</cp:revision>
  <dcterms:created xsi:type="dcterms:W3CDTF">2017-03-11T05:36:24Z</dcterms:created>
  <dcterms:modified xsi:type="dcterms:W3CDTF">2017-05-10T02:54:07Z</dcterms:modified>
</cp:coreProperties>
</file>