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0" r:id="rId2"/>
    <p:sldId id="259" r:id="rId3"/>
    <p:sldId id="323" r:id="rId4"/>
    <p:sldId id="329" r:id="rId5"/>
    <p:sldId id="330" r:id="rId6"/>
    <p:sldId id="331" r:id="rId7"/>
    <p:sldId id="332" r:id="rId8"/>
    <p:sldId id="333" r:id="rId9"/>
    <p:sldId id="334" r:id="rId10"/>
    <p:sldId id="328" r:id="rId11"/>
    <p:sldId id="324" r:id="rId12"/>
    <p:sldId id="325" r:id="rId13"/>
    <p:sldId id="32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7A16"/>
    <a:srgbClr val="132E57"/>
    <a:srgbClr val="E6E7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3" autoAdjust="0"/>
    <p:restoredTop sz="86722" autoAdjust="0"/>
  </p:normalViewPr>
  <p:slideViewPr>
    <p:cSldViewPr snapToGrid="0" showGuides="1">
      <p:cViewPr varScale="1">
        <p:scale>
          <a:sx n="97" d="100"/>
          <a:sy n="97" d="100"/>
        </p:scale>
        <p:origin x="132" y="78"/>
      </p:cViewPr>
      <p:guideLst>
        <p:guide pos="3840"/>
        <p:guide orient="horz"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DF704C-E602-43AF-AB10-9632DF22868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8B9D1A3-6A76-48FC-ACB0-D8842C03D1C9}">
      <dgm:prSet/>
      <dgm:spPr/>
      <dgm:t>
        <a:bodyPr/>
        <a:lstStyle/>
        <a:p>
          <a:pPr>
            <a:defRPr cap="all"/>
          </a:pPr>
          <a:r>
            <a:rPr lang="en-US"/>
            <a:t>This project analyzes a dataset of mall customers to identify potential target groups for marketing campaigns.</a:t>
          </a:r>
        </a:p>
      </dgm:t>
    </dgm:pt>
    <dgm:pt modelId="{0D23871E-3421-422B-B021-A908CD993BF5}" type="parTrans" cxnId="{6E37A41B-D228-4780-81A9-51BE9DCEB535}">
      <dgm:prSet/>
      <dgm:spPr/>
      <dgm:t>
        <a:bodyPr/>
        <a:lstStyle/>
        <a:p>
          <a:endParaRPr lang="en-US"/>
        </a:p>
      </dgm:t>
    </dgm:pt>
    <dgm:pt modelId="{40180712-60AB-4706-AB6E-9CF08AB67302}" type="sibTrans" cxnId="{6E37A41B-D228-4780-81A9-51BE9DCEB535}">
      <dgm:prSet/>
      <dgm:spPr/>
      <dgm:t>
        <a:bodyPr/>
        <a:lstStyle/>
        <a:p>
          <a:endParaRPr lang="en-US"/>
        </a:p>
      </dgm:t>
    </dgm:pt>
    <dgm:pt modelId="{27134D60-5D5C-464B-A09B-A26F75A42C26}">
      <dgm:prSet/>
      <dgm:spPr/>
      <dgm:t>
        <a:bodyPr/>
        <a:lstStyle/>
        <a:p>
          <a:pPr>
            <a:defRPr cap="all"/>
          </a:pPr>
          <a:r>
            <a:rPr lang="en-US"/>
            <a:t>We will leverage KMeans unsupervised machine learning to perform customer segmentation.</a:t>
          </a:r>
        </a:p>
      </dgm:t>
    </dgm:pt>
    <dgm:pt modelId="{117751D5-E56F-4380-B47C-42D2A371DDC4}" type="parTrans" cxnId="{68D07014-48CC-435A-B78C-64C161996C30}">
      <dgm:prSet/>
      <dgm:spPr/>
      <dgm:t>
        <a:bodyPr/>
        <a:lstStyle/>
        <a:p>
          <a:endParaRPr lang="en-US"/>
        </a:p>
      </dgm:t>
    </dgm:pt>
    <dgm:pt modelId="{A87415B7-CC95-4534-A6DC-64B8B8DE2AF6}" type="sibTrans" cxnId="{68D07014-48CC-435A-B78C-64C161996C30}">
      <dgm:prSet/>
      <dgm:spPr/>
      <dgm:t>
        <a:bodyPr/>
        <a:lstStyle/>
        <a:p>
          <a:endParaRPr lang="en-US"/>
        </a:p>
      </dgm:t>
    </dgm:pt>
    <dgm:pt modelId="{010FC5CE-C76E-41AB-A44C-C62A15D319C5}">
      <dgm:prSet/>
      <dgm:spPr/>
      <dgm:t>
        <a:bodyPr/>
        <a:lstStyle/>
        <a:p>
          <a:pPr>
            <a:defRPr cap="all"/>
          </a:pPr>
          <a:r>
            <a:rPr lang="en-US"/>
            <a:t>The analysis will include univariate, bivariate, and multivariate clustering approaches.</a:t>
          </a:r>
        </a:p>
      </dgm:t>
    </dgm:pt>
    <dgm:pt modelId="{10E8E5C3-3489-4960-A7F4-674259509910}" type="parTrans" cxnId="{5DB4EDD1-BAB3-4692-86B6-A9276BDA4F32}">
      <dgm:prSet/>
      <dgm:spPr/>
      <dgm:t>
        <a:bodyPr/>
        <a:lstStyle/>
        <a:p>
          <a:endParaRPr lang="en-US"/>
        </a:p>
      </dgm:t>
    </dgm:pt>
    <dgm:pt modelId="{3BEF5C47-B184-4078-BC09-9251B4D6324C}" type="sibTrans" cxnId="{5DB4EDD1-BAB3-4692-86B6-A9276BDA4F32}">
      <dgm:prSet/>
      <dgm:spPr/>
      <dgm:t>
        <a:bodyPr/>
        <a:lstStyle/>
        <a:p>
          <a:endParaRPr lang="en-US"/>
        </a:p>
      </dgm:t>
    </dgm:pt>
    <dgm:pt modelId="{3393B9B3-9BD3-4067-A6AB-4502BA53174C}" type="pres">
      <dgm:prSet presAssocID="{6DDF704C-E602-43AF-AB10-9632DF228680}" presName="root" presStyleCnt="0">
        <dgm:presLayoutVars>
          <dgm:dir/>
          <dgm:resizeHandles val="exact"/>
        </dgm:presLayoutVars>
      </dgm:prSet>
      <dgm:spPr/>
    </dgm:pt>
    <dgm:pt modelId="{3C5655C0-9669-4637-8552-A2A71B7E8531}" type="pres">
      <dgm:prSet presAssocID="{18B9D1A3-6A76-48FC-ACB0-D8842C03D1C9}" presName="compNode" presStyleCnt="0"/>
      <dgm:spPr/>
    </dgm:pt>
    <dgm:pt modelId="{A4444C2C-DD95-483C-8350-3C1FCBB8977A}" type="pres">
      <dgm:prSet presAssocID="{18B9D1A3-6A76-48FC-ACB0-D8842C03D1C9}" presName="iconBgRect" presStyleLbl="bgShp" presStyleIdx="0" presStyleCnt="3"/>
      <dgm:spPr/>
    </dgm:pt>
    <dgm:pt modelId="{F056C79D-B6ED-467F-B344-654C258B3C90}" type="pres">
      <dgm:prSet presAssocID="{18B9D1A3-6A76-48FC-ACB0-D8842C03D1C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9CDA4A5B-D7B2-48B6-8A29-B5F8765567D5}" type="pres">
      <dgm:prSet presAssocID="{18B9D1A3-6A76-48FC-ACB0-D8842C03D1C9}" presName="spaceRect" presStyleCnt="0"/>
      <dgm:spPr/>
    </dgm:pt>
    <dgm:pt modelId="{1F5073E4-1E03-4B00-AB8C-EE4E3E0C254F}" type="pres">
      <dgm:prSet presAssocID="{18B9D1A3-6A76-48FC-ACB0-D8842C03D1C9}" presName="textRect" presStyleLbl="revTx" presStyleIdx="0" presStyleCnt="3">
        <dgm:presLayoutVars>
          <dgm:chMax val="1"/>
          <dgm:chPref val="1"/>
        </dgm:presLayoutVars>
      </dgm:prSet>
      <dgm:spPr/>
    </dgm:pt>
    <dgm:pt modelId="{748D650B-8879-4AB1-84C6-FEF518840746}" type="pres">
      <dgm:prSet presAssocID="{40180712-60AB-4706-AB6E-9CF08AB67302}" presName="sibTrans" presStyleCnt="0"/>
      <dgm:spPr/>
    </dgm:pt>
    <dgm:pt modelId="{C93EB264-7CB9-481B-BCF7-B6ECD84D1098}" type="pres">
      <dgm:prSet presAssocID="{27134D60-5D5C-464B-A09B-A26F75A42C26}" presName="compNode" presStyleCnt="0"/>
      <dgm:spPr/>
    </dgm:pt>
    <dgm:pt modelId="{E58DC468-3197-4697-8D12-9D3E8429EA95}" type="pres">
      <dgm:prSet presAssocID="{27134D60-5D5C-464B-A09B-A26F75A42C26}" presName="iconBgRect" presStyleLbl="bgShp" presStyleIdx="1" presStyleCnt="3"/>
      <dgm:spPr/>
    </dgm:pt>
    <dgm:pt modelId="{987A431B-268A-4A0A-BD4F-7E6B97BB26A1}" type="pres">
      <dgm:prSet presAssocID="{27134D60-5D5C-464B-A09B-A26F75A42C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C8D3E837-D5F4-4ADF-BD40-6799E8FCFFD2}" type="pres">
      <dgm:prSet presAssocID="{27134D60-5D5C-464B-A09B-A26F75A42C26}" presName="spaceRect" presStyleCnt="0"/>
      <dgm:spPr/>
    </dgm:pt>
    <dgm:pt modelId="{8D5A6D65-A533-42FB-8B55-AE933F42DDCB}" type="pres">
      <dgm:prSet presAssocID="{27134D60-5D5C-464B-A09B-A26F75A42C26}" presName="textRect" presStyleLbl="revTx" presStyleIdx="1" presStyleCnt="3">
        <dgm:presLayoutVars>
          <dgm:chMax val="1"/>
          <dgm:chPref val="1"/>
        </dgm:presLayoutVars>
      </dgm:prSet>
      <dgm:spPr/>
    </dgm:pt>
    <dgm:pt modelId="{E237AE18-2061-4D1D-940E-C2C40305C8C4}" type="pres">
      <dgm:prSet presAssocID="{A87415B7-CC95-4534-A6DC-64B8B8DE2AF6}" presName="sibTrans" presStyleCnt="0"/>
      <dgm:spPr/>
    </dgm:pt>
    <dgm:pt modelId="{66749C03-BE93-47E9-AFB9-5A11794037E7}" type="pres">
      <dgm:prSet presAssocID="{010FC5CE-C76E-41AB-A44C-C62A15D319C5}" presName="compNode" presStyleCnt="0"/>
      <dgm:spPr/>
    </dgm:pt>
    <dgm:pt modelId="{BA6DB2A9-BBC8-401C-B3ED-83A091E4DBDF}" type="pres">
      <dgm:prSet presAssocID="{010FC5CE-C76E-41AB-A44C-C62A15D319C5}" presName="iconBgRect" presStyleLbl="bgShp" presStyleIdx="2" presStyleCnt="3"/>
      <dgm:spPr/>
    </dgm:pt>
    <dgm:pt modelId="{80DE4622-131C-4370-A111-F4B45F8D1659}" type="pres">
      <dgm:prSet presAssocID="{010FC5CE-C76E-41AB-A44C-C62A15D319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E70E4F0F-AFC3-4255-98CB-A2FB2118C0FE}" type="pres">
      <dgm:prSet presAssocID="{010FC5CE-C76E-41AB-A44C-C62A15D319C5}" presName="spaceRect" presStyleCnt="0"/>
      <dgm:spPr/>
    </dgm:pt>
    <dgm:pt modelId="{E0F4F141-8B8E-4918-9E4B-276D20868758}" type="pres">
      <dgm:prSet presAssocID="{010FC5CE-C76E-41AB-A44C-C62A15D319C5}" presName="textRect" presStyleLbl="revTx" presStyleIdx="2" presStyleCnt="3">
        <dgm:presLayoutVars>
          <dgm:chMax val="1"/>
          <dgm:chPref val="1"/>
        </dgm:presLayoutVars>
      </dgm:prSet>
      <dgm:spPr/>
    </dgm:pt>
  </dgm:ptLst>
  <dgm:cxnLst>
    <dgm:cxn modelId="{68D07014-48CC-435A-B78C-64C161996C30}" srcId="{6DDF704C-E602-43AF-AB10-9632DF228680}" destId="{27134D60-5D5C-464B-A09B-A26F75A42C26}" srcOrd="1" destOrd="0" parTransId="{117751D5-E56F-4380-B47C-42D2A371DDC4}" sibTransId="{A87415B7-CC95-4534-A6DC-64B8B8DE2AF6}"/>
    <dgm:cxn modelId="{6E37A41B-D228-4780-81A9-51BE9DCEB535}" srcId="{6DDF704C-E602-43AF-AB10-9632DF228680}" destId="{18B9D1A3-6A76-48FC-ACB0-D8842C03D1C9}" srcOrd="0" destOrd="0" parTransId="{0D23871E-3421-422B-B021-A908CD993BF5}" sibTransId="{40180712-60AB-4706-AB6E-9CF08AB67302}"/>
    <dgm:cxn modelId="{975C8A71-5AE6-4EE4-B810-E2E344A6765A}" type="presOf" srcId="{27134D60-5D5C-464B-A09B-A26F75A42C26}" destId="{8D5A6D65-A533-42FB-8B55-AE933F42DDCB}" srcOrd="0" destOrd="0" presId="urn:microsoft.com/office/officeart/2018/5/layout/IconCircleLabelList"/>
    <dgm:cxn modelId="{3939D073-D822-4CD9-A6A5-FD4C252F6239}" type="presOf" srcId="{18B9D1A3-6A76-48FC-ACB0-D8842C03D1C9}" destId="{1F5073E4-1E03-4B00-AB8C-EE4E3E0C254F}" srcOrd="0" destOrd="0" presId="urn:microsoft.com/office/officeart/2018/5/layout/IconCircleLabelList"/>
    <dgm:cxn modelId="{C2B3AA9F-3BB0-47C2-B842-2EE90EEFB8E7}" type="presOf" srcId="{6DDF704C-E602-43AF-AB10-9632DF228680}" destId="{3393B9B3-9BD3-4067-A6AB-4502BA53174C}" srcOrd="0" destOrd="0" presId="urn:microsoft.com/office/officeart/2018/5/layout/IconCircleLabelList"/>
    <dgm:cxn modelId="{CD0F70C2-AE1F-4DB8-8ED5-02E6E505885B}" type="presOf" srcId="{010FC5CE-C76E-41AB-A44C-C62A15D319C5}" destId="{E0F4F141-8B8E-4918-9E4B-276D20868758}" srcOrd="0" destOrd="0" presId="urn:microsoft.com/office/officeart/2018/5/layout/IconCircleLabelList"/>
    <dgm:cxn modelId="{5DB4EDD1-BAB3-4692-86B6-A9276BDA4F32}" srcId="{6DDF704C-E602-43AF-AB10-9632DF228680}" destId="{010FC5CE-C76E-41AB-A44C-C62A15D319C5}" srcOrd="2" destOrd="0" parTransId="{10E8E5C3-3489-4960-A7F4-674259509910}" sibTransId="{3BEF5C47-B184-4078-BC09-9251B4D6324C}"/>
    <dgm:cxn modelId="{F8F15894-A5EC-4B8B-AB90-CF6B687B0163}" type="presParOf" srcId="{3393B9B3-9BD3-4067-A6AB-4502BA53174C}" destId="{3C5655C0-9669-4637-8552-A2A71B7E8531}" srcOrd="0" destOrd="0" presId="urn:microsoft.com/office/officeart/2018/5/layout/IconCircleLabelList"/>
    <dgm:cxn modelId="{299C106E-CFD3-47BF-9801-DC6DD80740EC}" type="presParOf" srcId="{3C5655C0-9669-4637-8552-A2A71B7E8531}" destId="{A4444C2C-DD95-483C-8350-3C1FCBB8977A}" srcOrd="0" destOrd="0" presId="urn:microsoft.com/office/officeart/2018/5/layout/IconCircleLabelList"/>
    <dgm:cxn modelId="{A9854D89-80FD-4E9F-B7A2-F6526947A98E}" type="presParOf" srcId="{3C5655C0-9669-4637-8552-A2A71B7E8531}" destId="{F056C79D-B6ED-467F-B344-654C258B3C90}" srcOrd="1" destOrd="0" presId="urn:microsoft.com/office/officeart/2018/5/layout/IconCircleLabelList"/>
    <dgm:cxn modelId="{15D86D0A-7D8A-4B50-B65F-39EFA61EA379}" type="presParOf" srcId="{3C5655C0-9669-4637-8552-A2A71B7E8531}" destId="{9CDA4A5B-D7B2-48B6-8A29-B5F8765567D5}" srcOrd="2" destOrd="0" presId="urn:microsoft.com/office/officeart/2018/5/layout/IconCircleLabelList"/>
    <dgm:cxn modelId="{12FB9E4F-AE8A-4678-8C36-00F64B507434}" type="presParOf" srcId="{3C5655C0-9669-4637-8552-A2A71B7E8531}" destId="{1F5073E4-1E03-4B00-AB8C-EE4E3E0C254F}" srcOrd="3" destOrd="0" presId="urn:microsoft.com/office/officeart/2018/5/layout/IconCircleLabelList"/>
    <dgm:cxn modelId="{148BABDD-E252-4C32-B972-B5CCB1DA21BF}" type="presParOf" srcId="{3393B9B3-9BD3-4067-A6AB-4502BA53174C}" destId="{748D650B-8879-4AB1-84C6-FEF518840746}" srcOrd="1" destOrd="0" presId="urn:microsoft.com/office/officeart/2018/5/layout/IconCircleLabelList"/>
    <dgm:cxn modelId="{B243DC67-AC47-4A5A-8D00-6174B1109646}" type="presParOf" srcId="{3393B9B3-9BD3-4067-A6AB-4502BA53174C}" destId="{C93EB264-7CB9-481B-BCF7-B6ECD84D1098}" srcOrd="2" destOrd="0" presId="urn:microsoft.com/office/officeart/2018/5/layout/IconCircleLabelList"/>
    <dgm:cxn modelId="{A12DE794-4F79-47F5-B06D-AEA8D8B73BD7}" type="presParOf" srcId="{C93EB264-7CB9-481B-BCF7-B6ECD84D1098}" destId="{E58DC468-3197-4697-8D12-9D3E8429EA95}" srcOrd="0" destOrd="0" presId="urn:microsoft.com/office/officeart/2018/5/layout/IconCircleLabelList"/>
    <dgm:cxn modelId="{F6E2872A-3414-4CB6-9DA5-B89640BCE7BA}" type="presParOf" srcId="{C93EB264-7CB9-481B-BCF7-B6ECD84D1098}" destId="{987A431B-268A-4A0A-BD4F-7E6B97BB26A1}" srcOrd="1" destOrd="0" presId="urn:microsoft.com/office/officeart/2018/5/layout/IconCircleLabelList"/>
    <dgm:cxn modelId="{F89CC93F-355D-48F4-832D-FD541A1B8E90}" type="presParOf" srcId="{C93EB264-7CB9-481B-BCF7-B6ECD84D1098}" destId="{C8D3E837-D5F4-4ADF-BD40-6799E8FCFFD2}" srcOrd="2" destOrd="0" presId="urn:microsoft.com/office/officeart/2018/5/layout/IconCircleLabelList"/>
    <dgm:cxn modelId="{E3F17A74-C9F7-435F-B129-DADA94B9260E}" type="presParOf" srcId="{C93EB264-7CB9-481B-BCF7-B6ECD84D1098}" destId="{8D5A6D65-A533-42FB-8B55-AE933F42DDCB}" srcOrd="3" destOrd="0" presId="urn:microsoft.com/office/officeart/2018/5/layout/IconCircleLabelList"/>
    <dgm:cxn modelId="{70DF6394-A8E4-4D0C-B260-CA20059729E2}" type="presParOf" srcId="{3393B9B3-9BD3-4067-A6AB-4502BA53174C}" destId="{E237AE18-2061-4D1D-940E-C2C40305C8C4}" srcOrd="3" destOrd="0" presId="urn:microsoft.com/office/officeart/2018/5/layout/IconCircleLabelList"/>
    <dgm:cxn modelId="{775619E2-30CE-4DD9-9949-CD597F9D04A4}" type="presParOf" srcId="{3393B9B3-9BD3-4067-A6AB-4502BA53174C}" destId="{66749C03-BE93-47E9-AFB9-5A11794037E7}" srcOrd="4" destOrd="0" presId="urn:microsoft.com/office/officeart/2018/5/layout/IconCircleLabelList"/>
    <dgm:cxn modelId="{F615F4D1-6FA8-41DA-8A96-04CB29AF0ABE}" type="presParOf" srcId="{66749C03-BE93-47E9-AFB9-5A11794037E7}" destId="{BA6DB2A9-BBC8-401C-B3ED-83A091E4DBDF}" srcOrd="0" destOrd="0" presId="urn:microsoft.com/office/officeart/2018/5/layout/IconCircleLabelList"/>
    <dgm:cxn modelId="{83C446DD-EA86-44D1-976B-EAF1C6BC05B4}" type="presParOf" srcId="{66749C03-BE93-47E9-AFB9-5A11794037E7}" destId="{80DE4622-131C-4370-A111-F4B45F8D1659}" srcOrd="1" destOrd="0" presId="urn:microsoft.com/office/officeart/2018/5/layout/IconCircleLabelList"/>
    <dgm:cxn modelId="{26242E68-D4BD-46E5-89C4-D4B9E7D1099E}" type="presParOf" srcId="{66749C03-BE93-47E9-AFB9-5A11794037E7}" destId="{E70E4F0F-AFC3-4255-98CB-A2FB2118C0FE}" srcOrd="2" destOrd="0" presId="urn:microsoft.com/office/officeart/2018/5/layout/IconCircleLabelList"/>
    <dgm:cxn modelId="{E232F4F3-D668-4F2D-AE84-F4904E00E99E}" type="presParOf" srcId="{66749C03-BE93-47E9-AFB9-5A11794037E7}" destId="{E0F4F141-8B8E-4918-9E4B-276D2086875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DDD237-24BD-4FB1-90BF-2D613D79372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CF3D1F7-6400-4710-ADAA-F6F3AF55BDD7}">
      <dgm:prSet/>
      <dgm:spPr/>
      <dgm:t>
        <a:bodyPr/>
        <a:lstStyle/>
        <a:p>
          <a:pPr>
            <a:defRPr cap="all"/>
          </a:pPr>
          <a:r>
            <a:rPr lang="en-US"/>
            <a:t>Understand the target customers for the marketing team.</a:t>
          </a:r>
        </a:p>
      </dgm:t>
    </dgm:pt>
    <dgm:pt modelId="{031FFCD0-1CD6-4B45-8904-2170E754DE67}" type="parTrans" cxnId="{9EED6A53-2D2E-44E4-90C3-AD2D2C4E5C9A}">
      <dgm:prSet/>
      <dgm:spPr/>
      <dgm:t>
        <a:bodyPr/>
        <a:lstStyle/>
        <a:p>
          <a:endParaRPr lang="en-US"/>
        </a:p>
      </dgm:t>
    </dgm:pt>
    <dgm:pt modelId="{5539FC84-E31D-4A36-A7AF-0E565B9BF793}" type="sibTrans" cxnId="{9EED6A53-2D2E-44E4-90C3-AD2D2C4E5C9A}">
      <dgm:prSet/>
      <dgm:spPr/>
      <dgm:t>
        <a:bodyPr/>
        <a:lstStyle/>
        <a:p>
          <a:endParaRPr lang="en-US"/>
        </a:p>
      </dgm:t>
    </dgm:pt>
    <dgm:pt modelId="{D450D495-41D9-4FB3-8980-75BF07EA0520}">
      <dgm:prSet/>
      <dgm:spPr/>
      <dgm:t>
        <a:bodyPr/>
        <a:lstStyle/>
        <a:p>
          <a:pPr>
            <a:defRPr cap="all"/>
          </a:pPr>
          <a:r>
            <a:rPr lang="en-US"/>
            <a:t>Identify the most important shopping groups based on income, age, and spending score.</a:t>
          </a:r>
        </a:p>
      </dgm:t>
    </dgm:pt>
    <dgm:pt modelId="{152E70A9-F635-4FD2-8742-B85D23C78EE8}" type="parTrans" cxnId="{69143C13-4B70-4D8D-BA1F-854E8995A1B5}">
      <dgm:prSet/>
      <dgm:spPr/>
      <dgm:t>
        <a:bodyPr/>
        <a:lstStyle/>
        <a:p>
          <a:endParaRPr lang="en-US"/>
        </a:p>
      </dgm:t>
    </dgm:pt>
    <dgm:pt modelId="{91156B5D-C636-4538-AEB1-27A9EBB773AA}" type="sibTrans" cxnId="{69143C13-4B70-4D8D-BA1F-854E8995A1B5}">
      <dgm:prSet/>
      <dgm:spPr/>
      <dgm:t>
        <a:bodyPr/>
        <a:lstStyle/>
        <a:p>
          <a:endParaRPr lang="en-US"/>
        </a:p>
      </dgm:t>
    </dgm:pt>
    <dgm:pt modelId="{BC5D7525-3AFA-4152-928B-5549B686E2D6}">
      <dgm:prSet/>
      <dgm:spPr/>
      <dgm:t>
        <a:bodyPr/>
        <a:lstStyle/>
        <a:p>
          <a:pPr>
            <a:defRPr cap="all"/>
          </a:pPr>
          <a:r>
            <a:rPr lang="en-US"/>
            <a:t>Determine the ideal number of customer groups with clear labels for marketing purposes.</a:t>
          </a:r>
        </a:p>
      </dgm:t>
    </dgm:pt>
    <dgm:pt modelId="{A682E1DA-E0DB-4D8C-B3CF-33908C3DF530}" type="parTrans" cxnId="{4DFF8148-6B07-4FEE-8053-4E1BBD946D29}">
      <dgm:prSet/>
      <dgm:spPr/>
      <dgm:t>
        <a:bodyPr/>
        <a:lstStyle/>
        <a:p>
          <a:endParaRPr lang="en-US"/>
        </a:p>
      </dgm:t>
    </dgm:pt>
    <dgm:pt modelId="{5FE1F2E6-6623-4165-83D9-AE1739485D92}" type="sibTrans" cxnId="{4DFF8148-6B07-4FEE-8053-4E1BBD946D29}">
      <dgm:prSet/>
      <dgm:spPr/>
      <dgm:t>
        <a:bodyPr/>
        <a:lstStyle/>
        <a:p>
          <a:endParaRPr lang="en-US"/>
        </a:p>
      </dgm:t>
    </dgm:pt>
    <dgm:pt modelId="{2FDBFA8A-E914-4807-9CC5-367E1258E7CD}" type="pres">
      <dgm:prSet presAssocID="{A9DDD237-24BD-4FB1-90BF-2D613D793720}" presName="root" presStyleCnt="0">
        <dgm:presLayoutVars>
          <dgm:dir/>
          <dgm:resizeHandles val="exact"/>
        </dgm:presLayoutVars>
      </dgm:prSet>
      <dgm:spPr/>
    </dgm:pt>
    <dgm:pt modelId="{D9EF1710-F0D3-49BE-A9B9-07D7A0331E64}" type="pres">
      <dgm:prSet presAssocID="{FCF3D1F7-6400-4710-ADAA-F6F3AF55BDD7}" presName="compNode" presStyleCnt="0"/>
      <dgm:spPr/>
    </dgm:pt>
    <dgm:pt modelId="{098A3599-DC04-4421-B784-259CBB051E34}" type="pres">
      <dgm:prSet presAssocID="{FCF3D1F7-6400-4710-ADAA-F6F3AF55BDD7}" presName="iconBgRect" presStyleLbl="bgShp" presStyleIdx="0" presStyleCnt="3"/>
      <dgm:spPr/>
    </dgm:pt>
    <dgm:pt modelId="{7B342F7C-0148-47D0-86A5-7145DBE91888}" type="pres">
      <dgm:prSet presAssocID="{FCF3D1F7-6400-4710-ADAA-F6F3AF55BDD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67B3D584-2D06-454C-81B4-229B61D6C827}" type="pres">
      <dgm:prSet presAssocID="{FCF3D1F7-6400-4710-ADAA-F6F3AF55BDD7}" presName="spaceRect" presStyleCnt="0"/>
      <dgm:spPr/>
    </dgm:pt>
    <dgm:pt modelId="{5E635D60-4B04-43EC-A99C-DFE1115330B4}" type="pres">
      <dgm:prSet presAssocID="{FCF3D1F7-6400-4710-ADAA-F6F3AF55BDD7}" presName="textRect" presStyleLbl="revTx" presStyleIdx="0" presStyleCnt="3">
        <dgm:presLayoutVars>
          <dgm:chMax val="1"/>
          <dgm:chPref val="1"/>
        </dgm:presLayoutVars>
      </dgm:prSet>
      <dgm:spPr/>
    </dgm:pt>
    <dgm:pt modelId="{3CF77E99-2EE7-42CB-AE02-397AA75572E0}" type="pres">
      <dgm:prSet presAssocID="{5539FC84-E31D-4A36-A7AF-0E565B9BF793}" presName="sibTrans" presStyleCnt="0"/>
      <dgm:spPr/>
    </dgm:pt>
    <dgm:pt modelId="{3930EC7C-EAC1-4011-A2CF-6D5243F36214}" type="pres">
      <dgm:prSet presAssocID="{D450D495-41D9-4FB3-8980-75BF07EA0520}" presName="compNode" presStyleCnt="0"/>
      <dgm:spPr/>
    </dgm:pt>
    <dgm:pt modelId="{62A08203-5DDD-4BE4-B265-76B4EC8340D7}" type="pres">
      <dgm:prSet presAssocID="{D450D495-41D9-4FB3-8980-75BF07EA0520}" presName="iconBgRect" presStyleLbl="bgShp" presStyleIdx="1" presStyleCnt="3"/>
      <dgm:spPr/>
    </dgm:pt>
    <dgm:pt modelId="{009ADF6F-14E1-4751-B233-EEAFE6A4AE79}" type="pres">
      <dgm:prSet presAssocID="{D450D495-41D9-4FB3-8980-75BF07EA052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0AC342FC-7A6E-4336-B096-C2228CD9221C}" type="pres">
      <dgm:prSet presAssocID="{D450D495-41D9-4FB3-8980-75BF07EA0520}" presName="spaceRect" presStyleCnt="0"/>
      <dgm:spPr/>
    </dgm:pt>
    <dgm:pt modelId="{818626A8-5344-4362-8C66-EA2C09F12A16}" type="pres">
      <dgm:prSet presAssocID="{D450D495-41D9-4FB3-8980-75BF07EA0520}" presName="textRect" presStyleLbl="revTx" presStyleIdx="1" presStyleCnt="3">
        <dgm:presLayoutVars>
          <dgm:chMax val="1"/>
          <dgm:chPref val="1"/>
        </dgm:presLayoutVars>
      </dgm:prSet>
      <dgm:spPr/>
    </dgm:pt>
    <dgm:pt modelId="{B44AD907-8062-49CF-BBD3-E7FBA5048503}" type="pres">
      <dgm:prSet presAssocID="{91156B5D-C636-4538-AEB1-27A9EBB773AA}" presName="sibTrans" presStyleCnt="0"/>
      <dgm:spPr/>
    </dgm:pt>
    <dgm:pt modelId="{1F899CB5-0AC7-4E15-AF53-F3973F773824}" type="pres">
      <dgm:prSet presAssocID="{BC5D7525-3AFA-4152-928B-5549B686E2D6}" presName="compNode" presStyleCnt="0"/>
      <dgm:spPr/>
    </dgm:pt>
    <dgm:pt modelId="{FA329D2D-0720-4225-8ADA-4E4B31435D5A}" type="pres">
      <dgm:prSet presAssocID="{BC5D7525-3AFA-4152-928B-5549B686E2D6}" presName="iconBgRect" presStyleLbl="bgShp" presStyleIdx="2" presStyleCnt="3"/>
      <dgm:spPr/>
    </dgm:pt>
    <dgm:pt modelId="{1AE86C5B-A091-429E-9987-849CDFD7A810}" type="pres">
      <dgm:prSet presAssocID="{BC5D7525-3AFA-4152-928B-5549B686E2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vertising"/>
        </a:ext>
      </dgm:extLst>
    </dgm:pt>
    <dgm:pt modelId="{81052A83-0E39-4EA6-A53B-7424C10E7E60}" type="pres">
      <dgm:prSet presAssocID="{BC5D7525-3AFA-4152-928B-5549B686E2D6}" presName="spaceRect" presStyleCnt="0"/>
      <dgm:spPr/>
    </dgm:pt>
    <dgm:pt modelId="{E4C1EDDD-A482-45B6-8A0C-0E73F40BD608}" type="pres">
      <dgm:prSet presAssocID="{BC5D7525-3AFA-4152-928B-5549B686E2D6}" presName="textRect" presStyleLbl="revTx" presStyleIdx="2" presStyleCnt="3">
        <dgm:presLayoutVars>
          <dgm:chMax val="1"/>
          <dgm:chPref val="1"/>
        </dgm:presLayoutVars>
      </dgm:prSet>
      <dgm:spPr/>
    </dgm:pt>
  </dgm:ptLst>
  <dgm:cxnLst>
    <dgm:cxn modelId="{69143C13-4B70-4D8D-BA1F-854E8995A1B5}" srcId="{A9DDD237-24BD-4FB1-90BF-2D613D793720}" destId="{D450D495-41D9-4FB3-8980-75BF07EA0520}" srcOrd="1" destOrd="0" parTransId="{152E70A9-F635-4FD2-8742-B85D23C78EE8}" sibTransId="{91156B5D-C636-4538-AEB1-27A9EBB773AA}"/>
    <dgm:cxn modelId="{4DFF8148-6B07-4FEE-8053-4E1BBD946D29}" srcId="{A9DDD237-24BD-4FB1-90BF-2D613D793720}" destId="{BC5D7525-3AFA-4152-928B-5549B686E2D6}" srcOrd="2" destOrd="0" parTransId="{A682E1DA-E0DB-4D8C-B3CF-33908C3DF530}" sibTransId="{5FE1F2E6-6623-4165-83D9-AE1739485D92}"/>
    <dgm:cxn modelId="{8A0CEF51-5BB8-4D1C-83C0-9B9CE8A7A7F0}" type="presOf" srcId="{FCF3D1F7-6400-4710-ADAA-F6F3AF55BDD7}" destId="{5E635D60-4B04-43EC-A99C-DFE1115330B4}" srcOrd="0" destOrd="0" presId="urn:microsoft.com/office/officeart/2018/5/layout/IconCircleLabelList"/>
    <dgm:cxn modelId="{9EED6A53-2D2E-44E4-90C3-AD2D2C4E5C9A}" srcId="{A9DDD237-24BD-4FB1-90BF-2D613D793720}" destId="{FCF3D1F7-6400-4710-ADAA-F6F3AF55BDD7}" srcOrd="0" destOrd="0" parTransId="{031FFCD0-1CD6-4B45-8904-2170E754DE67}" sibTransId="{5539FC84-E31D-4A36-A7AF-0E565B9BF793}"/>
    <dgm:cxn modelId="{9BEF4975-A9E7-4509-8FC9-68C2610DE597}" type="presOf" srcId="{BC5D7525-3AFA-4152-928B-5549B686E2D6}" destId="{E4C1EDDD-A482-45B6-8A0C-0E73F40BD608}" srcOrd="0" destOrd="0" presId="urn:microsoft.com/office/officeart/2018/5/layout/IconCircleLabelList"/>
    <dgm:cxn modelId="{A6151591-190B-498D-B958-104752848A45}" type="presOf" srcId="{D450D495-41D9-4FB3-8980-75BF07EA0520}" destId="{818626A8-5344-4362-8C66-EA2C09F12A16}" srcOrd="0" destOrd="0" presId="urn:microsoft.com/office/officeart/2018/5/layout/IconCircleLabelList"/>
    <dgm:cxn modelId="{85C58EDE-2E63-44FF-83A7-499951BD3FF7}" type="presOf" srcId="{A9DDD237-24BD-4FB1-90BF-2D613D793720}" destId="{2FDBFA8A-E914-4807-9CC5-367E1258E7CD}" srcOrd="0" destOrd="0" presId="urn:microsoft.com/office/officeart/2018/5/layout/IconCircleLabelList"/>
    <dgm:cxn modelId="{2EE47ED3-A78C-42FD-BE4B-FD2838413ED0}" type="presParOf" srcId="{2FDBFA8A-E914-4807-9CC5-367E1258E7CD}" destId="{D9EF1710-F0D3-49BE-A9B9-07D7A0331E64}" srcOrd="0" destOrd="0" presId="urn:microsoft.com/office/officeart/2018/5/layout/IconCircleLabelList"/>
    <dgm:cxn modelId="{6C5B2551-17FF-4486-8846-C7F009A7CCA8}" type="presParOf" srcId="{D9EF1710-F0D3-49BE-A9B9-07D7A0331E64}" destId="{098A3599-DC04-4421-B784-259CBB051E34}" srcOrd="0" destOrd="0" presId="urn:microsoft.com/office/officeart/2018/5/layout/IconCircleLabelList"/>
    <dgm:cxn modelId="{7837BA41-0806-45A2-BD54-51AB21E9691C}" type="presParOf" srcId="{D9EF1710-F0D3-49BE-A9B9-07D7A0331E64}" destId="{7B342F7C-0148-47D0-86A5-7145DBE91888}" srcOrd="1" destOrd="0" presId="urn:microsoft.com/office/officeart/2018/5/layout/IconCircleLabelList"/>
    <dgm:cxn modelId="{9B028907-16BD-4080-B18B-C498041A1011}" type="presParOf" srcId="{D9EF1710-F0D3-49BE-A9B9-07D7A0331E64}" destId="{67B3D584-2D06-454C-81B4-229B61D6C827}" srcOrd="2" destOrd="0" presId="urn:microsoft.com/office/officeart/2018/5/layout/IconCircleLabelList"/>
    <dgm:cxn modelId="{7A401440-051E-4ACD-B4A8-9FB79F56220D}" type="presParOf" srcId="{D9EF1710-F0D3-49BE-A9B9-07D7A0331E64}" destId="{5E635D60-4B04-43EC-A99C-DFE1115330B4}" srcOrd="3" destOrd="0" presId="urn:microsoft.com/office/officeart/2018/5/layout/IconCircleLabelList"/>
    <dgm:cxn modelId="{7CD80608-4535-4CAC-98F6-22BBBAEBB545}" type="presParOf" srcId="{2FDBFA8A-E914-4807-9CC5-367E1258E7CD}" destId="{3CF77E99-2EE7-42CB-AE02-397AA75572E0}" srcOrd="1" destOrd="0" presId="urn:microsoft.com/office/officeart/2018/5/layout/IconCircleLabelList"/>
    <dgm:cxn modelId="{883AD474-906D-4CFE-B3FB-73454587A330}" type="presParOf" srcId="{2FDBFA8A-E914-4807-9CC5-367E1258E7CD}" destId="{3930EC7C-EAC1-4011-A2CF-6D5243F36214}" srcOrd="2" destOrd="0" presId="urn:microsoft.com/office/officeart/2018/5/layout/IconCircleLabelList"/>
    <dgm:cxn modelId="{8EB05524-DCF9-4A08-B3A0-694B0CF154F2}" type="presParOf" srcId="{3930EC7C-EAC1-4011-A2CF-6D5243F36214}" destId="{62A08203-5DDD-4BE4-B265-76B4EC8340D7}" srcOrd="0" destOrd="0" presId="urn:microsoft.com/office/officeart/2018/5/layout/IconCircleLabelList"/>
    <dgm:cxn modelId="{7DC67807-C558-4092-A54E-B85123844864}" type="presParOf" srcId="{3930EC7C-EAC1-4011-A2CF-6D5243F36214}" destId="{009ADF6F-14E1-4751-B233-EEAFE6A4AE79}" srcOrd="1" destOrd="0" presId="urn:microsoft.com/office/officeart/2018/5/layout/IconCircleLabelList"/>
    <dgm:cxn modelId="{F0B3F266-F189-4AF6-8916-83EF56E4353B}" type="presParOf" srcId="{3930EC7C-EAC1-4011-A2CF-6D5243F36214}" destId="{0AC342FC-7A6E-4336-B096-C2228CD9221C}" srcOrd="2" destOrd="0" presId="urn:microsoft.com/office/officeart/2018/5/layout/IconCircleLabelList"/>
    <dgm:cxn modelId="{6F8D3759-E280-4E23-8A49-E029F6DC2B68}" type="presParOf" srcId="{3930EC7C-EAC1-4011-A2CF-6D5243F36214}" destId="{818626A8-5344-4362-8C66-EA2C09F12A16}" srcOrd="3" destOrd="0" presId="urn:microsoft.com/office/officeart/2018/5/layout/IconCircleLabelList"/>
    <dgm:cxn modelId="{74D4AF1A-64F5-4699-93F2-2E09761461E8}" type="presParOf" srcId="{2FDBFA8A-E914-4807-9CC5-367E1258E7CD}" destId="{B44AD907-8062-49CF-BBD3-E7FBA5048503}" srcOrd="3" destOrd="0" presId="urn:microsoft.com/office/officeart/2018/5/layout/IconCircleLabelList"/>
    <dgm:cxn modelId="{AD6E0634-F6E1-4443-B3CD-638F855E051A}" type="presParOf" srcId="{2FDBFA8A-E914-4807-9CC5-367E1258E7CD}" destId="{1F899CB5-0AC7-4E15-AF53-F3973F773824}" srcOrd="4" destOrd="0" presId="urn:microsoft.com/office/officeart/2018/5/layout/IconCircleLabelList"/>
    <dgm:cxn modelId="{CD70FBEF-0E64-4B75-976E-374B48A31EF5}" type="presParOf" srcId="{1F899CB5-0AC7-4E15-AF53-F3973F773824}" destId="{FA329D2D-0720-4225-8ADA-4E4B31435D5A}" srcOrd="0" destOrd="0" presId="urn:microsoft.com/office/officeart/2018/5/layout/IconCircleLabelList"/>
    <dgm:cxn modelId="{6FF75F51-CDB8-4A7F-AE5E-A6CCDC5D56D3}" type="presParOf" srcId="{1F899CB5-0AC7-4E15-AF53-F3973F773824}" destId="{1AE86C5B-A091-429E-9987-849CDFD7A810}" srcOrd="1" destOrd="0" presId="urn:microsoft.com/office/officeart/2018/5/layout/IconCircleLabelList"/>
    <dgm:cxn modelId="{FC13E2C0-DC07-44E5-BA78-8D8A1E03CA72}" type="presParOf" srcId="{1F899CB5-0AC7-4E15-AF53-F3973F773824}" destId="{81052A83-0E39-4EA6-A53B-7424C10E7E60}" srcOrd="2" destOrd="0" presId="urn:microsoft.com/office/officeart/2018/5/layout/IconCircleLabelList"/>
    <dgm:cxn modelId="{BD90640B-FFF8-4F75-B1E8-41FEC707C8E1}" type="presParOf" srcId="{1F899CB5-0AC7-4E15-AF53-F3973F773824}" destId="{E4C1EDDD-A482-45B6-8A0C-0E73F40BD60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0835AC-9A52-4113-AB4E-CD8FF55D7CD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CC1A974-8436-4043-B78F-BD1F588DBC14}">
      <dgm:prSet/>
      <dgm:spPr/>
      <dgm:t>
        <a:bodyPr/>
        <a:lstStyle/>
        <a:p>
          <a:r>
            <a:rPr lang="en-US"/>
            <a:t>Perform Exploratory Data Analysis (EDA) to understand the data distribution and relationships between variables.</a:t>
          </a:r>
        </a:p>
      </dgm:t>
    </dgm:pt>
    <dgm:pt modelId="{ABD54A99-799F-49E9-97CC-24043E277331}" type="parTrans" cxnId="{875E0FA6-4536-4D05-9D90-5A2934083BA9}">
      <dgm:prSet/>
      <dgm:spPr/>
      <dgm:t>
        <a:bodyPr/>
        <a:lstStyle/>
        <a:p>
          <a:endParaRPr lang="en-US"/>
        </a:p>
      </dgm:t>
    </dgm:pt>
    <dgm:pt modelId="{B9140205-E616-4DDD-B1A0-E240AED96950}" type="sibTrans" cxnId="{875E0FA6-4536-4D05-9D90-5A2934083BA9}">
      <dgm:prSet/>
      <dgm:spPr/>
      <dgm:t>
        <a:bodyPr/>
        <a:lstStyle/>
        <a:p>
          <a:endParaRPr lang="en-US"/>
        </a:p>
      </dgm:t>
    </dgm:pt>
    <dgm:pt modelId="{E3407783-A1FC-4464-9371-B57DF1E23118}">
      <dgm:prSet/>
      <dgm:spPr/>
      <dgm:t>
        <a:bodyPr/>
        <a:lstStyle/>
        <a:p>
          <a:r>
            <a:rPr lang="en-US"/>
            <a:t>Use KMeans Clustering to group customers into distinct segments based on their characteristics.</a:t>
          </a:r>
        </a:p>
      </dgm:t>
    </dgm:pt>
    <dgm:pt modelId="{30DD0EB3-7281-41E1-9B14-61D736FEBD8B}" type="parTrans" cxnId="{D3CD26B0-C5AD-4DFE-B88A-86866B1523D6}">
      <dgm:prSet/>
      <dgm:spPr/>
      <dgm:t>
        <a:bodyPr/>
        <a:lstStyle/>
        <a:p>
          <a:endParaRPr lang="en-US"/>
        </a:p>
      </dgm:t>
    </dgm:pt>
    <dgm:pt modelId="{4B7C1B33-281D-4C65-A0F4-2E298C08F428}" type="sibTrans" cxnId="{D3CD26B0-C5AD-4DFE-B88A-86866B1523D6}">
      <dgm:prSet/>
      <dgm:spPr/>
      <dgm:t>
        <a:bodyPr/>
        <a:lstStyle/>
        <a:p>
          <a:endParaRPr lang="en-US"/>
        </a:p>
      </dgm:t>
    </dgm:pt>
    <dgm:pt modelId="{7F567071-9EA7-43AC-BAA0-D51601DB75A3}">
      <dgm:prSet/>
      <dgm:spPr/>
      <dgm:t>
        <a:bodyPr/>
        <a:lstStyle/>
        <a:p>
          <a:r>
            <a:rPr lang="en-US"/>
            <a:t>Analyze summary statistics for each identified cluster to gain insights into their spending habits and demographics.</a:t>
          </a:r>
        </a:p>
      </dgm:t>
    </dgm:pt>
    <dgm:pt modelId="{DCA0BD1D-20E7-43C6-8E90-8ED37FF57FFA}" type="parTrans" cxnId="{F9503A0B-0D19-4760-99A5-56366A76FA70}">
      <dgm:prSet/>
      <dgm:spPr/>
      <dgm:t>
        <a:bodyPr/>
        <a:lstStyle/>
        <a:p>
          <a:endParaRPr lang="en-US"/>
        </a:p>
      </dgm:t>
    </dgm:pt>
    <dgm:pt modelId="{66E8BA6C-2FBB-407F-BB02-1CBE00AA9D14}" type="sibTrans" cxnId="{F9503A0B-0D19-4760-99A5-56366A76FA70}">
      <dgm:prSet/>
      <dgm:spPr/>
      <dgm:t>
        <a:bodyPr/>
        <a:lstStyle/>
        <a:p>
          <a:endParaRPr lang="en-US"/>
        </a:p>
      </dgm:t>
    </dgm:pt>
    <dgm:pt modelId="{5341EEE7-FA56-4842-A1CB-F3FE72C20ED6}">
      <dgm:prSet/>
      <dgm:spPr/>
      <dgm:t>
        <a:bodyPr/>
        <a:lstStyle/>
        <a:p>
          <a:r>
            <a:rPr lang="en-US"/>
            <a:t>Visualize the clusters to understand the separation between customer groups..</a:t>
          </a:r>
        </a:p>
      </dgm:t>
    </dgm:pt>
    <dgm:pt modelId="{7E097CE4-A71C-49BB-AA23-8B580BCE129F}" type="parTrans" cxnId="{81F68FB9-DB53-4F9F-8F0F-D429A167A54B}">
      <dgm:prSet/>
      <dgm:spPr/>
      <dgm:t>
        <a:bodyPr/>
        <a:lstStyle/>
        <a:p>
          <a:endParaRPr lang="en-US"/>
        </a:p>
      </dgm:t>
    </dgm:pt>
    <dgm:pt modelId="{50F417B6-2AFA-4E1F-8458-005C8D556C76}" type="sibTrans" cxnId="{81F68FB9-DB53-4F9F-8F0F-D429A167A54B}">
      <dgm:prSet/>
      <dgm:spPr/>
      <dgm:t>
        <a:bodyPr/>
        <a:lstStyle/>
        <a:p>
          <a:endParaRPr lang="en-US"/>
        </a:p>
      </dgm:t>
    </dgm:pt>
    <dgm:pt modelId="{11D237D1-386F-4B78-8F9B-7577D3FD89DB}" type="pres">
      <dgm:prSet presAssocID="{680835AC-9A52-4113-AB4E-CD8FF55D7CD2}" presName="root" presStyleCnt="0">
        <dgm:presLayoutVars>
          <dgm:dir/>
          <dgm:resizeHandles val="exact"/>
        </dgm:presLayoutVars>
      </dgm:prSet>
      <dgm:spPr/>
    </dgm:pt>
    <dgm:pt modelId="{084B2ED2-9899-48ED-9488-A737FB0BD60F}" type="pres">
      <dgm:prSet presAssocID="{8CC1A974-8436-4043-B78F-BD1F588DBC14}" presName="compNode" presStyleCnt="0"/>
      <dgm:spPr/>
    </dgm:pt>
    <dgm:pt modelId="{48438F7D-7F0E-4BE4-938B-8AC0B5A4D326}" type="pres">
      <dgm:prSet presAssocID="{8CC1A974-8436-4043-B78F-BD1F588DBC1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78478FD-8C1E-4E8E-822D-C33ECE373D05}" type="pres">
      <dgm:prSet presAssocID="{8CC1A974-8436-4043-B78F-BD1F588DBC14}" presName="spaceRect" presStyleCnt="0"/>
      <dgm:spPr/>
    </dgm:pt>
    <dgm:pt modelId="{541EF5B8-D251-4109-BDD2-5DE1D772488C}" type="pres">
      <dgm:prSet presAssocID="{8CC1A974-8436-4043-B78F-BD1F588DBC14}" presName="textRect" presStyleLbl="revTx" presStyleIdx="0" presStyleCnt="4">
        <dgm:presLayoutVars>
          <dgm:chMax val="1"/>
          <dgm:chPref val="1"/>
        </dgm:presLayoutVars>
      </dgm:prSet>
      <dgm:spPr/>
    </dgm:pt>
    <dgm:pt modelId="{BE2E2FE7-9515-452F-8548-A8E7519A6575}" type="pres">
      <dgm:prSet presAssocID="{B9140205-E616-4DDD-B1A0-E240AED96950}" presName="sibTrans" presStyleCnt="0"/>
      <dgm:spPr/>
    </dgm:pt>
    <dgm:pt modelId="{CC91C5FA-C370-48E7-BB78-BAA2EC8AC73A}" type="pres">
      <dgm:prSet presAssocID="{E3407783-A1FC-4464-9371-B57DF1E23118}" presName="compNode" presStyleCnt="0"/>
      <dgm:spPr/>
    </dgm:pt>
    <dgm:pt modelId="{E3AF5D06-DAF7-45D2-8250-50B980BA0911}" type="pres">
      <dgm:prSet presAssocID="{E3407783-A1FC-4464-9371-B57DF1E231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9B12D098-71DF-4201-9777-BBA6E648A23B}" type="pres">
      <dgm:prSet presAssocID="{E3407783-A1FC-4464-9371-B57DF1E23118}" presName="spaceRect" presStyleCnt="0"/>
      <dgm:spPr/>
    </dgm:pt>
    <dgm:pt modelId="{8D79F805-2AAE-48FC-9ED8-AA467884993F}" type="pres">
      <dgm:prSet presAssocID="{E3407783-A1FC-4464-9371-B57DF1E23118}" presName="textRect" presStyleLbl="revTx" presStyleIdx="1" presStyleCnt="4">
        <dgm:presLayoutVars>
          <dgm:chMax val="1"/>
          <dgm:chPref val="1"/>
        </dgm:presLayoutVars>
      </dgm:prSet>
      <dgm:spPr/>
    </dgm:pt>
    <dgm:pt modelId="{64D92F9D-AAEF-4C64-A489-2A451E46678D}" type="pres">
      <dgm:prSet presAssocID="{4B7C1B33-281D-4C65-A0F4-2E298C08F428}" presName="sibTrans" presStyleCnt="0"/>
      <dgm:spPr/>
    </dgm:pt>
    <dgm:pt modelId="{925A22A3-4EB5-4721-A685-1B9229A46755}" type="pres">
      <dgm:prSet presAssocID="{7F567071-9EA7-43AC-BAA0-D51601DB75A3}" presName="compNode" presStyleCnt="0"/>
      <dgm:spPr/>
    </dgm:pt>
    <dgm:pt modelId="{C269C15D-5ACF-48E2-B5C8-0FF170252C54}" type="pres">
      <dgm:prSet presAssocID="{7F567071-9EA7-43AC-BAA0-D51601DB75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2D3B0E11-7B5B-44E8-B36C-F902F37946F6}" type="pres">
      <dgm:prSet presAssocID="{7F567071-9EA7-43AC-BAA0-D51601DB75A3}" presName="spaceRect" presStyleCnt="0"/>
      <dgm:spPr/>
    </dgm:pt>
    <dgm:pt modelId="{E0C17EC7-F21A-4C2F-8DE7-F94CF71A5F8E}" type="pres">
      <dgm:prSet presAssocID="{7F567071-9EA7-43AC-BAA0-D51601DB75A3}" presName="textRect" presStyleLbl="revTx" presStyleIdx="2" presStyleCnt="4">
        <dgm:presLayoutVars>
          <dgm:chMax val="1"/>
          <dgm:chPref val="1"/>
        </dgm:presLayoutVars>
      </dgm:prSet>
      <dgm:spPr/>
    </dgm:pt>
    <dgm:pt modelId="{BBB412D5-71F7-4737-982E-FC27D3F74961}" type="pres">
      <dgm:prSet presAssocID="{66E8BA6C-2FBB-407F-BB02-1CBE00AA9D14}" presName="sibTrans" presStyleCnt="0"/>
      <dgm:spPr/>
    </dgm:pt>
    <dgm:pt modelId="{82CA162F-6CE9-45E9-AA2A-3DC5ABEF8032}" type="pres">
      <dgm:prSet presAssocID="{5341EEE7-FA56-4842-A1CB-F3FE72C20ED6}" presName="compNode" presStyleCnt="0"/>
      <dgm:spPr/>
    </dgm:pt>
    <dgm:pt modelId="{14CCD64D-032B-4C43-855F-D675B48E28E0}" type="pres">
      <dgm:prSet presAssocID="{5341EEE7-FA56-4842-A1CB-F3FE72C20E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B92E370A-A778-44B8-BBCF-9DB408E86C7B}" type="pres">
      <dgm:prSet presAssocID="{5341EEE7-FA56-4842-A1CB-F3FE72C20ED6}" presName="spaceRect" presStyleCnt="0"/>
      <dgm:spPr/>
    </dgm:pt>
    <dgm:pt modelId="{378F5D95-050A-457A-94A5-3CB056366176}" type="pres">
      <dgm:prSet presAssocID="{5341EEE7-FA56-4842-A1CB-F3FE72C20ED6}" presName="textRect" presStyleLbl="revTx" presStyleIdx="3" presStyleCnt="4">
        <dgm:presLayoutVars>
          <dgm:chMax val="1"/>
          <dgm:chPref val="1"/>
        </dgm:presLayoutVars>
      </dgm:prSet>
      <dgm:spPr/>
    </dgm:pt>
  </dgm:ptLst>
  <dgm:cxnLst>
    <dgm:cxn modelId="{A67E8B01-B605-4F9B-AEB4-006F9A31F740}" type="presOf" srcId="{E3407783-A1FC-4464-9371-B57DF1E23118}" destId="{8D79F805-2AAE-48FC-9ED8-AA467884993F}" srcOrd="0" destOrd="0" presId="urn:microsoft.com/office/officeart/2018/2/layout/IconLabelList"/>
    <dgm:cxn modelId="{F9503A0B-0D19-4760-99A5-56366A76FA70}" srcId="{680835AC-9A52-4113-AB4E-CD8FF55D7CD2}" destId="{7F567071-9EA7-43AC-BAA0-D51601DB75A3}" srcOrd="2" destOrd="0" parTransId="{DCA0BD1D-20E7-43C6-8E90-8ED37FF57FFA}" sibTransId="{66E8BA6C-2FBB-407F-BB02-1CBE00AA9D14}"/>
    <dgm:cxn modelId="{72905F1E-9F32-49C0-BEFB-7BBDEF340961}" type="presOf" srcId="{5341EEE7-FA56-4842-A1CB-F3FE72C20ED6}" destId="{378F5D95-050A-457A-94A5-3CB056366176}" srcOrd="0" destOrd="0" presId="urn:microsoft.com/office/officeart/2018/2/layout/IconLabelList"/>
    <dgm:cxn modelId="{4178815D-22FB-4AEB-B197-636A36BBFE7E}" type="presOf" srcId="{680835AC-9A52-4113-AB4E-CD8FF55D7CD2}" destId="{11D237D1-386F-4B78-8F9B-7577D3FD89DB}" srcOrd="0" destOrd="0" presId="urn:microsoft.com/office/officeart/2018/2/layout/IconLabelList"/>
    <dgm:cxn modelId="{C9C2DFA0-EE7A-4EE9-992B-CC6EF25A6666}" type="presOf" srcId="{7F567071-9EA7-43AC-BAA0-D51601DB75A3}" destId="{E0C17EC7-F21A-4C2F-8DE7-F94CF71A5F8E}" srcOrd="0" destOrd="0" presId="urn:microsoft.com/office/officeart/2018/2/layout/IconLabelList"/>
    <dgm:cxn modelId="{875E0FA6-4536-4D05-9D90-5A2934083BA9}" srcId="{680835AC-9A52-4113-AB4E-CD8FF55D7CD2}" destId="{8CC1A974-8436-4043-B78F-BD1F588DBC14}" srcOrd="0" destOrd="0" parTransId="{ABD54A99-799F-49E9-97CC-24043E277331}" sibTransId="{B9140205-E616-4DDD-B1A0-E240AED96950}"/>
    <dgm:cxn modelId="{D3CD26B0-C5AD-4DFE-B88A-86866B1523D6}" srcId="{680835AC-9A52-4113-AB4E-CD8FF55D7CD2}" destId="{E3407783-A1FC-4464-9371-B57DF1E23118}" srcOrd="1" destOrd="0" parTransId="{30DD0EB3-7281-41E1-9B14-61D736FEBD8B}" sibTransId="{4B7C1B33-281D-4C65-A0F4-2E298C08F428}"/>
    <dgm:cxn modelId="{6B3281B3-886B-4B96-85EC-7046002A944A}" type="presOf" srcId="{8CC1A974-8436-4043-B78F-BD1F588DBC14}" destId="{541EF5B8-D251-4109-BDD2-5DE1D772488C}" srcOrd="0" destOrd="0" presId="urn:microsoft.com/office/officeart/2018/2/layout/IconLabelList"/>
    <dgm:cxn modelId="{81F68FB9-DB53-4F9F-8F0F-D429A167A54B}" srcId="{680835AC-9A52-4113-AB4E-CD8FF55D7CD2}" destId="{5341EEE7-FA56-4842-A1CB-F3FE72C20ED6}" srcOrd="3" destOrd="0" parTransId="{7E097CE4-A71C-49BB-AA23-8B580BCE129F}" sibTransId="{50F417B6-2AFA-4E1F-8458-005C8D556C76}"/>
    <dgm:cxn modelId="{11F08222-F717-4391-9B5A-BFA9D1D3496C}" type="presParOf" srcId="{11D237D1-386F-4B78-8F9B-7577D3FD89DB}" destId="{084B2ED2-9899-48ED-9488-A737FB0BD60F}" srcOrd="0" destOrd="0" presId="urn:microsoft.com/office/officeart/2018/2/layout/IconLabelList"/>
    <dgm:cxn modelId="{7BF45B58-A946-4893-B5DD-9C5CFBE5DDD6}" type="presParOf" srcId="{084B2ED2-9899-48ED-9488-A737FB0BD60F}" destId="{48438F7D-7F0E-4BE4-938B-8AC0B5A4D326}" srcOrd="0" destOrd="0" presId="urn:microsoft.com/office/officeart/2018/2/layout/IconLabelList"/>
    <dgm:cxn modelId="{568E3ECD-7D8A-45B6-A5CF-96498974AB71}" type="presParOf" srcId="{084B2ED2-9899-48ED-9488-A737FB0BD60F}" destId="{978478FD-8C1E-4E8E-822D-C33ECE373D05}" srcOrd="1" destOrd="0" presId="urn:microsoft.com/office/officeart/2018/2/layout/IconLabelList"/>
    <dgm:cxn modelId="{9AE43271-22CD-4354-92A1-BA612BD04AE8}" type="presParOf" srcId="{084B2ED2-9899-48ED-9488-A737FB0BD60F}" destId="{541EF5B8-D251-4109-BDD2-5DE1D772488C}" srcOrd="2" destOrd="0" presId="urn:microsoft.com/office/officeart/2018/2/layout/IconLabelList"/>
    <dgm:cxn modelId="{7602716C-3625-4631-921C-66823EF9546D}" type="presParOf" srcId="{11D237D1-386F-4B78-8F9B-7577D3FD89DB}" destId="{BE2E2FE7-9515-452F-8548-A8E7519A6575}" srcOrd="1" destOrd="0" presId="urn:microsoft.com/office/officeart/2018/2/layout/IconLabelList"/>
    <dgm:cxn modelId="{50F8FAC7-D05E-4972-BE53-B039E74530DF}" type="presParOf" srcId="{11D237D1-386F-4B78-8F9B-7577D3FD89DB}" destId="{CC91C5FA-C370-48E7-BB78-BAA2EC8AC73A}" srcOrd="2" destOrd="0" presId="urn:microsoft.com/office/officeart/2018/2/layout/IconLabelList"/>
    <dgm:cxn modelId="{49F28D3A-46DF-40BE-BBA4-094C6834FB05}" type="presParOf" srcId="{CC91C5FA-C370-48E7-BB78-BAA2EC8AC73A}" destId="{E3AF5D06-DAF7-45D2-8250-50B980BA0911}" srcOrd="0" destOrd="0" presId="urn:microsoft.com/office/officeart/2018/2/layout/IconLabelList"/>
    <dgm:cxn modelId="{1907720C-BF40-481C-9CFF-4BA8882370A1}" type="presParOf" srcId="{CC91C5FA-C370-48E7-BB78-BAA2EC8AC73A}" destId="{9B12D098-71DF-4201-9777-BBA6E648A23B}" srcOrd="1" destOrd="0" presId="urn:microsoft.com/office/officeart/2018/2/layout/IconLabelList"/>
    <dgm:cxn modelId="{0A6C5C4A-48A4-4569-BA8D-BFF9122AE4F5}" type="presParOf" srcId="{CC91C5FA-C370-48E7-BB78-BAA2EC8AC73A}" destId="{8D79F805-2AAE-48FC-9ED8-AA467884993F}" srcOrd="2" destOrd="0" presId="urn:microsoft.com/office/officeart/2018/2/layout/IconLabelList"/>
    <dgm:cxn modelId="{2E6674A0-940D-49D1-8E00-03A376388880}" type="presParOf" srcId="{11D237D1-386F-4B78-8F9B-7577D3FD89DB}" destId="{64D92F9D-AAEF-4C64-A489-2A451E46678D}" srcOrd="3" destOrd="0" presId="urn:microsoft.com/office/officeart/2018/2/layout/IconLabelList"/>
    <dgm:cxn modelId="{BAA05B5F-6678-4344-ABFA-604E7F02604C}" type="presParOf" srcId="{11D237D1-386F-4B78-8F9B-7577D3FD89DB}" destId="{925A22A3-4EB5-4721-A685-1B9229A46755}" srcOrd="4" destOrd="0" presId="urn:microsoft.com/office/officeart/2018/2/layout/IconLabelList"/>
    <dgm:cxn modelId="{7E70E98E-67E5-4DE3-A3C8-E2CD391F4F86}" type="presParOf" srcId="{925A22A3-4EB5-4721-A685-1B9229A46755}" destId="{C269C15D-5ACF-48E2-B5C8-0FF170252C54}" srcOrd="0" destOrd="0" presId="urn:microsoft.com/office/officeart/2018/2/layout/IconLabelList"/>
    <dgm:cxn modelId="{90F44E3E-8414-4A9C-82E3-DC3EDC642791}" type="presParOf" srcId="{925A22A3-4EB5-4721-A685-1B9229A46755}" destId="{2D3B0E11-7B5B-44E8-B36C-F902F37946F6}" srcOrd="1" destOrd="0" presId="urn:microsoft.com/office/officeart/2018/2/layout/IconLabelList"/>
    <dgm:cxn modelId="{4AA173AE-B963-417D-A74B-2D233659FD72}" type="presParOf" srcId="{925A22A3-4EB5-4721-A685-1B9229A46755}" destId="{E0C17EC7-F21A-4C2F-8DE7-F94CF71A5F8E}" srcOrd="2" destOrd="0" presId="urn:microsoft.com/office/officeart/2018/2/layout/IconLabelList"/>
    <dgm:cxn modelId="{B727ACE5-6D73-406B-9AD6-976976CF7F55}" type="presParOf" srcId="{11D237D1-386F-4B78-8F9B-7577D3FD89DB}" destId="{BBB412D5-71F7-4737-982E-FC27D3F74961}" srcOrd="5" destOrd="0" presId="urn:microsoft.com/office/officeart/2018/2/layout/IconLabelList"/>
    <dgm:cxn modelId="{DF1EB4F4-7F49-40D1-B4DB-1A3447ED2AE2}" type="presParOf" srcId="{11D237D1-386F-4B78-8F9B-7577D3FD89DB}" destId="{82CA162F-6CE9-45E9-AA2A-3DC5ABEF8032}" srcOrd="6" destOrd="0" presId="urn:microsoft.com/office/officeart/2018/2/layout/IconLabelList"/>
    <dgm:cxn modelId="{2AF16545-150D-4FB6-8690-ACF729BBB231}" type="presParOf" srcId="{82CA162F-6CE9-45E9-AA2A-3DC5ABEF8032}" destId="{14CCD64D-032B-4C43-855F-D675B48E28E0}" srcOrd="0" destOrd="0" presId="urn:microsoft.com/office/officeart/2018/2/layout/IconLabelList"/>
    <dgm:cxn modelId="{9452A7F3-3CC6-404B-A12B-DAD1D0489CEB}" type="presParOf" srcId="{82CA162F-6CE9-45E9-AA2A-3DC5ABEF8032}" destId="{B92E370A-A778-44B8-BBCF-9DB408E86C7B}" srcOrd="1" destOrd="0" presId="urn:microsoft.com/office/officeart/2018/2/layout/IconLabelList"/>
    <dgm:cxn modelId="{D61AA62B-E6DE-40DE-AF52-30DBD512A955}" type="presParOf" srcId="{82CA162F-6CE9-45E9-AA2A-3DC5ABEF8032}" destId="{378F5D95-050A-457A-94A5-3CB05636617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F8DBB4-3BE4-41E1-9A93-3AE23ED9285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757D4D-72D6-450A-8CDC-5A7D7ACAFCED}">
      <dgm:prSet/>
      <dgm:spPr/>
      <dgm:t>
        <a:bodyPr/>
        <a:lstStyle/>
        <a:p>
          <a:r>
            <a:rPr lang="en-US"/>
            <a:t>KMeans clustering successfully segmented customers into distinct groups based on their income, age, and spending score.</a:t>
          </a:r>
        </a:p>
      </dgm:t>
    </dgm:pt>
    <dgm:pt modelId="{6A9A0A4F-D1FD-4E19-A885-E85A6380742A}" type="parTrans" cxnId="{9CD8943E-E833-4546-865C-79393AF3C3D9}">
      <dgm:prSet/>
      <dgm:spPr/>
      <dgm:t>
        <a:bodyPr/>
        <a:lstStyle/>
        <a:p>
          <a:endParaRPr lang="en-US"/>
        </a:p>
      </dgm:t>
    </dgm:pt>
    <dgm:pt modelId="{561223A7-8B81-41D6-AD0D-1D57A1495DF7}" type="sibTrans" cxnId="{9CD8943E-E833-4546-865C-79393AF3C3D9}">
      <dgm:prSet/>
      <dgm:spPr/>
      <dgm:t>
        <a:bodyPr/>
        <a:lstStyle/>
        <a:p>
          <a:endParaRPr lang="en-US"/>
        </a:p>
      </dgm:t>
    </dgm:pt>
    <dgm:pt modelId="{C7A223AF-5ABD-401B-AEF5-4679F895DF93}">
      <dgm:prSet/>
      <dgm:spPr/>
      <dgm:t>
        <a:bodyPr/>
        <a:lstStyle/>
        <a:p>
          <a:r>
            <a:rPr lang="en-US"/>
            <a:t>Cluster 4 represents customers with high spending potential, and Cluster 2 presents an opportunity for targeted promotions.</a:t>
          </a:r>
        </a:p>
      </dgm:t>
    </dgm:pt>
    <dgm:pt modelId="{CFDC67FB-C9C1-4A8B-BF10-6585B42294C7}" type="parTrans" cxnId="{AA610597-25FF-4FA2-9F97-0839B17029A5}">
      <dgm:prSet/>
      <dgm:spPr/>
      <dgm:t>
        <a:bodyPr/>
        <a:lstStyle/>
        <a:p>
          <a:endParaRPr lang="en-US"/>
        </a:p>
      </dgm:t>
    </dgm:pt>
    <dgm:pt modelId="{190C3E5A-CE55-45E7-ACA0-2C2D32E4531B}" type="sibTrans" cxnId="{AA610597-25FF-4FA2-9F97-0839B17029A5}">
      <dgm:prSet/>
      <dgm:spPr/>
      <dgm:t>
        <a:bodyPr/>
        <a:lstStyle/>
        <a:p>
          <a:endParaRPr lang="en-US"/>
        </a:p>
      </dgm:t>
    </dgm:pt>
    <dgm:pt modelId="{D6603918-BDCF-4E8A-AF39-B61ECEEDE479}">
      <dgm:prSet/>
      <dgm:spPr/>
      <dgm:t>
        <a:bodyPr/>
        <a:lstStyle/>
        <a:p>
          <a:r>
            <a:rPr lang="en-US"/>
            <a:t>These insights can be leveraged by the marketing team to develop effective customer segmentation strategies.</a:t>
          </a:r>
        </a:p>
      </dgm:t>
    </dgm:pt>
    <dgm:pt modelId="{52973FB2-635C-4926-9780-1FAD136C8D4B}" type="parTrans" cxnId="{445DB0BB-27B2-4842-BC24-C675531F7039}">
      <dgm:prSet/>
      <dgm:spPr/>
      <dgm:t>
        <a:bodyPr/>
        <a:lstStyle/>
        <a:p>
          <a:endParaRPr lang="en-US"/>
        </a:p>
      </dgm:t>
    </dgm:pt>
    <dgm:pt modelId="{3BA60767-2177-4531-87C9-B10635B20B55}" type="sibTrans" cxnId="{445DB0BB-27B2-4842-BC24-C675531F7039}">
      <dgm:prSet/>
      <dgm:spPr/>
      <dgm:t>
        <a:bodyPr/>
        <a:lstStyle/>
        <a:p>
          <a:endParaRPr lang="en-US"/>
        </a:p>
      </dgm:t>
    </dgm:pt>
    <dgm:pt modelId="{1C223031-49E6-46CB-9115-710B48FD3D36}" type="pres">
      <dgm:prSet presAssocID="{D9F8DBB4-3BE4-41E1-9A93-3AE23ED9285B}" presName="root" presStyleCnt="0">
        <dgm:presLayoutVars>
          <dgm:dir/>
          <dgm:resizeHandles val="exact"/>
        </dgm:presLayoutVars>
      </dgm:prSet>
      <dgm:spPr/>
    </dgm:pt>
    <dgm:pt modelId="{F9CDBB57-88BA-4A6C-BDD2-282EF5406000}" type="pres">
      <dgm:prSet presAssocID="{D5757D4D-72D6-450A-8CDC-5A7D7ACAFCED}" presName="compNode" presStyleCnt="0"/>
      <dgm:spPr/>
    </dgm:pt>
    <dgm:pt modelId="{E266F1F0-8364-49FA-91BC-187CC37BBBB9}" type="pres">
      <dgm:prSet presAssocID="{D5757D4D-72D6-450A-8CDC-5A7D7ACAFCED}" presName="bgRect" presStyleLbl="bgShp" presStyleIdx="0" presStyleCnt="3"/>
      <dgm:spPr/>
    </dgm:pt>
    <dgm:pt modelId="{8316946E-7AB0-4188-8FE1-BDAE7E151047}" type="pres">
      <dgm:prSet presAssocID="{D5757D4D-72D6-450A-8CDC-5A7D7ACAFC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B7BBA390-2353-4627-B1B9-A6F2949625F0}" type="pres">
      <dgm:prSet presAssocID="{D5757D4D-72D6-450A-8CDC-5A7D7ACAFCED}" presName="spaceRect" presStyleCnt="0"/>
      <dgm:spPr/>
    </dgm:pt>
    <dgm:pt modelId="{7609FB41-7AAB-4AFE-B720-96EA49134B34}" type="pres">
      <dgm:prSet presAssocID="{D5757D4D-72D6-450A-8CDC-5A7D7ACAFCED}" presName="parTx" presStyleLbl="revTx" presStyleIdx="0" presStyleCnt="3">
        <dgm:presLayoutVars>
          <dgm:chMax val="0"/>
          <dgm:chPref val="0"/>
        </dgm:presLayoutVars>
      </dgm:prSet>
      <dgm:spPr/>
    </dgm:pt>
    <dgm:pt modelId="{EEF204BF-681B-4E55-AA0D-870A7BDD1227}" type="pres">
      <dgm:prSet presAssocID="{561223A7-8B81-41D6-AD0D-1D57A1495DF7}" presName="sibTrans" presStyleCnt="0"/>
      <dgm:spPr/>
    </dgm:pt>
    <dgm:pt modelId="{6027259F-DF4A-4C31-8F6D-488C1D3EF45B}" type="pres">
      <dgm:prSet presAssocID="{C7A223AF-5ABD-401B-AEF5-4679F895DF93}" presName="compNode" presStyleCnt="0"/>
      <dgm:spPr/>
    </dgm:pt>
    <dgm:pt modelId="{7B6BC025-BCA3-4B18-A59F-6244574D9B4D}" type="pres">
      <dgm:prSet presAssocID="{C7A223AF-5ABD-401B-AEF5-4679F895DF93}" presName="bgRect" presStyleLbl="bgShp" presStyleIdx="1" presStyleCnt="3"/>
      <dgm:spPr/>
    </dgm:pt>
    <dgm:pt modelId="{06EBE745-D007-4016-95BD-0D40C43A4AEF}" type="pres">
      <dgm:prSet presAssocID="{C7A223AF-5ABD-401B-AEF5-4679F895DF9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g"/>
        </a:ext>
      </dgm:extLst>
    </dgm:pt>
    <dgm:pt modelId="{5A2EF391-B2D0-4110-A59F-F81DA305DC22}" type="pres">
      <dgm:prSet presAssocID="{C7A223AF-5ABD-401B-AEF5-4679F895DF93}" presName="spaceRect" presStyleCnt="0"/>
      <dgm:spPr/>
    </dgm:pt>
    <dgm:pt modelId="{89E74EB7-5FAC-4D43-9F17-9438F2CF0025}" type="pres">
      <dgm:prSet presAssocID="{C7A223AF-5ABD-401B-AEF5-4679F895DF93}" presName="parTx" presStyleLbl="revTx" presStyleIdx="1" presStyleCnt="3">
        <dgm:presLayoutVars>
          <dgm:chMax val="0"/>
          <dgm:chPref val="0"/>
        </dgm:presLayoutVars>
      </dgm:prSet>
      <dgm:spPr/>
    </dgm:pt>
    <dgm:pt modelId="{D0EF8D7C-F024-4B49-862F-4603320590BF}" type="pres">
      <dgm:prSet presAssocID="{190C3E5A-CE55-45E7-ACA0-2C2D32E4531B}" presName="sibTrans" presStyleCnt="0"/>
      <dgm:spPr/>
    </dgm:pt>
    <dgm:pt modelId="{121B2D02-7428-4143-A4FD-D5BB826FA157}" type="pres">
      <dgm:prSet presAssocID="{D6603918-BDCF-4E8A-AF39-B61ECEEDE479}" presName="compNode" presStyleCnt="0"/>
      <dgm:spPr/>
    </dgm:pt>
    <dgm:pt modelId="{ADE806E0-588A-45BB-BB89-BA285CDD1092}" type="pres">
      <dgm:prSet presAssocID="{D6603918-BDCF-4E8A-AF39-B61ECEEDE479}" presName="bgRect" presStyleLbl="bgShp" presStyleIdx="2" presStyleCnt="3"/>
      <dgm:spPr/>
    </dgm:pt>
    <dgm:pt modelId="{344DF944-612F-46A6-859D-401B65E8C0A3}" type="pres">
      <dgm:prSet presAssocID="{D6603918-BDCF-4E8A-AF39-B61ECEEDE4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vertising"/>
        </a:ext>
      </dgm:extLst>
    </dgm:pt>
    <dgm:pt modelId="{43004FED-4BA2-4235-8862-2C6F4DA97FF4}" type="pres">
      <dgm:prSet presAssocID="{D6603918-BDCF-4E8A-AF39-B61ECEEDE479}" presName="spaceRect" presStyleCnt="0"/>
      <dgm:spPr/>
    </dgm:pt>
    <dgm:pt modelId="{BCE96B1C-1E61-4D19-A146-A5B3D8451285}" type="pres">
      <dgm:prSet presAssocID="{D6603918-BDCF-4E8A-AF39-B61ECEEDE479}" presName="parTx" presStyleLbl="revTx" presStyleIdx="2" presStyleCnt="3">
        <dgm:presLayoutVars>
          <dgm:chMax val="0"/>
          <dgm:chPref val="0"/>
        </dgm:presLayoutVars>
      </dgm:prSet>
      <dgm:spPr/>
    </dgm:pt>
  </dgm:ptLst>
  <dgm:cxnLst>
    <dgm:cxn modelId="{9CD8943E-E833-4546-865C-79393AF3C3D9}" srcId="{D9F8DBB4-3BE4-41E1-9A93-3AE23ED9285B}" destId="{D5757D4D-72D6-450A-8CDC-5A7D7ACAFCED}" srcOrd="0" destOrd="0" parTransId="{6A9A0A4F-D1FD-4E19-A885-E85A6380742A}" sibTransId="{561223A7-8B81-41D6-AD0D-1D57A1495DF7}"/>
    <dgm:cxn modelId="{207BEE4A-1ED2-4B46-9C66-EFF60687191F}" type="presOf" srcId="{C7A223AF-5ABD-401B-AEF5-4679F895DF93}" destId="{89E74EB7-5FAC-4D43-9F17-9438F2CF0025}" srcOrd="0" destOrd="0" presId="urn:microsoft.com/office/officeart/2018/2/layout/IconVerticalSolidList"/>
    <dgm:cxn modelId="{44915273-EE46-4D01-8F93-C3858BAC3599}" type="presOf" srcId="{D6603918-BDCF-4E8A-AF39-B61ECEEDE479}" destId="{BCE96B1C-1E61-4D19-A146-A5B3D8451285}" srcOrd="0" destOrd="0" presId="urn:microsoft.com/office/officeart/2018/2/layout/IconVerticalSolidList"/>
    <dgm:cxn modelId="{E41B7695-B79C-4474-83C2-734C7D3780E3}" type="presOf" srcId="{D9F8DBB4-3BE4-41E1-9A93-3AE23ED9285B}" destId="{1C223031-49E6-46CB-9115-710B48FD3D36}" srcOrd="0" destOrd="0" presId="urn:microsoft.com/office/officeart/2018/2/layout/IconVerticalSolidList"/>
    <dgm:cxn modelId="{AA610597-25FF-4FA2-9F97-0839B17029A5}" srcId="{D9F8DBB4-3BE4-41E1-9A93-3AE23ED9285B}" destId="{C7A223AF-5ABD-401B-AEF5-4679F895DF93}" srcOrd="1" destOrd="0" parTransId="{CFDC67FB-C9C1-4A8B-BF10-6585B42294C7}" sibTransId="{190C3E5A-CE55-45E7-ACA0-2C2D32E4531B}"/>
    <dgm:cxn modelId="{445DB0BB-27B2-4842-BC24-C675531F7039}" srcId="{D9F8DBB4-3BE4-41E1-9A93-3AE23ED9285B}" destId="{D6603918-BDCF-4E8A-AF39-B61ECEEDE479}" srcOrd="2" destOrd="0" parTransId="{52973FB2-635C-4926-9780-1FAD136C8D4B}" sibTransId="{3BA60767-2177-4531-87C9-B10635B20B55}"/>
    <dgm:cxn modelId="{908F1AC1-1D2A-460E-8C2D-0E0EF5F9071C}" type="presOf" srcId="{D5757D4D-72D6-450A-8CDC-5A7D7ACAFCED}" destId="{7609FB41-7AAB-4AFE-B720-96EA49134B34}" srcOrd="0" destOrd="0" presId="urn:microsoft.com/office/officeart/2018/2/layout/IconVerticalSolidList"/>
    <dgm:cxn modelId="{3452E7A2-8546-4363-B1F2-FBF8A59A5B2E}" type="presParOf" srcId="{1C223031-49E6-46CB-9115-710B48FD3D36}" destId="{F9CDBB57-88BA-4A6C-BDD2-282EF5406000}" srcOrd="0" destOrd="0" presId="urn:microsoft.com/office/officeart/2018/2/layout/IconVerticalSolidList"/>
    <dgm:cxn modelId="{80F44F7B-CFE6-4904-AF03-2793B003D191}" type="presParOf" srcId="{F9CDBB57-88BA-4A6C-BDD2-282EF5406000}" destId="{E266F1F0-8364-49FA-91BC-187CC37BBBB9}" srcOrd="0" destOrd="0" presId="urn:microsoft.com/office/officeart/2018/2/layout/IconVerticalSolidList"/>
    <dgm:cxn modelId="{6CBAD694-8FA8-4132-B4D4-DB7E42C8F8EF}" type="presParOf" srcId="{F9CDBB57-88BA-4A6C-BDD2-282EF5406000}" destId="{8316946E-7AB0-4188-8FE1-BDAE7E151047}" srcOrd="1" destOrd="0" presId="urn:microsoft.com/office/officeart/2018/2/layout/IconVerticalSolidList"/>
    <dgm:cxn modelId="{A3986335-8044-40D7-AF6E-83F2C23704E9}" type="presParOf" srcId="{F9CDBB57-88BA-4A6C-BDD2-282EF5406000}" destId="{B7BBA390-2353-4627-B1B9-A6F2949625F0}" srcOrd="2" destOrd="0" presId="urn:microsoft.com/office/officeart/2018/2/layout/IconVerticalSolidList"/>
    <dgm:cxn modelId="{FDBD7616-2719-4D78-8D05-4EF296843FF1}" type="presParOf" srcId="{F9CDBB57-88BA-4A6C-BDD2-282EF5406000}" destId="{7609FB41-7AAB-4AFE-B720-96EA49134B34}" srcOrd="3" destOrd="0" presId="urn:microsoft.com/office/officeart/2018/2/layout/IconVerticalSolidList"/>
    <dgm:cxn modelId="{A4863585-30E2-416B-A8AC-743DFAC99EFF}" type="presParOf" srcId="{1C223031-49E6-46CB-9115-710B48FD3D36}" destId="{EEF204BF-681B-4E55-AA0D-870A7BDD1227}" srcOrd="1" destOrd="0" presId="urn:microsoft.com/office/officeart/2018/2/layout/IconVerticalSolidList"/>
    <dgm:cxn modelId="{70CF0EDC-2CD8-44C6-8C22-117106E63269}" type="presParOf" srcId="{1C223031-49E6-46CB-9115-710B48FD3D36}" destId="{6027259F-DF4A-4C31-8F6D-488C1D3EF45B}" srcOrd="2" destOrd="0" presId="urn:microsoft.com/office/officeart/2018/2/layout/IconVerticalSolidList"/>
    <dgm:cxn modelId="{C8B2CE8B-9FB3-4C98-A606-30300998BCBB}" type="presParOf" srcId="{6027259F-DF4A-4C31-8F6D-488C1D3EF45B}" destId="{7B6BC025-BCA3-4B18-A59F-6244574D9B4D}" srcOrd="0" destOrd="0" presId="urn:microsoft.com/office/officeart/2018/2/layout/IconVerticalSolidList"/>
    <dgm:cxn modelId="{01493EC7-7AD6-44A3-B455-3803C106D2FF}" type="presParOf" srcId="{6027259F-DF4A-4C31-8F6D-488C1D3EF45B}" destId="{06EBE745-D007-4016-95BD-0D40C43A4AEF}" srcOrd="1" destOrd="0" presId="urn:microsoft.com/office/officeart/2018/2/layout/IconVerticalSolidList"/>
    <dgm:cxn modelId="{D9DEB065-7156-4FDB-B151-2AF602F6A935}" type="presParOf" srcId="{6027259F-DF4A-4C31-8F6D-488C1D3EF45B}" destId="{5A2EF391-B2D0-4110-A59F-F81DA305DC22}" srcOrd="2" destOrd="0" presId="urn:microsoft.com/office/officeart/2018/2/layout/IconVerticalSolidList"/>
    <dgm:cxn modelId="{D70BD079-2BBE-4455-B375-0106D2F2DE91}" type="presParOf" srcId="{6027259F-DF4A-4C31-8F6D-488C1D3EF45B}" destId="{89E74EB7-5FAC-4D43-9F17-9438F2CF0025}" srcOrd="3" destOrd="0" presId="urn:microsoft.com/office/officeart/2018/2/layout/IconVerticalSolidList"/>
    <dgm:cxn modelId="{0F415420-A31D-4411-B50F-59F2468C5D7B}" type="presParOf" srcId="{1C223031-49E6-46CB-9115-710B48FD3D36}" destId="{D0EF8D7C-F024-4B49-862F-4603320590BF}" srcOrd="3" destOrd="0" presId="urn:microsoft.com/office/officeart/2018/2/layout/IconVerticalSolidList"/>
    <dgm:cxn modelId="{946B27E4-2444-483E-808E-C669A4FD8566}" type="presParOf" srcId="{1C223031-49E6-46CB-9115-710B48FD3D36}" destId="{121B2D02-7428-4143-A4FD-D5BB826FA157}" srcOrd="4" destOrd="0" presId="urn:microsoft.com/office/officeart/2018/2/layout/IconVerticalSolidList"/>
    <dgm:cxn modelId="{A814B01E-7161-43DD-A9B8-840EB34BA3BA}" type="presParOf" srcId="{121B2D02-7428-4143-A4FD-D5BB826FA157}" destId="{ADE806E0-588A-45BB-BB89-BA285CDD1092}" srcOrd="0" destOrd="0" presId="urn:microsoft.com/office/officeart/2018/2/layout/IconVerticalSolidList"/>
    <dgm:cxn modelId="{989C29DF-912F-4BD5-831C-E2AD6A620334}" type="presParOf" srcId="{121B2D02-7428-4143-A4FD-D5BB826FA157}" destId="{344DF944-612F-46A6-859D-401B65E8C0A3}" srcOrd="1" destOrd="0" presId="urn:microsoft.com/office/officeart/2018/2/layout/IconVerticalSolidList"/>
    <dgm:cxn modelId="{BE223BCB-5776-4ED1-806A-48E586C8C0BB}" type="presParOf" srcId="{121B2D02-7428-4143-A4FD-D5BB826FA157}" destId="{43004FED-4BA2-4235-8862-2C6F4DA97FF4}" srcOrd="2" destOrd="0" presId="urn:microsoft.com/office/officeart/2018/2/layout/IconVerticalSolidList"/>
    <dgm:cxn modelId="{9484E53E-A05B-4CB4-B697-3C302EBFC793}" type="presParOf" srcId="{121B2D02-7428-4143-A4FD-D5BB826FA157}" destId="{BCE96B1C-1E61-4D19-A146-A5B3D845128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44C2C-DD95-483C-8350-3C1FCBB8977A}">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56C79D-B6ED-467F-B344-654C258B3C90}">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5073E4-1E03-4B00-AB8C-EE4E3E0C254F}">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This project analyzes a dataset of mall customers to identify potential target groups for marketing campaigns.</a:t>
          </a:r>
        </a:p>
      </dsp:txBody>
      <dsp:txXfrm>
        <a:off x="93445" y="3018902"/>
        <a:ext cx="3206250" cy="720000"/>
      </dsp:txXfrm>
    </dsp:sp>
    <dsp:sp modelId="{E58DC468-3197-4697-8D12-9D3E8429EA95}">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7A431B-268A-4A0A-BD4F-7E6B97BB26A1}">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5A6D65-A533-42FB-8B55-AE933F42DDCB}">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We will leverage KMeans unsupervised machine learning to perform customer segmentation.</a:t>
          </a:r>
        </a:p>
      </dsp:txBody>
      <dsp:txXfrm>
        <a:off x="3860789" y="3018902"/>
        <a:ext cx="3206250" cy="720000"/>
      </dsp:txXfrm>
    </dsp:sp>
    <dsp:sp modelId="{BA6DB2A9-BBC8-401C-B3ED-83A091E4DBDF}">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DE4622-131C-4370-A111-F4B45F8D1659}">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F4F141-8B8E-4918-9E4B-276D20868758}">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The analysis will include univariate, bivariate, and multivariate clustering approaches.</a:t>
          </a:r>
        </a:p>
      </dsp:txBody>
      <dsp:txXfrm>
        <a:off x="7628133" y="3018902"/>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A3599-DC04-4421-B784-259CBB051E34}">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42F7C-0148-47D0-86A5-7145DBE91888}">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635D60-4B04-43EC-A99C-DFE1115330B4}">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Understand the target customers for the marketing team.</a:t>
          </a:r>
        </a:p>
      </dsp:txBody>
      <dsp:txXfrm>
        <a:off x="93445" y="3018902"/>
        <a:ext cx="3206250" cy="720000"/>
      </dsp:txXfrm>
    </dsp:sp>
    <dsp:sp modelId="{62A08203-5DDD-4BE4-B265-76B4EC8340D7}">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9ADF6F-14E1-4751-B233-EEAFE6A4AE79}">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8626A8-5344-4362-8C66-EA2C09F12A16}">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Identify the most important shopping groups based on income, age, and spending score.</a:t>
          </a:r>
        </a:p>
      </dsp:txBody>
      <dsp:txXfrm>
        <a:off x="3860789" y="3018902"/>
        <a:ext cx="3206250" cy="720000"/>
      </dsp:txXfrm>
    </dsp:sp>
    <dsp:sp modelId="{FA329D2D-0720-4225-8ADA-4E4B31435D5A}">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E86C5B-A091-429E-9987-849CDFD7A810}">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C1EDDD-A482-45B6-8A0C-0E73F40BD608}">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Determine the ideal number of customer groups with clear labels for marketing purposes.</a:t>
          </a:r>
        </a:p>
      </dsp:txBody>
      <dsp:txXfrm>
        <a:off x="7628133" y="3018902"/>
        <a:ext cx="320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38F7D-7F0E-4BE4-938B-8AC0B5A4D326}">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1EF5B8-D251-4109-BDD2-5DE1D772488C}">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Perform Exploratory Data Analysis (EDA) to understand the data distribution and relationships between variables.</a:t>
          </a:r>
        </a:p>
      </dsp:txBody>
      <dsp:txXfrm>
        <a:off x="100682" y="2427484"/>
        <a:ext cx="2370489" cy="720000"/>
      </dsp:txXfrm>
    </dsp:sp>
    <dsp:sp modelId="{E3AF5D06-DAF7-45D2-8250-50B980BA0911}">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79F805-2AAE-48FC-9ED8-AA467884993F}">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Use KMeans Clustering to group customers into distinct segments based on their characteristics.</a:t>
          </a:r>
        </a:p>
      </dsp:txBody>
      <dsp:txXfrm>
        <a:off x="2886007" y="2427484"/>
        <a:ext cx="2370489" cy="720000"/>
      </dsp:txXfrm>
    </dsp:sp>
    <dsp:sp modelId="{C269C15D-5ACF-48E2-B5C8-0FF170252C54}">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C17EC7-F21A-4C2F-8DE7-F94CF71A5F8E}">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Analyze summary statistics for each identified cluster to gain insights into their spending habits and demographics.</a:t>
          </a:r>
        </a:p>
      </dsp:txBody>
      <dsp:txXfrm>
        <a:off x="5671332" y="2427484"/>
        <a:ext cx="2370489" cy="720000"/>
      </dsp:txXfrm>
    </dsp:sp>
    <dsp:sp modelId="{14CCD64D-032B-4C43-855F-D675B48E28E0}">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8F5D95-050A-457A-94A5-3CB056366176}">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Visualize the clusters to understand the separation between customer groups..</a:t>
          </a:r>
        </a:p>
      </dsp:txBody>
      <dsp:txXfrm>
        <a:off x="8456657" y="2427484"/>
        <a:ext cx="2370489"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6F1F0-8364-49FA-91BC-187CC37BBBB9}">
      <dsp:nvSpPr>
        <dsp:cNvPr id="0" name=""/>
        <dsp:cNvSpPr/>
      </dsp:nvSpPr>
      <dsp:spPr>
        <a:xfrm>
          <a:off x="0" y="669"/>
          <a:ext cx="5878512" cy="15671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16946E-7AB0-4188-8FE1-BDAE7E151047}">
      <dsp:nvSpPr>
        <dsp:cNvPr id="0" name=""/>
        <dsp:cNvSpPr/>
      </dsp:nvSpPr>
      <dsp:spPr>
        <a:xfrm>
          <a:off x="474065" y="353280"/>
          <a:ext cx="861938" cy="8619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09FB41-7AAB-4AFE-B720-96EA49134B34}">
      <dsp:nvSpPr>
        <dsp:cNvPr id="0" name=""/>
        <dsp:cNvSpPr/>
      </dsp:nvSpPr>
      <dsp:spPr>
        <a:xfrm>
          <a:off x="1810069" y="669"/>
          <a:ext cx="4068442" cy="156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58" tIns="165858" rIns="165858" bIns="165858" numCol="1" spcCol="1270" anchor="ctr" anchorCtr="0">
          <a:noAutofit/>
        </a:bodyPr>
        <a:lstStyle/>
        <a:p>
          <a:pPr marL="0" lvl="0" indent="0" algn="l" defTabSz="800100">
            <a:lnSpc>
              <a:spcPct val="90000"/>
            </a:lnSpc>
            <a:spcBef>
              <a:spcPct val="0"/>
            </a:spcBef>
            <a:spcAft>
              <a:spcPct val="35000"/>
            </a:spcAft>
            <a:buNone/>
          </a:pPr>
          <a:r>
            <a:rPr lang="en-US" sz="1800" kern="1200"/>
            <a:t>KMeans clustering successfully segmented customers into distinct groups based on their income, age, and spending score.</a:t>
          </a:r>
        </a:p>
      </dsp:txBody>
      <dsp:txXfrm>
        <a:off x="1810069" y="669"/>
        <a:ext cx="4068442" cy="1567160"/>
      </dsp:txXfrm>
    </dsp:sp>
    <dsp:sp modelId="{7B6BC025-BCA3-4B18-A59F-6244574D9B4D}">
      <dsp:nvSpPr>
        <dsp:cNvPr id="0" name=""/>
        <dsp:cNvSpPr/>
      </dsp:nvSpPr>
      <dsp:spPr>
        <a:xfrm>
          <a:off x="0" y="1959619"/>
          <a:ext cx="5878512" cy="15671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EBE745-D007-4016-95BD-0D40C43A4AEF}">
      <dsp:nvSpPr>
        <dsp:cNvPr id="0" name=""/>
        <dsp:cNvSpPr/>
      </dsp:nvSpPr>
      <dsp:spPr>
        <a:xfrm>
          <a:off x="474065" y="2312230"/>
          <a:ext cx="861938" cy="8619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E74EB7-5FAC-4D43-9F17-9438F2CF0025}">
      <dsp:nvSpPr>
        <dsp:cNvPr id="0" name=""/>
        <dsp:cNvSpPr/>
      </dsp:nvSpPr>
      <dsp:spPr>
        <a:xfrm>
          <a:off x="1810069" y="1959619"/>
          <a:ext cx="4068442" cy="156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58" tIns="165858" rIns="165858" bIns="165858" numCol="1" spcCol="1270" anchor="ctr" anchorCtr="0">
          <a:noAutofit/>
        </a:bodyPr>
        <a:lstStyle/>
        <a:p>
          <a:pPr marL="0" lvl="0" indent="0" algn="l" defTabSz="800100">
            <a:lnSpc>
              <a:spcPct val="90000"/>
            </a:lnSpc>
            <a:spcBef>
              <a:spcPct val="0"/>
            </a:spcBef>
            <a:spcAft>
              <a:spcPct val="35000"/>
            </a:spcAft>
            <a:buNone/>
          </a:pPr>
          <a:r>
            <a:rPr lang="en-US" sz="1800" kern="1200"/>
            <a:t>Cluster 4 represents customers with high spending potential, and Cluster 2 presents an opportunity for targeted promotions.</a:t>
          </a:r>
        </a:p>
      </dsp:txBody>
      <dsp:txXfrm>
        <a:off x="1810069" y="1959619"/>
        <a:ext cx="4068442" cy="1567160"/>
      </dsp:txXfrm>
    </dsp:sp>
    <dsp:sp modelId="{ADE806E0-588A-45BB-BB89-BA285CDD1092}">
      <dsp:nvSpPr>
        <dsp:cNvPr id="0" name=""/>
        <dsp:cNvSpPr/>
      </dsp:nvSpPr>
      <dsp:spPr>
        <a:xfrm>
          <a:off x="0" y="3918570"/>
          <a:ext cx="5878512" cy="15671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4DF944-612F-46A6-859D-401B65E8C0A3}">
      <dsp:nvSpPr>
        <dsp:cNvPr id="0" name=""/>
        <dsp:cNvSpPr/>
      </dsp:nvSpPr>
      <dsp:spPr>
        <a:xfrm>
          <a:off x="474065" y="4271181"/>
          <a:ext cx="861938" cy="8619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E96B1C-1E61-4D19-A146-A5B3D8451285}">
      <dsp:nvSpPr>
        <dsp:cNvPr id="0" name=""/>
        <dsp:cNvSpPr/>
      </dsp:nvSpPr>
      <dsp:spPr>
        <a:xfrm>
          <a:off x="1810069" y="3918570"/>
          <a:ext cx="4068442" cy="156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58" tIns="165858" rIns="165858" bIns="165858" numCol="1" spcCol="1270" anchor="ctr" anchorCtr="0">
          <a:noAutofit/>
        </a:bodyPr>
        <a:lstStyle/>
        <a:p>
          <a:pPr marL="0" lvl="0" indent="0" algn="l" defTabSz="800100">
            <a:lnSpc>
              <a:spcPct val="90000"/>
            </a:lnSpc>
            <a:spcBef>
              <a:spcPct val="0"/>
            </a:spcBef>
            <a:spcAft>
              <a:spcPct val="35000"/>
            </a:spcAft>
            <a:buNone/>
          </a:pPr>
          <a:r>
            <a:rPr lang="en-US" sz="1800" kern="1200"/>
            <a:t>These insights can be leveraged by the marketing team to develop effective customer segmentation strategies.</a:t>
          </a:r>
        </a:p>
      </dsp:txBody>
      <dsp:txXfrm>
        <a:off x="1810069" y="3918570"/>
        <a:ext cx="4068442" cy="156716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AB83D-A9F4-445F-8891-82D59BBA78AD}" type="datetimeFigureOut">
              <a:rPr lang="en-CA" smtClean="0"/>
              <a:t>2024-05-17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364F2-C775-4278-A1BA-1AB6EFAF6DFA}" type="slidenum">
              <a:rPr lang="en-CA" smtClean="0"/>
              <a:t>‹#›</a:t>
            </a:fld>
            <a:endParaRPr lang="en-CA"/>
          </a:p>
        </p:txBody>
      </p:sp>
    </p:spTree>
    <p:extLst>
      <p:ext uri="{BB962C8B-B14F-4D97-AF65-F5344CB8AC3E}">
        <p14:creationId xmlns:p14="http://schemas.microsoft.com/office/powerpoint/2010/main" val="709328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presentation, we will explore customer segmentation for a group of mall shoppers. </a:t>
            </a:r>
          </a:p>
        </p:txBody>
      </p:sp>
      <p:sp>
        <p:nvSpPr>
          <p:cNvPr id="4" name="Slide Number Placeholder 3"/>
          <p:cNvSpPr>
            <a:spLocks noGrp="1"/>
          </p:cNvSpPr>
          <p:nvPr>
            <p:ph type="sldNum" sz="quarter" idx="5"/>
          </p:nvPr>
        </p:nvSpPr>
        <p:spPr/>
        <p:txBody>
          <a:bodyPr/>
          <a:lstStyle/>
          <a:p>
            <a:fld id="{2C1364F2-C775-4278-A1BA-1AB6EFAF6DFA}" type="slidenum">
              <a:rPr lang="en-CA" smtClean="0"/>
              <a:t>1</a:t>
            </a:fld>
            <a:endParaRPr lang="en-CA"/>
          </a:p>
        </p:txBody>
      </p:sp>
    </p:spTree>
    <p:extLst>
      <p:ext uri="{BB962C8B-B14F-4D97-AF65-F5344CB8AC3E}">
        <p14:creationId xmlns:p14="http://schemas.microsoft.com/office/powerpoint/2010/main" val="115537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employ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KMeans</a:t>
            </a:r>
            <a:r>
              <a:rPr lang="en-US" sz="1800" dirty="0">
                <a:effectLst/>
                <a:latin typeface="Calibri" panose="020F0502020204030204" pitchFamily="34" charset="0"/>
                <a:ea typeface="Calibri" panose="020F0502020204030204" pitchFamily="34" charset="0"/>
                <a:cs typeface="Times New Roman" panose="02020603050405020304" pitchFamily="18" charset="0"/>
              </a:rPr>
              <a:t> clustering to segment the customers. We start with univariate clustering using income as the sole</a:t>
            </a:r>
            <a:endParaRPr lang="en-CA" dirty="0"/>
          </a:p>
        </p:txBody>
      </p:sp>
      <p:sp>
        <p:nvSpPr>
          <p:cNvPr id="4" name="Slide Number Placeholder 3"/>
          <p:cNvSpPr>
            <a:spLocks noGrp="1"/>
          </p:cNvSpPr>
          <p:nvPr>
            <p:ph type="sldNum" sz="quarter" idx="10"/>
          </p:nvPr>
        </p:nvSpPr>
        <p:spPr/>
        <p:txBody>
          <a:bodyPr/>
          <a:lstStyle/>
          <a:p>
            <a:fld id="{2C1364F2-C775-4278-A1BA-1AB6EFAF6DFA}" type="slidenum">
              <a:rPr lang="en-CA" smtClean="0"/>
              <a:t>10</a:t>
            </a:fld>
            <a:endParaRPr lang="en-CA"/>
          </a:p>
        </p:txBody>
      </p:sp>
    </p:spTree>
    <p:extLst>
      <p:ext uri="{BB962C8B-B14F-4D97-AF65-F5344CB8AC3E}">
        <p14:creationId xmlns:p14="http://schemas.microsoft.com/office/powerpoint/2010/main" val="3614977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clustering analysis, Cluster 4 emerges as the most promising target group. This cluster represents customers with a high spending score and high income, indicating a strong propensity to spend. Notably, 60% of this cluster are female shoppers. This information is valuable for the marketing team, suggesting strategies to attract these high-value customers through campaigns targeting popular items within this cluster.</a:t>
            </a:r>
            <a:endParaRPr lang="en-CA" dirty="0"/>
          </a:p>
        </p:txBody>
      </p:sp>
      <p:sp>
        <p:nvSpPr>
          <p:cNvPr id="4" name="Slide Number Placeholder 3"/>
          <p:cNvSpPr>
            <a:spLocks noGrp="1"/>
          </p:cNvSpPr>
          <p:nvPr>
            <p:ph type="sldNum" sz="quarter" idx="10"/>
          </p:nvPr>
        </p:nvSpPr>
        <p:spPr/>
        <p:txBody>
          <a:bodyPr/>
          <a:lstStyle/>
          <a:p>
            <a:fld id="{2C1364F2-C775-4278-A1BA-1AB6EFAF6DFA}" type="slidenum">
              <a:rPr lang="en-CA" smtClean="0"/>
              <a:t>11</a:t>
            </a:fld>
            <a:endParaRPr lang="en-CA"/>
          </a:p>
        </p:txBody>
      </p:sp>
    </p:spTree>
    <p:extLst>
      <p:ext uri="{BB962C8B-B14F-4D97-AF65-F5344CB8AC3E}">
        <p14:creationId xmlns:p14="http://schemas.microsoft.com/office/powerpoint/2010/main" val="4025233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Cluster 4 represents high-spending customers, Cluster 2 also presents an interesting opportunity. This cluster might be receptive to special promotions and sales events. By understanding the items popular within this cluster, the marketing team can develop targeted campaigns to incentivize purchases.</a:t>
            </a:r>
            <a:endParaRPr lang="en-CA" dirty="0"/>
          </a:p>
        </p:txBody>
      </p:sp>
      <p:sp>
        <p:nvSpPr>
          <p:cNvPr id="4" name="Slide Number Placeholder 3"/>
          <p:cNvSpPr>
            <a:spLocks noGrp="1"/>
          </p:cNvSpPr>
          <p:nvPr>
            <p:ph type="sldNum" sz="quarter" idx="10"/>
          </p:nvPr>
        </p:nvSpPr>
        <p:spPr/>
        <p:txBody>
          <a:bodyPr/>
          <a:lstStyle/>
          <a:p>
            <a:fld id="{2C1364F2-C775-4278-A1BA-1AB6EFAF6DFA}" type="slidenum">
              <a:rPr lang="en-CA" smtClean="0"/>
              <a:t>12</a:t>
            </a:fld>
            <a:endParaRPr lang="en-CA"/>
          </a:p>
        </p:txBody>
      </p:sp>
    </p:spTree>
    <p:extLst>
      <p:ext uri="{BB962C8B-B14F-4D97-AF65-F5344CB8AC3E}">
        <p14:creationId xmlns:p14="http://schemas.microsoft.com/office/powerpoint/2010/main" val="2772000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CA" dirty="0"/>
          </a:p>
        </p:txBody>
      </p:sp>
      <p:sp>
        <p:nvSpPr>
          <p:cNvPr id="4" name="Slide Number Placeholder 3"/>
          <p:cNvSpPr>
            <a:spLocks noGrp="1"/>
          </p:cNvSpPr>
          <p:nvPr>
            <p:ph type="sldNum" sz="quarter" idx="10"/>
          </p:nvPr>
        </p:nvSpPr>
        <p:spPr/>
        <p:txBody>
          <a:bodyPr/>
          <a:lstStyle/>
          <a:p>
            <a:fld id="{2C1364F2-C775-4278-A1BA-1AB6EFAF6DFA}" type="slidenum">
              <a:rPr lang="en-CA" smtClean="0"/>
              <a:t>13</a:t>
            </a:fld>
            <a:endParaRPr lang="en-CA"/>
          </a:p>
        </p:txBody>
      </p:sp>
    </p:spTree>
    <p:extLst>
      <p:ext uri="{BB962C8B-B14F-4D97-AF65-F5344CB8AC3E}">
        <p14:creationId xmlns:p14="http://schemas.microsoft.com/office/powerpoint/2010/main" val="1021499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presentation, we will explore customer segmentation for a group of mall shoppers. We will use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KMeans</a:t>
            </a:r>
            <a:r>
              <a:rPr lang="en-US" sz="1800" dirty="0">
                <a:effectLst/>
                <a:latin typeface="Calibri" panose="020F0502020204030204" pitchFamily="34" charset="0"/>
                <a:ea typeface="Calibri" panose="020F0502020204030204" pitchFamily="34" charset="0"/>
                <a:cs typeface="Times New Roman" panose="02020603050405020304" pitchFamily="18" charset="0"/>
              </a:rPr>
              <a:t> clustering to identify distinct customer groups based on their spending habits and demographics. By understanding these segments, we can develop targeted marketing campaigns to reach the most relevant customers.</a:t>
            </a:r>
            <a:endParaRPr lang="en-CA" dirty="0"/>
          </a:p>
        </p:txBody>
      </p:sp>
      <p:sp>
        <p:nvSpPr>
          <p:cNvPr id="4" name="Slide Number Placeholder 3"/>
          <p:cNvSpPr>
            <a:spLocks noGrp="1"/>
          </p:cNvSpPr>
          <p:nvPr>
            <p:ph type="sldNum" sz="quarter" idx="10"/>
          </p:nvPr>
        </p:nvSpPr>
        <p:spPr/>
        <p:txBody>
          <a:bodyPr/>
          <a:lstStyle/>
          <a:p>
            <a:fld id="{2C1364F2-C775-4278-A1BA-1AB6EFAF6DFA}" type="slidenum">
              <a:rPr lang="en-CA" smtClean="0"/>
              <a:t>2</a:t>
            </a:fld>
            <a:endParaRPr lang="en-CA"/>
          </a:p>
        </p:txBody>
      </p:sp>
    </p:spTree>
    <p:extLst>
      <p:ext uri="{BB962C8B-B14F-4D97-AF65-F5344CB8AC3E}">
        <p14:creationId xmlns:p14="http://schemas.microsoft.com/office/powerpoint/2010/main" val="3060133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primary goal of this project is to support the marketing team by identifying key customer segments. By analyzing income, age, and spending behavior, we will aim to uncover distinct groups with unique characteristics. These insights will allow the marketing team to tailor campaigns to resonate with specific customer segments, maximizing campaign effectiveness.</a:t>
            </a:r>
            <a:endParaRPr lang="en-CA" dirty="0"/>
          </a:p>
        </p:txBody>
      </p:sp>
      <p:sp>
        <p:nvSpPr>
          <p:cNvPr id="4" name="Slide Number Placeholder 3"/>
          <p:cNvSpPr>
            <a:spLocks noGrp="1"/>
          </p:cNvSpPr>
          <p:nvPr>
            <p:ph type="sldNum" sz="quarter" idx="10"/>
          </p:nvPr>
        </p:nvSpPr>
        <p:spPr/>
        <p:txBody>
          <a:bodyPr/>
          <a:lstStyle/>
          <a:p>
            <a:fld id="{2C1364F2-C775-4278-A1BA-1AB6EFAF6DFA}" type="slidenum">
              <a:rPr lang="en-CA" smtClean="0"/>
              <a:t>3</a:t>
            </a:fld>
            <a:endParaRPr lang="en-CA"/>
          </a:p>
        </p:txBody>
      </p:sp>
    </p:spTree>
    <p:extLst>
      <p:ext uri="{BB962C8B-B14F-4D97-AF65-F5344CB8AC3E}">
        <p14:creationId xmlns:p14="http://schemas.microsoft.com/office/powerpoint/2010/main" val="317256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CA" dirty="0"/>
          </a:p>
        </p:txBody>
      </p:sp>
      <p:sp>
        <p:nvSpPr>
          <p:cNvPr id="4" name="Slide Number Placeholder 3"/>
          <p:cNvSpPr>
            <a:spLocks noGrp="1"/>
          </p:cNvSpPr>
          <p:nvPr>
            <p:ph type="sldNum" sz="quarter" idx="10"/>
          </p:nvPr>
        </p:nvSpPr>
        <p:spPr/>
        <p:txBody>
          <a:bodyPr/>
          <a:lstStyle/>
          <a:p>
            <a:fld id="{2C1364F2-C775-4278-A1BA-1AB6EFAF6DFA}" type="slidenum">
              <a:rPr lang="en-CA" smtClean="0"/>
              <a:t>4</a:t>
            </a:fld>
            <a:endParaRPr lang="en-CA"/>
          </a:p>
        </p:txBody>
      </p:sp>
    </p:spTree>
    <p:extLst>
      <p:ext uri="{BB962C8B-B14F-4D97-AF65-F5344CB8AC3E}">
        <p14:creationId xmlns:p14="http://schemas.microsoft.com/office/powerpoint/2010/main" val="564725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CA" dirty="0"/>
          </a:p>
        </p:txBody>
      </p:sp>
      <p:sp>
        <p:nvSpPr>
          <p:cNvPr id="4" name="Slide Number Placeholder 3"/>
          <p:cNvSpPr>
            <a:spLocks noGrp="1"/>
          </p:cNvSpPr>
          <p:nvPr>
            <p:ph type="sldNum" sz="quarter" idx="10"/>
          </p:nvPr>
        </p:nvSpPr>
        <p:spPr/>
        <p:txBody>
          <a:bodyPr/>
          <a:lstStyle/>
          <a:p>
            <a:fld id="{2C1364F2-C775-4278-A1BA-1AB6EFAF6DFA}" type="slidenum">
              <a:rPr lang="en-CA" smtClean="0"/>
              <a:t>5</a:t>
            </a:fld>
            <a:endParaRPr lang="en-CA"/>
          </a:p>
        </p:txBody>
      </p:sp>
    </p:spTree>
    <p:extLst>
      <p:ext uri="{BB962C8B-B14F-4D97-AF65-F5344CB8AC3E}">
        <p14:creationId xmlns:p14="http://schemas.microsoft.com/office/powerpoint/2010/main" val="2487774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CA" dirty="0"/>
          </a:p>
        </p:txBody>
      </p:sp>
      <p:sp>
        <p:nvSpPr>
          <p:cNvPr id="4" name="Slide Number Placeholder 3"/>
          <p:cNvSpPr>
            <a:spLocks noGrp="1"/>
          </p:cNvSpPr>
          <p:nvPr>
            <p:ph type="sldNum" sz="quarter" idx="10"/>
          </p:nvPr>
        </p:nvSpPr>
        <p:spPr/>
        <p:txBody>
          <a:bodyPr/>
          <a:lstStyle/>
          <a:p>
            <a:fld id="{2C1364F2-C775-4278-A1BA-1AB6EFAF6DFA}" type="slidenum">
              <a:rPr lang="en-CA" smtClean="0"/>
              <a:t>6</a:t>
            </a:fld>
            <a:endParaRPr lang="en-CA"/>
          </a:p>
        </p:txBody>
      </p:sp>
    </p:spTree>
    <p:extLst>
      <p:ext uri="{BB962C8B-B14F-4D97-AF65-F5344CB8AC3E}">
        <p14:creationId xmlns:p14="http://schemas.microsoft.com/office/powerpoint/2010/main" val="938636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CA" dirty="0"/>
          </a:p>
        </p:txBody>
      </p:sp>
      <p:sp>
        <p:nvSpPr>
          <p:cNvPr id="4" name="Slide Number Placeholder 3"/>
          <p:cNvSpPr>
            <a:spLocks noGrp="1"/>
          </p:cNvSpPr>
          <p:nvPr>
            <p:ph type="sldNum" sz="quarter" idx="10"/>
          </p:nvPr>
        </p:nvSpPr>
        <p:spPr/>
        <p:txBody>
          <a:bodyPr/>
          <a:lstStyle/>
          <a:p>
            <a:fld id="{2C1364F2-C775-4278-A1BA-1AB6EFAF6DFA}" type="slidenum">
              <a:rPr lang="en-CA" smtClean="0"/>
              <a:t>7</a:t>
            </a:fld>
            <a:endParaRPr lang="en-CA"/>
          </a:p>
        </p:txBody>
      </p:sp>
    </p:spTree>
    <p:extLst>
      <p:ext uri="{BB962C8B-B14F-4D97-AF65-F5344CB8AC3E}">
        <p14:creationId xmlns:p14="http://schemas.microsoft.com/office/powerpoint/2010/main" val="1065477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CA" dirty="0"/>
          </a:p>
        </p:txBody>
      </p:sp>
      <p:sp>
        <p:nvSpPr>
          <p:cNvPr id="4" name="Slide Number Placeholder 3"/>
          <p:cNvSpPr>
            <a:spLocks noGrp="1"/>
          </p:cNvSpPr>
          <p:nvPr>
            <p:ph type="sldNum" sz="quarter" idx="10"/>
          </p:nvPr>
        </p:nvSpPr>
        <p:spPr/>
        <p:txBody>
          <a:bodyPr/>
          <a:lstStyle/>
          <a:p>
            <a:fld id="{2C1364F2-C775-4278-A1BA-1AB6EFAF6DFA}" type="slidenum">
              <a:rPr lang="en-CA" smtClean="0"/>
              <a:t>8</a:t>
            </a:fld>
            <a:endParaRPr lang="en-CA"/>
          </a:p>
        </p:txBody>
      </p:sp>
    </p:spTree>
    <p:extLst>
      <p:ext uri="{BB962C8B-B14F-4D97-AF65-F5344CB8AC3E}">
        <p14:creationId xmlns:p14="http://schemas.microsoft.com/office/powerpoint/2010/main" val="1663122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CA" dirty="0"/>
          </a:p>
        </p:txBody>
      </p:sp>
      <p:sp>
        <p:nvSpPr>
          <p:cNvPr id="4" name="Slide Number Placeholder 3"/>
          <p:cNvSpPr>
            <a:spLocks noGrp="1"/>
          </p:cNvSpPr>
          <p:nvPr>
            <p:ph type="sldNum" sz="quarter" idx="10"/>
          </p:nvPr>
        </p:nvSpPr>
        <p:spPr/>
        <p:txBody>
          <a:bodyPr/>
          <a:lstStyle/>
          <a:p>
            <a:fld id="{2C1364F2-C775-4278-A1BA-1AB6EFAF6DFA}" type="slidenum">
              <a:rPr lang="en-CA" smtClean="0"/>
              <a:t>9</a:t>
            </a:fld>
            <a:endParaRPr lang="en-CA"/>
          </a:p>
        </p:txBody>
      </p:sp>
    </p:spTree>
    <p:extLst>
      <p:ext uri="{BB962C8B-B14F-4D97-AF65-F5344CB8AC3E}">
        <p14:creationId xmlns:p14="http://schemas.microsoft.com/office/powerpoint/2010/main" val="95393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40AF-40F2-43EF-A424-FBD5620B0B32}"/>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CA" dirty="0"/>
          </a:p>
        </p:txBody>
      </p:sp>
      <p:sp>
        <p:nvSpPr>
          <p:cNvPr id="3" name="Subtitle 2">
            <a:extLst>
              <a:ext uri="{FF2B5EF4-FFF2-40B4-BE49-F238E27FC236}">
                <a16:creationId xmlns:a16="http://schemas.microsoft.com/office/drawing/2014/main" id="{1ECD4490-21DB-4A8D-BE3A-5ADB9EBAD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C0BBF8A-0B5A-49D8-98BB-00CDE5BBFCF6}"/>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2024-05-17</a:t>
            </a:fld>
            <a:endParaRPr lang="en-CA" dirty="0"/>
          </a:p>
        </p:txBody>
      </p:sp>
      <p:sp>
        <p:nvSpPr>
          <p:cNvPr id="5" name="Footer Placeholder 4">
            <a:extLst>
              <a:ext uri="{FF2B5EF4-FFF2-40B4-BE49-F238E27FC236}">
                <a16:creationId xmlns:a16="http://schemas.microsoft.com/office/drawing/2014/main" id="{588CF7AA-B1E9-49F6-B6DF-7EBF70C4E6A2}"/>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6" name="Slide Number Placeholder 5">
            <a:extLst>
              <a:ext uri="{FF2B5EF4-FFF2-40B4-BE49-F238E27FC236}">
                <a16:creationId xmlns:a16="http://schemas.microsoft.com/office/drawing/2014/main" id="{4A429579-92F0-4246-BB4F-B79939A62067}"/>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1864986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AFEF-A2DF-4C48-9412-2682A0CE6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C9BAFE8-8664-4B71-80BC-207C5FBD9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FFA1BA1-2FD9-49F4-95DE-5FC17F49B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43D4A3-596C-453B-88A8-149B2C85DAE0}"/>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2024-05-17</a:t>
            </a:fld>
            <a:endParaRPr lang="en-CA"/>
          </a:p>
        </p:txBody>
      </p:sp>
      <p:sp>
        <p:nvSpPr>
          <p:cNvPr id="6" name="Footer Placeholder 5">
            <a:extLst>
              <a:ext uri="{FF2B5EF4-FFF2-40B4-BE49-F238E27FC236}">
                <a16:creationId xmlns:a16="http://schemas.microsoft.com/office/drawing/2014/main" id="{86EB692B-7D6E-48CE-BBAE-C85810AB332A}"/>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7" name="Slide Number Placeholder 6">
            <a:extLst>
              <a:ext uri="{FF2B5EF4-FFF2-40B4-BE49-F238E27FC236}">
                <a16:creationId xmlns:a16="http://schemas.microsoft.com/office/drawing/2014/main" id="{C7756450-8C2F-4965-BA23-D07B2EC0BCF6}"/>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196319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4423-CE78-4485-B704-1D9E5F495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044A5C3-043E-48FE-ABEF-7D325245CE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90D58DC-2794-4A09-A864-7F4372F82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D069AC-5355-446D-A0E3-7AEEDA9C1BB9}"/>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2024-05-17</a:t>
            </a:fld>
            <a:endParaRPr lang="en-CA"/>
          </a:p>
        </p:txBody>
      </p:sp>
      <p:sp>
        <p:nvSpPr>
          <p:cNvPr id="6" name="Footer Placeholder 5">
            <a:extLst>
              <a:ext uri="{FF2B5EF4-FFF2-40B4-BE49-F238E27FC236}">
                <a16:creationId xmlns:a16="http://schemas.microsoft.com/office/drawing/2014/main" id="{C37A63A0-611D-4848-8878-1F7DB1307B48}"/>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7" name="Slide Number Placeholder 6">
            <a:extLst>
              <a:ext uri="{FF2B5EF4-FFF2-40B4-BE49-F238E27FC236}">
                <a16:creationId xmlns:a16="http://schemas.microsoft.com/office/drawing/2014/main" id="{8E6008F5-7605-4852-9EA9-CF1955F523F8}"/>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103250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88D64-F586-458D-92BC-C918883B8FF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6D8591A-31B2-4156-A090-46A956FFDCC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F788D86-A4CC-4D2E-A24D-6E8B0F5829BD}"/>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2024-05-17</a:t>
            </a:fld>
            <a:endParaRPr lang="en-CA"/>
          </a:p>
        </p:txBody>
      </p:sp>
      <p:sp>
        <p:nvSpPr>
          <p:cNvPr id="5" name="Footer Placeholder 4">
            <a:extLst>
              <a:ext uri="{FF2B5EF4-FFF2-40B4-BE49-F238E27FC236}">
                <a16:creationId xmlns:a16="http://schemas.microsoft.com/office/drawing/2014/main" id="{013475D1-4BC7-4134-92FA-5FC08E894F59}"/>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6" name="Slide Number Placeholder 5">
            <a:extLst>
              <a:ext uri="{FF2B5EF4-FFF2-40B4-BE49-F238E27FC236}">
                <a16:creationId xmlns:a16="http://schemas.microsoft.com/office/drawing/2014/main" id="{2F0F9DE1-73AF-4D6F-AE13-139BCE3A811C}"/>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3611160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36DB-4F9B-4205-9A9D-432D62D4F8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5786C0F-C26E-4AD4-B759-85F8197B16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CC5F2B-9C06-46A1-937F-C201A01AD17C}"/>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2024-05-17</a:t>
            </a:fld>
            <a:endParaRPr lang="en-CA"/>
          </a:p>
        </p:txBody>
      </p:sp>
      <p:sp>
        <p:nvSpPr>
          <p:cNvPr id="5" name="Footer Placeholder 4">
            <a:extLst>
              <a:ext uri="{FF2B5EF4-FFF2-40B4-BE49-F238E27FC236}">
                <a16:creationId xmlns:a16="http://schemas.microsoft.com/office/drawing/2014/main" id="{372C7A0E-C6A9-4B54-BE75-B1D9D7746998}"/>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6" name="Slide Number Placeholder 5">
            <a:extLst>
              <a:ext uri="{FF2B5EF4-FFF2-40B4-BE49-F238E27FC236}">
                <a16:creationId xmlns:a16="http://schemas.microsoft.com/office/drawing/2014/main" id="{D48BBF28-BAD1-426B-A7B4-F4FC45A27308}"/>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46474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FI TITLE">
    <p:bg>
      <p:bgRef idx="1001">
        <a:schemeClr val="bg2"/>
      </p:bgRef>
    </p:bg>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857543B9-F0D8-6B26-7148-646715EAB2F9}"/>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340AF-40F2-43EF-A424-FBD5620B0B32}"/>
              </a:ext>
            </a:extLst>
          </p:cNvPr>
          <p:cNvSpPr>
            <a:spLocks noGrp="1"/>
          </p:cNvSpPr>
          <p:nvPr>
            <p:ph type="ctrTitle"/>
          </p:nvPr>
        </p:nvSpPr>
        <p:spPr>
          <a:xfrm>
            <a:off x="1524000" y="3050435"/>
            <a:ext cx="9144000" cy="757130"/>
          </a:xfrm>
        </p:spPr>
        <p:txBody>
          <a:bodyPr anchor="b">
            <a:spAutoFit/>
          </a:bodyPr>
          <a:lstStyle>
            <a:lvl1pPr algn="ctr">
              <a:defRPr sz="4800">
                <a:solidFill>
                  <a:schemeClr val="accent2"/>
                </a:solidFill>
              </a:defRPr>
            </a:lvl1pPr>
          </a:lstStyle>
          <a:p>
            <a:r>
              <a:rPr lang="en-US" dirty="0"/>
              <a:t>Click to edit Master title style</a:t>
            </a:r>
            <a:endParaRPr lang="en-CA" dirty="0"/>
          </a:p>
        </p:txBody>
      </p:sp>
    </p:spTree>
    <p:extLst>
      <p:ext uri="{BB962C8B-B14F-4D97-AF65-F5344CB8AC3E}">
        <p14:creationId xmlns:p14="http://schemas.microsoft.com/office/powerpoint/2010/main" val="2184262299"/>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6D6A-CC4E-44A1-A4A0-28734A2F43D3}"/>
              </a:ext>
            </a:extLst>
          </p:cNvPr>
          <p:cNvSpPr>
            <a:spLocks noGrp="1"/>
          </p:cNvSpPr>
          <p:nvPr>
            <p:ph type="title"/>
          </p:nvPr>
        </p:nvSpPr>
        <p:spPr/>
        <p:txBody>
          <a:bodyPr>
            <a:normAutofit/>
          </a:bodyPr>
          <a:lstStyle>
            <a:lvl1pPr>
              <a:defRPr sz="4400">
                <a:solidFill>
                  <a:schemeClr val="tx1">
                    <a:lumMod val="95000"/>
                    <a:lumOff val="5000"/>
                  </a:schemeClr>
                </a:solidFill>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D58E92C6-9271-4204-B09B-7D8100E268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7135038-78E8-426D-84BA-837CFFBF34F2}"/>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2024-05-17</a:t>
            </a:fld>
            <a:endParaRPr lang="en-CA"/>
          </a:p>
        </p:txBody>
      </p:sp>
      <p:sp>
        <p:nvSpPr>
          <p:cNvPr id="5" name="Footer Placeholder 4">
            <a:extLst>
              <a:ext uri="{FF2B5EF4-FFF2-40B4-BE49-F238E27FC236}">
                <a16:creationId xmlns:a16="http://schemas.microsoft.com/office/drawing/2014/main" id="{BE6DF455-D88B-4335-B94C-2BF90A6B16C1}"/>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6" name="Slide Number Placeholder 5">
            <a:extLst>
              <a:ext uri="{FF2B5EF4-FFF2-40B4-BE49-F238E27FC236}">
                <a16:creationId xmlns:a16="http://schemas.microsoft.com/office/drawing/2014/main" id="{FA07994E-119B-47C2-9E8D-D0FBB1D50471}"/>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65146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39442-F3FE-42EA-BEC2-D2F3AE8EFC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D18E17E-267A-419A-A751-7CD8396B0E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703DBF-24FD-45B7-937A-792FF56C92AE}"/>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2024-05-17</a:t>
            </a:fld>
            <a:endParaRPr lang="en-CA" dirty="0"/>
          </a:p>
        </p:txBody>
      </p:sp>
      <p:sp>
        <p:nvSpPr>
          <p:cNvPr id="5" name="Footer Placeholder 4">
            <a:extLst>
              <a:ext uri="{FF2B5EF4-FFF2-40B4-BE49-F238E27FC236}">
                <a16:creationId xmlns:a16="http://schemas.microsoft.com/office/drawing/2014/main" id="{07C15F3F-569F-4771-B4ED-28DE178FBA97}"/>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6" name="Slide Number Placeholder 5">
            <a:extLst>
              <a:ext uri="{FF2B5EF4-FFF2-40B4-BE49-F238E27FC236}">
                <a16:creationId xmlns:a16="http://schemas.microsoft.com/office/drawing/2014/main" id="{86D0A3CB-0305-4CE0-95FE-B92072989BD5}"/>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5896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A341-B8F9-4F43-90EB-DAB7AC41EEE3}"/>
              </a:ext>
            </a:extLst>
          </p:cNvPr>
          <p:cNvSpPr>
            <a:spLocks noGrp="1"/>
          </p:cNvSpPr>
          <p:nvPr>
            <p:ph type="title"/>
          </p:nvPr>
        </p:nvSpPr>
        <p:spPr>
          <a:xfrm>
            <a:off x="838200" y="363600"/>
            <a:ext cx="10515600" cy="1324800"/>
          </a:xfrm>
        </p:spPr>
        <p:txBody>
          <a:bodyPr>
            <a:noAutofit/>
          </a:bodyPr>
          <a:lstStyle>
            <a:lvl1pPr>
              <a:defRPr sz="4400">
                <a:solidFill>
                  <a:schemeClr val="tx1">
                    <a:lumMod val="95000"/>
                    <a:lumOff val="5000"/>
                  </a:schemeClr>
                </a:solidFill>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04A01F5F-0DF9-4874-AA60-D190F80237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0B2CE84-6341-4CFB-BAAF-2A291FA95B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3B162D3-56E3-4E93-85D5-153F71D577DD}"/>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2024-05-17</a:t>
            </a:fld>
            <a:endParaRPr lang="en-CA"/>
          </a:p>
        </p:txBody>
      </p:sp>
      <p:sp>
        <p:nvSpPr>
          <p:cNvPr id="6" name="Footer Placeholder 5">
            <a:extLst>
              <a:ext uri="{FF2B5EF4-FFF2-40B4-BE49-F238E27FC236}">
                <a16:creationId xmlns:a16="http://schemas.microsoft.com/office/drawing/2014/main" id="{51C90F25-5305-42D3-8116-216331EB72AA}"/>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7" name="Slide Number Placeholder 6">
            <a:extLst>
              <a:ext uri="{FF2B5EF4-FFF2-40B4-BE49-F238E27FC236}">
                <a16:creationId xmlns:a16="http://schemas.microsoft.com/office/drawing/2014/main" id="{A64D5B12-F0FB-4481-9949-C531D66A3CA7}"/>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344244358"/>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5006E-9612-4B5B-B9D6-319842F378CC}"/>
              </a:ext>
            </a:extLst>
          </p:cNvPr>
          <p:cNvSpPr>
            <a:spLocks noGrp="1"/>
          </p:cNvSpPr>
          <p:nvPr>
            <p:ph type="title"/>
          </p:nvPr>
        </p:nvSpPr>
        <p:spPr>
          <a:xfrm>
            <a:off x="839788" y="365125"/>
            <a:ext cx="10515600" cy="1325563"/>
          </a:xfrm>
        </p:spPr>
        <p:txBody>
          <a:bodyPr>
            <a:normAutofit/>
          </a:bodyPr>
          <a:lstStyle>
            <a:lvl1pPr>
              <a:defRPr sz="4400">
                <a:solidFill>
                  <a:schemeClr val="tx1">
                    <a:lumMod val="95000"/>
                    <a:lumOff val="5000"/>
                  </a:schemeClr>
                </a:solidFill>
              </a:defRPr>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EA0239C-3A52-4BA2-9EA7-5153B67D3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99B155-DC71-4F26-B565-C2E9EBCDE28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DE48D62-CF83-44B0-8129-54FAF5620D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FA1B36-252F-4195-B8E1-79F816A898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2E4A17C-35CC-40ED-BAEF-87D258C51E49}"/>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2024-05-17</a:t>
            </a:fld>
            <a:endParaRPr lang="en-CA"/>
          </a:p>
        </p:txBody>
      </p:sp>
      <p:sp>
        <p:nvSpPr>
          <p:cNvPr id="8" name="Footer Placeholder 7">
            <a:extLst>
              <a:ext uri="{FF2B5EF4-FFF2-40B4-BE49-F238E27FC236}">
                <a16:creationId xmlns:a16="http://schemas.microsoft.com/office/drawing/2014/main" id="{00908122-560D-47B4-A7DC-8861A7101DC4}"/>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9" name="Slide Number Placeholder 8">
            <a:extLst>
              <a:ext uri="{FF2B5EF4-FFF2-40B4-BE49-F238E27FC236}">
                <a16:creationId xmlns:a16="http://schemas.microsoft.com/office/drawing/2014/main" id="{3104FF47-6DEE-4889-B131-EC047A70B90F}"/>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194107794"/>
      </p:ext>
    </p:extLst>
  </p:cSld>
  <p:clrMapOvr>
    <a:masterClrMapping/>
  </p:clrMapOvr>
  <p:extLst>
    <p:ext uri="{DCECCB84-F9BA-43D5-87BE-67443E8EF086}">
      <p15:sldGuideLst xmlns:p15="http://schemas.microsoft.com/office/powerpoint/2012/main">
        <p15:guide id="1" orient="horz" pos="232"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0E0F-B29B-440D-9283-D8598F0CB403}"/>
              </a:ext>
            </a:extLst>
          </p:cNvPr>
          <p:cNvSpPr>
            <a:spLocks noGrp="1"/>
          </p:cNvSpPr>
          <p:nvPr>
            <p:ph type="title"/>
          </p:nvPr>
        </p:nvSpPr>
        <p:spPr>
          <a:xfrm>
            <a:off x="383020" y="289419"/>
            <a:ext cx="10515600" cy="535531"/>
          </a:xfrm>
        </p:spPr>
        <p:txBody>
          <a:bodyPr>
            <a:spAutoFit/>
          </a:bodyPr>
          <a:lstStyle>
            <a:lvl1pPr>
              <a:defRPr sz="3200">
                <a:solidFill>
                  <a:schemeClr val="tx1">
                    <a:lumMod val="95000"/>
                    <a:lumOff val="5000"/>
                  </a:schemeClr>
                </a:solidFill>
              </a:defRPr>
            </a:lvl1pPr>
          </a:lstStyle>
          <a:p>
            <a:r>
              <a:rPr lang="en-US" dirty="0"/>
              <a:t>Click to edit Master title style</a:t>
            </a:r>
            <a:endParaRPr lang="en-CA" dirty="0"/>
          </a:p>
        </p:txBody>
      </p:sp>
      <p:sp>
        <p:nvSpPr>
          <p:cNvPr id="3" name="Date Placeholder 2">
            <a:extLst>
              <a:ext uri="{FF2B5EF4-FFF2-40B4-BE49-F238E27FC236}">
                <a16:creationId xmlns:a16="http://schemas.microsoft.com/office/drawing/2014/main" id="{A414BA7D-30C1-46F5-BEF7-7439FCABE545}"/>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2024-05-17</a:t>
            </a:fld>
            <a:endParaRPr lang="en-CA"/>
          </a:p>
        </p:txBody>
      </p:sp>
      <p:sp>
        <p:nvSpPr>
          <p:cNvPr id="4" name="Footer Placeholder 3">
            <a:extLst>
              <a:ext uri="{FF2B5EF4-FFF2-40B4-BE49-F238E27FC236}">
                <a16:creationId xmlns:a16="http://schemas.microsoft.com/office/drawing/2014/main" id="{AA752371-6651-4329-A58C-F304DCF9FED5}"/>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5" name="Slide Number Placeholder 4">
            <a:extLst>
              <a:ext uri="{FF2B5EF4-FFF2-40B4-BE49-F238E27FC236}">
                <a16:creationId xmlns:a16="http://schemas.microsoft.com/office/drawing/2014/main" id="{89A60464-FE22-44D9-B5FE-BCB2C2BE541A}"/>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90985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CFI SLIDE">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B92DC975-EFDE-DD31-C559-669C853E11DF}"/>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B0E0F-B29B-440D-9283-D8598F0CB403}"/>
              </a:ext>
            </a:extLst>
          </p:cNvPr>
          <p:cNvSpPr>
            <a:spLocks noGrp="1"/>
          </p:cNvSpPr>
          <p:nvPr>
            <p:ph type="title"/>
          </p:nvPr>
        </p:nvSpPr>
        <p:spPr>
          <a:xfrm>
            <a:off x="371475" y="372519"/>
            <a:ext cx="10515600" cy="535531"/>
          </a:xfrm>
        </p:spPr>
        <p:txBody>
          <a:bodyPr>
            <a:spAutoFit/>
          </a:bodyPr>
          <a:lstStyle>
            <a:lvl1pPr>
              <a:defRPr sz="3200">
                <a:solidFill>
                  <a:srgbClr val="132E57"/>
                </a:solidFill>
              </a:defRPr>
            </a:lvl1pPr>
          </a:lstStyle>
          <a:p>
            <a:r>
              <a:rPr lang="en-US" dirty="0"/>
              <a:t>Click to edit Master title style</a:t>
            </a:r>
            <a:endParaRPr lang="en-CA" dirty="0"/>
          </a:p>
        </p:txBody>
      </p:sp>
      <p:cxnSp>
        <p:nvCxnSpPr>
          <p:cNvPr id="7" name="Straight Connector 6">
            <a:extLst>
              <a:ext uri="{FF2B5EF4-FFF2-40B4-BE49-F238E27FC236}">
                <a16:creationId xmlns:a16="http://schemas.microsoft.com/office/drawing/2014/main" id="{7C2D856E-EFC5-CEBD-97BD-1ECCD3D3FF77}"/>
              </a:ext>
            </a:extLst>
          </p:cNvPr>
          <p:cNvCxnSpPr>
            <a:cxnSpLocks/>
          </p:cNvCxnSpPr>
          <p:nvPr userDrawn="1"/>
        </p:nvCxnSpPr>
        <p:spPr>
          <a:xfrm flipV="1">
            <a:off x="0" y="908050"/>
            <a:ext cx="144000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23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E90328-A974-4313-AFB3-C15257D9F0D0}"/>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2024-05-17</a:t>
            </a:fld>
            <a:endParaRPr lang="en-CA"/>
          </a:p>
        </p:txBody>
      </p:sp>
      <p:sp>
        <p:nvSpPr>
          <p:cNvPr id="3" name="Footer Placeholder 2">
            <a:extLst>
              <a:ext uri="{FF2B5EF4-FFF2-40B4-BE49-F238E27FC236}">
                <a16:creationId xmlns:a16="http://schemas.microsoft.com/office/drawing/2014/main" id="{174B9563-8E55-4466-9900-A84767B2300A}"/>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4" name="Slide Number Placeholder 3">
            <a:extLst>
              <a:ext uri="{FF2B5EF4-FFF2-40B4-BE49-F238E27FC236}">
                <a16:creationId xmlns:a16="http://schemas.microsoft.com/office/drawing/2014/main" id="{0E3844D0-7ED2-4EA9-BAE9-FAAD7C8B7978}"/>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129539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2B9D50-3460-4C97-9A6C-BE8B1D17AC57}"/>
              </a:ext>
            </a:extLst>
          </p:cNvPr>
          <p:cNvSpPr>
            <a:spLocks noGrp="1"/>
          </p:cNvSpPr>
          <p:nvPr>
            <p:ph type="title"/>
          </p:nvPr>
        </p:nvSpPr>
        <p:spPr>
          <a:xfrm>
            <a:off x="838200" y="342106"/>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9481DBA-CBBD-41F7-BA1B-0E8EAAD239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1658913562"/>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60"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234" userDrawn="1">
          <p15:clr>
            <a:srgbClr val="F26B43"/>
          </p15:clr>
        </p15:guide>
        <p15:guide id="3" orient="horz" pos="754" userDrawn="1">
          <p15:clr>
            <a:srgbClr val="F26B43"/>
          </p15:clr>
        </p15:guide>
        <p15:guide id="4" pos="7446" userDrawn="1">
          <p15:clr>
            <a:srgbClr val="F26B43"/>
          </p15:clr>
        </p15:guide>
        <p15:guide id="5" orient="horz" pos="37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657DF9A8-AD1C-4AF0-B0F1-633A54DE0DF8}"/>
              </a:ext>
            </a:extLst>
          </p:cNvPr>
          <p:cNvSpPr>
            <a:spLocks noGrp="1"/>
          </p:cNvSpPr>
          <p:nvPr>
            <p:ph type="ctrTitle"/>
          </p:nvPr>
        </p:nvSpPr>
        <p:spPr>
          <a:xfrm>
            <a:off x="2026693" y="1030406"/>
            <a:ext cx="8147713" cy="3081242"/>
          </a:xfrm>
        </p:spPr>
        <p:txBody>
          <a:bodyPr vert="horz" lIns="91440" tIns="45720" rIns="91440" bIns="45720" rtlCol="0" anchor="ctr">
            <a:normAutofit/>
          </a:bodyPr>
          <a:lstStyle/>
          <a:p>
            <a:r>
              <a:rPr lang="en-US" b="1" kern="1200">
                <a:solidFill>
                  <a:srgbClr val="FFFFFF"/>
                </a:solidFill>
                <a:latin typeface="+mj-lt"/>
                <a:ea typeface="+mj-ea"/>
                <a:cs typeface="+mj-cs"/>
              </a:rPr>
              <a:t>Customer Segmentation Analysis</a:t>
            </a:r>
          </a:p>
        </p:txBody>
      </p:sp>
    </p:spTree>
    <p:extLst>
      <p:ext uri="{BB962C8B-B14F-4D97-AF65-F5344CB8AC3E}">
        <p14:creationId xmlns:p14="http://schemas.microsoft.com/office/powerpoint/2010/main" val="42522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3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018AA-B5E6-4635-AEC8-66F6CD55CC00}"/>
              </a:ext>
            </a:extLst>
          </p:cNvPr>
          <p:cNvSpPr>
            <a:spLocks noGrp="1"/>
          </p:cNvSpPr>
          <p:nvPr>
            <p:ph type="title"/>
          </p:nvPr>
        </p:nvSpPr>
        <p:spPr>
          <a:xfrm>
            <a:off x="228615" y="810291"/>
            <a:ext cx="3524762" cy="2396359"/>
          </a:xfrm>
        </p:spPr>
        <p:txBody>
          <a:bodyPr vert="horz" lIns="91440" tIns="45720" rIns="91440" bIns="45720" rtlCol="0" anchor="b">
            <a:normAutofit/>
          </a:bodyPr>
          <a:lstStyle/>
          <a:p>
            <a:pPr algn="r"/>
            <a:r>
              <a:rPr lang="en-US" sz="2800" kern="1200" dirty="0" err="1">
                <a:solidFill>
                  <a:srgbClr val="FFFFFF"/>
                </a:solidFill>
                <a:latin typeface="+mj-lt"/>
                <a:ea typeface="+mj-ea"/>
                <a:cs typeface="+mj-cs"/>
              </a:rPr>
              <a:t>KMeans</a:t>
            </a:r>
            <a:r>
              <a:rPr lang="en-US" sz="2800" kern="1200" dirty="0">
                <a:solidFill>
                  <a:srgbClr val="FFFFFF"/>
                </a:solidFill>
                <a:latin typeface="+mj-lt"/>
                <a:ea typeface="+mj-ea"/>
                <a:cs typeface="+mj-cs"/>
              </a:rPr>
              <a:t> Clustering - Determining Optimal Number of Clusters</a:t>
            </a:r>
          </a:p>
        </p:txBody>
      </p:sp>
      <p:sp>
        <p:nvSpPr>
          <p:cNvPr id="16" name="Content Placeholder 2">
            <a:extLst>
              <a:ext uri="{FF2B5EF4-FFF2-40B4-BE49-F238E27FC236}">
                <a16:creationId xmlns:a16="http://schemas.microsoft.com/office/drawing/2014/main" id="{DA3AD875-4944-A49E-79B4-49B03CB466E0}"/>
              </a:ext>
            </a:extLst>
          </p:cNvPr>
          <p:cNvSpPr txBox="1">
            <a:spLocks/>
          </p:cNvSpPr>
          <p:nvPr/>
        </p:nvSpPr>
        <p:spPr>
          <a:xfrm>
            <a:off x="4129589" y="977098"/>
            <a:ext cx="7833796" cy="190417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016" indent="-128016" defTabSz="512064">
              <a:lnSpc>
                <a:spcPct val="200000"/>
              </a:lnSpc>
              <a:spcBef>
                <a:spcPts val="560"/>
              </a:spcBef>
            </a:pPr>
            <a:r>
              <a:rPr lang="en-US" sz="1400" kern="1200" dirty="0">
                <a:solidFill>
                  <a:schemeClr val="tx1"/>
                </a:solidFill>
                <a:latin typeface="Times New Roman" panose="02020603050405020304" pitchFamily="18" charset="0"/>
                <a:ea typeface="+mn-ea"/>
                <a:cs typeface="Times New Roman" panose="02020603050405020304" pitchFamily="18" charset="0"/>
              </a:rPr>
              <a:t>Univariate Clustering - Segment customers based on income.</a:t>
            </a:r>
          </a:p>
          <a:p>
            <a:pPr marL="128016" indent="-128016" defTabSz="512064">
              <a:lnSpc>
                <a:spcPct val="200000"/>
              </a:lnSpc>
              <a:spcBef>
                <a:spcPts val="560"/>
              </a:spcBef>
            </a:pPr>
            <a:r>
              <a:rPr lang="en-US" sz="1400" kern="1200" dirty="0">
                <a:solidFill>
                  <a:schemeClr val="tx1"/>
                </a:solidFill>
                <a:latin typeface="Times New Roman" panose="02020603050405020304" pitchFamily="18" charset="0"/>
                <a:ea typeface="+mn-ea"/>
                <a:cs typeface="Times New Roman" panose="02020603050405020304" pitchFamily="18" charset="0"/>
              </a:rPr>
              <a:t>Bivariate Clustering - Segment customers based on income and spending score.</a:t>
            </a:r>
          </a:p>
          <a:p>
            <a:pPr marL="128016" indent="-128016" defTabSz="512064">
              <a:lnSpc>
                <a:spcPct val="200000"/>
              </a:lnSpc>
              <a:spcBef>
                <a:spcPts val="560"/>
              </a:spcBef>
            </a:pPr>
            <a:r>
              <a:rPr lang="en-US" sz="1400" kern="1200" dirty="0">
                <a:solidFill>
                  <a:schemeClr val="tx1"/>
                </a:solidFill>
                <a:latin typeface="Times New Roman" panose="02020603050405020304" pitchFamily="18" charset="0"/>
                <a:ea typeface="+mn-ea"/>
                <a:cs typeface="Times New Roman" panose="02020603050405020304" pitchFamily="18" charset="0"/>
              </a:rPr>
              <a:t>Multivariate Clustering - Segment customers based on income, age, spending score, and gender (after encoding).</a:t>
            </a:r>
            <a:endParaRPr lang="en-US"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081A9FA-A890-85FA-7289-6D5648D665C4}"/>
              </a:ext>
            </a:extLst>
          </p:cNvPr>
          <p:cNvSpPr txBox="1"/>
          <p:nvPr/>
        </p:nvSpPr>
        <p:spPr>
          <a:xfrm>
            <a:off x="4457267" y="3091554"/>
            <a:ext cx="2152241" cy="230191"/>
          </a:xfrm>
          <a:prstGeom prst="rect">
            <a:avLst/>
          </a:prstGeom>
          <a:noFill/>
        </p:spPr>
        <p:txBody>
          <a:bodyPr wrap="square" rtlCol="0">
            <a:spAutoFit/>
          </a:bodyPr>
          <a:lstStyle/>
          <a:p>
            <a:pPr defTabSz="512064">
              <a:spcAft>
                <a:spcPts val="600"/>
              </a:spcAft>
            </a:pPr>
            <a:r>
              <a:rPr lang="en-US" sz="896" b="1" kern="1200" dirty="0">
                <a:solidFill>
                  <a:schemeClr val="tx1"/>
                </a:solidFill>
                <a:latin typeface="Times New Roman" panose="02020603050405020304" pitchFamily="18" charset="0"/>
                <a:ea typeface="+mn-ea"/>
                <a:cs typeface="Times New Roman" panose="02020603050405020304" pitchFamily="18" charset="0"/>
              </a:rPr>
              <a:t>Elbow Method - Univariate Clustering</a:t>
            </a:r>
            <a:endParaRPr lang="en-US" sz="1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D753DA5-87FA-BC14-3970-88CE6C960C7C}"/>
              </a:ext>
            </a:extLst>
          </p:cNvPr>
          <p:cNvSpPr txBox="1"/>
          <p:nvPr/>
        </p:nvSpPr>
        <p:spPr>
          <a:xfrm>
            <a:off x="7125770" y="3091553"/>
            <a:ext cx="2152241" cy="230191"/>
          </a:xfrm>
          <a:prstGeom prst="rect">
            <a:avLst/>
          </a:prstGeom>
          <a:noFill/>
        </p:spPr>
        <p:txBody>
          <a:bodyPr wrap="square" rtlCol="0">
            <a:spAutoFit/>
          </a:bodyPr>
          <a:lstStyle/>
          <a:p>
            <a:pPr defTabSz="512064">
              <a:spcAft>
                <a:spcPts val="600"/>
              </a:spcAft>
            </a:pPr>
            <a:r>
              <a:rPr lang="en-US" sz="896" b="1" kern="1200" dirty="0">
                <a:solidFill>
                  <a:schemeClr val="tx1"/>
                </a:solidFill>
                <a:latin typeface="Times New Roman" panose="02020603050405020304" pitchFamily="18" charset="0"/>
                <a:ea typeface="+mn-ea"/>
                <a:cs typeface="Times New Roman" panose="02020603050405020304" pitchFamily="18" charset="0"/>
              </a:rPr>
              <a:t>Elbow Method - Bivariate Clustering</a:t>
            </a:r>
            <a:endParaRPr lang="en-US" sz="1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8F8284A-208D-AFDF-EE75-8293389BEE51}"/>
              </a:ext>
            </a:extLst>
          </p:cNvPr>
          <p:cNvSpPr txBox="1"/>
          <p:nvPr/>
        </p:nvSpPr>
        <p:spPr>
          <a:xfrm>
            <a:off x="9536877" y="3091552"/>
            <a:ext cx="2396257" cy="230191"/>
          </a:xfrm>
          <a:prstGeom prst="rect">
            <a:avLst/>
          </a:prstGeom>
          <a:noFill/>
        </p:spPr>
        <p:txBody>
          <a:bodyPr wrap="square" rtlCol="0">
            <a:spAutoFit/>
          </a:bodyPr>
          <a:lstStyle/>
          <a:p>
            <a:pPr defTabSz="512064">
              <a:spcAft>
                <a:spcPts val="600"/>
              </a:spcAft>
            </a:pPr>
            <a:r>
              <a:rPr lang="en-US" sz="896" b="1" kern="1200" dirty="0">
                <a:solidFill>
                  <a:schemeClr val="tx1"/>
                </a:solidFill>
                <a:latin typeface="Times New Roman" panose="02020603050405020304" pitchFamily="18" charset="0"/>
                <a:ea typeface="+mn-ea"/>
                <a:cs typeface="Times New Roman" panose="02020603050405020304" pitchFamily="18" charset="0"/>
              </a:rPr>
              <a:t>Elbow Method - Multivariate Clustering</a:t>
            </a:r>
            <a:endParaRPr lang="en-US" sz="1600" b="1" dirty="0">
              <a:latin typeface="Times New Roman" panose="02020603050405020304" pitchFamily="18" charset="0"/>
              <a:cs typeface="Times New Roman" panose="02020603050405020304" pitchFamily="18" charset="0"/>
            </a:endParaRPr>
          </a:p>
        </p:txBody>
      </p:sp>
      <p:pic>
        <p:nvPicPr>
          <p:cNvPr id="8" name="Picture 7" descr="A line graph with numbers&#10;&#10;Description automatically generated">
            <a:extLst>
              <a:ext uri="{FF2B5EF4-FFF2-40B4-BE49-F238E27FC236}">
                <a16:creationId xmlns:a16="http://schemas.microsoft.com/office/drawing/2014/main" id="{4D5F27F2-DB63-1781-FF45-F280DBF1B0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806" y="3599226"/>
            <a:ext cx="2304201" cy="1513579"/>
          </a:xfrm>
          <a:prstGeom prst="rect">
            <a:avLst/>
          </a:prstGeom>
        </p:spPr>
      </p:pic>
      <p:pic>
        <p:nvPicPr>
          <p:cNvPr id="10" name="Picture 9" descr="A blue line graph with numbers&#10;&#10;Description automatically generated">
            <a:extLst>
              <a:ext uri="{FF2B5EF4-FFF2-40B4-BE49-F238E27FC236}">
                <a16:creationId xmlns:a16="http://schemas.microsoft.com/office/drawing/2014/main" id="{1B506438-3357-E925-789C-23C5AA592F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9643" y="3607334"/>
            <a:ext cx="2249050" cy="1505471"/>
          </a:xfrm>
          <a:prstGeom prst="rect">
            <a:avLst/>
          </a:prstGeom>
        </p:spPr>
      </p:pic>
      <p:pic>
        <p:nvPicPr>
          <p:cNvPr id="12" name="Picture 11" descr="A line graph with numbers&#10;&#10;Description automatically generated">
            <a:extLst>
              <a:ext uri="{FF2B5EF4-FFF2-40B4-BE49-F238E27FC236}">
                <a16:creationId xmlns:a16="http://schemas.microsoft.com/office/drawing/2014/main" id="{836FC959-08CC-86B0-E0D4-A7E07C99F6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6877" y="3611285"/>
            <a:ext cx="2313057" cy="1501520"/>
          </a:xfrm>
          <a:prstGeom prst="rect">
            <a:avLst/>
          </a:prstGeom>
        </p:spPr>
      </p:pic>
    </p:spTree>
    <p:extLst>
      <p:ext uri="{BB962C8B-B14F-4D97-AF65-F5344CB8AC3E}">
        <p14:creationId xmlns:p14="http://schemas.microsoft.com/office/powerpoint/2010/main" val="336298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ectangle 2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018AA-B5E6-4635-AEC8-66F6CD55CC00}"/>
              </a:ext>
            </a:extLst>
          </p:cNvPr>
          <p:cNvSpPr>
            <a:spLocks noGrp="1"/>
          </p:cNvSpPr>
          <p:nvPr>
            <p:ph type="title"/>
          </p:nvPr>
        </p:nvSpPr>
        <p:spPr>
          <a:xfrm>
            <a:off x="1142639" y="561203"/>
            <a:ext cx="9932691" cy="1165996"/>
          </a:xfrm>
        </p:spPr>
        <p:txBody>
          <a:bodyPr vert="horz" lIns="91440" tIns="45720" rIns="91440" bIns="45720" rtlCol="0" anchor="b">
            <a:normAutofit/>
          </a:bodyPr>
          <a:lstStyle/>
          <a:p>
            <a:pPr algn="ctr"/>
            <a:r>
              <a:rPr lang="en-US" sz="4800" dirty="0">
                <a:solidFill>
                  <a:srgbClr val="FFFFFF"/>
                </a:solidFill>
              </a:rPr>
              <a:t>Target Cluster</a:t>
            </a:r>
          </a:p>
        </p:txBody>
      </p:sp>
      <p:sp>
        <p:nvSpPr>
          <p:cNvPr id="31" name="Rectangle 30">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diagram of a number of colored dots&#10;&#10;Description automatically generated with medium confidence">
            <a:extLst>
              <a:ext uri="{FF2B5EF4-FFF2-40B4-BE49-F238E27FC236}">
                <a16:creationId xmlns:a16="http://schemas.microsoft.com/office/drawing/2014/main" id="{CFC67C36-366B-7160-5162-8F12B87F0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526" y="2517216"/>
            <a:ext cx="4328684" cy="3235692"/>
          </a:xfrm>
          <a:prstGeom prst="rect">
            <a:avLst/>
          </a:prstGeom>
        </p:spPr>
      </p:pic>
      <p:pic>
        <p:nvPicPr>
          <p:cNvPr id="4" name="Picture 3" descr="A diagram of a number of red and blue dots&#10;&#10;Description automatically generated">
            <a:extLst>
              <a:ext uri="{FF2B5EF4-FFF2-40B4-BE49-F238E27FC236}">
                <a16:creationId xmlns:a16="http://schemas.microsoft.com/office/drawing/2014/main" id="{1E3F0E36-EA78-CDD9-EC6A-46960FDF43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724" y="2525553"/>
            <a:ext cx="4486215" cy="3218859"/>
          </a:xfrm>
          <a:prstGeom prst="rect">
            <a:avLst/>
          </a:prstGeom>
        </p:spPr>
      </p:pic>
      <p:sp>
        <p:nvSpPr>
          <p:cNvPr id="5" name="Content Placeholder 2">
            <a:extLst>
              <a:ext uri="{FF2B5EF4-FFF2-40B4-BE49-F238E27FC236}">
                <a16:creationId xmlns:a16="http://schemas.microsoft.com/office/drawing/2014/main" id="{BED7F524-C0F7-9432-4A20-36E4F8DBF068}"/>
              </a:ext>
            </a:extLst>
          </p:cNvPr>
          <p:cNvSpPr txBox="1">
            <a:spLocks/>
          </p:cNvSpPr>
          <p:nvPr/>
        </p:nvSpPr>
        <p:spPr>
          <a:xfrm>
            <a:off x="1151912" y="1649446"/>
            <a:ext cx="9932690" cy="5080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dirty="0">
                <a:solidFill>
                  <a:srgbClr val="FFFFFF"/>
                </a:solidFill>
              </a:rPr>
              <a:t>A scatter plot showing Cluster 4 with high Spending Score and high Income.</a:t>
            </a:r>
          </a:p>
        </p:txBody>
      </p:sp>
    </p:spTree>
    <p:extLst>
      <p:ext uri="{BB962C8B-B14F-4D97-AF65-F5344CB8AC3E}">
        <p14:creationId xmlns:p14="http://schemas.microsoft.com/office/powerpoint/2010/main" val="246092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ectangle 2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018AA-B5E6-4635-AEC8-66F6CD55CC00}"/>
              </a:ext>
            </a:extLst>
          </p:cNvPr>
          <p:cNvSpPr>
            <a:spLocks noGrp="1"/>
          </p:cNvSpPr>
          <p:nvPr>
            <p:ph type="title"/>
          </p:nvPr>
        </p:nvSpPr>
        <p:spPr>
          <a:xfrm>
            <a:off x="1142639" y="561203"/>
            <a:ext cx="9932691" cy="1165996"/>
          </a:xfrm>
        </p:spPr>
        <p:txBody>
          <a:bodyPr vert="horz" lIns="91440" tIns="45720" rIns="91440" bIns="45720" rtlCol="0" anchor="b">
            <a:normAutofit/>
          </a:bodyPr>
          <a:lstStyle/>
          <a:p>
            <a:pPr algn="ctr"/>
            <a:r>
              <a:rPr lang="en-US" sz="4800">
                <a:solidFill>
                  <a:srgbClr val="FFFFFF"/>
                </a:solidFill>
              </a:rPr>
              <a:t>Additional Opportunities</a:t>
            </a:r>
          </a:p>
        </p:txBody>
      </p:sp>
      <p:sp>
        <p:nvSpPr>
          <p:cNvPr id="31" name="Rectangle 30">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number of colored dots&#10;&#10;Description automatically generated with medium confidence">
            <a:extLst>
              <a:ext uri="{FF2B5EF4-FFF2-40B4-BE49-F238E27FC236}">
                <a16:creationId xmlns:a16="http://schemas.microsoft.com/office/drawing/2014/main" id="{00C8CB2F-84E2-A2A8-48D7-F74DD6E388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526" y="2635210"/>
            <a:ext cx="4328684" cy="3235692"/>
          </a:xfrm>
          <a:prstGeom prst="rect">
            <a:avLst/>
          </a:prstGeom>
        </p:spPr>
      </p:pic>
      <p:pic>
        <p:nvPicPr>
          <p:cNvPr id="5" name="Picture 4" descr="A graph with numbers and dots&#10;&#10;Description automatically generated with medium confidence">
            <a:extLst>
              <a:ext uri="{FF2B5EF4-FFF2-40B4-BE49-F238E27FC236}">
                <a16:creationId xmlns:a16="http://schemas.microsoft.com/office/drawing/2014/main" id="{18BA4540-5D17-2F13-29D6-45AFC71E05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724" y="2817388"/>
            <a:ext cx="4486215" cy="2871177"/>
          </a:xfrm>
          <a:prstGeom prst="rect">
            <a:avLst/>
          </a:prstGeom>
        </p:spPr>
      </p:pic>
      <p:sp>
        <p:nvSpPr>
          <p:cNvPr id="6" name="Content Placeholder 2">
            <a:extLst>
              <a:ext uri="{FF2B5EF4-FFF2-40B4-BE49-F238E27FC236}">
                <a16:creationId xmlns:a16="http://schemas.microsoft.com/office/drawing/2014/main" id="{A341F7FA-CDDA-B782-35D9-E0C28F56524D}"/>
              </a:ext>
            </a:extLst>
          </p:cNvPr>
          <p:cNvSpPr txBox="1">
            <a:spLocks/>
          </p:cNvSpPr>
          <p:nvPr/>
        </p:nvSpPr>
        <p:spPr>
          <a:xfrm>
            <a:off x="1135458" y="1624258"/>
            <a:ext cx="9932690" cy="5080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900" dirty="0">
                <a:solidFill>
                  <a:srgbClr val="FFFFFF"/>
                </a:solidFill>
              </a:rPr>
              <a:t>Cluster 2 presents an opportunity to target customers with sales events on popular items</a:t>
            </a:r>
          </a:p>
        </p:txBody>
      </p:sp>
    </p:spTree>
    <p:extLst>
      <p:ext uri="{BB962C8B-B14F-4D97-AF65-F5344CB8AC3E}">
        <p14:creationId xmlns:p14="http://schemas.microsoft.com/office/powerpoint/2010/main" val="5251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3A018AA-B5E6-4635-AEC8-66F6CD55CC00}"/>
              </a:ext>
            </a:extLst>
          </p:cNvPr>
          <p:cNvSpPr>
            <a:spLocks noGrp="1"/>
          </p:cNvSpPr>
          <p:nvPr>
            <p:ph type="title"/>
          </p:nvPr>
        </p:nvSpPr>
        <p:spPr>
          <a:xfrm>
            <a:off x="1225292" y="1450655"/>
            <a:ext cx="3932030" cy="3956690"/>
          </a:xfrm>
        </p:spPr>
        <p:txBody>
          <a:bodyPr vert="horz" lIns="91440" tIns="45720" rIns="91440" bIns="45720" rtlCol="0" anchor="ctr">
            <a:normAutofit/>
          </a:bodyPr>
          <a:lstStyle/>
          <a:p>
            <a:r>
              <a:rPr lang="en-US" sz="5600" kern="1200">
                <a:solidFill>
                  <a:schemeClr val="bg1"/>
                </a:solidFill>
                <a:latin typeface="+mj-lt"/>
                <a:ea typeface="+mj-ea"/>
                <a:cs typeface="+mj-cs"/>
              </a:rPr>
              <a:t>Conclusion</a:t>
            </a:r>
          </a:p>
        </p:txBody>
      </p:sp>
      <p:cxnSp>
        <p:nvCxnSpPr>
          <p:cNvPr id="24" name="Straight Connector 23">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2">
            <a:extLst>
              <a:ext uri="{FF2B5EF4-FFF2-40B4-BE49-F238E27FC236}">
                <a16:creationId xmlns:a16="http://schemas.microsoft.com/office/drawing/2014/main" id="{59B78FAA-1385-3788-54F0-416E8FAA7D37}"/>
              </a:ext>
            </a:extLst>
          </p:cNvPr>
          <p:cNvGraphicFramePr/>
          <p:nvPr>
            <p:extLst>
              <p:ext uri="{D42A27DB-BD31-4B8C-83A1-F6EECF244321}">
                <p14:modId xmlns:p14="http://schemas.microsoft.com/office/powerpoint/2010/main" val="3425011395"/>
              </p:ext>
            </p:extLst>
          </p:nvPr>
        </p:nvGraphicFramePr>
        <p:xfrm>
          <a:off x="5728502" y="685800"/>
          <a:ext cx="5878512"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961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A018AA-B5E6-4635-AEC8-66F6CD55CC00}"/>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2800" kern="1200">
                <a:solidFill>
                  <a:srgbClr val="FFFFFF"/>
                </a:solidFill>
                <a:latin typeface="+mj-lt"/>
                <a:ea typeface="+mj-ea"/>
                <a:cs typeface="+mj-cs"/>
              </a:rPr>
              <a:t>Customer Segmentation Analysis - Identifying Target Groups for Marketing Campaigns</a:t>
            </a:r>
          </a:p>
        </p:txBody>
      </p:sp>
      <p:graphicFrame>
        <p:nvGraphicFramePr>
          <p:cNvPr id="18" name="Content Placeholder 2">
            <a:extLst>
              <a:ext uri="{FF2B5EF4-FFF2-40B4-BE49-F238E27FC236}">
                <a16:creationId xmlns:a16="http://schemas.microsoft.com/office/drawing/2014/main" id="{2DDA4D4E-8F45-D45E-CA27-B75B3B7ECA04}"/>
              </a:ext>
            </a:extLst>
          </p:cNvPr>
          <p:cNvGraphicFramePr/>
          <p:nvPr>
            <p:extLst>
              <p:ext uri="{D42A27DB-BD31-4B8C-83A1-F6EECF244321}">
                <p14:modId xmlns:p14="http://schemas.microsoft.com/office/powerpoint/2010/main" val="371925718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192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A018AA-B5E6-4635-AEC8-66F6CD55CC00}"/>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Project Goals**</a:t>
            </a:r>
          </a:p>
        </p:txBody>
      </p:sp>
      <p:graphicFrame>
        <p:nvGraphicFramePr>
          <p:cNvPr id="18" name="Content Placeholder 2">
            <a:extLst>
              <a:ext uri="{FF2B5EF4-FFF2-40B4-BE49-F238E27FC236}">
                <a16:creationId xmlns:a16="http://schemas.microsoft.com/office/drawing/2014/main" id="{6B1AA457-F05C-04DB-316F-F65A0A693227}"/>
              </a:ext>
            </a:extLst>
          </p:cNvPr>
          <p:cNvGraphicFramePr/>
          <p:nvPr>
            <p:extLst>
              <p:ext uri="{D42A27DB-BD31-4B8C-83A1-F6EECF244321}">
                <p14:modId xmlns:p14="http://schemas.microsoft.com/office/powerpoint/2010/main" val="329176547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536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A018AA-B5E6-4635-AEC8-66F6CD55CC00}"/>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Market Segmentation Approach</a:t>
            </a:r>
          </a:p>
        </p:txBody>
      </p:sp>
      <p:graphicFrame>
        <p:nvGraphicFramePr>
          <p:cNvPr id="18" name="Content Placeholder 2">
            <a:extLst>
              <a:ext uri="{FF2B5EF4-FFF2-40B4-BE49-F238E27FC236}">
                <a16:creationId xmlns:a16="http://schemas.microsoft.com/office/drawing/2014/main" id="{615BA9D5-4173-BA35-0CA2-5D7FFBA5C791}"/>
              </a:ext>
            </a:extLst>
          </p:cNvPr>
          <p:cNvGraphicFramePr/>
          <p:nvPr>
            <p:extLst>
              <p:ext uri="{D42A27DB-BD31-4B8C-83A1-F6EECF244321}">
                <p14:modId xmlns:p14="http://schemas.microsoft.com/office/powerpoint/2010/main" val="32854707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00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A018AA-B5E6-4635-AEC8-66F6CD55CC00}"/>
              </a:ext>
            </a:extLst>
          </p:cNvPr>
          <p:cNvSpPr>
            <a:spLocks noGrp="1"/>
          </p:cNvSpPr>
          <p:nvPr>
            <p:ph type="title"/>
          </p:nvPr>
        </p:nvSpPr>
        <p:spPr>
          <a:xfrm>
            <a:off x="480860" y="789031"/>
            <a:ext cx="6647527" cy="1920035"/>
          </a:xfrm>
        </p:spPr>
        <p:txBody>
          <a:bodyPr vert="horz" lIns="91440" tIns="45720" rIns="91440" bIns="45720" rtlCol="0" anchor="b">
            <a:normAutofit/>
          </a:bodyPr>
          <a:lstStyle/>
          <a:p>
            <a:r>
              <a:rPr lang="en-US" sz="4400" kern="1200" dirty="0">
                <a:solidFill>
                  <a:srgbClr val="FFFFFF"/>
                </a:solidFill>
                <a:latin typeface="+mj-lt"/>
                <a:ea typeface="+mj-ea"/>
                <a:cs typeface="+mj-cs"/>
              </a:rPr>
              <a:t>Exploratory Data Analysis - Income Distribution</a:t>
            </a:r>
          </a:p>
        </p:txBody>
      </p:sp>
      <p:sp>
        <p:nvSpPr>
          <p:cNvPr id="20" name="Rectangle 19">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5BD6C5A-B30E-993C-E43A-6A59FF72D2F8}"/>
              </a:ext>
            </a:extLst>
          </p:cNvPr>
          <p:cNvSpPr txBox="1"/>
          <p:nvPr/>
        </p:nvSpPr>
        <p:spPr>
          <a:xfrm>
            <a:off x="480860" y="3743440"/>
            <a:ext cx="4393278" cy="612148"/>
          </a:xfrm>
          <a:prstGeom prst="rect">
            <a:avLst/>
          </a:prstGeom>
        </p:spPr>
        <p:txBody>
          <a:bodyPr vert="horz" lIns="91440" tIns="45720" rIns="91440" bIns="45720" rtlCol="0" anchor="t">
            <a:normAutofit lnSpcReduction="10000"/>
          </a:bodyPr>
          <a:lstStyle/>
          <a:p>
            <a:pPr>
              <a:lnSpc>
                <a:spcPct val="90000"/>
              </a:lnSpc>
              <a:spcBef>
                <a:spcPts val="1000"/>
              </a:spcBef>
            </a:pPr>
            <a:r>
              <a:rPr lang="en-US" sz="2000" kern="1200" dirty="0">
                <a:solidFill>
                  <a:srgbClr val="FFFFFF"/>
                </a:solidFill>
                <a:latin typeface="+mn-lt"/>
                <a:ea typeface="+mn-ea"/>
                <a:cs typeface="+mn-cs"/>
              </a:rPr>
              <a:t>Histogram depicting the distribution of Annual Income (k$).</a:t>
            </a:r>
          </a:p>
        </p:txBody>
      </p:sp>
      <p:sp>
        <p:nvSpPr>
          <p:cNvPr id="22" name="Oval 21">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a blue line&#10;&#10;Description automatically generated">
            <a:extLst>
              <a:ext uri="{FF2B5EF4-FFF2-40B4-BE49-F238E27FC236}">
                <a16:creationId xmlns:a16="http://schemas.microsoft.com/office/drawing/2014/main" id="{C7541797-26FD-AC14-3146-98F89522B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824" y="2108877"/>
            <a:ext cx="3712634" cy="2654533"/>
          </a:xfrm>
          <a:prstGeom prst="rect">
            <a:avLst/>
          </a:prstGeom>
        </p:spPr>
      </p:pic>
    </p:spTree>
    <p:extLst>
      <p:ext uri="{BB962C8B-B14F-4D97-AF65-F5344CB8AC3E}">
        <p14:creationId xmlns:p14="http://schemas.microsoft.com/office/powerpoint/2010/main" val="251354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A018AA-B5E6-4635-AEC8-66F6CD55CC00}"/>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Exploratory Data Analysis - Age Distribution by Gender</a:t>
            </a:r>
          </a:p>
        </p:txBody>
      </p:sp>
      <p:sp>
        <p:nvSpPr>
          <p:cNvPr id="7" name="TextBox 6">
            <a:extLst>
              <a:ext uri="{FF2B5EF4-FFF2-40B4-BE49-F238E27FC236}">
                <a16:creationId xmlns:a16="http://schemas.microsoft.com/office/drawing/2014/main" id="{15BD6C5A-B30E-993C-E43A-6A59FF72D2F8}"/>
              </a:ext>
            </a:extLst>
          </p:cNvPr>
          <p:cNvSpPr txBox="1"/>
          <p:nvPr/>
        </p:nvSpPr>
        <p:spPr>
          <a:xfrm>
            <a:off x="945791" y="4745317"/>
            <a:ext cx="4126272" cy="1375145"/>
          </a:xfrm>
          <a:prstGeom prst="rect">
            <a:avLst/>
          </a:prstGeom>
        </p:spPr>
        <p:txBody>
          <a:bodyPr vert="horz" lIns="91440" tIns="45720" rIns="91440" bIns="45720" rtlCol="0">
            <a:normAutofit/>
          </a:bodyPr>
          <a:lstStyle/>
          <a:p>
            <a:pPr algn="r">
              <a:lnSpc>
                <a:spcPct val="90000"/>
              </a:lnSpc>
              <a:spcBef>
                <a:spcPts val="1000"/>
              </a:spcBef>
            </a:pPr>
            <a:r>
              <a:rPr lang="en-US" sz="2400" kern="1200">
                <a:solidFill>
                  <a:srgbClr val="FFFFFF"/>
                </a:solidFill>
                <a:latin typeface="+mn-lt"/>
                <a:ea typeface="+mn-ea"/>
                <a:cs typeface="+mn-cs"/>
              </a:rPr>
              <a:t>Boxplot showing the distribution of Age for both genders (Female and Male).</a:t>
            </a:r>
          </a:p>
        </p:txBody>
      </p:sp>
      <p:pic>
        <p:nvPicPr>
          <p:cNvPr id="4" name="Picture 3" descr="A chart showing a couple of blue and orange rectangular shapes&#10;&#10;Description automatically generated">
            <a:extLst>
              <a:ext uri="{FF2B5EF4-FFF2-40B4-BE49-F238E27FC236}">
                <a16:creationId xmlns:a16="http://schemas.microsoft.com/office/drawing/2014/main" id="{EFBDC01A-EB82-244A-5D7B-2A70B5068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49019"/>
            <a:ext cx="5608320" cy="3715511"/>
          </a:xfrm>
          <a:prstGeom prst="rect">
            <a:avLst/>
          </a:prstGeom>
        </p:spPr>
      </p:pic>
    </p:spTree>
    <p:extLst>
      <p:ext uri="{BB962C8B-B14F-4D97-AF65-F5344CB8AC3E}">
        <p14:creationId xmlns:p14="http://schemas.microsoft.com/office/powerpoint/2010/main" val="292923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A018AA-B5E6-4635-AEC8-66F6CD55CC00}"/>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Exploratory Data Analysis - Spending Score Distribution by Gender</a:t>
            </a:r>
          </a:p>
        </p:txBody>
      </p:sp>
      <p:sp>
        <p:nvSpPr>
          <p:cNvPr id="7" name="TextBox 6">
            <a:extLst>
              <a:ext uri="{FF2B5EF4-FFF2-40B4-BE49-F238E27FC236}">
                <a16:creationId xmlns:a16="http://schemas.microsoft.com/office/drawing/2014/main" id="{15BD6C5A-B30E-993C-E43A-6A59FF72D2F8}"/>
              </a:ext>
            </a:extLst>
          </p:cNvPr>
          <p:cNvSpPr txBox="1"/>
          <p:nvPr/>
        </p:nvSpPr>
        <p:spPr>
          <a:xfrm>
            <a:off x="415525" y="4745317"/>
            <a:ext cx="4656538" cy="1375145"/>
          </a:xfrm>
          <a:prstGeom prst="rect">
            <a:avLst/>
          </a:prstGeom>
        </p:spPr>
        <p:txBody>
          <a:bodyPr vert="horz" lIns="91440" tIns="45720" rIns="91440" bIns="45720" rtlCol="0">
            <a:normAutofit/>
          </a:bodyPr>
          <a:lstStyle/>
          <a:p>
            <a:pPr algn="r">
              <a:lnSpc>
                <a:spcPct val="90000"/>
              </a:lnSpc>
              <a:spcBef>
                <a:spcPts val="1000"/>
              </a:spcBef>
            </a:pPr>
            <a:r>
              <a:rPr lang="en-US" sz="2200" kern="1200" dirty="0">
                <a:solidFill>
                  <a:srgbClr val="FFFFFF"/>
                </a:solidFill>
                <a:latin typeface="+mn-lt"/>
                <a:ea typeface="+mn-ea"/>
                <a:cs typeface="+mn-cs"/>
              </a:rPr>
              <a:t>Kernel density plot showing the distribution of Spending Score for both genders (Female and Male).</a:t>
            </a:r>
          </a:p>
        </p:txBody>
      </p:sp>
      <p:pic>
        <p:nvPicPr>
          <p:cNvPr id="5" name="Picture 4" descr="A graph of a person and person&#10;&#10;Description automatically generated">
            <a:extLst>
              <a:ext uri="{FF2B5EF4-FFF2-40B4-BE49-F238E27FC236}">
                <a16:creationId xmlns:a16="http://schemas.microsoft.com/office/drawing/2014/main" id="{F55D1CB5-26C9-D696-D322-F995731A7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56029"/>
            <a:ext cx="5608320" cy="3701491"/>
          </a:xfrm>
          <a:prstGeom prst="rect">
            <a:avLst/>
          </a:prstGeom>
        </p:spPr>
      </p:pic>
    </p:spTree>
    <p:extLst>
      <p:ext uri="{BB962C8B-B14F-4D97-AF65-F5344CB8AC3E}">
        <p14:creationId xmlns:p14="http://schemas.microsoft.com/office/powerpoint/2010/main" val="2596482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018AA-B5E6-4635-AEC8-66F6CD55CC00}"/>
              </a:ext>
            </a:extLst>
          </p:cNvPr>
          <p:cNvSpPr>
            <a:spLocks noGrp="1"/>
          </p:cNvSpPr>
          <p:nvPr>
            <p:ph type="title"/>
          </p:nvPr>
        </p:nvSpPr>
        <p:spPr>
          <a:xfrm>
            <a:off x="156912" y="1007755"/>
            <a:ext cx="3723992" cy="1767061"/>
          </a:xfrm>
        </p:spPr>
        <p:txBody>
          <a:bodyPr vert="horz" lIns="91440" tIns="45720" rIns="91440" bIns="45720" rtlCol="0" anchor="b">
            <a:normAutofit/>
          </a:bodyPr>
          <a:lstStyle/>
          <a:p>
            <a:r>
              <a:rPr lang="en-US" sz="3600" kern="1200" dirty="0">
                <a:solidFill>
                  <a:srgbClr val="FFFFFF"/>
                </a:solidFill>
                <a:latin typeface="+mj-lt"/>
                <a:ea typeface="+mj-ea"/>
                <a:cs typeface="+mj-cs"/>
              </a:rPr>
              <a:t>Bivariate Analysis - Income vs Spending Score</a:t>
            </a:r>
          </a:p>
        </p:txBody>
      </p:sp>
      <p:pic>
        <p:nvPicPr>
          <p:cNvPr id="4" name="Picture 3">
            <a:extLst>
              <a:ext uri="{FF2B5EF4-FFF2-40B4-BE49-F238E27FC236}">
                <a16:creationId xmlns:a16="http://schemas.microsoft.com/office/drawing/2014/main" id="{20B78D55-1825-A94C-BAEC-22BDA1552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918" y="2040457"/>
            <a:ext cx="389865" cy="2315559"/>
          </a:xfrm>
          <a:prstGeom prst="rect">
            <a:avLst/>
          </a:prstGeom>
        </p:spPr>
      </p:pic>
      <p:pic>
        <p:nvPicPr>
          <p:cNvPr id="8" name="Picture 7" descr="A graph with blue and orange dots&#10;&#10;Description automatically generated">
            <a:extLst>
              <a:ext uri="{FF2B5EF4-FFF2-40B4-BE49-F238E27FC236}">
                <a16:creationId xmlns:a16="http://schemas.microsoft.com/office/drawing/2014/main" id="{AACD92CC-A84D-4C8B-7D4B-0F4F114E8D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92" y="1353093"/>
            <a:ext cx="3747892" cy="4447500"/>
          </a:xfrm>
          <a:prstGeom prst="rect">
            <a:avLst/>
          </a:prstGeom>
        </p:spPr>
      </p:pic>
      <p:pic>
        <p:nvPicPr>
          <p:cNvPr id="10" name="Picture 9" descr="A group of blue and orange dots with black text&#10;&#10;Description automatically generated">
            <a:extLst>
              <a:ext uri="{FF2B5EF4-FFF2-40B4-BE49-F238E27FC236}">
                <a16:creationId xmlns:a16="http://schemas.microsoft.com/office/drawing/2014/main" id="{1901D483-CF87-FA4B-4DE6-764EBE3410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1511" y="2529593"/>
            <a:ext cx="906105" cy="724883"/>
          </a:xfrm>
          <a:prstGeom prst="rect">
            <a:avLst/>
          </a:prstGeom>
        </p:spPr>
      </p:pic>
      <p:sp>
        <p:nvSpPr>
          <p:cNvPr id="11" name="Title 1">
            <a:extLst>
              <a:ext uri="{FF2B5EF4-FFF2-40B4-BE49-F238E27FC236}">
                <a16:creationId xmlns:a16="http://schemas.microsoft.com/office/drawing/2014/main" id="{BBE32916-A8AA-39A6-74F8-9F59490A08D7}"/>
              </a:ext>
            </a:extLst>
          </p:cNvPr>
          <p:cNvSpPr txBox="1">
            <a:spLocks/>
          </p:cNvSpPr>
          <p:nvPr/>
        </p:nvSpPr>
        <p:spPr>
          <a:xfrm>
            <a:off x="156912" y="3576843"/>
            <a:ext cx="3723992" cy="17670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132E57"/>
                </a:solidFill>
                <a:latin typeface="+mj-lt"/>
                <a:ea typeface="+mj-ea"/>
                <a:cs typeface="+mj-cs"/>
              </a:defRPr>
            </a:lvl1pPr>
          </a:lstStyle>
          <a:p>
            <a:pPr algn="r"/>
            <a:r>
              <a:rPr lang="en-US" sz="2200" dirty="0">
                <a:solidFill>
                  <a:srgbClr val="FFFFFF"/>
                </a:solidFill>
              </a:rPr>
              <a:t>Scatter plot with Annual Income (k$) on the X-axis and Spending Score (1-100) on the Y-axis, colored by Gender</a:t>
            </a:r>
          </a:p>
        </p:txBody>
      </p:sp>
    </p:spTree>
    <p:extLst>
      <p:ext uri="{BB962C8B-B14F-4D97-AF65-F5344CB8AC3E}">
        <p14:creationId xmlns:p14="http://schemas.microsoft.com/office/powerpoint/2010/main" val="66882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018AA-B5E6-4635-AEC8-66F6CD55CC00}"/>
              </a:ext>
            </a:extLst>
          </p:cNvPr>
          <p:cNvSpPr>
            <a:spLocks noGrp="1"/>
          </p:cNvSpPr>
          <p:nvPr>
            <p:ph type="title"/>
          </p:nvPr>
        </p:nvSpPr>
        <p:spPr>
          <a:xfrm>
            <a:off x="122593" y="754119"/>
            <a:ext cx="3778380" cy="1747865"/>
          </a:xfrm>
        </p:spPr>
        <p:txBody>
          <a:bodyPr vert="horz" lIns="91440" tIns="45720" rIns="91440" bIns="45720" rtlCol="0" anchor="b">
            <a:normAutofit/>
          </a:bodyPr>
          <a:lstStyle/>
          <a:p>
            <a:pPr algn="r"/>
            <a:r>
              <a:rPr lang="en-US" sz="3600" kern="1200" dirty="0">
                <a:solidFill>
                  <a:srgbClr val="FFFFFF"/>
                </a:solidFill>
                <a:latin typeface="+mj-lt"/>
                <a:ea typeface="+mj-ea"/>
                <a:cs typeface="+mj-cs"/>
              </a:rPr>
              <a:t>Bivariate Analysis - Correlation Matrix</a:t>
            </a:r>
          </a:p>
        </p:txBody>
      </p:sp>
      <p:pic>
        <p:nvPicPr>
          <p:cNvPr id="5" name="Picture 4" descr="A screenshot of a graph&#10;&#10;Description automatically generated">
            <a:extLst>
              <a:ext uri="{FF2B5EF4-FFF2-40B4-BE49-F238E27FC236}">
                <a16:creationId xmlns:a16="http://schemas.microsoft.com/office/drawing/2014/main" id="{3A43D1F3-B20A-C07F-88E4-1774280C09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7826" y="906366"/>
            <a:ext cx="7843560" cy="5941496"/>
          </a:xfrm>
          <a:prstGeom prst="rect">
            <a:avLst/>
          </a:prstGeom>
        </p:spPr>
      </p:pic>
      <p:sp>
        <p:nvSpPr>
          <p:cNvPr id="6" name="Title 1">
            <a:extLst>
              <a:ext uri="{FF2B5EF4-FFF2-40B4-BE49-F238E27FC236}">
                <a16:creationId xmlns:a16="http://schemas.microsoft.com/office/drawing/2014/main" id="{FDDDE8E2-614A-6234-4819-2675F0048B90}"/>
              </a:ext>
            </a:extLst>
          </p:cNvPr>
          <p:cNvSpPr txBox="1">
            <a:spLocks/>
          </p:cNvSpPr>
          <p:nvPr/>
        </p:nvSpPr>
        <p:spPr>
          <a:xfrm>
            <a:off x="122593" y="3429000"/>
            <a:ext cx="3778380" cy="13423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132E57"/>
                </a:solidFill>
                <a:latin typeface="+mj-lt"/>
                <a:ea typeface="+mj-ea"/>
                <a:cs typeface="+mj-cs"/>
              </a:defRPr>
            </a:lvl1pPr>
          </a:lstStyle>
          <a:p>
            <a:pPr algn="r"/>
            <a:r>
              <a:rPr lang="en-US" sz="2200" dirty="0">
                <a:solidFill>
                  <a:srgbClr val="FFFFFF"/>
                </a:solidFill>
              </a:rPr>
              <a:t>Heatmap representing the correlation matrix between Age, Annual Income (k$), and Spending Score (1-100).</a:t>
            </a:r>
          </a:p>
        </p:txBody>
      </p:sp>
    </p:spTree>
    <p:extLst>
      <p:ext uri="{BB962C8B-B14F-4D97-AF65-F5344CB8AC3E}">
        <p14:creationId xmlns:p14="http://schemas.microsoft.com/office/powerpoint/2010/main" val="32580733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32E57"/>
      </a:dk2>
      <a:lt2>
        <a:srgbClr val="E7E6E6"/>
      </a:lt2>
      <a:accent1>
        <a:srgbClr val="132E57"/>
      </a:accent1>
      <a:accent2>
        <a:srgbClr val="FA621C"/>
      </a:accent2>
      <a:accent3>
        <a:srgbClr val="F57A16"/>
      </a:accent3>
      <a:accent4>
        <a:srgbClr val="E6E7E8"/>
      </a:accent4>
      <a:accent5>
        <a:srgbClr val="5B9BD5"/>
      </a:accent5>
      <a:accent6>
        <a:srgbClr val="70AD47"/>
      </a:accent6>
      <a:hlink>
        <a:srgbClr val="0563C1"/>
      </a:hlink>
      <a:folHlink>
        <a:srgbClr val="954F72"/>
      </a:folHlink>
    </a:clrScheme>
    <a:fontScheme name="Custom 1">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132E57"/>
    </a:dk2>
    <a:lt2>
      <a:srgbClr val="E7E6E6"/>
    </a:lt2>
    <a:accent1>
      <a:srgbClr val="132E57"/>
    </a:accent1>
    <a:accent2>
      <a:srgbClr val="FA621C"/>
    </a:accent2>
    <a:accent3>
      <a:srgbClr val="F57A16"/>
    </a:accent3>
    <a:accent4>
      <a:srgbClr val="E6E7E8"/>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4909</TotalTime>
  <Words>708</Words>
  <Application>Microsoft Office PowerPoint</Application>
  <PresentationFormat>Widescreen</PresentationFormat>
  <Paragraphs>58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Open Sans Light</vt:lpstr>
      <vt:lpstr>Times New Roman</vt:lpstr>
      <vt:lpstr>Office Theme</vt:lpstr>
      <vt:lpstr>Customer Segmentation Analysis</vt:lpstr>
      <vt:lpstr>Customer Segmentation Analysis - Identifying Target Groups for Marketing Campaigns</vt:lpstr>
      <vt:lpstr>Project Goals**</vt:lpstr>
      <vt:lpstr>Market Segmentation Approach</vt:lpstr>
      <vt:lpstr>Exploratory Data Analysis - Income Distribution</vt:lpstr>
      <vt:lpstr>Exploratory Data Analysis - Age Distribution by Gender</vt:lpstr>
      <vt:lpstr>Exploratory Data Analysis - Spending Score Distribution by Gender</vt:lpstr>
      <vt:lpstr>Bivariate Analysis - Income vs Spending Score</vt:lpstr>
      <vt:lpstr>Bivariate Analysis - Correlation Matrix</vt:lpstr>
      <vt:lpstr>KMeans Clustering - Determining Optimal Number of Clusters</vt:lpstr>
      <vt:lpstr>Target Cluster</vt:lpstr>
      <vt:lpstr>Additional Opportunities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Susie Chen</dc:creator>
  <cp:lastModifiedBy>Kimeli Keith</cp:lastModifiedBy>
  <cp:revision>135</cp:revision>
  <dcterms:created xsi:type="dcterms:W3CDTF">2017-12-07T17:40:14Z</dcterms:created>
  <dcterms:modified xsi:type="dcterms:W3CDTF">2024-05-17T04:31:11Z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2022-10-27T11:54:19Z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e80fbc8d-5552-42b6-988b-1e7a8ff820ee</vt:lpwstr>
  </property>
  <property fmtid="{D5CDD505-2E9C-101B-9397-08002B2CF9AE}" pid="7" name="MSIP_Label_defa4170-0d19-0005-0004-bc88714345d2_ActionId">
    <vt:lpwstr>a7cb8b42-6ea3-437e-8c51-e9ab67d02432</vt:lpwstr>
  </property>
  <property fmtid="{D5CDD505-2E9C-101B-9397-08002B2CF9AE}" pid="8" name="MSIP_Label_defa4170-0d19-0005-0004-bc88714345d2_ContentBits">
    <vt:lpwstr>0</vt:lpwstr>
  </property>
</Properties>
</file>