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396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108" y="588"/>
      </p:cViewPr>
      <p:guideLst>
        <p:guide orient="horz" pos="214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18.png"  /><Relationship Id="rId7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26.png"  /><Relationship Id="rId8" Type="http://schemas.openxmlformats.org/officeDocument/2006/relationships/image" Target="../media/image2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2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0.jpeg"  /><Relationship Id="rId11" Type="http://schemas.openxmlformats.org/officeDocument/2006/relationships/image" Target="../media/image11.jpe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jpeg"  /><Relationship Id="rId7" Type="http://schemas.openxmlformats.org/officeDocument/2006/relationships/image" Target="../media/image7.jpeg"  /><Relationship Id="rId8" Type="http://schemas.openxmlformats.org/officeDocument/2006/relationships/image" Target="../media/image8.jpeg"  /><Relationship Id="rId9" Type="http://schemas.openxmlformats.org/officeDocument/2006/relationships/image" Target="../media/image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b9e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-6"/>
            <a:ext cx="7219950" cy="396240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 rot="2398022">
            <a:off x="219912" y="1939553"/>
            <a:ext cx="3779529" cy="2435153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365" y="4380200"/>
            <a:ext cx="4236849" cy="1331830"/>
          </a:xfrm>
          <a:prstGeom prst="roundRect">
            <a:avLst>
              <a:gd name="adj" fmla="val 16667"/>
            </a:avLst>
          </a:prstGeom>
          <a:solidFill>
            <a:srgbClr val="dee6e6"/>
          </a:solidFill>
          <a:ln>
            <a:noFill/>
          </a:ln>
          <a:scene3d>
            <a:camera prst="isometricOffAxis1Top">
              <a:rot lat="19538304" lon="18893906" rev="3582334"/>
            </a:camera>
            <a:lightRig rig="threePt" dir="t"/>
          </a:scene3d>
          <a:sp3d extrusionH="95250">
            <a:extrusionClr>
              <a:srgbClr val="6d8ca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5350"/>
          <a:stretch>
            <a:fillRect/>
          </a:stretch>
        </p:blipFill>
        <p:spPr>
          <a:xfrm>
            <a:off x="1362487" y="-11875"/>
            <a:ext cx="3645724" cy="472187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9400" y="3100667"/>
            <a:ext cx="1532624" cy="15326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491470" y="3054840"/>
            <a:ext cx="5250254" cy="109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chemeClr val="bg1"/>
                </a:solidFill>
                <a:latin typeface="타이포_쌍문동 B"/>
                <a:ea typeface="타이포_쌍문동 B"/>
              </a:rPr>
              <a:t>경마장 게임</a:t>
            </a:r>
            <a:endParaRPr lang="ko-KR" altLang="en-US" sz="4800" b="1">
              <a:solidFill>
                <a:schemeClr val="bg1"/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bg1"/>
                </a:solidFill>
                <a:latin typeface="타이포_쌍문동 B"/>
                <a:ea typeface="타이포_쌍문동 B"/>
              </a:rPr>
              <a:t>                                                                      </a:t>
            </a:r>
            <a:r>
              <a:rPr lang="en-US" altLang="ko-KR" sz="1200">
                <a:solidFill>
                  <a:schemeClr val="bg1"/>
                </a:solidFill>
                <a:latin typeface="타이포_쌍문동 B"/>
                <a:ea typeface="타이포_쌍문동 B"/>
              </a:rPr>
              <a:t>Java </a:t>
            </a:r>
            <a:r>
              <a:rPr lang="ko-KR" altLang="en-US" sz="1200">
                <a:solidFill>
                  <a:schemeClr val="bg1"/>
                </a:solidFill>
                <a:latin typeface="타이포_쌍문동 B"/>
                <a:ea typeface="타이포_쌍문동 B"/>
              </a:rPr>
              <a:t>프로그래밍 프로젝트</a:t>
            </a:r>
            <a:endParaRPr lang="ko-KR" altLang="en-US" sz="1200">
              <a:solidFill>
                <a:schemeClr val="bg1"/>
              </a:solidFill>
              <a:latin typeface="타이포_쌍문동 B"/>
              <a:ea typeface="타이포_쌍문동 B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1662545" y="-11875"/>
            <a:ext cx="3230089" cy="3890406"/>
            <a:chOff x="1662545" y="-11875"/>
            <a:chExt cx="3230089" cy="3890406"/>
          </a:xfrm>
        </p:grpSpPr>
        <p:sp>
          <p:nvSpPr>
            <p:cNvPr id="4" name="자유형 3"/>
            <p:cNvSpPr/>
            <p:nvPr/>
          </p:nvSpPr>
          <p:spPr>
            <a:xfrm>
              <a:off x="1662545" y="-11875"/>
              <a:ext cx="3230089" cy="3890406"/>
            </a:xfrm>
            <a:custGeom>
              <a:avLst/>
              <a:gdLst>
                <a:gd name="connsiteX0" fmla="*/ 0 w 3230089"/>
                <a:gd name="connsiteY0" fmla="*/ 1294411 h 3871356"/>
                <a:gd name="connsiteX1" fmla="*/ 0 w 3230089"/>
                <a:gd name="connsiteY1" fmla="*/ 3871356 h 3871356"/>
                <a:gd name="connsiteX2" fmla="*/ 3230089 w 3230089"/>
                <a:gd name="connsiteY2" fmla="*/ 2018806 h 3871356"/>
                <a:gd name="connsiteX3" fmla="*/ 3230089 w 3230089"/>
                <a:gd name="connsiteY3" fmla="*/ 11876 h 3871356"/>
                <a:gd name="connsiteX4" fmla="*/ 2244437 w 3230089"/>
                <a:gd name="connsiteY4" fmla="*/ 0 h 3871356"/>
                <a:gd name="connsiteX5" fmla="*/ 0 w 3230089"/>
                <a:gd name="connsiteY5" fmla="*/ 1294411 h 3871356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18806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42557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82536 h 3871356"/>
                <a:gd name="connsiteX1" fmla="*/ 0 w 3230089"/>
                <a:gd name="connsiteY1" fmla="*/ 3871356 h 3871356"/>
                <a:gd name="connsiteX2" fmla="*/ 3230089 w 3230089"/>
                <a:gd name="connsiteY2" fmla="*/ 2030682 h 3871356"/>
                <a:gd name="connsiteX3" fmla="*/ 3230089 w 3230089"/>
                <a:gd name="connsiteY3" fmla="*/ 1 h 3871356"/>
                <a:gd name="connsiteX4" fmla="*/ 2244437 w 3230089"/>
                <a:gd name="connsiteY4" fmla="*/ 0 h 3871356"/>
                <a:gd name="connsiteX5" fmla="*/ 0 w 3230089"/>
                <a:gd name="connsiteY5" fmla="*/ 1282536 h 3871356"/>
                <a:gd name="connsiteX0" fmla="*/ 0 w 3230089"/>
                <a:gd name="connsiteY0" fmla="*/ 1282536 h 3890406"/>
                <a:gd name="connsiteX1" fmla="*/ 0 w 3230089"/>
                <a:gd name="connsiteY1" fmla="*/ 3890406 h 3890406"/>
                <a:gd name="connsiteX2" fmla="*/ 3230089 w 3230089"/>
                <a:gd name="connsiteY2" fmla="*/ 2030682 h 3890406"/>
                <a:gd name="connsiteX3" fmla="*/ 3230089 w 3230089"/>
                <a:gd name="connsiteY3" fmla="*/ 1 h 3890406"/>
                <a:gd name="connsiteX4" fmla="*/ 2244437 w 3230089"/>
                <a:gd name="connsiteY4" fmla="*/ 0 h 3890406"/>
                <a:gd name="connsiteX5" fmla="*/ 0 w 3230089"/>
                <a:gd name="connsiteY5" fmla="*/ 1282536 h 389040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0089" h="3890406">
                  <a:moveTo>
                    <a:pt x="0" y="1282536"/>
                  </a:moveTo>
                  <a:lnTo>
                    <a:pt x="0" y="3890406"/>
                  </a:lnTo>
                  <a:lnTo>
                    <a:pt x="3230089" y="2030682"/>
                  </a:lnTo>
                  <a:lnTo>
                    <a:pt x="3230089" y="1"/>
                  </a:lnTo>
                  <a:lnTo>
                    <a:pt x="2244437" y="0"/>
                  </a:lnTo>
                  <a:lnTo>
                    <a:pt x="0" y="12825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95411" y="845531"/>
              <a:ext cx="2964355" cy="1562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700" b="1">
                  <a:solidFill>
                    <a:schemeClr val="bg1"/>
                  </a:solidFill>
                  <a:latin typeface="타이포_쌍문동 B"/>
                  <a:ea typeface="타이포_쌍문동 B"/>
                </a:rPr>
                <a:t>4</a:t>
              </a:r>
              <a:r>
                <a:rPr lang="ko-KR" altLang="en-US" sz="3700" b="1">
                  <a:solidFill>
                    <a:schemeClr val="bg1"/>
                  </a:solidFill>
                  <a:latin typeface="타이포_쌍문동 B"/>
                  <a:ea typeface="타이포_쌍문동 B"/>
                </a:rPr>
                <a:t>조</a:t>
              </a:r>
              <a:endParaRPr lang="ko-KR" altLang="en-US" sz="3700" b="1">
                <a:solidFill>
                  <a:schemeClr val="bg1"/>
                </a:solidFill>
                <a:latin typeface="타이포_쌍문동 B"/>
                <a:ea typeface="타이포_쌍문동 B"/>
              </a:endParaRPr>
            </a:p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타이포_쌍문동 B"/>
                  <a:ea typeface="타이포_쌍문동 B"/>
                </a:rPr>
                <a:t>최은지</a:t>
              </a:r>
              <a:endParaRPr lang="ko-KR" altLang="en-US" sz="2000" b="1">
                <a:solidFill>
                  <a:schemeClr val="bg1"/>
                </a:solidFill>
                <a:latin typeface="타이포_쌍문동 B"/>
                <a:ea typeface="타이포_쌍문동 B"/>
              </a:endParaRPr>
            </a:p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타이포_쌍문동 B"/>
                  <a:ea typeface="타이포_쌍문동 B"/>
                </a:rPr>
                <a:t>손용찬</a:t>
              </a:r>
              <a:endParaRPr lang="ko-KR" altLang="en-US" sz="2000" b="1">
                <a:solidFill>
                  <a:schemeClr val="bg1"/>
                </a:solidFill>
                <a:latin typeface="타이포_쌍문동 B"/>
                <a:ea typeface="타이포_쌍문동 B"/>
              </a:endParaRPr>
            </a:p>
            <a:p>
              <a:pPr algn="ctr">
                <a:defRPr/>
              </a:pPr>
              <a:r>
                <a:rPr lang="ko-KR" altLang="en-US" sz="2000" b="1">
                  <a:solidFill>
                    <a:schemeClr val="bg1"/>
                  </a:solidFill>
                  <a:latin typeface="타이포_쌍문동 B"/>
                  <a:ea typeface="타이포_쌍문동 B"/>
                </a:rPr>
                <a:t>이형우</a:t>
              </a:r>
              <a:endParaRPr lang="ko-KR" altLang="en-US" sz="2000" b="1">
                <a:solidFill>
                  <a:schemeClr val="bg1"/>
                </a:solidFill>
                <a:latin typeface="타이포_쌍문동 B"/>
                <a:ea typeface="타이포_쌍문동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0013 -0.03449 " pathEditMode="relative" ptsTypes="AA">
                                      <p:cBhvr>
                                        <p:cTn id="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서 버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grpSp>
        <p:nvGrpSpPr>
          <p:cNvPr id="179" name=""/>
          <p:cNvGrpSpPr/>
          <p:nvPr/>
        </p:nvGrpSpPr>
        <p:grpSpPr>
          <a:xfrm rot="0">
            <a:off x="1473199" y="3429000"/>
            <a:ext cx="2221404" cy="1223382"/>
            <a:chOff x="300285" y="2739136"/>
            <a:chExt cx="1773484" cy="2366383"/>
          </a:xfrm>
        </p:grpSpPr>
        <p:sp>
          <p:nvSpPr>
            <p:cNvPr id="174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78" name="직사각형 4"/>
            <p:cNvSpPr/>
            <p:nvPr/>
          </p:nvSpPr>
          <p:spPr>
            <a:xfrm>
              <a:off x="300286" y="2739136"/>
              <a:ext cx="1773483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말 등록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 창입니다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말 </a:t>
              </a: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사진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과 </a:t>
              </a: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정보</a:t>
              </a:r>
              <a:endParaRPr lang="ko-KR" altLang="en-US" sz="1400" b="1" i="1">
                <a:solidFill>
                  <a:srgbClr val="808080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입력이 가능합니다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  <p:pic>
        <p:nvPicPr>
          <p:cNvPr id="18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24994" y="1572750"/>
            <a:ext cx="4404742" cy="4503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서 버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grpSp>
        <p:nvGrpSpPr>
          <p:cNvPr id="179" name=""/>
          <p:cNvGrpSpPr/>
          <p:nvPr/>
        </p:nvGrpSpPr>
        <p:grpSpPr>
          <a:xfrm rot="0">
            <a:off x="1473199" y="3429001"/>
            <a:ext cx="2221404" cy="1223381"/>
            <a:chOff x="300285" y="2739136"/>
            <a:chExt cx="1773484" cy="2366383"/>
          </a:xfrm>
        </p:grpSpPr>
        <p:sp>
          <p:nvSpPr>
            <p:cNvPr id="174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78" name="직사각형 4"/>
            <p:cNvSpPr/>
            <p:nvPr/>
          </p:nvSpPr>
          <p:spPr>
            <a:xfrm>
              <a:off x="300286" y="2739136"/>
              <a:ext cx="1773483" cy="2125307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3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말 정보 변경</a:t>
              </a:r>
              <a:r>
                <a:rPr lang="ko-KR" altLang="en-US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 창입니다</a:t>
              </a:r>
              <a:r>
                <a:rPr lang="en-US" altLang="ko-KR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3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말의 </a:t>
              </a: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정보 변경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이 </a:t>
              </a:r>
              <a:endParaRPr lang="ko-KR" altLang="en-US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가능합니다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  <p:pic>
        <p:nvPicPr>
          <p:cNvPr id="18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14403" y="1521235"/>
            <a:ext cx="4419983" cy="4511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서 버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grpSp>
        <p:nvGrpSpPr>
          <p:cNvPr id="179" name=""/>
          <p:cNvGrpSpPr/>
          <p:nvPr/>
        </p:nvGrpSpPr>
        <p:grpSpPr>
          <a:xfrm rot="0">
            <a:off x="507756" y="3540637"/>
            <a:ext cx="2221404" cy="1365242"/>
            <a:chOff x="300285" y="2739138"/>
            <a:chExt cx="1773484" cy="2366381"/>
          </a:xfrm>
        </p:grpSpPr>
        <p:sp>
          <p:nvSpPr>
            <p:cNvPr id="174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78" name="직사각형 4"/>
            <p:cNvSpPr/>
            <p:nvPr/>
          </p:nvSpPr>
          <p:spPr>
            <a:xfrm>
              <a:off x="300286" y="2739138"/>
              <a:ext cx="1773483" cy="2125306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3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마권 보기</a:t>
              </a:r>
              <a:r>
                <a:rPr lang="ko-KR" altLang="en-US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 창입니다</a:t>
              </a:r>
              <a:r>
                <a:rPr lang="en-US" altLang="ko-KR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3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클라이언트 측에서</a:t>
              </a:r>
              <a:endParaRPr lang="ko-KR" altLang="en-US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3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구매한 마권</a:t>
              </a:r>
              <a:r>
                <a:rPr lang="ko-KR" altLang="en-US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을 </a:t>
              </a:r>
              <a:endParaRPr lang="ko-KR" altLang="en-US" sz="13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볼 수 있습니다</a:t>
              </a:r>
              <a:r>
                <a:rPr lang="en-US" altLang="ko-KR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3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  <p:pic>
        <p:nvPicPr>
          <p:cNvPr id="18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86334" y="2248698"/>
            <a:ext cx="5619331" cy="2760716"/>
          </a:xfrm>
          <a:prstGeom prst="rect">
            <a:avLst/>
          </a:prstGeom>
        </p:spPr>
      </p:pic>
      <p:pic>
        <p:nvPicPr>
          <p:cNvPr id="18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37722" y="3248067"/>
            <a:ext cx="2346463" cy="1761347"/>
          </a:xfrm>
          <a:prstGeom prst="rect">
            <a:avLst/>
          </a:prstGeom>
        </p:spPr>
      </p:pic>
      <p:sp>
        <p:nvSpPr>
          <p:cNvPr id="188" name=""/>
          <p:cNvSpPr/>
          <p:nvPr/>
        </p:nvSpPr>
        <p:spPr>
          <a:xfrm>
            <a:off x="10210954" y="4743751"/>
            <a:ext cx="559762" cy="162128"/>
          </a:xfrm>
          <a:prstGeom prst="rect">
            <a:avLst/>
          </a:prstGeom>
          <a:noFill/>
          <a:ln w="38100" cap="flat" cmpd="sng" algn="ctr">
            <a:solidFill>
              <a:srgbClr val="ff9999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189" name=""/>
          <p:cNvCxnSpPr>
            <a:endCxn id="188" idx="1"/>
          </p:cNvCxnSpPr>
          <p:nvPr/>
        </p:nvCxnSpPr>
        <p:spPr>
          <a:xfrm>
            <a:off x="8905666" y="3859683"/>
            <a:ext cx="1305288" cy="965132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클라이언트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pic>
        <p:nvPicPr>
          <p:cNvPr id="16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05461" y="1795576"/>
            <a:ext cx="5913632" cy="4237087"/>
          </a:xfrm>
          <a:prstGeom prst="rect">
            <a:avLst/>
          </a:prstGeom>
        </p:spPr>
      </p:pic>
      <p:cxnSp>
        <p:nvCxnSpPr>
          <p:cNvPr id="167" name=""/>
          <p:cNvCxnSpPr>
            <a:stCxn id="170" idx="2"/>
          </p:cNvCxnSpPr>
          <p:nvPr/>
        </p:nvCxnSpPr>
        <p:spPr>
          <a:xfrm>
            <a:off x="2744645" y="5510796"/>
            <a:ext cx="525257" cy="387377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"/>
          <p:cNvGrpSpPr/>
          <p:nvPr/>
        </p:nvGrpSpPr>
        <p:grpSpPr>
          <a:xfrm rot="0">
            <a:off x="638639" y="4412046"/>
            <a:ext cx="2221403" cy="1223382"/>
            <a:chOff x="300285" y="2739136"/>
            <a:chExt cx="1773484" cy="2366383"/>
          </a:xfrm>
        </p:grpSpPr>
        <p:sp>
          <p:nvSpPr>
            <p:cNvPr id="169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70" name="직사각형 4"/>
            <p:cNvSpPr/>
            <p:nvPr/>
          </p:nvSpPr>
          <p:spPr>
            <a:xfrm>
              <a:off x="300286" y="2739136"/>
              <a:ext cx="1773483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dfb3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로그인 성공시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,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 메뉴 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화면으로 </a:t>
              </a:r>
              <a:endParaRPr lang="ko-KR" altLang="en-US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넘어갑니다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  <p:cxnSp>
        <p:nvCxnSpPr>
          <p:cNvPr id="171" name=""/>
          <p:cNvCxnSpPr/>
          <p:nvPr/>
        </p:nvCxnSpPr>
        <p:spPr>
          <a:xfrm>
            <a:off x="3269903" y="5898173"/>
            <a:ext cx="2879480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"/>
          <p:cNvCxnSpPr/>
          <p:nvPr/>
        </p:nvCxnSpPr>
        <p:spPr>
          <a:xfrm>
            <a:off x="3269903" y="5026090"/>
            <a:ext cx="2879480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"/>
          <p:cNvCxnSpPr/>
          <p:nvPr/>
        </p:nvCxnSpPr>
        <p:spPr>
          <a:xfrm rot="5400000">
            <a:off x="2833862" y="5462131"/>
            <a:ext cx="872084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"/>
          <p:cNvCxnSpPr/>
          <p:nvPr/>
        </p:nvCxnSpPr>
        <p:spPr>
          <a:xfrm rot="5400000">
            <a:off x="5713342" y="5462132"/>
            <a:ext cx="872084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"/>
          <p:cNvCxnSpPr/>
          <p:nvPr/>
        </p:nvCxnSpPr>
        <p:spPr>
          <a:xfrm flipV="1">
            <a:off x="7664930" y="5074754"/>
            <a:ext cx="1176828" cy="1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"/>
          <p:cNvCxnSpPr/>
          <p:nvPr/>
        </p:nvCxnSpPr>
        <p:spPr>
          <a:xfrm rot="16200000" flipH="1">
            <a:off x="7403997" y="5335688"/>
            <a:ext cx="521867" cy="1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"/>
          <p:cNvCxnSpPr/>
          <p:nvPr/>
        </p:nvCxnSpPr>
        <p:spPr>
          <a:xfrm rot="16200000" flipH="1">
            <a:off x="8561423" y="5355089"/>
            <a:ext cx="560673" cy="4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"/>
          <p:cNvCxnSpPr/>
          <p:nvPr/>
        </p:nvCxnSpPr>
        <p:spPr>
          <a:xfrm>
            <a:off x="7664931" y="6032663"/>
            <a:ext cx="1176828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"/>
          <p:cNvCxnSpPr/>
          <p:nvPr/>
        </p:nvCxnSpPr>
        <p:spPr>
          <a:xfrm rot="5400000">
            <a:off x="7446910" y="5814643"/>
            <a:ext cx="436041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"/>
          <p:cNvCxnSpPr/>
          <p:nvPr/>
        </p:nvCxnSpPr>
        <p:spPr>
          <a:xfrm rot="16200000" flipH="1">
            <a:off x="8623741" y="5814642"/>
            <a:ext cx="436041" cy="3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"/>
          <p:cNvCxnSpPr>
            <a:endCxn id="190" idx="3"/>
          </p:cNvCxnSpPr>
          <p:nvPr/>
        </p:nvCxnSpPr>
        <p:spPr>
          <a:xfrm flipV="1">
            <a:off x="8841760" y="4899105"/>
            <a:ext cx="424300" cy="175649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"/>
          <p:cNvGrpSpPr/>
          <p:nvPr/>
        </p:nvGrpSpPr>
        <p:grpSpPr>
          <a:xfrm rot="0">
            <a:off x="9266058" y="3800355"/>
            <a:ext cx="2221404" cy="1223381"/>
            <a:chOff x="300285" y="2739137"/>
            <a:chExt cx="1773484" cy="2366382"/>
          </a:xfrm>
        </p:grpSpPr>
        <p:sp>
          <p:nvSpPr>
            <p:cNvPr id="189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90" name="직사각형 4"/>
            <p:cNvSpPr/>
            <p:nvPr/>
          </p:nvSpPr>
          <p:spPr>
            <a:xfrm>
              <a:off x="300286" y="2739137"/>
              <a:ext cx="1773483" cy="2125307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dfb3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회원가입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과</a:t>
              </a:r>
              <a:endParaRPr lang="ko-KR" altLang="en-US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ID/Pw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 </a:t>
              </a: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찾기 </a:t>
              </a:r>
              <a:endParaRPr lang="ko-KR" altLang="en-US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화면으로 이동합니다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클라이언트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grpSp>
        <p:nvGrpSpPr>
          <p:cNvPr id="165" name=""/>
          <p:cNvGrpSpPr/>
          <p:nvPr/>
        </p:nvGrpSpPr>
        <p:grpSpPr>
          <a:xfrm rot="0">
            <a:off x="597998" y="3287861"/>
            <a:ext cx="2221403" cy="1699630"/>
            <a:chOff x="300285" y="2739137"/>
            <a:chExt cx="1773484" cy="2366381"/>
          </a:xfrm>
        </p:grpSpPr>
        <p:sp>
          <p:nvSpPr>
            <p:cNvPr id="166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67" name="직사각형 4"/>
            <p:cNvSpPr/>
            <p:nvPr/>
          </p:nvSpPr>
          <p:spPr>
            <a:xfrm>
              <a:off x="300286" y="2739137"/>
              <a:ext cx="1773483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dfb3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회원가입 창입니다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 </a:t>
              </a:r>
              <a:r>
                <a:rPr lang="ko-KR" altLang="en-US" sz="13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중복확인 </a:t>
              </a:r>
              <a:r>
                <a:rPr lang="en-US" altLang="ko-KR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/</a:t>
              </a:r>
              <a:r>
                <a:rPr lang="ko-KR" altLang="en-US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 </a:t>
              </a:r>
              <a:r>
                <a:rPr lang="ko-KR" altLang="en-US" sz="13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암호화 </a:t>
              </a:r>
              <a:r>
                <a:rPr lang="en-US" altLang="ko-KR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/</a:t>
              </a:r>
              <a:r>
                <a:rPr lang="ko-KR" altLang="en-US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 </a:t>
              </a:r>
              <a:r>
                <a:rPr lang="ko-KR" altLang="en-US" sz="13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비밀번호 확인 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등을 </a:t>
              </a:r>
              <a:endParaRPr lang="ko-KR" altLang="en-US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구현했습니다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  <p:pic>
        <p:nvPicPr>
          <p:cNvPr id="17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100887" y="1718909"/>
            <a:ext cx="3342075" cy="2208471"/>
          </a:xfrm>
          <a:prstGeom prst="rect">
            <a:avLst/>
          </a:prstGeom>
        </p:spPr>
      </p:pic>
      <p:pic>
        <p:nvPicPr>
          <p:cNvPr id="17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608513" y="1718909"/>
            <a:ext cx="3336202" cy="2261334"/>
          </a:xfrm>
          <a:prstGeom prst="rect">
            <a:avLst/>
          </a:prstGeom>
        </p:spPr>
      </p:pic>
      <p:pic>
        <p:nvPicPr>
          <p:cNvPr id="17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059772" y="4207493"/>
            <a:ext cx="3383190" cy="2296575"/>
          </a:xfrm>
          <a:prstGeom prst="rect">
            <a:avLst/>
          </a:prstGeom>
        </p:spPr>
      </p:pic>
      <p:pic>
        <p:nvPicPr>
          <p:cNvPr id="17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608513" y="4207493"/>
            <a:ext cx="3406685" cy="2237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클라이언트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pic>
        <p:nvPicPr>
          <p:cNvPr id="16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00192" y="1833682"/>
            <a:ext cx="5944115" cy="4198983"/>
          </a:xfrm>
          <a:prstGeom prst="rect">
            <a:avLst/>
          </a:prstGeom>
        </p:spPr>
      </p:pic>
      <p:cxnSp>
        <p:nvCxnSpPr>
          <p:cNvPr id="168" name=""/>
          <p:cNvCxnSpPr/>
          <p:nvPr/>
        </p:nvCxnSpPr>
        <p:spPr>
          <a:xfrm>
            <a:off x="3883268" y="5802924"/>
            <a:ext cx="1069730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"/>
          <p:cNvCxnSpPr/>
          <p:nvPr/>
        </p:nvCxnSpPr>
        <p:spPr>
          <a:xfrm rot="16200000" flipH="1">
            <a:off x="3067107" y="4986763"/>
            <a:ext cx="901464" cy="730858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"/>
          <p:cNvCxnSpPr/>
          <p:nvPr/>
        </p:nvCxnSpPr>
        <p:spPr>
          <a:xfrm>
            <a:off x="5325207" y="5802924"/>
            <a:ext cx="1069730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"/>
          <p:cNvCxnSpPr/>
          <p:nvPr/>
        </p:nvCxnSpPr>
        <p:spPr>
          <a:xfrm>
            <a:off x="6805246" y="5802924"/>
            <a:ext cx="1069730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"/>
          <p:cNvGrpSpPr/>
          <p:nvPr/>
        </p:nvGrpSpPr>
        <p:grpSpPr>
          <a:xfrm rot="0">
            <a:off x="1046403" y="3802709"/>
            <a:ext cx="2221403" cy="1223382"/>
            <a:chOff x="300285" y="2739136"/>
            <a:chExt cx="1773484" cy="2366382"/>
          </a:xfrm>
        </p:grpSpPr>
        <p:sp>
          <p:nvSpPr>
            <p:cNvPr id="166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67" name="직사각형 4"/>
            <p:cNvSpPr/>
            <p:nvPr/>
          </p:nvSpPr>
          <p:spPr>
            <a:xfrm>
              <a:off x="300286" y="2739136"/>
              <a:ext cx="1773483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dfb3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버튼 클릭시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,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 각 항목 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화면으로 </a:t>
              </a:r>
              <a:endParaRPr lang="ko-KR" altLang="en-US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넘어갑니다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5157" y="1807564"/>
            <a:ext cx="5936494" cy="445046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클라이언트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cxnSp>
        <p:nvCxnSpPr>
          <p:cNvPr id="169" name=""/>
          <p:cNvCxnSpPr/>
          <p:nvPr/>
        </p:nvCxnSpPr>
        <p:spPr>
          <a:xfrm rot="5400000">
            <a:off x="7221741" y="4979944"/>
            <a:ext cx="1231878" cy="422833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"/>
          <p:cNvCxnSpPr/>
          <p:nvPr/>
        </p:nvCxnSpPr>
        <p:spPr>
          <a:xfrm>
            <a:off x="7174819" y="3521185"/>
            <a:ext cx="2068405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"/>
          <p:cNvGrpSpPr/>
          <p:nvPr/>
        </p:nvGrpSpPr>
        <p:grpSpPr>
          <a:xfrm rot="0">
            <a:off x="1327558" y="3776592"/>
            <a:ext cx="2221403" cy="1223382"/>
            <a:chOff x="300285" y="2739137"/>
            <a:chExt cx="1773484" cy="2366382"/>
          </a:xfrm>
        </p:grpSpPr>
        <p:sp>
          <p:nvSpPr>
            <p:cNvPr id="166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67" name="직사각형 4"/>
            <p:cNvSpPr/>
            <p:nvPr/>
          </p:nvSpPr>
          <p:spPr>
            <a:xfrm>
              <a:off x="300286" y="2739137"/>
              <a:ext cx="1773483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dfb3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마권 구매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창 입니다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말 목록을 보고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,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2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원하는 말에 </a:t>
              </a:r>
              <a:r>
                <a:rPr lang="ko-KR" altLang="en-US" sz="12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베팅</a:t>
              </a:r>
              <a:r>
                <a:rPr lang="ko-KR" altLang="en-US" sz="12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합니다</a:t>
              </a:r>
              <a:r>
                <a:rPr lang="en-US" altLang="ko-KR" sz="12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2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  <p:cxnSp>
        <p:nvCxnSpPr>
          <p:cNvPr id="174" name=""/>
          <p:cNvCxnSpPr/>
          <p:nvPr/>
        </p:nvCxnSpPr>
        <p:spPr>
          <a:xfrm>
            <a:off x="7174819" y="4575420"/>
            <a:ext cx="2068405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"/>
          <p:cNvCxnSpPr/>
          <p:nvPr/>
        </p:nvCxnSpPr>
        <p:spPr>
          <a:xfrm rot="16200000" flipH="1">
            <a:off x="6647701" y="4048303"/>
            <a:ext cx="1054235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"/>
          <p:cNvCxnSpPr/>
          <p:nvPr/>
        </p:nvCxnSpPr>
        <p:spPr>
          <a:xfrm rot="5400000" flipH="1" flipV="1">
            <a:off x="8716108" y="4048303"/>
            <a:ext cx="1054235" cy="1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"/>
          <p:cNvCxnSpPr/>
          <p:nvPr/>
        </p:nvCxnSpPr>
        <p:spPr>
          <a:xfrm>
            <a:off x="7043496" y="5807298"/>
            <a:ext cx="1165525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"/>
          <p:cNvCxnSpPr/>
          <p:nvPr/>
        </p:nvCxnSpPr>
        <p:spPr>
          <a:xfrm>
            <a:off x="7043496" y="6258030"/>
            <a:ext cx="1165525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"/>
          <p:cNvCxnSpPr/>
          <p:nvPr/>
        </p:nvCxnSpPr>
        <p:spPr>
          <a:xfrm rot="16200000" flipH="1">
            <a:off x="6818130" y="6032664"/>
            <a:ext cx="450732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"/>
          <p:cNvCxnSpPr/>
          <p:nvPr/>
        </p:nvCxnSpPr>
        <p:spPr>
          <a:xfrm rot="16200000" flipH="1">
            <a:off x="7983656" y="6032664"/>
            <a:ext cx="450732" cy="0"/>
          </a:xfrm>
          <a:prstGeom prst="line">
            <a:avLst/>
          </a:prstGeom>
          <a:ln w="38100">
            <a:solidFill>
              <a:srgbClr val="ffc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8970" y="4201531"/>
            <a:ext cx="2592167" cy="183113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클라이언트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grpSp>
        <p:nvGrpSpPr>
          <p:cNvPr id="165" name=""/>
          <p:cNvGrpSpPr/>
          <p:nvPr/>
        </p:nvGrpSpPr>
        <p:grpSpPr>
          <a:xfrm rot="0">
            <a:off x="724996" y="3429000"/>
            <a:ext cx="2221403" cy="1223383"/>
            <a:chOff x="300285" y="2739134"/>
            <a:chExt cx="1773484" cy="2366384"/>
          </a:xfrm>
        </p:grpSpPr>
        <p:sp>
          <p:nvSpPr>
            <p:cNvPr id="166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67" name="직사각형 4"/>
            <p:cNvSpPr/>
            <p:nvPr/>
          </p:nvSpPr>
          <p:spPr>
            <a:xfrm>
              <a:off x="300286" y="2739134"/>
              <a:ext cx="1773483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dfb3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금액 충전 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창입니다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부족한 금액을 충전해마권을 구매합니다</a:t>
              </a:r>
              <a:r>
                <a:rPr lang="en-US" altLang="ko-KR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3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  <p:pic>
        <p:nvPicPr>
          <p:cNvPr id="17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48970" y="1841600"/>
            <a:ext cx="3677005" cy="1795073"/>
          </a:xfrm>
          <a:prstGeom prst="rect">
            <a:avLst/>
          </a:prstGeom>
        </p:spPr>
      </p:pic>
      <p:sp>
        <p:nvSpPr>
          <p:cNvPr id="176" name=""/>
          <p:cNvSpPr/>
          <p:nvPr/>
        </p:nvSpPr>
        <p:spPr>
          <a:xfrm>
            <a:off x="4433387" y="5711093"/>
            <a:ext cx="610481" cy="205633"/>
          </a:xfrm>
          <a:prstGeom prst="rect">
            <a:avLst/>
          </a:prstGeom>
          <a:noFill/>
          <a:ln w="38100">
            <a:solidFill>
              <a:srgbClr val="ecd17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7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497912" y="2842640"/>
            <a:ext cx="3989549" cy="3074086"/>
          </a:xfrm>
          <a:prstGeom prst="rect">
            <a:avLst/>
          </a:prstGeom>
        </p:spPr>
      </p:pic>
      <p:sp>
        <p:nvSpPr>
          <p:cNvPr id="180" name=""/>
          <p:cNvSpPr/>
          <p:nvPr/>
        </p:nvSpPr>
        <p:spPr>
          <a:xfrm>
            <a:off x="7135878" y="3856115"/>
            <a:ext cx="1722371" cy="960359"/>
          </a:xfrm>
          <a:prstGeom prst="rect">
            <a:avLst/>
          </a:prstGeom>
          <a:noFill/>
          <a:ln w="38100">
            <a:solidFill>
              <a:srgbClr val="ecd17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경기 관람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pic>
        <p:nvPicPr>
          <p:cNvPr id="18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00399" y="1754412"/>
            <a:ext cx="5921253" cy="4458086"/>
          </a:xfrm>
          <a:prstGeom prst="rect">
            <a:avLst/>
          </a:prstGeom>
        </p:spPr>
      </p:pic>
      <p:grpSp>
        <p:nvGrpSpPr>
          <p:cNvPr id="182" name=""/>
          <p:cNvGrpSpPr/>
          <p:nvPr/>
        </p:nvGrpSpPr>
        <p:grpSpPr>
          <a:xfrm rot="0">
            <a:off x="976554" y="3429000"/>
            <a:ext cx="2221403" cy="1699632"/>
            <a:chOff x="300285" y="2739135"/>
            <a:chExt cx="1773484" cy="2366384"/>
          </a:xfrm>
        </p:grpSpPr>
        <p:sp>
          <p:nvSpPr>
            <p:cNvPr id="183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84" name="직사각형 4"/>
            <p:cNvSpPr/>
            <p:nvPr/>
          </p:nvSpPr>
          <p:spPr>
            <a:xfrm>
              <a:off x="300285" y="2739135"/>
              <a:ext cx="1773483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dfb3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경기 관람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창입니다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서버와 클라이언트 </a:t>
              </a:r>
              <a:endParaRPr lang="ko-KR" altLang="en-US" sz="13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모두가 </a:t>
              </a:r>
              <a:r>
                <a:rPr lang="ko-KR" altLang="en-US" sz="13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같은 경기화면</a:t>
              </a:r>
              <a:r>
                <a:rPr lang="ko-KR" altLang="en-US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을 볼 수있습니다</a:t>
              </a:r>
              <a:r>
                <a:rPr lang="en-US" altLang="ko-KR" sz="13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3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표 3"/>
          <p:cNvGraphicFramePr>
            <a:graphicFrameLocks noGrp="1"/>
          </p:cNvGraphicFramePr>
          <p:nvPr/>
        </p:nvGraphicFramePr>
        <p:xfrm>
          <a:off x="1240145" y="2326966"/>
          <a:ext cx="10356392" cy="398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71"/>
                <a:gridCol w="796271"/>
                <a:gridCol w="796271"/>
                <a:gridCol w="796271"/>
                <a:gridCol w="796271"/>
                <a:gridCol w="796271"/>
                <a:gridCol w="796271"/>
                <a:gridCol w="796271"/>
                <a:gridCol w="796271"/>
                <a:gridCol w="872185"/>
                <a:gridCol w="725217"/>
                <a:gridCol w="796271"/>
                <a:gridCol w="796271"/>
              </a:tblGrid>
              <a:tr h="65711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12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/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5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수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6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목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7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금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8,9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주말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10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월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58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11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화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58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12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수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58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13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목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58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14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금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58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15,16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주말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585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17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월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18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화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19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수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95959"/>
                    </a:solidFill>
                  </a:tcPr>
                </a:tc>
              </a:tr>
              <a:tr h="332480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후기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일정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grpSp>
        <p:nvGrpSpPr>
          <p:cNvPr id="207" name=""/>
          <p:cNvGrpSpPr/>
          <p:nvPr/>
        </p:nvGrpSpPr>
        <p:grpSpPr>
          <a:xfrm rot="0">
            <a:off x="1240142" y="2961444"/>
            <a:ext cx="2389251" cy="467554"/>
            <a:chOff x="1240142" y="2961444"/>
            <a:chExt cx="2551379" cy="467554"/>
          </a:xfrm>
        </p:grpSpPr>
        <p:grpSp>
          <p:nvGrpSpPr>
            <p:cNvPr id="188" name=""/>
            <p:cNvGrpSpPr/>
            <p:nvPr/>
          </p:nvGrpSpPr>
          <p:grpSpPr>
            <a:xfrm rot="0">
              <a:off x="1240142" y="2961444"/>
              <a:ext cx="2551379" cy="467554"/>
              <a:chOff x="427939" y="2480741"/>
              <a:chExt cx="3282861" cy="467554"/>
            </a:xfrm>
          </p:grpSpPr>
          <p:sp>
            <p:nvSpPr>
              <p:cNvPr id="165" name="직사각형 18"/>
              <p:cNvSpPr/>
              <p:nvPr/>
            </p:nvSpPr>
            <p:spPr>
              <a:xfrm>
                <a:off x="427942" y="2853047"/>
                <a:ext cx="3282859" cy="95249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6" name="직사각형 20"/>
              <p:cNvSpPr/>
              <p:nvPr/>
            </p:nvSpPr>
            <p:spPr>
              <a:xfrm>
                <a:off x="427939" y="2480741"/>
                <a:ext cx="2200260" cy="36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200" b="1">
                    <a:solidFill>
                      <a:srgbClr val="ff6666"/>
                    </a:solidFill>
                    <a:latin typeface="타이포_쌍문동 B"/>
                    <a:ea typeface="타이포_쌍문동 B"/>
                  </a:rPr>
                  <a:t>기획 및 스터디</a:t>
                </a:r>
                <a:endParaRPr lang="ko-KR" altLang="en-US" sz="1200" b="1">
                  <a:solidFill>
                    <a:srgbClr val="ff6666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sp>
          <p:nvSpPr>
            <p:cNvPr id="176" name="이등변 삼각형 30"/>
            <p:cNvSpPr/>
            <p:nvPr/>
          </p:nvSpPr>
          <p:spPr>
            <a:xfrm rot="10800000">
              <a:off x="3673149" y="3195225"/>
              <a:ext cx="118373" cy="102046"/>
            </a:xfrm>
            <a:prstGeom prst="triangle">
              <a:avLst>
                <a:gd name="adj" fmla="val 50000"/>
              </a:avLst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</p:grpSp>
      <p:sp>
        <p:nvSpPr>
          <p:cNvPr id="194" name="이등변 삼각형 30"/>
          <p:cNvSpPr/>
          <p:nvPr/>
        </p:nvSpPr>
        <p:spPr>
          <a:xfrm rot="10800000">
            <a:off x="8335627" y="2015096"/>
            <a:ext cx="118373" cy="102046"/>
          </a:xfrm>
          <a:prstGeom prst="triangle">
            <a:avLst>
              <a:gd name="adj" fmla="val 50000"/>
            </a:avLst>
          </a:prstGeom>
          <a:solidFill>
            <a:srgbClr val="f6a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타이포_쌍문동 B"/>
              <a:ea typeface="타이포_쌍문동 B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8454000" y="1832354"/>
            <a:ext cx="930544" cy="3660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f6a4a8"/>
                </a:solidFill>
                <a:latin typeface="타이포_쌍문동 B"/>
                <a:ea typeface="타이포_쌍문동 B"/>
              </a:rPr>
              <a:t>최은지</a:t>
            </a:r>
            <a:endParaRPr lang="ko-KR" altLang="en-US" b="1">
              <a:solidFill>
                <a:srgbClr val="f6a4a8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96" name="이등변 삼각형 30"/>
          <p:cNvSpPr/>
          <p:nvPr/>
        </p:nvSpPr>
        <p:spPr>
          <a:xfrm rot="10800000">
            <a:off x="9420235" y="2011845"/>
            <a:ext cx="118373" cy="102046"/>
          </a:xfrm>
          <a:prstGeom prst="triangle">
            <a:avLst>
              <a:gd name="adj" fmla="val 50000"/>
            </a:avLst>
          </a:prstGeom>
          <a:solidFill>
            <a:srgbClr val="c87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타이포_쌍문동 B"/>
              <a:ea typeface="타이포_쌍문동 B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9538609" y="1831823"/>
            <a:ext cx="943246" cy="3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c87d0e"/>
                </a:solidFill>
                <a:latin typeface="타이포_쌍문동 B"/>
                <a:ea typeface="타이포_쌍문동 B"/>
              </a:rPr>
              <a:t>손용찬</a:t>
            </a:r>
            <a:endParaRPr lang="ko-KR" altLang="en-US" b="1">
              <a:solidFill>
                <a:srgbClr val="c87d0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98" name="이등변 삼각형 30"/>
          <p:cNvSpPr/>
          <p:nvPr/>
        </p:nvSpPr>
        <p:spPr>
          <a:xfrm rot="10800000">
            <a:off x="10481856" y="2009127"/>
            <a:ext cx="118373" cy="102046"/>
          </a:xfrm>
          <a:prstGeom prst="triangle">
            <a:avLst>
              <a:gd name="adj" fmla="val 50000"/>
            </a:avLst>
          </a:prstGeom>
          <a:solidFill>
            <a:srgbClr val="9c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타이포_쌍문동 B"/>
              <a:ea typeface="타이포_쌍문동 B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0600228" y="1829104"/>
            <a:ext cx="892445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9c4d4d"/>
                </a:solidFill>
                <a:latin typeface="타이포_쌍문동 B"/>
                <a:ea typeface="타이포_쌍문동 B"/>
              </a:rPr>
              <a:t>이형우</a:t>
            </a:r>
            <a:endParaRPr lang="ko-KR" altLang="en-US" b="1">
              <a:solidFill>
                <a:srgbClr val="9c4d4d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201" name="이등변 삼각형 30"/>
          <p:cNvSpPr/>
          <p:nvPr/>
        </p:nvSpPr>
        <p:spPr>
          <a:xfrm rot="10800000">
            <a:off x="7405084" y="2015362"/>
            <a:ext cx="118373" cy="102046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타이포_쌍문동 B"/>
              <a:ea typeface="타이포_쌍문동 B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7523457" y="1832619"/>
            <a:ext cx="930544" cy="366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ff6666"/>
                </a:solidFill>
                <a:latin typeface="타이포_쌍문동 B"/>
                <a:ea typeface="타이포_쌍문동 B"/>
              </a:rPr>
              <a:t>전 체</a:t>
            </a:r>
            <a:endParaRPr lang="ko-KR" altLang="en-US" b="1">
              <a:solidFill>
                <a:srgbClr val="ff6666"/>
              </a:solidFill>
              <a:latin typeface="타이포_쌍문동 B"/>
              <a:ea typeface="타이포_쌍문동 B"/>
            </a:endParaRPr>
          </a:p>
        </p:txBody>
      </p:sp>
      <p:grpSp>
        <p:nvGrpSpPr>
          <p:cNvPr id="218" name=""/>
          <p:cNvGrpSpPr/>
          <p:nvPr/>
        </p:nvGrpSpPr>
        <p:grpSpPr>
          <a:xfrm rot="0">
            <a:off x="3629394" y="3429008"/>
            <a:ext cx="1574530" cy="467548"/>
            <a:chOff x="1240141" y="2961452"/>
            <a:chExt cx="1706259" cy="467548"/>
          </a:xfrm>
        </p:grpSpPr>
        <p:grpSp>
          <p:nvGrpSpPr>
            <p:cNvPr id="219" name=""/>
            <p:cNvGrpSpPr/>
            <p:nvPr/>
          </p:nvGrpSpPr>
          <p:grpSpPr>
            <a:xfrm rot="0">
              <a:off x="1240141" y="2961452"/>
              <a:ext cx="1706259" cy="467548"/>
              <a:chOff x="427937" y="2480748"/>
              <a:chExt cx="2195445" cy="467548"/>
            </a:xfrm>
          </p:grpSpPr>
          <p:sp>
            <p:nvSpPr>
              <p:cNvPr id="220" name="직사각형 18"/>
              <p:cNvSpPr/>
              <p:nvPr/>
            </p:nvSpPr>
            <p:spPr>
              <a:xfrm>
                <a:off x="427943" y="2840297"/>
                <a:ext cx="2195439" cy="108000"/>
              </a:xfrm>
              <a:prstGeom prst="rect">
                <a:avLst/>
              </a:prstGeom>
              <a:solidFill>
                <a:srgbClr val="f6a4a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1" name="직사각형 20"/>
              <p:cNvSpPr/>
              <p:nvPr/>
            </p:nvSpPr>
            <p:spPr>
              <a:xfrm>
                <a:off x="427937" y="2480748"/>
                <a:ext cx="1908432" cy="367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200" b="1">
                    <a:solidFill>
                      <a:srgbClr val="f6a4a8"/>
                    </a:solidFill>
                    <a:latin typeface="타이포_쌍문동 B"/>
                    <a:ea typeface="타이포_쌍문동 B"/>
                  </a:rPr>
                  <a:t>전체 </a:t>
                </a:r>
                <a:r>
                  <a:rPr lang="en-US" altLang="ko-KR" sz="1200" b="1">
                    <a:solidFill>
                      <a:srgbClr val="f6a4a8"/>
                    </a:solidFill>
                    <a:latin typeface="타이포_쌍문동 B"/>
                    <a:ea typeface="타이포_쌍문동 B"/>
                  </a:rPr>
                  <a:t>Dao,Dto</a:t>
                </a:r>
                <a:endParaRPr lang="en-US" altLang="ko-KR" sz="1200" b="1">
                  <a:solidFill>
                    <a:srgbClr val="f6a4a8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sp>
          <p:nvSpPr>
            <p:cNvPr id="222" name="이등변 삼각형 30"/>
            <p:cNvSpPr/>
            <p:nvPr/>
          </p:nvSpPr>
          <p:spPr>
            <a:xfrm rot="10800000">
              <a:off x="2828027" y="3201697"/>
              <a:ext cx="118373" cy="102046"/>
            </a:xfrm>
            <a:prstGeom prst="triangle">
              <a:avLst>
                <a:gd name="adj" fmla="val 50000"/>
              </a:avLst>
            </a:prstGeom>
            <a:solidFill>
              <a:srgbClr val="f6a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</p:grpSp>
      <p:grpSp>
        <p:nvGrpSpPr>
          <p:cNvPr id="228" name=""/>
          <p:cNvGrpSpPr/>
          <p:nvPr/>
        </p:nvGrpSpPr>
        <p:grpSpPr>
          <a:xfrm rot="0">
            <a:off x="3629394" y="4904690"/>
            <a:ext cx="1574529" cy="467547"/>
            <a:chOff x="1240142" y="2961452"/>
            <a:chExt cx="1706258" cy="467547"/>
          </a:xfrm>
        </p:grpSpPr>
        <p:grpSp>
          <p:nvGrpSpPr>
            <p:cNvPr id="229" name=""/>
            <p:cNvGrpSpPr/>
            <p:nvPr/>
          </p:nvGrpSpPr>
          <p:grpSpPr>
            <a:xfrm rot="0">
              <a:off x="1240142" y="2961452"/>
              <a:ext cx="1706258" cy="467547"/>
              <a:chOff x="427939" y="2480749"/>
              <a:chExt cx="2195443" cy="467547"/>
            </a:xfrm>
          </p:grpSpPr>
          <p:sp>
            <p:nvSpPr>
              <p:cNvPr id="230" name="직사각형 18"/>
              <p:cNvSpPr/>
              <p:nvPr/>
            </p:nvSpPr>
            <p:spPr>
              <a:xfrm>
                <a:off x="427943" y="2840297"/>
                <a:ext cx="2195439" cy="108000"/>
              </a:xfrm>
              <a:prstGeom prst="rect">
                <a:avLst/>
              </a:prstGeom>
              <a:solidFill>
                <a:srgbClr val="9c4d4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1" name="직사각형 20"/>
              <p:cNvSpPr/>
              <p:nvPr/>
            </p:nvSpPr>
            <p:spPr>
              <a:xfrm>
                <a:off x="427934" y="2480749"/>
                <a:ext cx="1908434" cy="366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200" b="1">
                    <a:solidFill>
                      <a:srgbClr val="9c4d4d"/>
                    </a:solidFill>
                    <a:latin typeface="타이포_쌍문동 B"/>
                    <a:ea typeface="타이포_쌍문동 B"/>
                  </a:rPr>
                  <a:t>서버 </a:t>
                </a:r>
                <a:r>
                  <a:rPr lang="en-US" altLang="ko-KR" sz="1200" b="1">
                    <a:solidFill>
                      <a:srgbClr val="9c4d4d"/>
                    </a:solidFill>
                    <a:latin typeface="타이포_쌍문동 B"/>
                    <a:ea typeface="타이포_쌍문동 B"/>
                  </a:rPr>
                  <a:t>Gui</a:t>
                </a:r>
                <a:endParaRPr lang="en-US" altLang="ko-KR" sz="1200" b="1">
                  <a:solidFill>
                    <a:srgbClr val="9c4d4d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sp>
          <p:nvSpPr>
            <p:cNvPr id="232" name="이등변 삼각형 30"/>
            <p:cNvSpPr/>
            <p:nvPr/>
          </p:nvSpPr>
          <p:spPr>
            <a:xfrm rot="10800000">
              <a:off x="2828027" y="3201697"/>
              <a:ext cx="118373" cy="102046"/>
            </a:xfrm>
            <a:prstGeom prst="triangle">
              <a:avLst>
                <a:gd name="adj" fmla="val 50000"/>
              </a:avLst>
            </a:prstGeom>
            <a:solidFill>
              <a:srgbClr val="9c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</p:grpSp>
      <p:grpSp>
        <p:nvGrpSpPr>
          <p:cNvPr id="233" name=""/>
          <p:cNvGrpSpPr/>
          <p:nvPr/>
        </p:nvGrpSpPr>
        <p:grpSpPr>
          <a:xfrm rot="0">
            <a:off x="3629395" y="4203369"/>
            <a:ext cx="1574529" cy="467548"/>
            <a:chOff x="1240142" y="2961451"/>
            <a:chExt cx="1706258" cy="467548"/>
          </a:xfrm>
        </p:grpSpPr>
        <p:grpSp>
          <p:nvGrpSpPr>
            <p:cNvPr id="234" name=""/>
            <p:cNvGrpSpPr/>
            <p:nvPr/>
          </p:nvGrpSpPr>
          <p:grpSpPr>
            <a:xfrm rot="0">
              <a:off x="1240142" y="2961451"/>
              <a:ext cx="1706258" cy="467548"/>
              <a:chOff x="427939" y="2480748"/>
              <a:chExt cx="2195443" cy="467548"/>
            </a:xfrm>
          </p:grpSpPr>
          <p:sp>
            <p:nvSpPr>
              <p:cNvPr id="235" name="직사각형 18"/>
              <p:cNvSpPr/>
              <p:nvPr/>
            </p:nvSpPr>
            <p:spPr>
              <a:xfrm>
                <a:off x="427943" y="2840297"/>
                <a:ext cx="2195439" cy="108000"/>
              </a:xfrm>
              <a:prstGeom prst="rect">
                <a:avLst/>
              </a:prstGeom>
              <a:solidFill>
                <a:srgbClr val="c87d0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6" name="직사각형 20"/>
              <p:cNvSpPr/>
              <p:nvPr/>
            </p:nvSpPr>
            <p:spPr>
              <a:xfrm>
                <a:off x="427934" y="2480746"/>
                <a:ext cx="1908434" cy="367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200" b="1">
                    <a:solidFill>
                      <a:srgbClr val="c87d0e"/>
                    </a:solidFill>
                    <a:latin typeface="타이포_쌍문동 B"/>
                    <a:ea typeface="타이포_쌍문동 B"/>
                  </a:rPr>
                  <a:t>클라이언트 </a:t>
                </a:r>
                <a:r>
                  <a:rPr lang="en-US" altLang="ko-KR" sz="1200" b="1">
                    <a:solidFill>
                      <a:srgbClr val="c87d0e"/>
                    </a:solidFill>
                    <a:latin typeface="타이포_쌍문동 B"/>
                    <a:ea typeface="타이포_쌍문동 B"/>
                  </a:rPr>
                  <a:t>Gui</a:t>
                </a:r>
                <a:endParaRPr lang="en-US" altLang="ko-KR" sz="1200" b="1">
                  <a:solidFill>
                    <a:srgbClr val="c87d0e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sp>
          <p:nvSpPr>
            <p:cNvPr id="237" name="이등변 삼각형 30"/>
            <p:cNvSpPr/>
            <p:nvPr/>
          </p:nvSpPr>
          <p:spPr>
            <a:xfrm rot="10800000">
              <a:off x="2828027" y="3201697"/>
              <a:ext cx="118373" cy="102046"/>
            </a:xfrm>
            <a:prstGeom prst="triangle">
              <a:avLst>
                <a:gd name="adj" fmla="val 50000"/>
              </a:avLst>
            </a:prstGeom>
            <a:solidFill>
              <a:srgbClr val="c8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</p:grpSp>
      <p:grpSp>
        <p:nvGrpSpPr>
          <p:cNvPr id="238" name=""/>
          <p:cNvGrpSpPr/>
          <p:nvPr/>
        </p:nvGrpSpPr>
        <p:grpSpPr>
          <a:xfrm rot="0">
            <a:off x="5203921" y="3662711"/>
            <a:ext cx="4069267" cy="467628"/>
            <a:chOff x="1240141" y="2961370"/>
            <a:chExt cx="4373257" cy="467628"/>
          </a:xfrm>
        </p:grpSpPr>
        <p:grpSp>
          <p:nvGrpSpPr>
            <p:cNvPr id="239" name=""/>
            <p:cNvGrpSpPr/>
            <p:nvPr/>
          </p:nvGrpSpPr>
          <p:grpSpPr>
            <a:xfrm rot="0">
              <a:off x="1240141" y="2961370"/>
              <a:ext cx="4373256" cy="467628"/>
              <a:chOff x="427938" y="2480668"/>
              <a:chExt cx="5627071" cy="467628"/>
            </a:xfrm>
          </p:grpSpPr>
          <p:sp>
            <p:nvSpPr>
              <p:cNvPr id="240" name="직사각형 18"/>
              <p:cNvSpPr/>
              <p:nvPr/>
            </p:nvSpPr>
            <p:spPr>
              <a:xfrm>
                <a:off x="427942" y="2840296"/>
                <a:ext cx="5627068" cy="108000"/>
              </a:xfrm>
              <a:prstGeom prst="rect">
                <a:avLst/>
              </a:prstGeom>
              <a:solidFill>
                <a:srgbClr val="f6a4a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1" name="직사각형 20"/>
              <p:cNvSpPr/>
              <p:nvPr/>
            </p:nvSpPr>
            <p:spPr>
              <a:xfrm>
                <a:off x="427938" y="2480668"/>
                <a:ext cx="5103240" cy="36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200" b="1">
                    <a:solidFill>
                      <a:srgbClr val="f6a4a8"/>
                    </a:solidFill>
                    <a:latin typeface="타이포_쌍문동 B"/>
                    <a:ea typeface="타이포_쌍문동 B"/>
                  </a:rPr>
                  <a:t>전체 조율 및 배당률</a:t>
                </a:r>
                <a:r>
                  <a:rPr lang="en-US" altLang="ko-KR" sz="1200" b="1">
                    <a:solidFill>
                      <a:srgbClr val="f6a4a8"/>
                    </a:solidFill>
                    <a:latin typeface="타이포_쌍문동 B"/>
                    <a:ea typeface="타이포_쌍문동 B"/>
                  </a:rPr>
                  <a:t>,</a:t>
                </a:r>
                <a:r>
                  <a:rPr lang="ko-KR" altLang="en-US" sz="1200" b="1">
                    <a:solidFill>
                      <a:srgbClr val="f6a4a8"/>
                    </a:solidFill>
                    <a:latin typeface="타이포_쌍문동 B"/>
                    <a:ea typeface="타이포_쌍문동 B"/>
                  </a:rPr>
                  <a:t>승률</a:t>
                </a:r>
                <a:r>
                  <a:rPr lang="en-US" altLang="ko-KR" sz="1200" b="1">
                    <a:solidFill>
                      <a:srgbClr val="f6a4a8"/>
                    </a:solidFill>
                    <a:latin typeface="타이포_쌍문동 B"/>
                    <a:ea typeface="타이포_쌍문동 B"/>
                  </a:rPr>
                  <a:t>,</a:t>
                </a:r>
                <a:r>
                  <a:rPr lang="ko-KR" altLang="en-US" sz="1200" b="1">
                    <a:solidFill>
                      <a:srgbClr val="f6a4a8"/>
                    </a:solidFill>
                    <a:latin typeface="타이포_쌍문동 B"/>
                    <a:ea typeface="타이포_쌍문동 B"/>
                  </a:rPr>
                  <a:t>경기관람 구현</a:t>
                </a:r>
                <a:endParaRPr lang="ko-KR" altLang="en-US" sz="1200" b="1">
                  <a:solidFill>
                    <a:srgbClr val="f6a4a8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sp>
          <p:nvSpPr>
            <p:cNvPr id="242" name="이등변 삼각형 30"/>
            <p:cNvSpPr/>
            <p:nvPr/>
          </p:nvSpPr>
          <p:spPr>
            <a:xfrm rot="10800000">
              <a:off x="5495026" y="3195222"/>
              <a:ext cx="118373" cy="102046"/>
            </a:xfrm>
            <a:prstGeom prst="triangle">
              <a:avLst>
                <a:gd name="adj" fmla="val 50000"/>
              </a:avLst>
            </a:prstGeom>
            <a:solidFill>
              <a:srgbClr val="f6a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</p:grpSp>
      <p:grpSp>
        <p:nvGrpSpPr>
          <p:cNvPr id="243" name=""/>
          <p:cNvGrpSpPr/>
          <p:nvPr/>
        </p:nvGrpSpPr>
        <p:grpSpPr>
          <a:xfrm rot="0">
            <a:off x="5188423" y="4437144"/>
            <a:ext cx="3206390" cy="467555"/>
            <a:chOff x="1240142" y="2961443"/>
            <a:chExt cx="3421491" cy="467555"/>
          </a:xfrm>
        </p:grpSpPr>
        <p:grpSp>
          <p:nvGrpSpPr>
            <p:cNvPr id="244" name=""/>
            <p:cNvGrpSpPr/>
            <p:nvPr/>
          </p:nvGrpSpPr>
          <p:grpSpPr>
            <a:xfrm rot="0">
              <a:off x="1240142" y="2961443"/>
              <a:ext cx="3421491" cy="467555"/>
              <a:chOff x="427937" y="2480741"/>
              <a:chExt cx="4402434" cy="467555"/>
            </a:xfrm>
          </p:grpSpPr>
          <p:sp>
            <p:nvSpPr>
              <p:cNvPr id="245" name="직사각형 18"/>
              <p:cNvSpPr/>
              <p:nvPr/>
            </p:nvSpPr>
            <p:spPr>
              <a:xfrm>
                <a:off x="427943" y="2832358"/>
                <a:ext cx="4402429" cy="115938"/>
              </a:xfrm>
              <a:prstGeom prst="rect">
                <a:avLst/>
              </a:prstGeom>
              <a:solidFill>
                <a:srgbClr val="c87d0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6" name="직사각형 20"/>
              <p:cNvSpPr/>
              <p:nvPr/>
            </p:nvSpPr>
            <p:spPr>
              <a:xfrm>
                <a:off x="427937" y="2480741"/>
                <a:ext cx="3844707" cy="361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200" b="1">
                    <a:solidFill>
                      <a:srgbClr val="c87d0e"/>
                    </a:solidFill>
                    <a:latin typeface="타이포_쌍문동 B"/>
                    <a:ea typeface="타이포_쌍문동 B"/>
                  </a:rPr>
                  <a:t>클라이언트 </a:t>
                </a:r>
                <a:r>
                  <a:rPr lang="en-US" altLang="ko-KR" sz="1200" b="1">
                    <a:solidFill>
                      <a:srgbClr val="c87d0e"/>
                    </a:solidFill>
                    <a:latin typeface="타이포_쌍문동 B"/>
                    <a:ea typeface="타이포_쌍문동 B"/>
                  </a:rPr>
                  <a:t>Gui - Dao,Dto</a:t>
                </a:r>
                <a:r>
                  <a:rPr lang="ko-KR" altLang="en-US" sz="1200" b="1">
                    <a:solidFill>
                      <a:srgbClr val="c87d0e"/>
                    </a:solidFill>
                    <a:latin typeface="타이포_쌍문동 B"/>
                    <a:ea typeface="타이포_쌍문동 B"/>
                  </a:rPr>
                  <a:t> 연동</a:t>
                </a:r>
                <a:endParaRPr lang="ko-KR" altLang="en-US" sz="1200" b="1">
                  <a:solidFill>
                    <a:srgbClr val="c87d0e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sp>
          <p:nvSpPr>
            <p:cNvPr id="247" name="이등변 삼각형 30"/>
            <p:cNvSpPr/>
            <p:nvPr/>
          </p:nvSpPr>
          <p:spPr>
            <a:xfrm rot="10800000">
              <a:off x="4543260" y="3195228"/>
              <a:ext cx="118373" cy="102046"/>
            </a:xfrm>
            <a:prstGeom prst="triangle">
              <a:avLst>
                <a:gd name="adj" fmla="val 50000"/>
              </a:avLst>
            </a:prstGeom>
            <a:solidFill>
              <a:srgbClr val="c87d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</p:grpSp>
      <p:grpSp>
        <p:nvGrpSpPr>
          <p:cNvPr id="248" name=""/>
          <p:cNvGrpSpPr/>
          <p:nvPr/>
        </p:nvGrpSpPr>
        <p:grpSpPr>
          <a:xfrm rot="0">
            <a:off x="5203922" y="5138472"/>
            <a:ext cx="3194211" cy="475487"/>
            <a:chOff x="1240142" y="2961450"/>
            <a:chExt cx="3405994" cy="475487"/>
          </a:xfrm>
        </p:grpSpPr>
        <p:grpSp>
          <p:nvGrpSpPr>
            <p:cNvPr id="249" name=""/>
            <p:cNvGrpSpPr/>
            <p:nvPr/>
          </p:nvGrpSpPr>
          <p:grpSpPr>
            <a:xfrm rot="0">
              <a:off x="1240142" y="2961450"/>
              <a:ext cx="3405993" cy="475487"/>
              <a:chOff x="427938" y="2480747"/>
              <a:chExt cx="4382494" cy="475487"/>
            </a:xfrm>
          </p:grpSpPr>
          <p:sp>
            <p:nvSpPr>
              <p:cNvPr id="250" name="직사각형 18"/>
              <p:cNvSpPr/>
              <p:nvPr/>
            </p:nvSpPr>
            <p:spPr>
              <a:xfrm>
                <a:off x="427943" y="2840297"/>
                <a:ext cx="4382489" cy="115937"/>
              </a:xfrm>
              <a:prstGeom prst="rect">
                <a:avLst/>
              </a:prstGeom>
              <a:solidFill>
                <a:srgbClr val="9c4d4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1" name="직사각형 20"/>
              <p:cNvSpPr/>
              <p:nvPr/>
            </p:nvSpPr>
            <p:spPr>
              <a:xfrm>
                <a:off x="427938" y="2480747"/>
                <a:ext cx="3824768" cy="365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200" b="1">
                    <a:solidFill>
                      <a:srgbClr val="9c4d4d"/>
                    </a:solidFill>
                    <a:latin typeface="타이포_쌍문동 B"/>
                    <a:ea typeface="타이포_쌍문동 B"/>
                  </a:rPr>
                  <a:t>서버 </a:t>
                </a:r>
                <a:r>
                  <a:rPr lang="en-US" altLang="ko-KR" sz="1200" b="1">
                    <a:solidFill>
                      <a:srgbClr val="9c4d4d"/>
                    </a:solidFill>
                    <a:latin typeface="타이포_쌍문동 B"/>
                    <a:ea typeface="타이포_쌍문동 B"/>
                  </a:rPr>
                  <a:t>Gui</a:t>
                </a:r>
                <a:r>
                  <a:rPr lang="ko-KR" altLang="en-US" sz="1200" b="1">
                    <a:solidFill>
                      <a:srgbClr val="9c4d4d"/>
                    </a:solidFill>
                    <a:latin typeface="타이포_쌍문동 B"/>
                    <a:ea typeface="타이포_쌍문동 B"/>
                  </a:rPr>
                  <a:t> </a:t>
                </a:r>
                <a:r>
                  <a:rPr lang="en-US" altLang="ko-KR" sz="1200" b="1">
                    <a:solidFill>
                      <a:srgbClr val="9c4d4d"/>
                    </a:solidFill>
                    <a:latin typeface="타이포_쌍문동 B"/>
                    <a:ea typeface="타이포_쌍문동 B"/>
                  </a:rPr>
                  <a:t>-</a:t>
                </a:r>
                <a:r>
                  <a:rPr lang="ko-KR" altLang="en-US" sz="1200" b="1">
                    <a:solidFill>
                      <a:srgbClr val="9c4d4d"/>
                    </a:solidFill>
                    <a:latin typeface="타이포_쌍문동 B"/>
                    <a:ea typeface="타이포_쌍문동 B"/>
                  </a:rPr>
                  <a:t> </a:t>
                </a:r>
                <a:r>
                  <a:rPr lang="en-US" altLang="ko-KR" sz="1200" b="1">
                    <a:solidFill>
                      <a:srgbClr val="9c4d4d"/>
                    </a:solidFill>
                    <a:latin typeface="타이포_쌍문동 B"/>
                    <a:ea typeface="타이포_쌍문동 B"/>
                  </a:rPr>
                  <a:t>Dao,Dto</a:t>
                </a:r>
                <a:r>
                  <a:rPr lang="ko-KR" altLang="en-US" sz="1200" b="1">
                    <a:solidFill>
                      <a:srgbClr val="9c4d4d"/>
                    </a:solidFill>
                    <a:latin typeface="타이포_쌍문동 B"/>
                    <a:ea typeface="타이포_쌍문동 B"/>
                  </a:rPr>
                  <a:t> 연동</a:t>
                </a:r>
                <a:endParaRPr lang="ko-KR" altLang="en-US" sz="1200" b="1">
                  <a:solidFill>
                    <a:srgbClr val="9c4d4d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sp>
          <p:nvSpPr>
            <p:cNvPr id="252" name="이등변 삼각형 30"/>
            <p:cNvSpPr/>
            <p:nvPr/>
          </p:nvSpPr>
          <p:spPr>
            <a:xfrm rot="10800000">
              <a:off x="4527762" y="3195226"/>
              <a:ext cx="118373" cy="102046"/>
            </a:xfrm>
            <a:prstGeom prst="triangle">
              <a:avLst>
                <a:gd name="adj" fmla="val 50000"/>
              </a:avLst>
            </a:prstGeom>
            <a:solidFill>
              <a:srgbClr val="9c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</p:grpSp>
      <p:grpSp>
        <p:nvGrpSpPr>
          <p:cNvPr id="253" name=""/>
          <p:cNvGrpSpPr/>
          <p:nvPr/>
        </p:nvGrpSpPr>
        <p:grpSpPr>
          <a:xfrm rot="0">
            <a:off x="10010232" y="5613959"/>
            <a:ext cx="1692487" cy="467551"/>
            <a:chOff x="1240142" y="2961448"/>
            <a:chExt cx="1710002" cy="467551"/>
          </a:xfrm>
        </p:grpSpPr>
        <p:grpSp>
          <p:nvGrpSpPr>
            <p:cNvPr id="254" name=""/>
            <p:cNvGrpSpPr/>
            <p:nvPr/>
          </p:nvGrpSpPr>
          <p:grpSpPr>
            <a:xfrm rot="0">
              <a:off x="1240142" y="2961448"/>
              <a:ext cx="1710002" cy="467551"/>
              <a:chOff x="427939" y="2480745"/>
              <a:chExt cx="2200261" cy="467551"/>
            </a:xfrm>
          </p:grpSpPr>
          <p:sp>
            <p:nvSpPr>
              <p:cNvPr id="255" name="직사각형 18"/>
              <p:cNvSpPr/>
              <p:nvPr/>
            </p:nvSpPr>
            <p:spPr>
              <a:xfrm>
                <a:off x="427941" y="2845109"/>
                <a:ext cx="2066617" cy="103187"/>
              </a:xfrm>
              <a:prstGeom prst="rect">
                <a:avLst/>
              </a:prstGeom>
              <a:solidFill>
                <a:srgbClr val="ff66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6" name="직사각형 20"/>
              <p:cNvSpPr/>
              <p:nvPr/>
            </p:nvSpPr>
            <p:spPr>
              <a:xfrm>
                <a:off x="427939" y="2480745"/>
                <a:ext cx="2200261" cy="365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200" b="1">
                    <a:solidFill>
                      <a:srgbClr val="ff6666"/>
                    </a:solidFill>
                    <a:latin typeface="타이포_쌍문동 B"/>
                    <a:ea typeface="타이포_쌍문동 B"/>
                  </a:rPr>
                  <a:t>전체 연동 및 디버깅</a:t>
                </a:r>
                <a:endParaRPr lang="ko-KR" altLang="en-US" sz="1200" b="1">
                  <a:solidFill>
                    <a:srgbClr val="ff6666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sp>
          <p:nvSpPr>
            <p:cNvPr id="257" name="이등변 삼각형 30"/>
            <p:cNvSpPr/>
            <p:nvPr/>
          </p:nvSpPr>
          <p:spPr>
            <a:xfrm rot="10800000">
              <a:off x="2727910" y="3195225"/>
              <a:ext cx="118373" cy="102046"/>
            </a:xfrm>
            <a:prstGeom prst="triangle">
              <a:avLst>
                <a:gd name="adj" fmla="val 50000"/>
              </a:avLst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</p:grpSp>
      <p:grpSp>
        <p:nvGrpSpPr>
          <p:cNvPr id="258" name=""/>
          <p:cNvGrpSpPr/>
          <p:nvPr/>
        </p:nvGrpSpPr>
        <p:grpSpPr>
          <a:xfrm rot="0">
            <a:off x="9273188" y="3896525"/>
            <a:ext cx="1574529" cy="467549"/>
            <a:chOff x="1240141" y="2961451"/>
            <a:chExt cx="1706258" cy="467549"/>
          </a:xfrm>
        </p:grpSpPr>
        <p:grpSp>
          <p:nvGrpSpPr>
            <p:cNvPr id="259" name=""/>
            <p:cNvGrpSpPr/>
            <p:nvPr/>
          </p:nvGrpSpPr>
          <p:grpSpPr>
            <a:xfrm rot="0">
              <a:off x="1240141" y="2961451"/>
              <a:ext cx="1706258" cy="467549"/>
              <a:chOff x="427938" y="2480748"/>
              <a:chExt cx="2195443" cy="467549"/>
            </a:xfrm>
          </p:grpSpPr>
          <p:sp>
            <p:nvSpPr>
              <p:cNvPr id="260" name="직사각형 18"/>
              <p:cNvSpPr/>
              <p:nvPr/>
            </p:nvSpPr>
            <p:spPr>
              <a:xfrm>
                <a:off x="427943" y="2840297"/>
                <a:ext cx="2195439" cy="108000"/>
              </a:xfrm>
              <a:prstGeom prst="rect">
                <a:avLst/>
              </a:prstGeom>
              <a:solidFill>
                <a:srgbClr val="f6a4a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1" name="직사각형 20"/>
              <p:cNvSpPr/>
              <p:nvPr/>
            </p:nvSpPr>
            <p:spPr>
              <a:xfrm>
                <a:off x="427938" y="2480746"/>
                <a:ext cx="1908433" cy="367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200" b="1">
                    <a:solidFill>
                      <a:srgbClr val="f6a4a8"/>
                    </a:solidFill>
                    <a:latin typeface="타이포_쌍문동 B"/>
                    <a:ea typeface="타이포_쌍문동 B"/>
                  </a:rPr>
                  <a:t>서버 연동</a:t>
                </a:r>
                <a:endParaRPr lang="ko-KR" altLang="en-US" sz="1200" b="1">
                  <a:solidFill>
                    <a:srgbClr val="f6a4a8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sp>
          <p:nvSpPr>
            <p:cNvPr id="262" name="이등변 삼각형 30"/>
            <p:cNvSpPr/>
            <p:nvPr/>
          </p:nvSpPr>
          <p:spPr>
            <a:xfrm rot="10800000">
              <a:off x="2828027" y="3201697"/>
              <a:ext cx="118373" cy="102046"/>
            </a:xfrm>
            <a:prstGeom prst="triangle">
              <a:avLst>
                <a:gd name="adj" fmla="val 50000"/>
              </a:avLst>
            </a:prstGeom>
            <a:solidFill>
              <a:srgbClr val="f6a4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3317839" y="348532"/>
            <a:ext cx="5539419" cy="109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목차</a:t>
            </a:r>
            <a:endParaRPr lang="ko-KR" altLang="en-US" sz="4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grpSp>
        <p:nvGrpSpPr>
          <p:cNvPr id="162" name="그룹 29"/>
          <p:cNvGrpSpPr/>
          <p:nvPr/>
        </p:nvGrpSpPr>
        <p:grpSpPr>
          <a:xfrm rot="0">
            <a:off x="7293099" y="-661313"/>
            <a:ext cx="2120654" cy="8180626"/>
            <a:chOff x="5099296" y="-479942"/>
            <a:chExt cx="1988780" cy="7680842"/>
          </a:xfrm>
        </p:grpSpPr>
        <p:sp>
          <p:nvSpPr>
            <p:cNvPr id="163" name="왼쪽 대괄호 8"/>
            <p:cNvSpPr/>
            <p:nvPr/>
          </p:nvSpPr>
          <p:spPr>
            <a:xfrm>
              <a:off x="5099296" y="721124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  <p:sp>
          <p:nvSpPr>
            <p:cNvPr id="164" name="왼쪽 대괄호 9"/>
            <p:cNvSpPr/>
            <p:nvPr/>
          </p:nvSpPr>
          <p:spPr>
            <a:xfrm rot="10800000">
              <a:off x="6435336" y="1775371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  <p:cxnSp>
          <p:nvCxnSpPr>
            <p:cNvPr id="165" name="직선 연결선 11"/>
            <p:cNvCxnSpPr/>
            <p:nvPr/>
          </p:nvCxnSpPr>
          <p:spPr>
            <a:xfrm>
              <a:off x="5665716" y="1775371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12"/>
            <p:cNvSpPr/>
            <p:nvPr/>
          </p:nvSpPr>
          <p:spPr>
            <a:xfrm>
              <a:off x="6106698" y="1957229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rgbClr val="f14a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>
                  <a:solidFill>
                    <a:schemeClr val="bg1">
                      <a:lumMod val="50000"/>
                    </a:schemeClr>
                  </a:solidFill>
                  <a:latin typeface="타이포_쌍문동 B"/>
                  <a:ea typeface="타이포_쌍문동 B"/>
                </a:rPr>
                <a:t>2</a:t>
              </a:r>
              <a:endParaRPr lang="ko-KR" altLang="en-US" sz="2400" b="1">
                <a:solidFill>
                  <a:schemeClr val="bg1">
                    <a:lumMod val="50000"/>
                  </a:scheme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67" name="타원 13"/>
            <p:cNvSpPr/>
            <p:nvPr/>
          </p:nvSpPr>
          <p:spPr>
            <a:xfrm>
              <a:off x="5256284" y="908099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>
                  <a:solidFill>
                    <a:schemeClr val="bg1">
                      <a:lumMod val="50000"/>
                    </a:schemeClr>
                  </a:solidFill>
                  <a:latin typeface="타이포_쌍문동 B"/>
                  <a:ea typeface="타이포_쌍문동 B"/>
                </a:rPr>
                <a:t>1</a:t>
              </a:r>
              <a:endParaRPr lang="ko-KR" altLang="en-US" sz="2400" b="1">
                <a:solidFill>
                  <a:schemeClr val="bg1">
                    <a:lumMod val="50000"/>
                  </a:scheme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68" name="왼쪽 대괄호 14"/>
            <p:cNvSpPr/>
            <p:nvPr/>
          </p:nvSpPr>
          <p:spPr>
            <a:xfrm>
              <a:off x="5099737" y="2829618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  <p:cxnSp>
          <p:nvCxnSpPr>
            <p:cNvPr id="169" name="직선 연결선 15"/>
            <p:cNvCxnSpPr/>
            <p:nvPr/>
          </p:nvCxnSpPr>
          <p:spPr>
            <a:xfrm>
              <a:off x="5607336" y="2829618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"/>
            <p:cNvSpPr/>
            <p:nvPr/>
          </p:nvSpPr>
          <p:spPr>
            <a:xfrm>
              <a:off x="5256725" y="3016593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>
                  <a:solidFill>
                    <a:schemeClr val="bg1">
                      <a:lumMod val="50000"/>
                    </a:schemeClr>
                  </a:solidFill>
                  <a:latin typeface="타이포_쌍문동 B"/>
                  <a:ea typeface="타이포_쌍문동 B"/>
                </a:rPr>
                <a:t>3</a:t>
              </a:r>
              <a:endParaRPr lang="ko-KR" altLang="en-US" sz="2400" b="1">
                <a:solidFill>
                  <a:schemeClr val="bg1">
                    <a:lumMod val="50000"/>
                  </a:scheme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71" name="왼쪽 대괄호 17"/>
            <p:cNvSpPr/>
            <p:nvPr/>
          </p:nvSpPr>
          <p:spPr>
            <a:xfrm rot="10800000">
              <a:off x="6434895" y="3883864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  <p:cxnSp>
          <p:nvCxnSpPr>
            <p:cNvPr id="172" name="직선 연결선 18"/>
            <p:cNvCxnSpPr/>
            <p:nvPr/>
          </p:nvCxnSpPr>
          <p:spPr>
            <a:xfrm>
              <a:off x="5665275" y="3883864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타원 19"/>
            <p:cNvSpPr/>
            <p:nvPr/>
          </p:nvSpPr>
          <p:spPr>
            <a:xfrm>
              <a:off x="6106257" y="4065722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>
                  <a:solidFill>
                    <a:schemeClr val="bg1">
                      <a:lumMod val="50000"/>
                    </a:schemeClr>
                  </a:solidFill>
                  <a:latin typeface="타이포_쌍문동 B"/>
                  <a:ea typeface="타이포_쌍문동 B"/>
                </a:rPr>
                <a:t>4</a:t>
              </a:r>
              <a:endParaRPr lang="ko-KR" altLang="en-US" sz="2400" b="1">
                <a:solidFill>
                  <a:schemeClr val="bg1">
                    <a:lumMod val="50000"/>
                  </a:scheme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74" name="왼쪽 대괄호 20"/>
            <p:cNvSpPr/>
            <p:nvPr/>
          </p:nvSpPr>
          <p:spPr>
            <a:xfrm>
              <a:off x="5111996" y="4938111"/>
              <a:ext cx="574040" cy="1054247"/>
            </a:xfrm>
            <a:prstGeom prst="leftBracket">
              <a:avLst>
                <a:gd name="adj" fmla="val 9182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  <p:cxnSp>
          <p:nvCxnSpPr>
            <p:cNvPr id="175" name="직선 연결선 21"/>
            <p:cNvCxnSpPr/>
            <p:nvPr/>
          </p:nvCxnSpPr>
          <p:spPr>
            <a:xfrm>
              <a:off x="5619595" y="4938111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22"/>
            <p:cNvSpPr/>
            <p:nvPr/>
          </p:nvSpPr>
          <p:spPr>
            <a:xfrm>
              <a:off x="5268984" y="5125086"/>
              <a:ext cx="687756" cy="687756"/>
            </a:xfrm>
            <a:prstGeom prst="ellipse">
              <a:avLst/>
            </a:prstGeom>
            <a:solidFill>
              <a:schemeClr val="bg1"/>
            </a:solidFill>
            <a:ln w="952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>
                  <a:solidFill>
                    <a:schemeClr val="bg1">
                      <a:lumMod val="50000"/>
                    </a:schemeClr>
                  </a:solidFill>
                  <a:latin typeface="타이포_쌍문동 B"/>
                  <a:ea typeface="타이포_쌍문동 B"/>
                </a:rPr>
                <a:t>5</a:t>
              </a:r>
              <a:endParaRPr lang="ko-KR" altLang="en-US" sz="2400" b="1">
                <a:solidFill>
                  <a:schemeClr val="bg1">
                    <a:lumMod val="50000"/>
                  </a:schemeClr>
                </a:solidFill>
                <a:latin typeface="타이포_쌍문동 B"/>
                <a:ea typeface="타이포_쌍문동 B"/>
              </a:endParaRPr>
            </a:p>
          </p:txBody>
        </p:sp>
        <p:cxnSp>
          <p:nvCxnSpPr>
            <p:cNvPr id="177" name="직선 연결선 23"/>
            <p:cNvCxnSpPr/>
            <p:nvPr/>
          </p:nvCxnSpPr>
          <p:spPr>
            <a:xfrm>
              <a:off x="5686036" y="5992358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원호 25"/>
            <p:cNvSpPr/>
            <p:nvPr/>
          </p:nvSpPr>
          <p:spPr>
            <a:xfrm>
              <a:off x="5879533" y="5992357"/>
              <a:ext cx="1208543" cy="1208543"/>
            </a:xfrm>
            <a:prstGeom prst="arc">
              <a:avLst>
                <a:gd name="adj1" fmla="val 16200000"/>
                <a:gd name="adj2" fmla="val 23857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  <p:sp>
          <p:nvSpPr>
            <p:cNvPr id="179" name="원호 26"/>
            <p:cNvSpPr/>
            <p:nvPr/>
          </p:nvSpPr>
          <p:spPr>
            <a:xfrm>
              <a:off x="5864555" y="-479942"/>
              <a:ext cx="1208543" cy="1208543"/>
            </a:xfrm>
            <a:prstGeom prst="arc">
              <a:avLst>
                <a:gd name="adj1" fmla="val 120254"/>
                <a:gd name="adj2" fmla="val 5368093"/>
              </a:avLst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타이포_쌍문동 B"/>
                <a:ea typeface="타이포_쌍문동 B"/>
              </a:endParaRPr>
            </a:p>
          </p:txBody>
        </p:sp>
        <p:cxnSp>
          <p:nvCxnSpPr>
            <p:cNvPr id="180" name="직선 연결선 27"/>
            <p:cNvCxnSpPr/>
            <p:nvPr/>
          </p:nvCxnSpPr>
          <p:spPr>
            <a:xfrm>
              <a:off x="5655804" y="721124"/>
              <a:ext cx="828000" cy="0"/>
            </a:xfrm>
            <a:prstGeom prst="line">
              <a:avLst/>
            </a:prstGeom>
            <a:ln w="952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직사각형 28"/>
          <p:cNvSpPr/>
          <p:nvPr/>
        </p:nvSpPr>
        <p:spPr>
          <a:xfrm>
            <a:off x="3240679" y="715658"/>
            <a:ext cx="3918311" cy="996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rPr>
              <a:t>목표 및 결과</a:t>
            </a:r>
            <a:endParaRPr lang="ko-KR" altLang="en-US" sz="1600" b="1">
              <a:solidFill>
                <a:prstClr val="black">
                  <a:lumMod val="75000"/>
                  <a:lumOff val="25000"/>
                </a:prstClr>
              </a:solidFill>
              <a:latin typeface="타이포_쌍문동 B"/>
              <a:ea typeface="타이포_쌍문동 B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595959"/>
                </a:solidFill>
                <a:latin typeface="타이포_쌍문동 B"/>
                <a:ea typeface="타이포_쌍문동 B"/>
              </a:rPr>
              <a:t>초기계획</a:t>
            </a:r>
            <a:endParaRPr lang="ko-KR" altLang="en-US" sz="1200">
              <a:solidFill>
                <a:srgbClr val="595959"/>
              </a:solidFill>
              <a:latin typeface="타이포_쌍문동 B"/>
              <a:ea typeface="타이포_쌍문동 B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595959"/>
                </a:solidFill>
                <a:latin typeface="타이포_쌍문동 B"/>
                <a:ea typeface="타이포_쌍문동 B"/>
              </a:rPr>
              <a:t>추가사항 </a:t>
            </a:r>
            <a:endParaRPr lang="ko-KR" altLang="en-US" sz="1200">
              <a:solidFill>
                <a:srgbClr val="595959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2" name="직사각형 30"/>
          <p:cNvSpPr/>
          <p:nvPr/>
        </p:nvSpPr>
        <p:spPr>
          <a:xfrm>
            <a:off x="9504293" y="1751723"/>
            <a:ext cx="3587797" cy="999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f14a38"/>
                </a:solidFill>
                <a:latin typeface="타이포_쌍문동 B"/>
                <a:ea typeface="타이포_쌍문동 B"/>
              </a:rPr>
              <a:t>기능 설명</a:t>
            </a:r>
            <a:endParaRPr lang="ko-KR" altLang="en-US" sz="1600" b="1">
              <a:solidFill>
                <a:srgbClr val="f14a38"/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595959"/>
                </a:solidFill>
                <a:latin typeface="타이포_쌍문동 B"/>
                <a:ea typeface="타이포_쌍문동 B"/>
              </a:rPr>
              <a:t>서 버</a:t>
            </a:r>
            <a:endParaRPr lang="ko-KR" altLang="en-US" sz="1200">
              <a:solidFill>
                <a:srgbClr val="595959"/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595959"/>
                </a:solidFill>
                <a:latin typeface="타이포_쌍문동 B"/>
                <a:ea typeface="타이포_쌍문동 B"/>
              </a:rPr>
              <a:t>클라이언트</a:t>
            </a:r>
            <a:endParaRPr lang="ko-KR" altLang="en-US" sz="1200">
              <a:solidFill>
                <a:srgbClr val="595959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3" name="직사각형 31"/>
          <p:cNvSpPr/>
          <p:nvPr/>
        </p:nvSpPr>
        <p:spPr>
          <a:xfrm>
            <a:off x="3240679" y="2963182"/>
            <a:ext cx="3851635" cy="99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rPr>
              <a:t>순서도 및 구조도</a:t>
            </a:r>
            <a:endParaRPr lang="ko-KR" altLang="en-US" sz="1600" b="1">
              <a:solidFill>
                <a:prstClr val="black">
                  <a:lumMod val="75000"/>
                  <a:lumOff val="25000"/>
                </a:prstClr>
              </a:solidFill>
              <a:latin typeface="타이포_쌍문동 B"/>
              <a:ea typeface="타이포_쌍문동 B"/>
            </a:endParaRPr>
          </a:p>
          <a:p>
            <a:pPr marL="0" indent="0" algn="r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타이포_쌍문동 B"/>
                <a:ea typeface="타이포_쌍문동 B"/>
              </a:rPr>
              <a:t>서 버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595959"/>
              </a:solidFill>
              <a:latin typeface="타이포_쌍문동 B"/>
              <a:ea typeface="타이포_쌍문동 B"/>
            </a:endParaRPr>
          </a:p>
          <a:p>
            <a:pPr marL="0" indent="0" algn="r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595959"/>
                </a:solidFill>
                <a:latin typeface="타이포_쌍문동 B"/>
                <a:ea typeface="타이포_쌍문동 B"/>
              </a:rPr>
              <a:t>클라이언트</a:t>
            </a:r>
            <a:r>
              <a:rPr lang="ko-KR" altLang="en-US" sz="900">
                <a:solidFill>
                  <a:srgbClr val="595959"/>
                </a:solidFill>
                <a:latin typeface="타이포_쌍문동 B"/>
                <a:ea typeface="타이포_쌍문동 B"/>
              </a:rPr>
              <a:t> </a:t>
            </a:r>
            <a:endParaRPr lang="ko-KR" altLang="en-US" sz="900">
              <a:solidFill>
                <a:srgbClr val="595959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4" name="직사각형 32"/>
          <p:cNvSpPr/>
          <p:nvPr/>
        </p:nvSpPr>
        <p:spPr>
          <a:xfrm>
            <a:off x="9504293" y="3999247"/>
            <a:ext cx="3587797" cy="7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rPr>
              <a:t>시연</a:t>
            </a:r>
            <a:endParaRPr lang="ko-KR" altLang="en-US" sz="1600" b="1">
              <a:solidFill>
                <a:prstClr val="black">
                  <a:lumMod val="75000"/>
                  <a:lumOff val="25000"/>
                </a:prst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595959"/>
                </a:solidFill>
                <a:latin typeface="타이포_쌍문동 B"/>
                <a:ea typeface="타이포_쌍문동 B"/>
              </a:rPr>
              <a:t>실제 구현 화면</a:t>
            </a:r>
            <a:endParaRPr lang="ko-KR" altLang="en-US" sz="1200">
              <a:solidFill>
                <a:srgbClr val="595959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5" name="직사각형 33"/>
          <p:cNvSpPr/>
          <p:nvPr/>
        </p:nvSpPr>
        <p:spPr>
          <a:xfrm>
            <a:off x="3240678" y="5119665"/>
            <a:ext cx="3889736" cy="121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rPr>
              <a:t>후기 및 </a:t>
            </a: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rPr>
              <a:t>Q&amp;A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  <a:latin typeface="타이포_쌍문동 B"/>
              <a:ea typeface="타이포_쌍문동 B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595959"/>
                </a:solidFill>
                <a:latin typeface="타이포_쌍문동 B"/>
                <a:ea typeface="타이포_쌍문동 B"/>
              </a:rPr>
              <a:t>프로젝트 일정</a:t>
            </a:r>
            <a:endParaRPr lang="ko-KR" altLang="en-US" sz="1200">
              <a:solidFill>
                <a:srgbClr val="595959"/>
              </a:solidFill>
              <a:latin typeface="타이포_쌍문동 B"/>
              <a:ea typeface="타이포_쌍문동 B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595959"/>
                </a:solidFill>
                <a:latin typeface="타이포_쌍문동 B"/>
                <a:ea typeface="타이포_쌍문동 B"/>
              </a:rPr>
              <a:t>프로젝트 효과</a:t>
            </a:r>
            <a:endParaRPr lang="ko-KR" altLang="en-US" sz="1200">
              <a:solidFill>
                <a:srgbClr val="595959"/>
              </a:solidFill>
              <a:latin typeface="타이포_쌍문동 B"/>
              <a:ea typeface="타이포_쌍문동 B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>
                <a:solidFill>
                  <a:srgbClr val="595959"/>
                </a:solidFill>
                <a:latin typeface="타이포_쌍문동 B"/>
                <a:ea typeface="타이포_쌍문동 B"/>
              </a:rPr>
              <a:t>그리고 마무리</a:t>
            </a:r>
            <a:r>
              <a:rPr lang="en-US" altLang="ko-KR" sz="900">
                <a:solidFill>
                  <a:srgbClr val="595959"/>
                </a:solidFill>
                <a:latin typeface="타이포_쌍문동 B"/>
                <a:ea typeface="타이포_쌍문동 B"/>
              </a:rPr>
              <a:t>.</a:t>
            </a: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rPr>
              <a:t> 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  <a:latin typeface="타이포_쌍문동 B"/>
              <a:ea typeface="타이포_쌍문동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후기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효과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63" name="타원 4"/>
          <p:cNvSpPr/>
          <p:nvPr/>
        </p:nvSpPr>
        <p:spPr>
          <a:xfrm>
            <a:off x="1144098" y="2215670"/>
            <a:ext cx="2866800" cy="2866800"/>
          </a:xfrm>
          <a:prstGeom prst="ellipse">
            <a:avLst/>
          </a:prstGeom>
          <a:solidFill>
            <a:srgbClr val="e2dbd5"/>
          </a:solidFill>
          <a:ln w="44450">
            <a:solidFill>
              <a:srgbClr val="ece8e4"/>
            </a:solidFill>
          </a:ln>
          <a:effectLst>
            <a:outerShdw blurRad="266700" dist="4826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64" name="타원 5"/>
          <p:cNvSpPr/>
          <p:nvPr/>
        </p:nvSpPr>
        <p:spPr>
          <a:xfrm>
            <a:off x="6281926" y="1002704"/>
            <a:ext cx="1241432" cy="1241432"/>
          </a:xfrm>
          <a:prstGeom prst="ellipse">
            <a:avLst/>
          </a:prstGeom>
          <a:solidFill>
            <a:srgbClr val="e2dbd5"/>
          </a:solidFill>
          <a:ln w="22225">
            <a:solidFill>
              <a:srgbClr val="ece8e4"/>
            </a:solidFill>
          </a:ln>
          <a:effectLst>
            <a:outerShdw blurRad="266700" dist="3048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65" name="타원 6"/>
          <p:cNvSpPr/>
          <p:nvPr/>
        </p:nvSpPr>
        <p:spPr>
          <a:xfrm>
            <a:off x="6281926" y="2988269"/>
            <a:ext cx="1241432" cy="1241432"/>
          </a:xfrm>
          <a:prstGeom prst="ellipse">
            <a:avLst/>
          </a:prstGeom>
          <a:solidFill>
            <a:srgbClr val="e2dbd5"/>
          </a:solidFill>
          <a:ln w="22225">
            <a:solidFill>
              <a:srgbClr val="ece8e4"/>
            </a:solidFill>
          </a:ln>
          <a:effectLst>
            <a:outerShdw blurRad="266700" dist="3048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66" name="타원 8"/>
          <p:cNvSpPr/>
          <p:nvPr/>
        </p:nvSpPr>
        <p:spPr>
          <a:xfrm>
            <a:off x="2259647" y="4401830"/>
            <a:ext cx="144264" cy="14426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67" name="타원 9"/>
          <p:cNvSpPr/>
          <p:nvPr/>
        </p:nvSpPr>
        <p:spPr>
          <a:xfrm>
            <a:off x="2566957" y="4401830"/>
            <a:ext cx="144264" cy="1442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68" name="타원 10"/>
          <p:cNvSpPr/>
          <p:nvPr/>
        </p:nvSpPr>
        <p:spPr>
          <a:xfrm>
            <a:off x="2874267" y="4401830"/>
            <a:ext cx="144264" cy="1442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69" name="원호 11"/>
          <p:cNvSpPr/>
          <p:nvPr/>
        </p:nvSpPr>
        <p:spPr>
          <a:xfrm>
            <a:off x="803076" y="1889018"/>
            <a:ext cx="3514875" cy="3514875"/>
          </a:xfrm>
          <a:prstGeom prst="arc">
            <a:avLst>
              <a:gd name="adj1" fmla="val 6281931"/>
              <a:gd name="adj2" fmla="val 20233157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70" name="원호 12"/>
          <p:cNvSpPr/>
          <p:nvPr/>
        </p:nvSpPr>
        <p:spPr>
          <a:xfrm>
            <a:off x="6146509" y="869733"/>
            <a:ext cx="1512267" cy="1512267"/>
          </a:xfrm>
          <a:prstGeom prst="arc">
            <a:avLst>
              <a:gd name="adj1" fmla="val 9242119"/>
              <a:gd name="adj2" fmla="val 8030894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cxnSp>
        <p:nvCxnSpPr>
          <p:cNvPr id="171" name="직선 연결선 14"/>
          <p:cNvCxnSpPr/>
          <p:nvPr/>
        </p:nvCxnSpPr>
        <p:spPr>
          <a:xfrm rot="10800000" flipV="1">
            <a:off x="4483367" y="2018719"/>
            <a:ext cx="1612547" cy="82020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원호 16"/>
          <p:cNvSpPr/>
          <p:nvPr/>
        </p:nvSpPr>
        <p:spPr>
          <a:xfrm>
            <a:off x="6146509" y="2878582"/>
            <a:ext cx="1512267" cy="1512267"/>
          </a:xfrm>
          <a:prstGeom prst="arc">
            <a:avLst>
              <a:gd name="adj1" fmla="val 10755017"/>
              <a:gd name="adj2" fmla="val 942588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cxnSp>
        <p:nvCxnSpPr>
          <p:cNvPr id="173" name="직선 연결선 17"/>
          <p:cNvCxnSpPr/>
          <p:nvPr/>
        </p:nvCxnSpPr>
        <p:spPr>
          <a:xfrm rot="10800000">
            <a:off x="4413238" y="3646455"/>
            <a:ext cx="1592183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21"/>
          <p:cNvSpPr/>
          <p:nvPr/>
        </p:nvSpPr>
        <p:spPr>
          <a:xfrm>
            <a:off x="6281926" y="5189667"/>
            <a:ext cx="1241432" cy="1241432"/>
          </a:xfrm>
          <a:prstGeom prst="ellipse">
            <a:avLst/>
          </a:prstGeom>
          <a:solidFill>
            <a:srgbClr val="e2dbd5"/>
          </a:solidFill>
          <a:ln w="22225">
            <a:solidFill>
              <a:srgbClr val="ece8e4"/>
            </a:solidFill>
          </a:ln>
          <a:effectLst>
            <a:outerShdw blurRad="266700" dist="304800" dir="8100000" sx="89000" sy="89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75" name="원호 22"/>
          <p:cNvSpPr/>
          <p:nvPr/>
        </p:nvSpPr>
        <p:spPr>
          <a:xfrm>
            <a:off x="6146509" y="5079979"/>
            <a:ext cx="1512267" cy="1512267"/>
          </a:xfrm>
          <a:prstGeom prst="arc">
            <a:avLst>
              <a:gd name="adj1" fmla="val 12591548"/>
              <a:gd name="adj2" fmla="val 11585528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cxnSp>
        <p:nvCxnSpPr>
          <p:cNvPr id="176" name="직선 연결선 23"/>
          <p:cNvCxnSpPr/>
          <p:nvPr/>
        </p:nvCxnSpPr>
        <p:spPr>
          <a:xfrm rot="10800000">
            <a:off x="4336632" y="4465190"/>
            <a:ext cx="1787827" cy="924185"/>
          </a:xfrm>
          <a:prstGeom prst="line">
            <a:avLst/>
          </a:prstGeom>
          <a:ln w="38100">
            <a:solidFill>
              <a:srgbClr val="f14a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27"/>
          <p:cNvSpPr/>
          <p:nvPr/>
        </p:nvSpPr>
        <p:spPr>
          <a:xfrm>
            <a:off x="1509668" y="2914864"/>
            <a:ext cx="2106022" cy="1226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i="1">
                <a:solidFill>
                  <a:prstClr val="black">
                    <a:lumMod val="65000"/>
                    <a:lumOff val="35000"/>
                  </a:prstClr>
                </a:solidFill>
                <a:latin typeface="타이포_쌍문동 B"/>
                <a:ea typeface="타이포_쌍문동 B"/>
              </a:rPr>
              <a:t>프로젝트</a:t>
            </a:r>
            <a:endParaRPr lang="ko-KR" altLang="en-US" b="1" i="1">
              <a:solidFill>
                <a:prstClr val="black">
                  <a:lumMod val="65000"/>
                  <a:lumOff val="35000"/>
                </a:prstClr>
              </a:solidFill>
              <a:latin typeface="타이포_쌍문동 B"/>
              <a:ea typeface="타이포_쌍문동 B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prstClr val="black">
                    <a:lumMod val="65000"/>
                    <a:lumOff val="35000"/>
                  </a:prstClr>
                </a:solidFill>
                <a:latin typeface="타이포_쌍문동 B"/>
                <a:ea typeface="타이포_쌍문동 B"/>
              </a:rPr>
              <a:t>경마장 게임</a:t>
            </a:r>
            <a:endParaRPr lang="ko-KR" altLang="en-US" sz="2400" b="1" i="1">
              <a:solidFill>
                <a:prstClr val="black">
                  <a:lumMod val="65000"/>
                  <a:lumOff val="35000"/>
                </a:prstClr>
              </a:solidFill>
              <a:latin typeface="타이포_쌍문동 B"/>
              <a:ea typeface="타이포_쌍문동 B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black">
                    <a:lumMod val="65000"/>
                    <a:lumOff val="35000"/>
                  </a:prstClr>
                </a:solidFill>
                <a:latin typeface="타이포_쌍문동 B"/>
                <a:ea typeface="타이포_쌍문동 B"/>
              </a:rPr>
              <a:t>Java </a:t>
            </a:r>
            <a:r>
              <a:rPr lang="ko-KR" altLang="en-US" sz="800">
                <a:solidFill>
                  <a:prstClr val="black">
                    <a:lumMod val="65000"/>
                    <a:lumOff val="35000"/>
                  </a:prstClr>
                </a:solidFill>
                <a:latin typeface="타이포_쌍문동 B"/>
                <a:ea typeface="타이포_쌍문동 B"/>
              </a:rPr>
              <a:t>프로그래밍 </a:t>
            </a:r>
            <a:endParaRPr lang="ko-KR" altLang="en-US" sz="800">
              <a:solidFill>
                <a:prstClr val="black">
                  <a:lumMod val="65000"/>
                  <a:lumOff val="35000"/>
                </a:prst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178" name="직사각형 28"/>
          <p:cNvSpPr/>
          <p:nvPr/>
        </p:nvSpPr>
        <p:spPr>
          <a:xfrm>
            <a:off x="8242859" y="963275"/>
            <a:ext cx="3688156" cy="1325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rPr>
              <a:t>Java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rPr>
              <a:t> 프로그래밍 훈련</a:t>
            </a: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808080"/>
                </a:solidFill>
                <a:latin typeface="타이포_쌍문동 B"/>
                <a:ea typeface="타이포_쌍문동 B"/>
              </a:rPr>
              <a:t>이론으로만 익히던 기능을 직접 구현해보며 </a:t>
            </a:r>
            <a:endParaRPr lang="ko-KR" altLang="en-US" sz="1200">
              <a:solidFill>
                <a:srgbClr val="808080"/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808080"/>
                </a:solidFill>
                <a:latin typeface="타이포_쌍문동 B"/>
                <a:ea typeface="타이포_쌍문동 B"/>
              </a:rPr>
              <a:t>프로그래밍</a:t>
            </a:r>
            <a:r>
              <a:rPr lang="ko-KR" altLang="en-US" sz="1200">
                <a:solidFill>
                  <a:srgbClr val="000000"/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1200" b="1">
                <a:solidFill>
                  <a:srgbClr val="000000"/>
                </a:solidFill>
                <a:latin typeface="타이포_쌍문동 B"/>
                <a:ea typeface="타이포_쌍문동 B"/>
              </a:rPr>
              <a:t>실력 향상</a:t>
            </a:r>
            <a:r>
              <a:rPr lang="ko-KR" altLang="en-US" sz="1200">
                <a:solidFill>
                  <a:srgbClr val="808080"/>
                </a:solidFill>
                <a:latin typeface="타이포_쌍문동 B"/>
                <a:ea typeface="타이포_쌍문동 B"/>
              </a:rPr>
              <a:t>시키고</a:t>
            </a:r>
            <a:endParaRPr lang="ko-KR" altLang="en-US" sz="1200">
              <a:solidFill>
                <a:srgbClr val="808080"/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808080"/>
                </a:solidFill>
                <a:latin typeface="타이포_쌍문동 B"/>
                <a:ea typeface="타이포_쌍문동 B"/>
              </a:rPr>
              <a:t>내가 원하는 기능을 구현함으로 </a:t>
            </a:r>
            <a:r>
              <a:rPr lang="ko-KR" altLang="en-US" sz="1200" b="1">
                <a:solidFill>
                  <a:srgbClr val="000000"/>
                </a:solidFill>
                <a:latin typeface="타이포_쌍문동 B"/>
                <a:ea typeface="타이포_쌍문동 B"/>
              </a:rPr>
              <a:t>동기부여</a:t>
            </a:r>
            <a:endParaRPr lang="ko-KR" altLang="en-US" sz="1200" b="1">
              <a:solidFill>
                <a:srgbClr val="000000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79" name="직사각형 29"/>
          <p:cNvSpPr/>
          <p:nvPr/>
        </p:nvSpPr>
        <p:spPr>
          <a:xfrm>
            <a:off x="8242859" y="3125275"/>
            <a:ext cx="3688158" cy="10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rPr>
              <a:t>프로젝트 경험</a:t>
            </a: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808080"/>
                </a:solidFill>
                <a:latin typeface="타이포_쌍문동 B"/>
                <a:ea typeface="타이포_쌍문동 B"/>
              </a:rPr>
              <a:t>수업을 통해 간접적으로만 경험해보던 프로젝트를</a:t>
            </a:r>
            <a:endParaRPr lang="ko-KR" altLang="en-US" sz="1200">
              <a:solidFill>
                <a:srgbClr val="808080"/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000000"/>
                </a:solidFill>
                <a:latin typeface="타이포_쌍문동 B"/>
                <a:ea typeface="타이포_쌍문동 B"/>
              </a:rPr>
              <a:t>실무</a:t>
            </a:r>
            <a:r>
              <a:rPr lang="ko-KR" altLang="en-US" sz="1200">
                <a:solidFill>
                  <a:srgbClr val="808080"/>
                </a:solidFill>
                <a:latin typeface="타이포_쌍문동 B"/>
                <a:ea typeface="타이포_쌍문동 B"/>
              </a:rPr>
              <a:t>에선 어떻게 흘러가는지</a:t>
            </a:r>
            <a:r>
              <a:rPr lang="ko-KR" altLang="en-US" sz="1200">
                <a:solidFill>
                  <a:srgbClr val="000000"/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1200" b="1">
                <a:solidFill>
                  <a:srgbClr val="000000"/>
                </a:solidFill>
                <a:latin typeface="타이포_쌍문동 B"/>
                <a:ea typeface="타이포_쌍문동 B"/>
              </a:rPr>
              <a:t>사전 경험</a:t>
            </a:r>
            <a:endParaRPr lang="en-US" altLang="ko-KR" sz="1200" b="1">
              <a:solidFill>
                <a:srgbClr val="000000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0" name="직사각형 30"/>
          <p:cNvSpPr/>
          <p:nvPr/>
        </p:nvSpPr>
        <p:spPr>
          <a:xfrm>
            <a:off x="8242859" y="5174096"/>
            <a:ext cx="3801792" cy="1329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rPr>
              <a:t>협동심 및 소통 향상</a:t>
            </a: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808080"/>
                </a:solidFill>
                <a:latin typeface="타이포_쌍문동 B"/>
                <a:ea typeface="타이포_쌍문동 B"/>
              </a:rPr>
              <a:t>다수의 사람이 모여서 하나의 프로젝트를 만들어</a:t>
            </a:r>
            <a:endParaRPr lang="ko-KR" altLang="en-US" sz="1200">
              <a:solidFill>
                <a:srgbClr val="808080"/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rgbClr val="808080"/>
                </a:solidFill>
                <a:latin typeface="타이포_쌍문동 B"/>
                <a:ea typeface="타이포_쌍문동 B"/>
              </a:rPr>
              <a:t>내는 프로젝트에서 가장 중요한</a:t>
            </a:r>
            <a:endParaRPr lang="ko-KR" altLang="en-US" sz="1200">
              <a:solidFill>
                <a:srgbClr val="808080"/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>
                <a:solidFill>
                  <a:srgbClr val="000000"/>
                </a:solidFill>
                <a:latin typeface="타이포_쌍문동 B"/>
                <a:ea typeface="타이포_쌍문동 B"/>
              </a:rPr>
              <a:t>협동심</a:t>
            </a:r>
            <a:r>
              <a:rPr lang="ko-KR" altLang="en-US" sz="1200">
                <a:solidFill>
                  <a:srgbClr val="808080"/>
                </a:solidFill>
                <a:latin typeface="타이포_쌍문동 B"/>
                <a:ea typeface="타이포_쌍문동 B"/>
              </a:rPr>
              <a:t>과 </a:t>
            </a:r>
            <a:r>
              <a:rPr lang="ko-KR" altLang="en-US" sz="1200" b="1">
                <a:solidFill>
                  <a:srgbClr val="000000"/>
                </a:solidFill>
                <a:latin typeface="타이포_쌍문동 B"/>
                <a:ea typeface="타이포_쌍문동 B"/>
              </a:rPr>
              <a:t>소통력</a:t>
            </a:r>
            <a:r>
              <a:rPr lang="ko-KR" altLang="en-US" sz="1200">
                <a:solidFill>
                  <a:srgbClr val="808080"/>
                </a:solidFill>
                <a:latin typeface="타이포_쌍문동 B"/>
                <a:ea typeface="타이포_쌍문동 B"/>
              </a:rPr>
              <a:t>의 향상</a:t>
            </a:r>
            <a:endParaRPr lang="ko-KR" altLang="en-US" sz="1200">
              <a:solidFill>
                <a:srgbClr val="808080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1" name="원호 32"/>
          <p:cNvSpPr/>
          <p:nvPr/>
        </p:nvSpPr>
        <p:spPr>
          <a:xfrm>
            <a:off x="907294" y="1978721"/>
            <a:ext cx="3306437" cy="3306437"/>
          </a:xfrm>
          <a:prstGeom prst="arc">
            <a:avLst>
              <a:gd name="adj1" fmla="val 1507992"/>
              <a:gd name="adj2" fmla="val 11006759"/>
            </a:avLst>
          </a:prstGeom>
          <a:noFill/>
          <a:ln w="38100">
            <a:solidFill>
              <a:srgbClr val="f14a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2" name="원호 51"/>
          <p:cNvSpPr/>
          <p:nvPr/>
        </p:nvSpPr>
        <p:spPr>
          <a:xfrm>
            <a:off x="1000658" y="2085844"/>
            <a:ext cx="3121224" cy="3121224"/>
          </a:xfrm>
          <a:prstGeom prst="arc">
            <a:avLst>
              <a:gd name="adj1" fmla="val 11948842"/>
              <a:gd name="adj2" fmla="val 21567434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3" name="원호 54"/>
          <p:cNvSpPr/>
          <p:nvPr/>
        </p:nvSpPr>
        <p:spPr>
          <a:xfrm>
            <a:off x="801870" y="1889018"/>
            <a:ext cx="3514875" cy="3514875"/>
          </a:xfrm>
          <a:prstGeom prst="arc">
            <a:avLst>
              <a:gd name="adj1" fmla="val 20438080"/>
              <a:gd name="adj2" fmla="val 2141529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4" name="원호 55"/>
          <p:cNvSpPr/>
          <p:nvPr/>
        </p:nvSpPr>
        <p:spPr>
          <a:xfrm>
            <a:off x="924279" y="1978720"/>
            <a:ext cx="3306437" cy="3306437"/>
          </a:xfrm>
          <a:prstGeom prst="arc">
            <a:avLst>
              <a:gd name="adj1" fmla="val 230433"/>
              <a:gd name="adj2" fmla="val 1381878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5" name="원호 56"/>
          <p:cNvSpPr/>
          <p:nvPr/>
        </p:nvSpPr>
        <p:spPr>
          <a:xfrm>
            <a:off x="1020307" y="2071326"/>
            <a:ext cx="3121224" cy="3121224"/>
          </a:xfrm>
          <a:prstGeom prst="arc">
            <a:avLst>
              <a:gd name="adj1" fmla="val 253655"/>
              <a:gd name="adj2" fmla="val 6095243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6" name="원호 57"/>
          <p:cNvSpPr/>
          <p:nvPr/>
        </p:nvSpPr>
        <p:spPr>
          <a:xfrm>
            <a:off x="801870" y="1874500"/>
            <a:ext cx="3514875" cy="3514875"/>
          </a:xfrm>
          <a:prstGeom prst="arc">
            <a:avLst>
              <a:gd name="adj1" fmla="val 201846"/>
              <a:gd name="adj2" fmla="val 1384323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pic>
        <p:nvPicPr>
          <p:cNvPr id="190" name="그림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75512" y="5469413"/>
            <a:ext cx="854259" cy="733398"/>
          </a:xfrm>
          <a:prstGeom prst="rect">
            <a:avLst/>
          </a:prstGeom>
        </p:spPr>
      </p:pic>
      <p:pic>
        <p:nvPicPr>
          <p:cNvPr id="191" name="그림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75513" y="3254780"/>
            <a:ext cx="854258" cy="708409"/>
          </a:xfrm>
          <a:prstGeom prst="rect">
            <a:avLst/>
          </a:prstGeom>
        </p:spPr>
      </p:pic>
      <p:pic>
        <p:nvPicPr>
          <p:cNvPr id="19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75513" y="1278437"/>
            <a:ext cx="867683" cy="68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4296893" y="2563389"/>
            <a:ext cx="3598214" cy="1731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Q &amp; A</a:t>
            </a:r>
            <a:endParaRPr lang="en-US" altLang="ko-KR" sz="90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3167618" y="2562648"/>
            <a:ext cx="6258322" cy="1731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감사합니다</a:t>
            </a:r>
            <a:r>
              <a:rPr lang="en-US" altLang="ko-KR" sz="9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.</a:t>
            </a:r>
            <a:endParaRPr lang="en-US" altLang="ko-KR" sz="90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348532"/>
            <a:ext cx="5539419" cy="97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초기 계획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&amp;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추가 사항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</a:t>
            </a:r>
            <a:endParaRPr lang="ko-KR" altLang="en-US" sz="40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목표 및 결과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88" name="직사각형 5"/>
          <p:cNvSpPr/>
          <p:nvPr/>
        </p:nvSpPr>
        <p:spPr>
          <a:xfrm>
            <a:off x="6875044" y="1600199"/>
            <a:ext cx="4320540" cy="4320540"/>
          </a:xfrm>
          <a:prstGeom prst="rect">
            <a:avLst/>
          </a:prstGeom>
          <a:solidFill>
            <a:srgbClr val="e0d8cd">
              <a:alpha val="4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cxnSp>
        <p:nvCxnSpPr>
          <p:cNvPr id="189" name="직선 연결선 7"/>
          <p:cNvCxnSpPr/>
          <p:nvPr/>
        </p:nvCxnSpPr>
        <p:spPr>
          <a:xfrm>
            <a:off x="6922669" y="1187532"/>
            <a:ext cx="0" cy="52578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"/>
          <p:cNvSpPr/>
          <p:nvPr/>
        </p:nvSpPr>
        <p:spPr>
          <a:xfrm>
            <a:off x="6875044" y="5708774"/>
            <a:ext cx="39078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2000" b="1">
                <a:solidFill>
                  <a:srgbClr val="595959"/>
                </a:solidFill>
                <a:latin typeface="타이포_쌍문동 B"/>
                <a:ea typeface="타이포_쌍문동 B"/>
              </a:rPr>
              <a:t>추가 사항</a:t>
            </a:r>
            <a:endParaRPr lang="ko-KR" altLang="en-US" sz="2000" b="1">
              <a:solidFill>
                <a:srgbClr val="595959"/>
              </a:solidFill>
              <a:latin typeface="타이포_쌍문동 B"/>
              <a:ea typeface="타이포_쌍문동 B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타이포_쌍문동 B"/>
                <a:ea typeface="타이포_쌍문동 B"/>
              </a:rPr>
              <a:t>날씨에 따른 승률 변화 </a:t>
            </a:r>
            <a:r>
              <a:rPr lang="en-US" altLang="ko-KR" sz="1300">
                <a:solidFill>
                  <a:srgbClr val="808080"/>
                </a:solidFill>
                <a:latin typeface="타이포_쌍문동 B"/>
                <a:ea typeface="타이포_쌍문동 B"/>
              </a:rPr>
              <a:t>/</a:t>
            </a:r>
            <a:r>
              <a:rPr lang="ko-KR" altLang="en-US" sz="1300">
                <a:solidFill>
                  <a:srgbClr val="808080"/>
                </a:solidFill>
                <a:latin typeface="타이포_쌍문동 B"/>
                <a:ea typeface="타이포_쌍문동 B"/>
              </a:rPr>
              <a:t> 클라이언트 관리</a:t>
            </a:r>
            <a:endParaRPr lang="ko-KR" altLang="en-US" sz="1300">
              <a:solidFill>
                <a:srgbClr val="808080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93" name="직사각형 20"/>
          <p:cNvSpPr/>
          <p:nvPr/>
        </p:nvSpPr>
        <p:spPr>
          <a:xfrm>
            <a:off x="3014787" y="5708774"/>
            <a:ext cx="3860257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>
                <a:solidFill>
                  <a:srgbClr val="595959"/>
                </a:solidFill>
                <a:latin typeface="타이포_쌍문동 B"/>
                <a:ea typeface="타이포_쌍문동 B"/>
              </a:rPr>
              <a:t>초기 계획</a:t>
            </a:r>
            <a:endParaRPr lang="ko-KR" altLang="en-US" sz="2000" b="1">
              <a:solidFill>
                <a:srgbClr val="595959"/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srgbClr val="808080"/>
                </a:solidFill>
                <a:latin typeface="타이포_쌍문동 B"/>
                <a:ea typeface="타이포_쌍문동 B"/>
              </a:rPr>
              <a:t>말 관리 </a:t>
            </a:r>
            <a:r>
              <a:rPr lang="en-US" altLang="ko-KR" sz="1300">
                <a:solidFill>
                  <a:srgbClr val="808080"/>
                </a:solidFill>
                <a:latin typeface="타이포_쌍문동 B"/>
                <a:ea typeface="타이포_쌍문동 B"/>
              </a:rPr>
              <a:t>/</a:t>
            </a:r>
            <a:r>
              <a:rPr lang="ko-KR" altLang="en-US" sz="1300">
                <a:solidFill>
                  <a:srgbClr val="808080"/>
                </a:solidFill>
                <a:latin typeface="타이포_쌍문동 B"/>
                <a:ea typeface="타이포_쌍문동 B"/>
              </a:rPr>
              <a:t> 경기 관람 </a:t>
            </a:r>
            <a:r>
              <a:rPr lang="en-US" altLang="ko-KR" sz="1300">
                <a:solidFill>
                  <a:srgbClr val="808080"/>
                </a:solidFill>
                <a:latin typeface="타이포_쌍문동 B"/>
                <a:ea typeface="타이포_쌍문동 B"/>
              </a:rPr>
              <a:t>/</a:t>
            </a:r>
            <a:r>
              <a:rPr lang="ko-KR" altLang="en-US" sz="1300">
                <a:solidFill>
                  <a:srgbClr val="808080"/>
                </a:solidFill>
                <a:latin typeface="타이포_쌍문동 B"/>
                <a:ea typeface="타이포_쌍문동 B"/>
              </a:rPr>
              <a:t> 배당률 관리 </a:t>
            </a:r>
            <a:r>
              <a:rPr lang="en-US" altLang="ko-KR" sz="1300">
                <a:solidFill>
                  <a:srgbClr val="808080"/>
                </a:solidFill>
                <a:latin typeface="타이포_쌍문동 B"/>
                <a:ea typeface="타이포_쌍문동 B"/>
              </a:rPr>
              <a:t>/</a:t>
            </a:r>
            <a:r>
              <a:rPr lang="ko-KR" altLang="en-US" sz="1300">
                <a:solidFill>
                  <a:srgbClr val="808080"/>
                </a:solidFill>
                <a:latin typeface="타이포_쌍문동 B"/>
                <a:ea typeface="타이포_쌍문동 B"/>
              </a:rPr>
              <a:t> 마권 관리</a:t>
            </a:r>
            <a:endParaRPr lang="ko-KR" altLang="en-US" sz="1300">
              <a:solidFill>
                <a:srgbClr val="808080"/>
              </a:solidFill>
              <a:latin typeface="타이포_쌍문동 B"/>
              <a:ea typeface="타이포_쌍문동 B"/>
            </a:endParaRPr>
          </a:p>
        </p:txBody>
      </p:sp>
      <p:pic>
        <p:nvPicPr>
          <p:cNvPr id="19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80366" y="1959597"/>
            <a:ext cx="1620202" cy="1620202"/>
          </a:xfrm>
          <a:prstGeom prst="rect">
            <a:avLst/>
          </a:prstGeom>
        </p:spPr>
      </p:pic>
      <p:pic>
        <p:nvPicPr>
          <p:cNvPr id="19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721008" y="1959597"/>
            <a:ext cx="1620202" cy="1615835"/>
          </a:xfrm>
          <a:prstGeom prst="rect">
            <a:avLst/>
          </a:prstGeom>
        </p:spPr>
      </p:pic>
      <p:pic>
        <p:nvPicPr>
          <p:cNvPr id="20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780366" y="3900239"/>
            <a:ext cx="1620202" cy="1620202"/>
          </a:xfrm>
          <a:prstGeom prst="rect">
            <a:avLst/>
          </a:prstGeom>
        </p:spPr>
      </p:pic>
      <p:pic>
        <p:nvPicPr>
          <p:cNvPr id="20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724609" y="3900239"/>
            <a:ext cx="1620202" cy="1620202"/>
          </a:xfrm>
          <a:prstGeom prst="rect">
            <a:avLst/>
          </a:prstGeom>
        </p:spPr>
      </p:pic>
      <p:pic>
        <p:nvPicPr>
          <p:cNvPr id="20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394527" y="3900240"/>
            <a:ext cx="1620202" cy="1624303"/>
          </a:xfrm>
          <a:prstGeom prst="rect">
            <a:avLst/>
          </a:prstGeom>
        </p:spPr>
      </p:pic>
      <p:pic>
        <p:nvPicPr>
          <p:cNvPr id="20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474896" y="1959597"/>
            <a:ext cx="1620202" cy="1620202"/>
          </a:xfrm>
          <a:prstGeom prst="rect">
            <a:avLst/>
          </a:prstGeom>
        </p:spPr>
      </p:pic>
      <p:grpSp>
        <p:nvGrpSpPr>
          <p:cNvPr id="196" name=""/>
          <p:cNvGrpSpPr/>
          <p:nvPr/>
        </p:nvGrpSpPr>
        <p:grpSpPr>
          <a:xfrm rot="0">
            <a:off x="6615160" y="3546432"/>
            <a:ext cx="615018" cy="540000"/>
            <a:chOff x="6740991" y="3689100"/>
            <a:chExt cx="615018" cy="540000"/>
          </a:xfrm>
        </p:grpSpPr>
        <p:sp>
          <p:nvSpPr>
            <p:cNvPr id="190" name="타원 8"/>
            <p:cNvSpPr/>
            <p:nvPr/>
          </p:nvSpPr>
          <p:spPr>
            <a:xfrm>
              <a:off x="6778500" y="3689100"/>
              <a:ext cx="540000" cy="540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91" name="TextBox 9"/>
            <p:cNvSpPr txBox="1"/>
            <p:nvPr/>
          </p:nvSpPr>
          <p:spPr>
            <a:xfrm>
              <a:off x="6740991" y="3823668"/>
              <a:ext cx="615018" cy="2709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prstClr val="white"/>
                  </a:solidFill>
                  <a:latin typeface="타이포_쌍문동 B"/>
                  <a:ea typeface="타이포_쌍문동 B"/>
                </a:rPr>
                <a:t>◀ ▶</a:t>
              </a:r>
              <a:endParaRPr lang="ko-KR" altLang="en-US" sz="1200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기능 설명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서 버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graphicFrame>
        <p:nvGraphicFramePr>
          <p:cNvPr id="162" name="표 143"/>
          <p:cNvGraphicFramePr>
            <a:graphicFrameLocks noGrp="1"/>
          </p:cNvGraphicFramePr>
          <p:nvPr/>
        </p:nvGraphicFramePr>
        <p:xfrm>
          <a:off x="1473199" y="2739137"/>
          <a:ext cx="9914409" cy="2950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8"/>
                <a:gridCol w="1300983"/>
                <a:gridCol w="5308065"/>
                <a:gridCol w="2820333"/>
              </a:tblGrid>
              <a:tr h="98353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01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말 관리</a:t>
                      </a:r>
                      <a:endParaRPr lang="ko-KR" altLang="en-US" sz="15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경마에 들어가는 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경주마들을 관리 </a:t>
                      </a: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하는 창입니다</a:t>
                      </a:r>
                      <a:r>
                        <a:rPr lang="en-US" altLang="ko-KR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.</a:t>
                      </a: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말의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 정보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보기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등록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수정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삭제</a:t>
                      </a: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의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 </a:t>
                      </a: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기능이 있습니다</a:t>
                      </a:r>
                      <a:r>
                        <a:rPr lang="en-US" altLang="ko-KR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.</a:t>
                      </a: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server.HorseManager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dto.Horse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dao.HorseDao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8353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02</a:t>
                      </a:r>
                      <a:endParaRPr lang="en-US" altLang="ko-KR" sz="11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>
                        <a:lnSpc>
                          <a:spcPct val="150000"/>
                        </a:lnSpc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altLang="en-US" sz="15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전적 보기</a:t>
                      </a:r>
                      <a:endParaRPr lang="ko-KR" altLang="en-US" sz="15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>
                        <a:lnSpc>
                          <a:spcPct val="150000"/>
                        </a:lnSpc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매 경기가 끝나고 나면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우승마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가 기록되어서 저장되는 화면입니다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.</a:t>
                      </a:r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그리고 그 당시 우승마의 배당률은 어떻게 되는지 보여줍니다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.</a:t>
                      </a:r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R="0" lvl="0" indent="0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Tx/>
                        <a:buNone/>
                        <a:defRPr/>
                      </a:pPr>
                      <a:r>
                        <a:rPr lang="en-US" altLang="ko-KR" sz="1200" b="1">
                          <a:ln w="9525" cap="flat" cmpd="sng" algn="ctr"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bg1"/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server.matchShow</a:t>
                      </a:r>
                      <a:endParaRPr lang="en-US" altLang="ko-KR" sz="1200" b="1">
                        <a:ln w="9525" cap="flat" cmpd="sng" algn="ctr"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bg1"/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  <a:p>
                      <a:pPr marR="0" lvl="0" indent="0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Tx/>
                        <a:buNone/>
                        <a:defRPr/>
                      </a:pPr>
                      <a:r>
                        <a:rPr lang="en-US" altLang="ko-KR" sz="1200" b="1">
                          <a:ln w="9525" cap="flat" cmpd="sng" algn="ctr"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bg1"/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dto.Match</a:t>
                      </a:r>
                      <a:endParaRPr lang="en-US" altLang="ko-KR" sz="1200" b="1">
                        <a:ln w="9525" cap="flat" cmpd="sng" algn="ctr"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bg1"/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  <a:p>
                      <a:pPr marR="0" lvl="0" indent="0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Tx/>
                        <a:buNone/>
                        <a:defRPr/>
                      </a:pPr>
                      <a:r>
                        <a:rPr lang="en-US" altLang="ko-KR" sz="1200" b="1">
                          <a:ln w="9525" cap="flat" cmpd="sng" algn="ctr">
                            <a:prstDash val="solid"/>
                            <a:round/>
                            <a:headEnd w="med" len="med"/>
                            <a:tailEnd w="med" len="med"/>
                          </a:ln>
                          <a:solidFill>
                            <a:schemeClr val="bg1"/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dao.MatchDao</a:t>
                      </a:r>
                      <a:endParaRPr lang="en-US" altLang="ko-KR" sz="1200" b="1">
                        <a:ln w="9525" cap="flat" cmpd="sng" algn="ctr">
                          <a:prstDash val="solid"/>
                          <a:round/>
                          <a:headEnd w="med" len="med"/>
                          <a:tailEnd w="med" len="med"/>
                        </a:ln>
                        <a:solidFill>
                          <a:schemeClr val="bg1"/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83537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03</a:t>
                      </a:r>
                      <a:endParaRPr lang="en-US" altLang="ko-KR" sz="11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마권 보기</a:t>
                      </a:r>
                      <a:endParaRPr lang="ko-KR" altLang="en-US" sz="15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경기에 배팅을 할때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 클라이언트 마다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마권</a:t>
                      </a:r>
                      <a:r>
                        <a:rPr lang="ko-KR" altLang="en-US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을 구매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하여 배팅하는데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,</a:t>
                      </a:r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클라이언트 별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마권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구매 내역</a:t>
                      </a:r>
                      <a:r>
                        <a:rPr lang="ko-KR" altLang="en-US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 및 데이터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를 수집하는 창입니다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.</a:t>
                      </a:r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server.BettingShow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dto.Betting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dao.BettingDao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기능 설명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클라이언트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graphicFrame>
        <p:nvGraphicFramePr>
          <p:cNvPr id="162" name="표 143"/>
          <p:cNvGraphicFramePr>
            <a:graphicFrameLocks noGrp="1"/>
          </p:cNvGraphicFramePr>
          <p:nvPr/>
        </p:nvGraphicFramePr>
        <p:xfrm>
          <a:off x="1473199" y="2739137"/>
          <a:ext cx="9905525" cy="306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8"/>
                <a:gridCol w="1298040"/>
                <a:gridCol w="5302124"/>
                <a:gridCol w="2820333"/>
              </a:tblGrid>
              <a:tr h="1022931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01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로그인 화면</a:t>
                      </a:r>
                      <a:endParaRPr lang="ko-KR" altLang="en-US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메인 화면</a:t>
                      </a:r>
                      <a:r>
                        <a:rPr lang="en-US" altLang="ko-KR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endParaRPr lang="en-US" altLang="ko-KR"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클라이언트 측에서 첫</a:t>
                      </a:r>
                      <a:r>
                        <a:rPr lang="ko-KR" altLang="en-US" sz="1200" b="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접속시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 구현</a:t>
                      </a: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되는 창입니다</a:t>
                      </a:r>
                      <a:r>
                        <a:rPr lang="en-US" altLang="ko-KR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.</a:t>
                      </a: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이 창에서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로그인</a:t>
                      </a: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 및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회원가입</a:t>
                      </a: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ID</a:t>
                      </a:r>
                      <a:r>
                        <a:rPr lang="en-US" altLang="ko-KR" sz="1200" b="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/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PW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찾기</a:t>
                      </a:r>
                      <a:r>
                        <a:rPr lang="ko-KR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가 가능합니다</a:t>
                      </a:r>
                      <a:r>
                        <a:rPr lang="en-US" altLang="ko-KR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.</a:t>
                      </a: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client.LoginGUI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dto.Member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dao.MemberDao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22931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02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말 정보 및</a:t>
                      </a:r>
                      <a:endParaRPr lang="ko-KR" altLang="en-US" sz="15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5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마권 구매</a:t>
                      </a:r>
                      <a:endParaRPr lang="ko-KR" altLang="en-US" sz="15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로그인에 성공할 경우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,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말 정보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목록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)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가 보이고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 그 창에서</a:t>
                      </a: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자신이 원하는 말에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타이포_쌍문동 B"/>
                          <a:ea typeface="타이포_쌍문동 B"/>
                        </a:rPr>
                        <a:t>마권을 구매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하여 </a:t>
                      </a:r>
                      <a:r>
                        <a:rPr lang="ko-KR" altLang="en-US" sz="12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배팅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할 수 있게 되어 있습니다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타이포_쌍문동 B"/>
                          <a:ea typeface="타이포_쌍문동 B"/>
                        </a:rPr>
                        <a:t>.</a:t>
                      </a:r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client</a:t>
                      </a: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.Purchase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dto,Horse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dao.HorseDao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22931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03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타이포_쌍문동 B"/>
                        <a:ea typeface="타이포_쌍문동 B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>
                        <a:lnSpc>
                          <a:spcPct val="150000"/>
                        </a:lnSpc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altLang="en-US" sz="15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경기 관람</a:t>
                      </a:r>
                      <a:endParaRPr lang="ko-KR" altLang="en-US" sz="15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>
                        <a:lnSpc>
                          <a:spcPct val="150000"/>
                        </a:lnSpc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클라이언트의 배팅 완료에 맞춰 경기가 시작되면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,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 클라이언트 측에서</a:t>
                      </a:r>
                      <a:endParaRPr lang="ko-KR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None/>
                        <a:defRPr/>
                      </a:pP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서버에서 보여주는 화면을 통해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경기를 관람</a:t>
                      </a:r>
                      <a:r>
                        <a:rPr lang="ko-KR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할 수 있습니다</a:t>
                      </a:r>
                      <a:r>
                        <a:rPr lang="en-US" altLang="ko-KR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.</a:t>
                      </a:r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타이포_쌍문동 B"/>
                          <a:ea typeface="타이포_쌍문동 B"/>
                        </a:rPr>
                        <a:t>client</a:t>
                      </a:r>
                      <a:r>
                        <a:rPr lang="en-US" altLang="ko-KR" sz="1200" b="1">
                          <a:solidFill>
                            <a:schemeClr val="bg1"/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.HorseClient</a:t>
                      </a:r>
                      <a:endParaRPr lang="en-US" altLang="ko-KR" sz="1200" b="1">
                        <a:solidFill>
                          <a:schemeClr val="bg1"/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  <a:p>
                      <a:pPr marR="0" lvl="0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Tx/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chemeClr val="bg1"/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dto.Match</a:t>
                      </a:r>
                      <a:endParaRPr lang="en-US" altLang="ko-KR" sz="1200" b="1">
                        <a:solidFill>
                          <a:schemeClr val="bg1"/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  <a:p>
                      <a:pPr marR="0" lvl="0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Tx/>
                        <a:buNone/>
                        <a:defRPr/>
                      </a:pPr>
                      <a:r>
                        <a:rPr lang="en-US" altLang="ko-KR" sz="1200" b="1">
                          <a:solidFill>
                            <a:schemeClr val="bg1"/>
                          </a:solidFill>
                          <a:effectLst/>
                          <a:latin typeface="타이포_쌍문동 B"/>
                          <a:ea typeface="타이포_쌍문동 B"/>
                        </a:rPr>
                        <a:t>dao.MatchDao</a:t>
                      </a:r>
                      <a:endParaRPr lang="en-US" altLang="ko-KR" sz="1200" b="1">
                        <a:solidFill>
                          <a:schemeClr val="bg1"/>
                        </a:solidFill>
                        <a:effectLst/>
                        <a:latin typeface="타이포_쌍문동 B"/>
                        <a:ea typeface="타이포_쌍문동 B"/>
                      </a:endParaRPr>
                    </a:p>
                  </a:txBody>
                  <a:tcPr marL="216000" marR="9144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순서도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서 버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pic>
        <p:nvPicPr>
          <p:cNvPr id="19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37614" y="1042761"/>
            <a:ext cx="8978361" cy="568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순서도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클라이언트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pic>
        <p:nvPicPr>
          <p:cNvPr id="18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29581" y="829269"/>
            <a:ext cx="9167736" cy="5616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8609" y="1559337"/>
            <a:ext cx="5959356" cy="447332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서 버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cxnSp>
        <p:nvCxnSpPr>
          <p:cNvPr id="171" name=""/>
          <p:cNvCxnSpPr/>
          <p:nvPr/>
        </p:nvCxnSpPr>
        <p:spPr>
          <a:xfrm>
            <a:off x="3739305" y="5789511"/>
            <a:ext cx="106973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"/>
          <p:cNvCxnSpPr>
            <a:stCxn id="178" idx="2"/>
          </p:cNvCxnSpPr>
          <p:nvPr/>
        </p:nvCxnSpPr>
        <p:spPr>
          <a:xfrm rot="16200000" flipH="1">
            <a:off x="2923144" y="4973350"/>
            <a:ext cx="901464" cy="73085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"/>
          <p:cNvGrpSpPr/>
          <p:nvPr/>
        </p:nvGrpSpPr>
        <p:grpSpPr>
          <a:xfrm rot="0">
            <a:off x="902440" y="3789295"/>
            <a:ext cx="2221404" cy="1223382"/>
            <a:chOff x="300285" y="2739136"/>
            <a:chExt cx="1773484" cy="2366382"/>
          </a:xfrm>
        </p:grpSpPr>
        <p:sp>
          <p:nvSpPr>
            <p:cNvPr id="174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78" name="직사각형 4"/>
            <p:cNvSpPr/>
            <p:nvPr/>
          </p:nvSpPr>
          <p:spPr>
            <a:xfrm>
              <a:off x="300286" y="2739136"/>
              <a:ext cx="1773483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버튼 클릭시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,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 각 항목 관리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 창으로 </a:t>
              </a:r>
              <a:endParaRPr lang="ko-KR" altLang="en-US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넘어갑니다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  <p:cxnSp>
        <p:nvCxnSpPr>
          <p:cNvPr id="180" name=""/>
          <p:cNvCxnSpPr/>
          <p:nvPr/>
        </p:nvCxnSpPr>
        <p:spPr>
          <a:xfrm>
            <a:off x="5181244" y="5789511"/>
            <a:ext cx="106973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"/>
          <p:cNvCxnSpPr/>
          <p:nvPr/>
        </p:nvCxnSpPr>
        <p:spPr>
          <a:xfrm>
            <a:off x="6661283" y="5789511"/>
            <a:ext cx="106973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0d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7502" y="1574579"/>
            <a:ext cx="5936494" cy="445808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399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타이포_쌍문동 B"/>
                <a:ea typeface="타이포_쌍문동 B"/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>
            <a:xfrm rot="0"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/>
              <p:nvPr/>
            </p:nvSpPr>
            <p:spPr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4" name="Freeform 6"/>
              <p:cNvSpPr/>
              <p:nvPr/>
            </p:nvSpPr>
            <p:spPr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5" name="Freeform 7"/>
              <p:cNvSpPr/>
              <p:nvPr/>
            </p:nvSpPr>
            <p:spPr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6" name="Freeform 8"/>
              <p:cNvSpPr/>
              <p:nvPr/>
            </p:nvSpPr>
            <p:spPr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7" name="Freeform 9"/>
              <p:cNvSpPr/>
              <p:nvPr/>
            </p:nvSpPr>
            <p:spPr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0" name="Freeform 42"/>
              <p:cNvSpPr/>
              <p:nvPr/>
            </p:nvSpPr>
            <p:spPr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1" name="Freeform 43"/>
              <p:cNvSpPr/>
              <p:nvPr/>
            </p:nvSpPr>
            <p:spPr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2" name="Freeform 44"/>
              <p:cNvSpPr/>
              <p:nvPr/>
            </p:nvSpPr>
            <p:spPr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3" name="Freeform 45"/>
              <p:cNvSpPr/>
              <p:nvPr/>
            </p:nvSpPr>
            <p:spPr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4" name="Freeform 46"/>
              <p:cNvSpPr/>
              <p:nvPr/>
            </p:nvSpPr>
            <p:spPr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5" name="Freeform 47"/>
              <p:cNvSpPr/>
              <p:nvPr/>
            </p:nvSpPr>
            <p:spPr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6" name="Freeform 48"/>
              <p:cNvSpPr/>
              <p:nvPr/>
            </p:nvSpPr>
            <p:spPr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7" name="Freeform 49"/>
              <p:cNvSpPr/>
              <p:nvPr/>
            </p:nvSpPr>
            <p:spPr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8" name="Freeform 50"/>
              <p:cNvSpPr/>
              <p:nvPr/>
            </p:nvSpPr>
            <p:spPr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59" name="Freeform 51"/>
              <p:cNvSpPr/>
              <p:nvPr/>
            </p:nvSpPr>
            <p:spPr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0" name="Freeform 52"/>
              <p:cNvSpPr/>
              <p:nvPr/>
            </p:nvSpPr>
            <p:spPr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1" name="Freeform 53"/>
              <p:cNvSpPr/>
              <p:nvPr/>
            </p:nvSpPr>
            <p:spPr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2" name="Freeform 54"/>
              <p:cNvSpPr/>
              <p:nvPr/>
            </p:nvSpPr>
            <p:spPr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3" name="Freeform 55"/>
              <p:cNvSpPr/>
              <p:nvPr/>
            </p:nvSpPr>
            <p:spPr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4" name="Freeform 56"/>
              <p:cNvSpPr/>
              <p:nvPr/>
            </p:nvSpPr>
            <p:spPr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5" name="Freeform 57"/>
              <p:cNvSpPr/>
              <p:nvPr/>
            </p:nvSpPr>
            <p:spPr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6" name="Freeform 58"/>
              <p:cNvSpPr/>
              <p:nvPr/>
            </p:nvSpPr>
            <p:spPr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7" name="Freeform 59"/>
              <p:cNvSpPr/>
              <p:nvPr/>
            </p:nvSpPr>
            <p:spPr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8" name="Freeform 60"/>
              <p:cNvSpPr/>
              <p:nvPr/>
            </p:nvSpPr>
            <p:spPr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69" name="Freeform 61"/>
              <p:cNvSpPr/>
              <p:nvPr/>
            </p:nvSpPr>
            <p:spPr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0" name="Freeform 62"/>
              <p:cNvSpPr/>
              <p:nvPr/>
            </p:nvSpPr>
            <p:spPr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1" name="Freeform 63"/>
              <p:cNvSpPr/>
              <p:nvPr/>
            </p:nvSpPr>
            <p:spPr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2" name="Freeform 64"/>
              <p:cNvSpPr/>
              <p:nvPr/>
            </p:nvSpPr>
            <p:spPr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3" name="Freeform 65"/>
              <p:cNvSpPr/>
              <p:nvPr/>
            </p:nvSpPr>
            <p:spPr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4" name="Freeform 66"/>
              <p:cNvSpPr/>
              <p:nvPr/>
            </p:nvSpPr>
            <p:spPr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5" name="Freeform 67"/>
              <p:cNvSpPr/>
              <p:nvPr/>
            </p:nvSpPr>
            <p:spPr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6" name="Freeform 68"/>
              <p:cNvSpPr/>
              <p:nvPr/>
            </p:nvSpPr>
            <p:spPr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7" name="Freeform 69"/>
              <p:cNvSpPr/>
              <p:nvPr/>
            </p:nvSpPr>
            <p:spPr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  <p:sp>
            <p:nvSpPr>
              <p:cNvPr id="78" name="Freeform 70"/>
              <p:cNvSpPr/>
              <p:nvPr/>
            </p:nvSpPr>
            <p:spPr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>
                  <a:solidFill>
                    <a:prstClr val="black"/>
                  </a:solidFill>
                  <a:latin typeface="타이포_쌍문동 B"/>
                  <a:ea typeface="타이포_쌍문동 B"/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2946400" y="272205"/>
            <a:ext cx="5539419" cy="97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시 연</a:t>
            </a:r>
            <a:r>
              <a:rPr lang="en-US" alt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서 버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프로젝트 </a:t>
            </a:r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: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/>
                <a:ea typeface="타이포_쌍문동 B"/>
              </a:rPr>
              <a:t> 경마장 게임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타이포_쌍문동 B"/>
              <a:ea typeface="타이포_쌍문동 B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타이포_쌍문동 B"/>
              <a:ea typeface="타이포_쌍문동 B"/>
            </a:endParaRPr>
          </a:p>
        </p:txBody>
      </p:sp>
      <p:cxnSp>
        <p:nvCxnSpPr>
          <p:cNvPr id="188" name=""/>
          <p:cNvCxnSpPr/>
          <p:nvPr/>
        </p:nvCxnSpPr>
        <p:spPr>
          <a:xfrm>
            <a:off x="3923189" y="5958582"/>
            <a:ext cx="106973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"/>
          <p:cNvCxnSpPr>
            <a:stCxn id="178" idx="2"/>
          </p:cNvCxnSpPr>
          <p:nvPr/>
        </p:nvCxnSpPr>
        <p:spPr>
          <a:xfrm rot="16200000" flipH="1">
            <a:off x="2959106" y="4994499"/>
            <a:ext cx="1134827" cy="793338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"/>
          <p:cNvCxnSpPr/>
          <p:nvPr/>
        </p:nvCxnSpPr>
        <p:spPr>
          <a:xfrm>
            <a:off x="5396878" y="5958582"/>
            <a:ext cx="106973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"/>
          <p:cNvGrpSpPr/>
          <p:nvPr/>
        </p:nvGrpSpPr>
        <p:grpSpPr>
          <a:xfrm rot="0">
            <a:off x="1023843" y="3297271"/>
            <a:ext cx="2221404" cy="1699633"/>
            <a:chOff x="300285" y="2739135"/>
            <a:chExt cx="1773484" cy="2366383"/>
          </a:xfrm>
        </p:grpSpPr>
        <p:sp>
          <p:nvSpPr>
            <p:cNvPr id="174" name="직사각형 4"/>
            <p:cNvSpPr/>
            <p:nvPr/>
          </p:nvSpPr>
          <p:spPr>
            <a:xfrm>
              <a:off x="300285" y="2980211"/>
              <a:ext cx="1773484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2413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타이포_쌍문동 B"/>
                <a:ea typeface="타이포_쌍문동 B"/>
              </a:endParaRPr>
            </a:p>
          </p:txBody>
        </p:sp>
        <p:sp>
          <p:nvSpPr>
            <p:cNvPr id="178" name="직사각형 4"/>
            <p:cNvSpPr/>
            <p:nvPr/>
          </p:nvSpPr>
          <p:spPr>
            <a:xfrm>
              <a:off x="300286" y="2739135"/>
              <a:ext cx="1773483" cy="2125308"/>
            </a:xfrm>
            <a:custGeom>
              <a:avLst/>
              <a:gdLst>
                <a:gd name="connsiteX0" fmla="*/ 0 w 1698173"/>
                <a:gd name="connsiteY0" fmla="*/ 0 h 1791372"/>
                <a:gd name="connsiteX1" fmla="*/ 1698173 w 1698173"/>
                <a:gd name="connsiteY1" fmla="*/ 0 h 1791372"/>
                <a:gd name="connsiteX2" fmla="*/ 1698173 w 1698173"/>
                <a:gd name="connsiteY2" fmla="*/ 1791372 h 1791372"/>
                <a:gd name="connsiteX3" fmla="*/ 0 w 1698173"/>
                <a:gd name="connsiteY3" fmla="*/ 1791372 h 1791372"/>
                <a:gd name="connsiteX4" fmla="*/ 0 w 1698173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828802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  <a:gd name="connsiteX0" fmla="*/ 130629 w 1828802"/>
                <a:gd name="connsiteY0" fmla="*/ 0 h 1791372"/>
                <a:gd name="connsiteX1" fmla="*/ 1828802 w 1828802"/>
                <a:gd name="connsiteY1" fmla="*/ 0 h 1791372"/>
                <a:gd name="connsiteX2" fmla="*/ 1733800 w 1828802"/>
                <a:gd name="connsiteY2" fmla="*/ 1791372 h 1791372"/>
                <a:gd name="connsiteX3" fmla="*/ 0 w 1828802"/>
                <a:gd name="connsiteY3" fmla="*/ 1791372 h 1791372"/>
                <a:gd name="connsiteX4" fmla="*/ 130629 w 1828802"/>
                <a:gd name="connsiteY4" fmla="*/ 0 h 17913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2" h="1791372">
                  <a:moveTo>
                    <a:pt x="130629" y="0"/>
                  </a:moveTo>
                  <a:lnTo>
                    <a:pt x="1828802" y="0"/>
                  </a:lnTo>
                  <a:cubicBezTo>
                    <a:pt x="1797135" y="597124"/>
                    <a:pt x="1812968" y="1075495"/>
                    <a:pt x="1733800" y="1791372"/>
                  </a:cubicBezTo>
                  <a:lnTo>
                    <a:pt x="0" y="1791372"/>
                  </a:lnTo>
                  <a:cubicBezTo>
                    <a:pt x="114795" y="1170497"/>
                    <a:pt x="122712" y="715877"/>
                    <a:pt x="130629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  <a:effectLst>
              <a:outerShdw blurRad="279400" dist="457200" dir="48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anchor="ctr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말 정보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 창입니다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등록되어 있는 </a:t>
              </a:r>
              <a:endParaRPr lang="ko-KR" altLang="en-US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말 목록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을 보여줍니다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각 창으로 </a:t>
              </a:r>
              <a:r>
                <a:rPr lang="ko-KR" altLang="en-US" sz="1400" b="1" i="1">
                  <a:solidFill>
                    <a:srgbClr val="808080"/>
                  </a:solidFill>
                  <a:latin typeface="타이포_쌍문동 B"/>
                  <a:ea typeface="타이포_쌍문동 B"/>
                </a:rPr>
                <a:t>이동</a:t>
              </a:r>
              <a:r>
                <a:rPr lang="ko-KR" altLang="en-US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합니다</a:t>
              </a:r>
              <a:r>
                <a:rPr lang="en-US" altLang="ko-KR" sz="1400" b="1" i="1">
                  <a:solidFill>
                    <a:schemeClr val="lt1"/>
                  </a:solidFill>
                  <a:latin typeface="타이포_쌍문동 B"/>
                  <a:ea typeface="타이포_쌍문동 B"/>
                </a:rPr>
                <a:t>.</a:t>
              </a:r>
              <a:endParaRPr lang="en-US" altLang="ko-KR" sz="1400" b="1" i="1">
                <a:solidFill>
                  <a:schemeClr val="lt1"/>
                </a:solidFill>
                <a:latin typeface="타이포_쌍문동 B"/>
                <a:ea typeface="타이포_쌍문동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462</ep:Words>
  <ep:PresentationFormat>와이드스크린</ep:PresentationFormat>
  <ep:Paragraphs>81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2018-08-02T07:05:36.000</dcterms:created>
  <dc:creator>조땡</dc:creator>
  <cp:lastModifiedBy>hyung</cp:lastModifiedBy>
  <dcterms:modified xsi:type="dcterms:W3CDTF">2018-12-20T05:56:41.791</dcterms:modified>
  <cp:revision>481</cp:revision>
  <dc:title>PowerPoint 프레젠테이션</dc:title>
  <cp:version>1000.0000.01</cp:version>
</cp:coreProperties>
</file>