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8" r:id="rId10"/>
    <p:sldId id="267" r:id="rId11"/>
    <p:sldId id="266" r:id="rId12"/>
    <p:sldId id="269" r:id="rId13"/>
    <p:sldId id="270" r:id="rId14"/>
    <p:sldId id="271" r:id="rId15"/>
    <p:sldId id="272" r:id="rId16"/>
    <p:sldId id="274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98938E2C-5F38-4A7A-A5F4-674D5093D90C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31B4-A44B-400C-9B60-1A80DBDBFE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E2C-5F38-4A7A-A5F4-674D5093D90C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31B4-A44B-400C-9B60-1A80DBDBFE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E2C-5F38-4A7A-A5F4-674D5093D90C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31B4-A44B-400C-9B60-1A80DBDBFE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E2C-5F38-4A7A-A5F4-674D5093D90C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31B4-A44B-400C-9B60-1A80DBDBFE0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E2C-5F38-4A7A-A5F4-674D5093D90C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31B4-A44B-400C-9B60-1A80DBDBFE0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E2C-5F38-4A7A-A5F4-674D5093D90C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31B4-A44B-400C-9B60-1A80DBDBFE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E2C-5F38-4A7A-A5F4-674D5093D90C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31B4-A44B-400C-9B60-1A80DBDBFE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E2C-5F38-4A7A-A5F4-674D5093D90C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31B4-A44B-400C-9B60-1A80DBDBFE0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E2C-5F38-4A7A-A5F4-674D5093D90C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31B4-A44B-400C-9B60-1A80DBDBFE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E2C-5F38-4A7A-A5F4-674D5093D90C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31B4-A44B-400C-9B60-1A80DBDBFE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8E2C-5F38-4A7A-A5F4-674D5093D90C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31B4-A44B-400C-9B60-1A80DBDBFE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8938E2C-5F38-4A7A-A5F4-674D5093D90C}" type="datetimeFigureOut">
              <a:rPr lang="ko-KR" altLang="en-US" smtClean="0"/>
              <a:t>2015-04-27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C8E31B4-A44B-400C-9B60-1A80DBDBFE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1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1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영화관 예매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백운학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백혜인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이진우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최유리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최상호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1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303336" y="2420888"/>
            <a:ext cx="4537329" cy="3041506"/>
            <a:chOff x="2303336" y="2420888"/>
            <a:chExt cx="4537329" cy="3041506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336" y="2420888"/>
              <a:ext cx="4537329" cy="3041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193" y="3674641"/>
              <a:ext cx="2368076" cy="832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5337762" y="2753932"/>
              <a:ext cx="1455568" cy="20680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317554" y="4822024"/>
              <a:ext cx="475776" cy="4595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300843" y="2422768"/>
            <a:ext cx="4559438" cy="3039626"/>
            <a:chOff x="2300843" y="2422768"/>
            <a:chExt cx="4559438" cy="3039626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0843" y="2422768"/>
              <a:ext cx="4559438" cy="3039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787" y="3674641"/>
              <a:ext cx="2454425" cy="697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직선 화살표 연결선 42"/>
            <p:cNvCxnSpPr>
              <a:stCxn id="44" idx="0"/>
              <a:endCxn id="2053" idx="3"/>
            </p:cNvCxnSpPr>
            <p:nvPr/>
          </p:nvCxnSpPr>
          <p:spPr>
            <a:xfrm flipH="1" flipV="1">
              <a:off x="5799212" y="4023584"/>
              <a:ext cx="802258" cy="8365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6376887" y="4860168"/>
              <a:ext cx="449165" cy="4320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303336" y="2420888"/>
            <a:ext cx="4537329" cy="3041506"/>
            <a:chOff x="2303336" y="2420888"/>
            <a:chExt cx="4537329" cy="3041506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336" y="2420888"/>
              <a:ext cx="4537329" cy="3041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2339752" y="2830740"/>
              <a:ext cx="1477435" cy="1328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38460" y="2830740"/>
              <a:ext cx="1477435" cy="1328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15895" y="2753933"/>
              <a:ext cx="1477435" cy="2076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699793" y="4991990"/>
              <a:ext cx="792088" cy="166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개요 및 기능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9832" y="321297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영</a:t>
            </a:r>
            <a:r>
              <a:rPr lang="ko-KR" altLang="en-US" sz="5400" dirty="0"/>
              <a:t>화</a:t>
            </a:r>
            <a:r>
              <a:rPr lang="ko-KR" altLang="en-US" sz="5400" dirty="0" smtClean="0"/>
              <a:t>정보</a:t>
            </a:r>
            <a:endParaRPr lang="ko-KR" altLang="en-US" sz="5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303336" y="2420888"/>
            <a:ext cx="4537329" cy="3041506"/>
            <a:chOff x="2303336" y="2420888"/>
            <a:chExt cx="4537329" cy="3041506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336" y="2420888"/>
              <a:ext cx="4537329" cy="3041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2303337" y="2734798"/>
              <a:ext cx="4537328" cy="21343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03344" y="4869160"/>
              <a:ext cx="2988736" cy="4124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303336" y="2422768"/>
            <a:ext cx="4537329" cy="3041506"/>
            <a:chOff x="2303336" y="2422768"/>
            <a:chExt cx="4537329" cy="3041506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336" y="2422768"/>
              <a:ext cx="4537329" cy="3041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3812198" y="2745464"/>
              <a:ext cx="1540199" cy="21343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334763" y="2833321"/>
              <a:ext cx="1477435" cy="1328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364129" y="4830493"/>
              <a:ext cx="360041" cy="4213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24170" y="4830493"/>
              <a:ext cx="1088028" cy="1632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303336" y="2420888"/>
            <a:ext cx="4537329" cy="3041506"/>
            <a:chOff x="2303336" y="2420888"/>
            <a:chExt cx="4537329" cy="3041506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336" y="2420888"/>
              <a:ext cx="4537329" cy="3041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2335934" y="2822271"/>
              <a:ext cx="1477435" cy="1328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34642" y="2939233"/>
              <a:ext cx="1477435" cy="1328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312077" y="2745464"/>
              <a:ext cx="1477435" cy="2076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05118" y="4991989"/>
              <a:ext cx="792088" cy="166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300843" y="2420888"/>
            <a:ext cx="4542315" cy="3046493"/>
            <a:chOff x="2300843" y="2420888"/>
            <a:chExt cx="4542315" cy="3046493"/>
          </a:xfrm>
        </p:grpSpPr>
        <p:grpSp>
          <p:nvGrpSpPr>
            <p:cNvPr id="28" name="그룹 27"/>
            <p:cNvGrpSpPr/>
            <p:nvPr/>
          </p:nvGrpSpPr>
          <p:grpSpPr>
            <a:xfrm>
              <a:off x="2300843" y="2420888"/>
              <a:ext cx="4542315" cy="3046493"/>
              <a:chOff x="2300843" y="2420888"/>
              <a:chExt cx="4542315" cy="3046493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2300843" y="2420888"/>
                <a:ext cx="4542315" cy="3046493"/>
                <a:chOff x="2300843" y="2420888"/>
                <a:chExt cx="4542315" cy="3046493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0843" y="2420888"/>
                  <a:ext cx="4542315" cy="30464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95699" y="3674641"/>
                  <a:ext cx="1808585" cy="8327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4" name="직사각형 33"/>
                <p:cNvSpPr/>
                <p:nvPr/>
              </p:nvSpPr>
              <p:spPr>
                <a:xfrm>
                  <a:off x="2705118" y="5134427"/>
                  <a:ext cx="563066" cy="166781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5301434" y="2862462"/>
                  <a:ext cx="281533" cy="100346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4067944" y="5292216"/>
                  <a:ext cx="864096" cy="100346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45" name="직선 화살표 연결선 44"/>
              <p:cNvCxnSpPr>
                <a:stCxn id="46" idx="0"/>
                <a:endCxn id="1026" idx="3"/>
              </p:cNvCxnSpPr>
              <p:nvPr/>
            </p:nvCxnSpPr>
            <p:spPr>
              <a:xfrm flipH="1" flipV="1">
                <a:off x="5404284" y="4091007"/>
                <a:ext cx="1160646" cy="76834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직사각형 45"/>
            <p:cNvSpPr/>
            <p:nvPr/>
          </p:nvSpPr>
          <p:spPr>
            <a:xfrm>
              <a:off x="6340347" y="4859355"/>
              <a:ext cx="449165" cy="4320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303336" y="2403718"/>
            <a:ext cx="4537329" cy="3041506"/>
            <a:chOff x="2303336" y="2403718"/>
            <a:chExt cx="4537329" cy="3041506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336" y="2403718"/>
              <a:ext cx="4537329" cy="3041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직사각형 52"/>
            <p:cNvSpPr/>
            <p:nvPr/>
          </p:nvSpPr>
          <p:spPr>
            <a:xfrm>
              <a:off x="4211961" y="2538706"/>
              <a:ext cx="440732" cy="215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336" y="2403718"/>
            <a:ext cx="4537329" cy="304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212232" y="336537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로그아</a:t>
            </a:r>
            <a:r>
              <a:rPr lang="ko-KR" altLang="en-US" sz="5400" dirty="0"/>
              <a:t>웃</a:t>
            </a:r>
          </a:p>
        </p:txBody>
      </p:sp>
    </p:spTree>
    <p:extLst>
      <p:ext uri="{BB962C8B-B14F-4D97-AF65-F5344CB8AC3E}">
        <p14:creationId xmlns:p14="http://schemas.microsoft.com/office/powerpoint/2010/main" val="36510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개요 및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321297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예</a:t>
            </a:r>
            <a:r>
              <a:rPr lang="ko-KR" altLang="en-US" sz="5400" dirty="0"/>
              <a:t>매</a:t>
            </a:r>
            <a:r>
              <a:rPr lang="ko-KR" altLang="en-US" sz="5400" dirty="0" smtClean="0"/>
              <a:t>정보</a:t>
            </a:r>
            <a:endParaRPr lang="ko-KR" altLang="en-US" sz="5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8266" y="2411043"/>
            <a:ext cx="4487468" cy="2991646"/>
            <a:chOff x="2328266" y="2411043"/>
            <a:chExt cx="4487468" cy="299164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266" y="2411043"/>
              <a:ext cx="4487468" cy="2991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4619271" y="2542162"/>
              <a:ext cx="449165" cy="1742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328266" y="2411043"/>
            <a:ext cx="4487468" cy="2991646"/>
            <a:chOff x="2328266" y="2411043"/>
            <a:chExt cx="4487468" cy="2991646"/>
          </a:xfrm>
        </p:grpSpPr>
        <p:grpSp>
          <p:nvGrpSpPr>
            <p:cNvPr id="4" name="그룹 3"/>
            <p:cNvGrpSpPr/>
            <p:nvPr/>
          </p:nvGrpSpPr>
          <p:grpSpPr>
            <a:xfrm>
              <a:off x="2328266" y="2411043"/>
              <a:ext cx="4487468" cy="2991646"/>
              <a:chOff x="2328266" y="2411043"/>
              <a:chExt cx="4487468" cy="2991646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8266" y="2411043"/>
                <a:ext cx="4487468" cy="29916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2444735" y="2675012"/>
                <a:ext cx="4251531" cy="22170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665" y="3442422"/>
              <a:ext cx="2109669" cy="928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4491811" y="4929927"/>
              <a:ext cx="496997" cy="1832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>
              <a:stCxn id="11" idx="0"/>
              <a:endCxn id="3076" idx="2"/>
            </p:cNvCxnSpPr>
            <p:nvPr/>
          </p:nvCxnSpPr>
          <p:spPr>
            <a:xfrm flipH="1" flipV="1">
              <a:off x="4570500" y="4371309"/>
              <a:ext cx="169810" cy="5586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2328266" y="2411043"/>
            <a:ext cx="4487468" cy="2991646"/>
            <a:chOff x="2328266" y="2411043"/>
            <a:chExt cx="4487468" cy="2991646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266" y="2411043"/>
              <a:ext cx="4487468" cy="2991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63" y="3442422"/>
              <a:ext cx="2109669" cy="928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2445668" y="2775990"/>
              <a:ext cx="4251531" cy="1108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85124" y="4933355"/>
              <a:ext cx="496997" cy="1832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/>
            <p:cNvCxnSpPr>
              <a:stCxn id="19" idx="0"/>
              <a:endCxn id="3077" idx="2"/>
            </p:cNvCxnSpPr>
            <p:nvPr/>
          </p:nvCxnSpPr>
          <p:spPr>
            <a:xfrm flipV="1">
              <a:off x="4733623" y="4371307"/>
              <a:ext cx="871775" cy="5620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1110" y="3445852"/>
              <a:ext cx="2109669" cy="928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3" name="직선 화살표 연결선 22"/>
            <p:cNvCxnSpPr/>
            <p:nvPr/>
          </p:nvCxnSpPr>
          <p:spPr>
            <a:xfrm flipH="1" flipV="1">
              <a:off x="3923928" y="3906864"/>
              <a:ext cx="1064880" cy="2294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4982121" y="4044690"/>
              <a:ext cx="623276" cy="1832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266" y="2411041"/>
            <a:ext cx="4487468" cy="2991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en-US" altLang="ko-KR" dirty="0" err="1"/>
              <a:t>설계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029999" y="3212976"/>
            <a:ext cx="301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Movie DB</a:t>
            </a:r>
            <a:endParaRPr lang="ko-KR" altLang="en-US" sz="5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043608" y="2101205"/>
            <a:ext cx="7200800" cy="3594253"/>
            <a:chOff x="1043608" y="2101205"/>
            <a:chExt cx="7200800" cy="3594253"/>
          </a:xfrm>
        </p:grpSpPr>
        <p:grpSp>
          <p:nvGrpSpPr>
            <p:cNvPr id="5" name="그룹 4"/>
            <p:cNvGrpSpPr/>
            <p:nvPr/>
          </p:nvGrpSpPr>
          <p:grpSpPr>
            <a:xfrm>
              <a:off x="1043608" y="2101205"/>
              <a:ext cx="7200800" cy="3594253"/>
              <a:chOff x="1043608" y="2101205"/>
              <a:chExt cx="7200800" cy="3594253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6300192" y="2101205"/>
                <a:ext cx="1944216" cy="161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create table movie(</a:t>
                </a:r>
              </a:p>
              <a:p>
                <a:r>
                  <a:rPr lang="en-US" altLang="ko-KR" sz="1100" dirty="0" err="1"/>
                  <a:t>mroom</a:t>
                </a:r>
                <a:r>
                  <a:rPr lang="en-US" altLang="ko-KR" sz="1100" dirty="0"/>
                  <a:t> varchar2(3) primary key,</a:t>
                </a:r>
              </a:p>
              <a:p>
                <a:r>
                  <a:rPr lang="en-US" altLang="ko-KR" sz="1100" dirty="0" err="1"/>
                  <a:t>mtitle</a:t>
                </a:r>
                <a:r>
                  <a:rPr lang="en-US" altLang="ko-KR" sz="1100" dirty="0"/>
                  <a:t> varchar2(50),</a:t>
                </a:r>
              </a:p>
              <a:p>
                <a:r>
                  <a:rPr lang="en-US" altLang="ko-KR" sz="1100" dirty="0" err="1"/>
                  <a:t>mpost</a:t>
                </a:r>
                <a:r>
                  <a:rPr lang="en-US" altLang="ko-KR" sz="1100" dirty="0"/>
                  <a:t> varchar2(30),</a:t>
                </a:r>
              </a:p>
              <a:p>
                <a:r>
                  <a:rPr lang="en-US" altLang="ko-KR" sz="1100" dirty="0"/>
                  <a:t>mtime1 varchar2(10),</a:t>
                </a:r>
              </a:p>
              <a:p>
                <a:r>
                  <a:rPr lang="en-US" altLang="ko-KR" sz="1100" dirty="0"/>
                  <a:t>mtime2 varchar2(10),</a:t>
                </a:r>
              </a:p>
              <a:p>
                <a:r>
                  <a:rPr lang="en-US" altLang="ko-KR" sz="1100" dirty="0"/>
                  <a:t>mtime3 varchar2(10),</a:t>
                </a:r>
              </a:p>
              <a:p>
                <a:r>
                  <a:rPr lang="en-US" altLang="ko-KR" sz="1100" dirty="0"/>
                  <a:t>mtime4 varchar2(10),</a:t>
                </a:r>
              </a:p>
              <a:p>
                <a:r>
                  <a:rPr lang="en-US" altLang="ko-KR" sz="1100" dirty="0"/>
                  <a:t>mtime5 varchar2(10</a:t>
                </a:r>
                <a:r>
                  <a:rPr lang="en-US" altLang="ko-KR" sz="1100" dirty="0" smtClean="0"/>
                  <a:t>));</a:t>
                </a:r>
                <a:endParaRPr lang="en-US" altLang="ko-KR" sz="11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043608" y="2132856"/>
                <a:ext cx="5464958" cy="2631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insert into movie(</a:t>
                </a:r>
                <a:r>
                  <a:rPr lang="en-US" altLang="ko-KR" sz="1100" dirty="0" err="1"/>
                  <a:t>mroom</a:t>
                </a:r>
                <a:r>
                  <a:rPr lang="en-US" altLang="ko-KR" sz="1100" dirty="0"/>
                  <a:t>, </a:t>
                </a:r>
                <a:r>
                  <a:rPr lang="en-US" altLang="ko-KR" sz="1100" dirty="0" err="1"/>
                  <a:t>mtitle</a:t>
                </a:r>
                <a:r>
                  <a:rPr lang="en-US" altLang="ko-KR" sz="1100" dirty="0"/>
                  <a:t>, </a:t>
                </a:r>
                <a:r>
                  <a:rPr lang="en-US" altLang="ko-KR" sz="1100" dirty="0" err="1"/>
                  <a:t>mpost</a:t>
                </a:r>
                <a:r>
                  <a:rPr lang="en-US" altLang="ko-KR" sz="1100" dirty="0"/>
                  <a:t>, mtime1, </a:t>
                </a:r>
              </a:p>
              <a:p>
                <a:r>
                  <a:rPr lang="en-US" altLang="ko-KR" sz="1100" dirty="0"/>
                  <a:t>                  mtime2, mtime3, mtime4, mtime5)</a:t>
                </a:r>
              </a:p>
              <a:p>
                <a:r>
                  <a:rPr lang="en-US" altLang="ko-KR" sz="1100" dirty="0"/>
                  <a:t>values('1', '</a:t>
                </a:r>
                <a:r>
                  <a:rPr lang="ko-KR" altLang="en-US" sz="1100" dirty="0"/>
                  <a:t>분노의 질주 </a:t>
                </a:r>
                <a:r>
                  <a:rPr lang="en-US" altLang="ko-KR" sz="1100" dirty="0"/>
                  <a:t>: </a:t>
                </a:r>
                <a:r>
                  <a:rPr lang="ko-KR" altLang="en-US" sz="1100" dirty="0"/>
                  <a:t>더 </a:t>
                </a:r>
                <a:r>
                  <a:rPr lang="ko-KR" altLang="en-US" sz="1100" dirty="0" err="1"/>
                  <a:t>세븐</a:t>
                </a:r>
                <a:r>
                  <a:rPr lang="en-US" altLang="ko-KR" sz="1100" dirty="0"/>
                  <a:t>', '</a:t>
                </a:r>
                <a:r>
                  <a:rPr lang="ko-KR" altLang="en-US" sz="1100" dirty="0"/>
                  <a:t>분노</a:t>
                </a:r>
                <a:r>
                  <a:rPr lang="en-US" altLang="ko-KR" sz="1100" dirty="0"/>
                  <a:t>', '09:30', '12:20', '15:10', '18:00', '20:50</a:t>
                </a:r>
                <a:r>
                  <a:rPr lang="en-US" altLang="ko-KR" sz="1100" dirty="0" smtClean="0"/>
                  <a:t>');</a:t>
                </a:r>
                <a:endParaRPr lang="en-US" altLang="ko-KR" sz="1100" dirty="0"/>
              </a:p>
              <a:p>
                <a:r>
                  <a:rPr lang="en-US" altLang="ko-KR" sz="1100" dirty="0"/>
                  <a:t>insert into movie(</a:t>
                </a:r>
                <a:r>
                  <a:rPr lang="en-US" altLang="ko-KR" sz="1100" dirty="0" err="1"/>
                  <a:t>mroom</a:t>
                </a:r>
                <a:r>
                  <a:rPr lang="en-US" altLang="ko-KR" sz="1100" dirty="0"/>
                  <a:t>, </a:t>
                </a:r>
                <a:r>
                  <a:rPr lang="en-US" altLang="ko-KR" sz="1100" dirty="0" err="1"/>
                  <a:t>mtitle</a:t>
                </a:r>
                <a:r>
                  <a:rPr lang="en-US" altLang="ko-KR" sz="1100" dirty="0"/>
                  <a:t>, </a:t>
                </a:r>
                <a:r>
                  <a:rPr lang="en-US" altLang="ko-KR" sz="1100" dirty="0" err="1"/>
                  <a:t>mpost</a:t>
                </a:r>
                <a:r>
                  <a:rPr lang="en-US" altLang="ko-KR" sz="1100" dirty="0"/>
                  <a:t>, mtime1, </a:t>
                </a:r>
              </a:p>
              <a:p>
                <a:r>
                  <a:rPr lang="en-US" altLang="ko-KR" sz="1100" dirty="0"/>
                  <a:t>                  mtime2, mtime3, mtime4, mtime5)</a:t>
                </a:r>
              </a:p>
              <a:p>
                <a:r>
                  <a:rPr lang="en-US" altLang="ko-KR" sz="1100" dirty="0"/>
                  <a:t>values('2', '</a:t>
                </a:r>
                <a:r>
                  <a:rPr lang="ko-KR" altLang="en-US" sz="1100" dirty="0"/>
                  <a:t>신데렐라</a:t>
                </a:r>
                <a:r>
                  <a:rPr lang="en-US" altLang="ko-KR" sz="1100" dirty="0"/>
                  <a:t>', '</a:t>
                </a:r>
                <a:r>
                  <a:rPr lang="ko-KR" altLang="en-US" sz="1100" dirty="0"/>
                  <a:t>신데렐라</a:t>
                </a:r>
                <a:r>
                  <a:rPr lang="en-US" altLang="ko-KR" sz="1100" dirty="0"/>
                  <a:t>', '08:00', '10:50', '13:40', '16:30', '19:20</a:t>
                </a:r>
                <a:r>
                  <a:rPr lang="en-US" altLang="ko-KR" sz="1100" dirty="0" smtClean="0"/>
                  <a:t>');</a:t>
                </a:r>
                <a:endParaRPr lang="en-US" altLang="ko-KR" sz="1100" dirty="0"/>
              </a:p>
              <a:p>
                <a:r>
                  <a:rPr lang="en-US" altLang="ko-KR" sz="1100" dirty="0"/>
                  <a:t>insert into movie(</a:t>
                </a:r>
                <a:r>
                  <a:rPr lang="en-US" altLang="ko-KR" sz="1100" dirty="0" err="1"/>
                  <a:t>mroom</a:t>
                </a:r>
                <a:r>
                  <a:rPr lang="en-US" altLang="ko-KR" sz="1100" dirty="0"/>
                  <a:t>, </a:t>
                </a:r>
                <a:r>
                  <a:rPr lang="en-US" altLang="ko-KR" sz="1100" dirty="0" err="1"/>
                  <a:t>mtitle</a:t>
                </a:r>
                <a:r>
                  <a:rPr lang="en-US" altLang="ko-KR" sz="1100" dirty="0"/>
                  <a:t>, </a:t>
                </a:r>
                <a:r>
                  <a:rPr lang="en-US" altLang="ko-KR" sz="1100" dirty="0" err="1"/>
                  <a:t>mpost</a:t>
                </a:r>
                <a:r>
                  <a:rPr lang="en-US" altLang="ko-KR" sz="1100" dirty="0"/>
                  <a:t>, mtime1, </a:t>
                </a:r>
              </a:p>
              <a:p>
                <a:r>
                  <a:rPr lang="en-US" altLang="ko-KR" sz="1100" dirty="0"/>
                  <a:t>                  mtime2, mtime3, mtime4, mtime5)</a:t>
                </a:r>
              </a:p>
              <a:p>
                <a:r>
                  <a:rPr lang="en-US" altLang="ko-KR" sz="1100" dirty="0"/>
                  <a:t>values('3', '</a:t>
                </a:r>
                <a:r>
                  <a:rPr lang="ko-KR" altLang="en-US" sz="1100" dirty="0" err="1"/>
                  <a:t>어벤져스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: </a:t>
                </a:r>
                <a:r>
                  <a:rPr lang="ko-KR" altLang="en-US" sz="1100" dirty="0"/>
                  <a:t>에이지 </a:t>
                </a:r>
                <a:r>
                  <a:rPr lang="ko-KR" altLang="en-US" sz="1100" dirty="0" err="1"/>
                  <a:t>오브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울트론</a:t>
                </a:r>
                <a:r>
                  <a:rPr lang="en-US" altLang="ko-KR" sz="1100" dirty="0"/>
                  <a:t>', '</a:t>
                </a:r>
                <a:r>
                  <a:rPr lang="ko-KR" altLang="en-US" sz="1100" dirty="0" err="1"/>
                  <a:t>어벤져스</a:t>
                </a:r>
                <a:r>
                  <a:rPr lang="en-US" altLang="ko-KR" sz="1100" dirty="0"/>
                  <a:t>', '08:40', '11:30', '14:20', '17:10', '20:00</a:t>
                </a:r>
                <a:r>
                  <a:rPr lang="en-US" altLang="ko-KR" sz="1100" dirty="0" smtClean="0"/>
                  <a:t>');</a:t>
                </a:r>
                <a:endParaRPr lang="en-US" altLang="ko-KR" sz="1100" dirty="0"/>
              </a:p>
              <a:p>
                <a:r>
                  <a:rPr lang="en-US" altLang="ko-KR" sz="1100" dirty="0"/>
                  <a:t>insert into movie(</a:t>
                </a:r>
                <a:r>
                  <a:rPr lang="en-US" altLang="ko-KR" sz="1100" dirty="0" err="1"/>
                  <a:t>mroom</a:t>
                </a:r>
                <a:r>
                  <a:rPr lang="en-US" altLang="ko-KR" sz="1100" dirty="0"/>
                  <a:t>, </a:t>
                </a:r>
                <a:r>
                  <a:rPr lang="en-US" altLang="ko-KR" sz="1100" dirty="0" err="1"/>
                  <a:t>mtitle</a:t>
                </a:r>
                <a:r>
                  <a:rPr lang="en-US" altLang="ko-KR" sz="1100" dirty="0"/>
                  <a:t>, </a:t>
                </a:r>
                <a:r>
                  <a:rPr lang="en-US" altLang="ko-KR" sz="1100" dirty="0" err="1"/>
                  <a:t>mpost</a:t>
                </a:r>
                <a:r>
                  <a:rPr lang="en-US" altLang="ko-KR" sz="1100" dirty="0"/>
                  <a:t>, mtime1, </a:t>
                </a:r>
              </a:p>
              <a:p>
                <a:r>
                  <a:rPr lang="en-US" altLang="ko-KR" sz="1100" dirty="0"/>
                  <a:t>                  mtime2, mtime3, mtime4, mtime5)</a:t>
                </a:r>
              </a:p>
              <a:p>
                <a:r>
                  <a:rPr lang="en-US" altLang="ko-KR" sz="1100" dirty="0"/>
                  <a:t>values('4', '</a:t>
                </a:r>
                <a:r>
                  <a:rPr lang="ko-KR" altLang="en-US" sz="1100" dirty="0" err="1"/>
                  <a:t>킹스맨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: </a:t>
                </a:r>
                <a:r>
                  <a:rPr lang="ko-KR" altLang="en-US" sz="1100" dirty="0" err="1"/>
                  <a:t>시크릿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에이젼트</a:t>
                </a:r>
                <a:r>
                  <a:rPr lang="en-US" altLang="ko-KR" sz="1100" dirty="0"/>
                  <a:t>', '</a:t>
                </a:r>
                <a:r>
                  <a:rPr lang="ko-KR" altLang="en-US" sz="1100" dirty="0" err="1"/>
                  <a:t>킹스맨</a:t>
                </a:r>
                <a:r>
                  <a:rPr lang="en-US" altLang="ko-KR" sz="1100" dirty="0"/>
                  <a:t>', '09:00', '11:50', '14:40', '17:30', '20:20</a:t>
                </a:r>
                <a:r>
                  <a:rPr lang="en-US" altLang="ko-KR" sz="1100" dirty="0" smtClean="0"/>
                  <a:t>');</a:t>
                </a:r>
                <a:endParaRPr lang="en-US" altLang="ko-KR" sz="1100" dirty="0"/>
              </a:p>
              <a:p>
                <a:r>
                  <a:rPr lang="en-US" altLang="ko-KR" sz="1100" dirty="0"/>
                  <a:t>insert into movie(</a:t>
                </a:r>
                <a:r>
                  <a:rPr lang="en-US" altLang="ko-KR" sz="1100" dirty="0" err="1"/>
                  <a:t>mroom</a:t>
                </a:r>
                <a:r>
                  <a:rPr lang="en-US" altLang="ko-KR" sz="1100" dirty="0"/>
                  <a:t>, </a:t>
                </a:r>
                <a:r>
                  <a:rPr lang="en-US" altLang="ko-KR" sz="1100" dirty="0" err="1"/>
                  <a:t>mtitle</a:t>
                </a:r>
                <a:r>
                  <a:rPr lang="en-US" altLang="ko-KR" sz="1100" dirty="0"/>
                  <a:t>, </a:t>
                </a:r>
                <a:r>
                  <a:rPr lang="en-US" altLang="ko-KR" sz="1100" dirty="0" err="1"/>
                  <a:t>mpost</a:t>
                </a:r>
                <a:r>
                  <a:rPr lang="en-US" altLang="ko-KR" sz="1100" dirty="0"/>
                  <a:t>, mtime1, </a:t>
                </a:r>
              </a:p>
              <a:p>
                <a:r>
                  <a:rPr lang="en-US" altLang="ko-KR" sz="1100" dirty="0"/>
                  <a:t>                  mtime2, mtime3, mtime4, mtime5)</a:t>
                </a:r>
              </a:p>
              <a:p>
                <a:r>
                  <a:rPr lang="en-US" altLang="ko-KR" sz="1100" dirty="0"/>
                  <a:t>values('5', '</a:t>
                </a:r>
                <a:r>
                  <a:rPr lang="ko-KR" altLang="en-US" sz="1100" dirty="0" err="1"/>
                  <a:t>터미네이터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: </a:t>
                </a:r>
                <a:r>
                  <a:rPr lang="ko-KR" altLang="en-US" sz="1100" dirty="0" err="1"/>
                  <a:t>제네시스</a:t>
                </a:r>
                <a:r>
                  <a:rPr lang="en-US" altLang="ko-KR" sz="1100" dirty="0"/>
                  <a:t>', '</a:t>
                </a:r>
                <a:r>
                  <a:rPr lang="ko-KR" altLang="en-US" sz="1100" dirty="0" err="1"/>
                  <a:t>터미네이터</a:t>
                </a:r>
                <a:r>
                  <a:rPr lang="en-US" altLang="ko-KR" sz="1100" dirty="0"/>
                  <a:t>', '08:20', '11:10', '14:00', '16:50', '19:40');</a:t>
                </a:r>
                <a:endParaRPr lang="ko-KR" altLang="en-US" sz="1100" dirty="0"/>
              </a:p>
            </p:txBody>
          </p:sp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704" y="4725144"/>
                <a:ext cx="5255865" cy="970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" name="직사각형 8"/>
            <p:cNvSpPr/>
            <p:nvPr/>
          </p:nvSpPr>
          <p:spPr>
            <a:xfrm>
              <a:off x="6363206" y="2193815"/>
              <a:ext cx="1809194" cy="14808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10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en-US" altLang="ko-KR" dirty="0" err="1"/>
              <a:t>설계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728475" y="3212976"/>
            <a:ext cx="5628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 smtClean="0"/>
              <a:t>Movie_Member</a:t>
            </a:r>
            <a:r>
              <a:rPr lang="en-US" altLang="ko-KR" sz="5400" dirty="0" smtClean="0"/>
              <a:t> DB</a:t>
            </a:r>
            <a:endParaRPr lang="ko-KR" altLang="en-US" sz="54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043608" y="2132856"/>
            <a:ext cx="6840760" cy="3542792"/>
            <a:chOff x="1043608" y="2132856"/>
            <a:chExt cx="6840760" cy="3542792"/>
          </a:xfrm>
        </p:grpSpPr>
        <p:grpSp>
          <p:nvGrpSpPr>
            <p:cNvPr id="7" name="그룹 6"/>
            <p:cNvGrpSpPr/>
            <p:nvPr/>
          </p:nvGrpSpPr>
          <p:grpSpPr>
            <a:xfrm>
              <a:off x="5940152" y="2236207"/>
              <a:ext cx="1944216" cy="1480825"/>
              <a:chOff x="5940152" y="2236207"/>
              <a:chExt cx="1944216" cy="1480825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5940152" y="2270482"/>
                <a:ext cx="194421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create table </a:t>
                </a:r>
                <a:r>
                  <a:rPr lang="en-US" altLang="ko-KR" sz="1100" dirty="0" err="1"/>
                  <a:t>movie_member</a:t>
                </a:r>
                <a:r>
                  <a:rPr lang="en-US" altLang="ko-KR" sz="1100" dirty="0"/>
                  <a:t>(</a:t>
                </a:r>
              </a:p>
              <a:p>
                <a:r>
                  <a:rPr lang="en-US" altLang="ko-KR" sz="1100" dirty="0" err="1"/>
                  <a:t>id_mb</a:t>
                </a:r>
                <a:r>
                  <a:rPr lang="en-US" altLang="ko-KR" sz="1100" dirty="0"/>
                  <a:t> varchar2(20) primary key,</a:t>
                </a:r>
              </a:p>
              <a:p>
                <a:r>
                  <a:rPr lang="en-US" altLang="ko-KR" sz="1100" dirty="0" err="1"/>
                  <a:t>pw_mb</a:t>
                </a:r>
                <a:r>
                  <a:rPr lang="en-US" altLang="ko-KR" sz="1100" dirty="0"/>
                  <a:t> varchar2(20),</a:t>
                </a:r>
              </a:p>
              <a:p>
                <a:r>
                  <a:rPr lang="en-US" altLang="ko-KR" sz="1100" dirty="0" err="1"/>
                  <a:t>name_mb</a:t>
                </a:r>
                <a:r>
                  <a:rPr lang="en-US" altLang="ko-KR" sz="1100" dirty="0"/>
                  <a:t> varchar2(15),</a:t>
                </a:r>
              </a:p>
              <a:p>
                <a:r>
                  <a:rPr lang="en-US" altLang="ko-KR" sz="1100" dirty="0" err="1"/>
                  <a:t>age_mb</a:t>
                </a:r>
                <a:r>
                  <a:rPr lang="en-US" altLang="ko-KR" sz="1100" dirty="0"/>
                  <a:t> number,</a:t>
                </a:r>
              </a:p>
              <a:p>
                <a:r>
                  <a:rPr lang="en-US" altLang="ko-KR" sz="1100" dirty="0" err="1"/>
                  <a:t>phone_mb</a:t>
                </a:r>
                <a:r>
                  <a:rPr lang="en-US" altLang="ko-KR" sz="1100" dirty="0"/>
                  <a:t> varchar2(30),</a:t>
                </a:r>
              </a:p>
              <a:p>
                <a:r>
                  <a:rPr lang="en-US" altLang="ko-KR" sz="1100" dirty="0" err="1"/>
                  <a:t>addr_mb</a:t>
                </a:r>
                <a:r>
                  <a:rPr lang="en-US" altLang="ko-KR" sz="1100" dirty="0"/>
                  <a:t> varchar2(30),</a:t>
                </a:r>
              </a:p>
              <a:p>
                <a:r>
                  <a:rPr lang="en-US" altLang="ko-KR" sz="1100" dirty="0" err="1"/>
                  <a:t>date_mb</a:t>
                </a:r>
                <a:r>
                  <a:rPr lang="en-US" altLang="ko-KR" sz="1100" dirty="0"/>
                  <a:t> varchar2(20</a:t>
                </a:r>
                <a:r>
                  <a:rPr lang="en-US" altLang="ko-KR" sz="1100" dirty="0" smtClean="0"/>
                  <a:t>));</a:t>
                </a:r>
                <a:endParaRPr lang="en-US" altLang="ko-KR" sz="11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012160" y="2236207"/>
                <a:ext cx="1809194" cy="148082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043608" y="2132856"/>
              <a:ext cx="4655442" cy="2462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insert into </a:t>
              </a:r>
              <a:r>
                <a:rPr lang="en-US" altLang="ko-KR" sz="1100" dirty="0" err="1"/>
                <a:t>movie_member</a:t>
              </a:r>
              <a:endParaRPr lang="en-US" altLang="ko-KR" sz="1100" dirty="0"/>
            </a:p>
            <a:p>
              <a:r>
                <a:rPr lang="en-US" altLang="ko-KR" sz="1100" dirty="0"/>
                <a:t>values ('lee', '111', '</a:t>
              </a:r>
              <a:r>
                <a:rPr lang="ko-KR" altLang="en-US" sz="1100" dirty="0"/>
                <a:t>이상희</a:t>
              </a:r>
              <a:r>
                <a:rPr lang="en-US" altLang="ko-KR" sz="1100" dirty="0"/>
                <a:t>',23, '010-2560-2724','</a:t>
              </a:r>
              <a:r>
                <a:rPr lang="ko-KR" altLang="en-US" sz="1100" dirty="0"/>
                <a:t>부산 동래</a:t>
              </a:r>
              <a:r>
                <a:rPr lang="en-US" altLang="ko-KR" sz="1100" dirty="0"/>
                <a:t>','2015</a:t>
              </a:r>
              <a:r>
                <a:rPr lang="ko-KR" altLang="en-US" sz="1100" dirty="0"/>
                <a:t>년 </a:t>
              </a:r>
              <a:r>
                <a:rPr lang="en-US" altLang="ko-KR" sz="1100" dirty="0"/>
                <a:t>04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20</a:t>
              </a:r>
              <a:r>
                <a:rPr lang="ko-KR" altLang="en-US" sz="1100" dirty="0"/>
                <a:t>일</a:t>
              </a:r>
              <a:r>
                <a:rPr lang="en-US" altLang="ko-KR" sz="1100" dirty="0" smtClean="0"/>
                <a:t>');</a:t>
              </a:r>
              <a:endParaRPr lang="en-US" altLang="ko-KR" sz="1100" dirty="0"/>
            </a:p>
            <a:p>
              <a:r>
                <a:rPr lang="en-US" altLang="ko-KR" sz="1100" dirty="0"/>
                <a:t>insert into </a:t>
              </a:r>
              <a:r>
                <a:rPr lang="en-US" altLang="ko-KR" sz="1100" dirty="0" err="1"/>
                <a:t>movie_member</a:t>
              </a:r>
              <a:endParaRPr lang="en-US" altLang="ko-KR" sz="1100" dirty="0"/>
            </a:p>
            <a:p>
              <a:r>
                <a:rPr lang="en-US" altLang="ko-KR" sz="1100" dirty="0"/>
                <a:t>values ('</a:t>
              </a:r>
              <a:r>
                <a:rPr lang="en-US" altLang="ko-KR" sz="1100" dirty="0" err="1"/>
                <a:t>choi</a:t>
              </a:r>
              <a:r>
                <a:rPr lang="en-US" altLang="ko-KR" sz="1100" dirty="0"/>
                <a:t>', '222', '</a:t>
              </a:r>
              <a:r>
                <a:rPr lang="ko-KR" altLang="en-US" sz="1100" dirty="0"/>
                <a:t>최아영</a:t>
              </a:r>
              <a:r>
                <a:rPr lang="en-US" altLang="ko-KR" sz="1100" dirty="0"/>
                <a:t>',23,'010-9789-4823','</a:t>
              </a:r>
              <a:r>
                <a:rPr lang="ko-KR" altLang="en-US" sz="1100" dirty="0"/>
                <a:t>울산 </a:t>
              </a:r>
              <a:r>
                <a:rPr lang="ko-KR" altLang="en-US" sz="1100" dirty="0" err="1"/>
                <a:t>무거</a:t>
              </a:r>
              <a:r>
                <a:rPr lang="en-US" altLang="ko-KR" sz="1100" dirty="0"/>
                <a:t>','2015</a:t>
              </a:r>
              <a:r>
                <a:rPr lang="ko-KR" altLang="en-US" sz="1100" dirty="0"/>
                <a:t>년 </a:t>
              </a:r>
              <a:r>
                <a:rPr lang="en-US" altLang="ko-KR" sz="1100" dirty="0"/>
                <a:t>04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20</a:t>
              </a:r>
              <a:r>
                <a:rPr lang="ko-KR" altLang="en-US" sz="1100" dirty="0"/>
                <a:t>일</a:t>
              </a:r>
              <a:r>
                <a:rPr lang="en-US" altLang="ko-KR" sz="1100" dirty="0" smtClean="0"/>
                <a:t>');</a:t>
              </a:r>
              <a:endParaRPr lang="en-US" altLang="ko-KR" sz="1100" dirty="0"/>
            </a:p>
            <a:p>
              <a:r>
                <a:rPr lang="en-US" altLang="ko-KR" sz="1100" dirty="0"/>
                <a:t>insert into </a:t>
              </a:r>
              <a:r>
                <a:rPr lang="en-US" altLang="ko-KR" sz="1100" dirty="0" err="1"/>
                <a:t>movie_member</a:t>
              </a:r>
              <a:endParaRPr lang="en-US" altLang="ko-KR" sz="1100" dirty="0"/>
            </a:p>
            <a:p>
              <a:r>
                <a:rPr lang="en-US" altLang="ko-KR" sz="1100" dirty="0"/>
                <a:t>values ('</a:t>
              </a:r>
              <a:r>
                <a:rPr lang="en-US" altLang="ko-KR" sz="1100" dirty="0" err="1"/>
                <a:t>jung</a:t>
              </a:r>
              <a:r>
                <a:rPr lang="en-US" altLang="ko-KR" sz="1100" dirty="0"/>
                <a:t>', '333', '</a:t>
              </a:r>
              <a:r>
                <a:rPr lang="ko-KR" altLang="en-US" sz="1100" dirty="0"/>
                <a:t>정혜정</a:t>
              </a:r>
              <a:r>
                <a:rPr lang="en-US" altLang="ko-KR" sz="1100" dirty="0"/>
                <a:t>',20,'010-2434-2720','</a:t>
              </a:r>
              <a:r>
                <a:rPr lang="ko-KR" altLang="en-US" sz="1100" dirty="0"/>
                <a:t>부산 </a:t>
              </a:r>
              <a:r>
                <a:rPr lang="ko-KR" altLang="en-US" sz="1100" dirty="0" err="1"/>
                <a:t>괴정</a:t>
              </a:r>
              <a:r>
                <a:rPr lang="en-US" altLang="ko-KR" sz="1100" dirty="0"/>
                <a:t>','2015</a:t>
              </a:r>
              <a:r>
                <a:rPr lang="ko-KR" altLang="en-US" sz="1100" dirty="0"/>
                <a:t>년 </a:t>
              </a:r>
              <a:r>
                <a:rPr lang="en-US" altLang="ko-KR" sz="1100" dirty="0"/>
                <a:t>04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21</a:t>
              </a:r>
              <a:r>
                <a:rPr lang="ko-KR" altLang="en-US" sz="1100" dirty="0"/>
                <a:t>일</a:t>
              </a:r>
              <a:r>
                <a:rPr lang="en-US" altLang="ko-KR" sz="1100" dirty="0" smtClean="0"/>
                <a:t>');</a:t>
              </a:r>
              <a:endParaRPr lang="en-US" altLang="ko-KR" sz="1100" dirty="0"/>
            </a:p>
            <a:p>
              <a:r>
                <a:rPr lang="en-US" altLang="ko-KR" sz="1100" dirty="0"/>
                <a:t>insert into </a:t>
              </a:r>
              <a:r>
                <a:rPr lang="en-US" altLang="ko-KR" sz="1100" dirty="0" err="1"/>
                <a:t>movie_member</a:t>
              </a:r>
              <a:endParaRPr lang="en-US" altLang="ko-KR" sz="1100" dirty="0"/>
            </a:p>
            <a:p>
              <a:r>
                <a:rPr lang="en-US" altLang="ko-KR" sz="1100" dirty="0"/>
                <a:t>values ('</a:t>
              </a:r>
              <a:r>
                <a:rPr lang="en-US" altLang="ko-KR" sz="1100" dirty="0" err="1"/>
                <a:t>kim</a:t>
              </a:r>
              <a:r>
                <a:rPr lang="en-US" altLang="ko-KR" sz="1100" dirty="0"/>
                <a:t>', '444', '</a:t>
              </a:r>
              <a:r>
                <a:rPr lang="ko-KR" altLang="en-US" sz="1100" dirty="0"/>
                <a:t>김현주</a:t>
              </a:r>
              <a:r>
                <a:rPr lang="en-US" altLang="ko-KR" sz="1100" dirty="0"/>
                <a:t>',26,'010-2545-3226','</a:t>
              </a:r>
              <a:r>
                <a:rPr lang="ko-KR" altLang="en-US" sz="1100" dirty="0"/>
                <a:t>부산 문현</a:t>
              </a:r>
              <a:r>
                <a:rPr lang="en-US" altLang="ko-KR" sz="1100" dirty="0"/>
                <a:t>','2015</a:t>
              </a:r>
              <a:r>
                <a:rPr lang="ko-KR" altLang="en-US" sz="1100" dirty="0"/>
                <a:t>년 </a:t>
              </a:r>
              <a:r>
                <a:rPr lang="en-US" altLang="ko-KR" sz="1100" dirty="0"/>
                <a:t>04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21</a:t>
              </a:r>
              <a:r>
                <a:rPr lang="ko-KR" altLang="en-US" sz="1100" dirty="0"/>
                <a:t>일</a:t>
              </a:r>
              <a:r>
                <a:rPr lang="en-US" altLang="ko-KR" sz="1100" dirty="0" smtClean="0"/>
                <a:t>');</a:t>
              </a:r>
              <a:endParaRPr lang="en-US" altLang="ko-KR" sz="1100" dirty="0"/>
            </a:p>
            <a:p>
              <a:r>
                <a:rPr lang="en-US" altLang="ko-KR" sz="1100" dirty="0"/>
                <a:t>insert into </a:t>
              </a:r>
              <a:r>
                <a:rPr lang="en-US" altLang="ko-KR" sz="1100" dirty="0" err="1"/>
                <a:t>movie_member</a:t>
              </a:r>
              <a:endParaRPr lang="en-US" altLang="ko-KR" sz="1100" dirty="0"/>
            </a:p>
            <a:p>
              <a:r>
                <a:rPr lang="en-US" altLang="ko-KR" sz="1100" dirty="0"/>
                <a:t>values ('park', '555', '</a:t>
              </a:r>
              <a:r>
                <a:rPr lang="ko-KR" altLang="en-US" sz="1100" dirty="0"/>
                <a:t>박지연</a:t>
              </a:r>
              <a:r>
                <a:rPr lang="en-US" altLang="ko-KR" sz="1100" dirty="0"/>
                <a:t>',17,'010-6834-2116','</a:t>
              </a:r>
              <a:r>
                <a:rPr lang="ko-KR" altLang="en-US" sz="1100" dirty="0"/>
                <a:t>부산 당리</a:t>
              </a:r>
              <a:r>
                <a:rPr lang="en-US" altLang="ko-KR" sz="1100" dirty="0"/>
                <a:t>','2015</a:t>
              </a:r>
              <a:r>
                <a:rPr lang="ko-KR" altLang="en-US" sz="1100" dirty="0"/>
                <a:t>년 </a:t>
              </a:r>
              <a:r>
                <a:rPr lang="en-US" altLang="ko-KR" sz="1100" dirty="0"/>
                <a:t>04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</a:t>
              </a:r>
              <a:r>
                <a:rPr lang="ko-KR" altLang="en-US" sz="1100" dirty="0"/>
                <a:t>일</a:t>
              </a:r>
              <a:r>
                <a:rPr lang="en-US" altLang="ko-KR" sz="1100" dirty="0" smtClean="0"/>
                <a:t>');</a:t>
              </a:r>
              <a:endParaRPr lang="en-US" altLang="ko-KR" sz="1100" dirty="0"/>
            </a:p>
            <a:p>
              <a:r>
                <a:rPr lang="en-US" altLang="ko-KR" sz="1100" dirty="0"/>
                <a:t>insert into </a:t>
              </a:r>
              <a:r>
                <a:rPr lang="en-US" altLang="ko-KR" sz="1100" dirty="0" err="1"/>
                <a:t>movie_member</a:t>
              </a:r>
              <a:endParaRPr lang="en-US" altLang="ko-KR" sz="1100" dirty="0"/>
            </a:p>
            <a:p>
              <a:r>
                <a:rPr lang="en-US" altLang="ko-KR" sz="1100" dirty="0"/>
                <a:t>values ('</a:t>
              </a:r>
              <a:r>
                <a:rPr lang="en-US" altLang="ko-KR" sz="1100" dirty="0" err="1"/>
                <a:t>jin</a:t>
              </a:r>
              <a:r>
                <a:rPr lang="en-US" altLang="ko-KR" sz="1100" dirty="0"/>
                <a:t>', '666', '</a:t>
              </a:r>
              <a:r>
                <a:rPr lang="ko-KR" altLang="en-US" sz="1100" dirty="0" err="1"/>
                <a:t>정후진</a:t>
              </a:r>
              <a:r>
                <a:rPr lang="en-US" altLang="ko-KR" sz="1100" dirty="0"/>
                <a:t>',18,'010-5604-2317','</a:t>
              </a:r>
              <a:r>
                <a:rPr lang="ko-KR" altLang="en-US" sz="1100" dirty="0"/>
                <a:t>부산 </a:t>
              </a:r>
              <a:r>
                <a:rPr lang="ko-KR" altLang="en-US" sz="1100" dirty="0" err="1"/>
                <a:t>괴정</a:t>
              </a:r>
              <a:r>
                <a:rPr lang="en-US" altLang="ko-KR" sz="1100" dirty="0"/>
                <a:t>','2015</a:t>
              </a:r>
              <a:r>
                <a:rPr lang="ko-KR" altLang="en-US" sz="1100" dirty="0"/>
                <a:t>년 </a:t>
              </a:r>
              <a:r>
                <a:rPr lang="en-US" altLang="ko-KR" sz="1100" dirty="0"/>
                <a:t>04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</a:t>
              </a:r>
              <a:r>
                <a:rPr lang="ko-KR" altLang="en-US" sz="1100" dirty="0"/>
                <a:t>일</a:t>
              </a:r>
              <a:r>
                <a:rPr lang="en-US" altLang="ko-KR" sz="1100" dirty="0" smtClean="0"/>
                <a:t>');</a:t>
              </a:r>
              <a:endParaRPr lang="en-US" altLang="ko-KR" sz="1100" dirty="0"/>
            </a:p>
            <a:p>
              <a:r>
                <a:rPr lang="en-US" altLang="ko-KR" sz="1100" dirty="0"/>
                <a:t>insert into </a:t>
              </a:r>
              <a:r>
                <a:rPr lang="en-US" altLang="ko-KR" sz="1100" dirty="0" err="1"/>
                <a:t>movie_member</a:t>
              </a:r>
              <a:endParaRPr lang="en-US" altLang="ko-KR" sz="1100" dirty="0"/>
            </a:p>
            <a:p>
              <a:r>
                <a:rPr lang="en-US" altLang="ko-KR" sz="1100" dirty="0"/>
                <a:t>values ('sun', '777', '</a:t>
              </a:r>
              <a:r>
                <a:rPr lang="ko-KR" altLang="en-US" sz="1100" dirty="0"/>
                <a:t>정은순</a:t>
              </a:r>
              <a:r>
                <a:rPr lang="en-US" altLang="ko-KR" sz="1100" dirty="0"/>
                <a:t>',22,'010-2798-2621','</a:t>
              </a:r>
              <a:r>
                <a:rPr lang="ko-KR" altLang="en-US" sz="1100" dirty="0"/>
                <a:t>부산 </a:t>
              </a:r>
              <a:r>
                <a:rPr lang="ko-KR" altLang="en-US" sz="1100" dirty="0" err="1"/>
                <a:t>사하</a:t>
              </a:r>
              <a:r>
                <a:rPr lang="en-US" altLang="ko-KR" sz="1100" dirty="0"/>
                <a:t>','2015</a:t>
              </a:r>
              <a:r>
                <a:rPr lang="ko-KR" altLang="en-US" sz="1100" dirty="0"/>
                <a:t>년 </a:t>
              </a:r>
              <a:r>
                <a:rPr lang="en-US" altLang="ko-KR" sz="1100" dirty="0"/>
                <a:t>04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23</a:t>
              </a:r>
              <a:r>
                <a:rPr lang="ko-KR" altLang="en-US" sz="1100" dirty="0"/>
                <a:t>일</a:t>
              </a:r>
              <a:r>
                <a:rPr lang="en-US" altLang="ko-KR" sz="1100" dirty="0"/>
                <a:t>');</a:t>
              </a:r>
              <a:endParaRPr lang="ko-KR" altLang="en-US" sz="1100" dirty="0"/>
            </a:p>
          </p:txBody>
        </p: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9883" y="4523488"/>
              <a:ext cx="4544234" cy="1152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067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en-US" altLang="ko-KR" dirty="0" err="1"/>
              <a:t>설계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308078" y="3212976"/>
            <a:ext cx="4482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Reservation DB</a:t>
            </a:r>
            <a:endParaRPr lang="ko-KR" altLang="en-US" sz="5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036852" y="2380222"/>
            <a:ext cx="5060364" cy="2062103"/>
            <a:chOff x="2036852" y="2380222"/>
            <a:chExt cx="5060364" cy="2062103"/>
          </a:xfrm>
        </p:grpSpPr>
        <p:sp>
          <p:nvSpPr>
            <p:cNvPr id="3" name="TextBox 2"/>
            <p:cNvSpPr txBox="1"/>
            <p:nvPr/>
          </p:nvSpPr>
          <p:spPr>
            <a:xfrm>
              <a:off x="2036852" y="2380222"/>
              <a:ext cx="224711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create table reservation(</a:t>
              </a:r>
            </a:p>
            <a:p>
              <a:r>
                <a:rPr lang="en-US" altLang="ko-KR" sz="1600" dirty="0" err="1"/>
                <a:t>rnum</a:t>
              </a:r>
              <a:r>
                <a:rPr lang="en-US" altLang="ko-KR" sz="1600" dirty="0"/>
                <a:t> number primary key,</a:t>
              </a:r>
            </a:p>
            <a:p>
              <a:r>
                <a:rPr lang="en-US" altLang="ko-KR" sz="1600" dirty="0" err="1"/>
                <a:t>id_mb</a:t>
              </a:r>
              <a:r>
                <a:rPr lang="en-US" altLang="ko-KR" sz="1600" dirty="0"/>
                <a:t> varchar2(20),</a:t>
              </a:r>
            </a:p>
            <a:p>
              <a:r>
                <a:rPr lang="en-US" altLang="ko-KR" sz="1600" dirty="0" err="1"/>
                <a:t>mtitle</a:t>
              </a:r>
              <a:r>
                <a:rPr lang="en-US" altLang="ko-KR" sz="1600" dirty="0"/>
                <a:t> varchar2(50),</a:t>
              </a:r>
            </a:p>
            <a:p>
              <a:r>
                <a:rPr lang="en-US" altLang="ko-KR" sz="1600" dirty="0" err="1"/>
                <a:t>mdate</a:t>
              </a:r>
              <a:r>
                <a:rPr lang="en-US" altLang="ko-KR" sz="1600" dirty="0"/>
                <a:t> varchar2(50),</a:t>
              </a:r>
            </a:p>
            <a:p>
              <a:r>
                <a:rPr lang="en-US" altLang="ko-KR" sz="1600" dirty="0" err="1"/>
                <a:t>mtime</a:t>
              </a:r>
              <a:r>
                <a:rPr lang="en-US" altLang="ko-KR" sz="1600" dirty="0"/>
                <a:t> varchar2(20),</a:t>
              </a:r>
            </a:p>
            <a:p>
              <a:r>
                <a:rPr lang="en-US" altLang="ko-KR" sz="1600" dirty="0" err="1"/>
                <a:t>mroon</a:t>
              </a:r>
              <a:r>
                <a:rPr lang="en-US" altLang="ko-KR" sz="1600" dirty="0"/>
                <a:t> varchar2(10),</a:t>
              </a:r>
            </a:p>
            <a:p>
              <a:r>
                <a:rPr lang="en-US" altLang="ko-KR" sz="1600" dirty="0" err="1"/>
                <a:t>rmoney</a:t>
              </a:r>
              <a:r>
                <a:rPr lang="en-US" altLang="ko-KR" sz="1600" dirty="0"/>
                <a:t> </a:t>
              </a:r>
              <a:r>
                <a:rPr lang="en-US" altLang="ko-KR" sz="1600" dirty="0" smtClean="0"/>
                <a:t>number);</a:t>
              </a:r>
              <a:endParaRPr lang="en-US" altLang="ko-KR" sz="16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051720" y="2380222"/>
              <a:ext cx="2232248" cy="20621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441032" y="2924944"/>
              <a:ext cx="165618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create table seat(</a:t>
              </a:r>
            </a:p>
            <a:p>
              <a:r>
                <a:rPr lang="en-US" altLang="ko-KR" sz="1600" dirty="0" err="1"/>
                <a:t>rnum</a:t>
              </a:r>
              <a:r>
                <a:rPr lang="en-US" altLang="ko-KR" sz="1600" dirty="0"/>
                <a:t> number ,</a:t>
              </a:r>
            </a:p>
            <a:p>
              <a:r>
                <a:rPr lang="en-US" altLang="ko-KR" sz="1600" dirty="0" err="1"/>
                <a:t>rseat</a:t>
              </a:r>
              <a:r>
                <a:rPr lang="en-US" altLang="ko-KR" sz="1600" dirty="0"/>
                <a:t> varchar2(5</a:t>
              </a:r>
              <a:r>
                <a:rPr lang="en-US" altLang="ko-KR" sz="1600" dirty="0" smtClean="0"/>
                <a:t>));</a:t>
              </a:r>
              <a:endParaRPr lang="ko-KR" altLang="en-US" sz="16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57800" y="2971111"/>
              <a:ext cx="1567408" cy="7675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4283968" y="2852936"/>
              <a:ext cx="1224136" cy="487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096283" y="2708921"/>
              <a:ext cx="2151507" cy="21602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02013" y="3246862"/>
              <a:ext cx="1303430" cy="21602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721448" y="3880350"/>
            <a:ext cx="1095375" cy="1123950"/>
            <a:chOff x="5721448" y="3880350"/>
            <a:chExt cx="1095375" cy="112395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1448" y="3880350"/>
              <a:ext cx="1095375" cy="1123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5721456" y="3891038"/>
              <a:ext cx="531999" cy="11132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090936" y="5064422"/>
            <a:ext cx="5129797" cy="390525"/>
            <a:chOff x="2090936" y="5064422"/>
            <a:chExt cx="5129797" cy="39052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283" y="5064422"/>
              <a:ext cx="5124450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2090936" y="5091722"/>
              <a:ext cx="542692" cy="3511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화살표 연결선 23"/>
          <p:cNvCxnSpPr>
            <a:stCxn id="23" idx="0"/>
            <a:endCxn id="6147" idx="1"/>
          </p:cNvCxnSpPr>
          <p:nvPr/>
        </p:nvCxnSpPr>
        <p:spPr>
          <a:xfrm flipV="1">
            <a:off x="2362282" y="4442325"/>
            <a:ext cx="3359166" cy="64939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2160692" y="2177859"/>
            <a:ext cx="5328592" cy="1754326"/>
            <a:chOff x="2160692" y="2177859"/>
            <a:chExt cx="5328592" cy="1754326"/>
          </a:xfrm>
        </p:grpSpPr>
        <p:sp>
          <p:nvSpPr>
            <p:cNvPr id="14" name="직사각형 13"/>
            <p:cNvSpPr/>
            <p:nvPr/>
          </p:nvSpPr>
          <p:spPr>
            <a:xfrm>
              <a:off x="2160692" y="2177859"/>
              <a:ext cx="5328592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alter table reservation</a:t>
              </a:r>
            </a:p>
            <a:p>
              <a:r>
                <a:rPr lang="en-US" altLang="ko-KR" dirty="0"/>
                <a:t>add constraint </a:t>
              </a:r>
              <a:r>
                <a:rPr lang="en-US" altLang="ko-KR" dirty="0" err="1"/>
                <a:t>reservation_member_fk</a:t>
              </a:r>
              <a:r>
                <a:rPr lang="en-US" altLang="ko-KR" dirty="0"/>
                <a:t> </a:t>
              </a:r>
              <a:r>
                <a:rPr lang="en-US" altLang="ko-KR" dirty="0" err="1" smtClean="0"/>
                <a:t>foreignkey</a:t>
              </a:r>
              <a:r>
                <a:rPr lang="en-US" altLang="ko-KR" dirty="0" smtClean="0"/>
                <a:t>(</a:t>
              </a:r>
              <a:r>
                <a:rPr lang="en-US" altLang="ko-KR" dirty="0" err="1" smtClean="0"/>
                <a:t>id_mb</a:t>
              </a:r>
              <a:r>
                <a:rPr lang="en-US" altLang="ko-KR" dirty="0"/>
                <a:t>)</a:t>
              </a:r>
            </a:p>
            <a:p>
              <a:r>
                <a:rPr lang="en-US" altLang="ko-KR" dirty="0"/>
                <a:t>references </a:t>
              </a:r>
              <a:r>
                <a:rPr lang="en-US" altLang="ko-KR" dirty="0" err="1"/>
                <a:t>movie_member</a:t>
              </a:r>
              <a:r>
                <a:rPr lang="en-US" altLang="ko-KR" dirty="0"/>
                <a:t>(</a:t>
              </a:r>
              <a:r>
                <a:rPr lang="en-US" altLang="ko-KR" dirty="0" err="1"/>
                <a:t>id_mb</a:t>
              </a:r>
              <a:r>
                <a:rPr lang="en-US" altLang="ko-KR" dirty="0" smtClean="0"/>
                <a:t>);</a:t>
              </a:r>
              <a:endParaRPr lang="en-US" altLang="ko-KR" dirty="0"/>
            </a:p>
            <a:p>
              <a:r>
                <a:rPr lang="en-US" altLang="ko-KR" dirty="0"/>
                <a:t>alter table seat</a:t>
              </a:r>
            </a:p>
            <a:p>
              <a:r>
                <a:rPr lang="en-US" altLang="ko-KR" dirty="0"/>
                <a:t>add constraint </a:t>
              </a:r>
              <a:r>
                <a:rPr lang="en-US" altLang="ko-KR" dirty="0" err="1"/>
                <a:t>mseat_reservation_fk</a:t>
              </a:r>
              <a:r>
                <a:rPr lang="en-US" altLang="ko-KR" dirty="0"/>
                <a:t> foreign key(</a:t>
              </a:r>
              <a:r>
                <a:rPr lang="en-US" altLang="ko-KR" dirty="0" err="1"/>
                <a:t>rnum</a:t>
              </a:r>
              <a:r>
                <a:rPr lang="en-US" altLang="ko-KR" dirty="0"/>
                <a:t>)</a:t>
              </a:r>
            </a:p>
            <a:p>
              <a:r>
                <a:rPr lang="en-US" altLang="ko-KR" dirty="0"/>
                <a:t>references reservation(</a:t>
              </a:r>
              <a:r>
                <a:rPr lang="en-US" altLang="ko-KR" dirty="0" err="1"/>
                <a:t>rnum</a:t>
              </a:r>
              <a:r>
                <a:rPr lang="en-US" altLang="ko-KR" dirty="0"/>
                <a:t>);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166744" y="2227059"/>
              <a:ext cx="5285576" cy="16639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450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 및 개선방안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708920"/>
            <a:ext cx="6400800" cy="3048001"/>
          </a:xfrm>
        </p:spPr>
        <p:txBody>
          <a:bodyPr/>
          <a:lstStyle/>
          <a:p>
            <a:r>
              <a:rPr lang="ko-KR" altLang="en-US" dirty="0" err="1" smtClean="0"/>
              <a:t>정규표현식를</a:t>
            </a:r>
            <a:r>
              <a:rPr lang="ko-KR" altLang="en-US" dirty="0" smtClean="0"/>
              <a:t> 사용하지 않아 아이디와 비밀번호 패턴이</a:t>
            </a:r>
            <a:endParaRPr lang="en-US" altLang="ko-KR" dirty="0" smtClean="0"/>
          </a:p>
          <a:p>
            <a:pPr indent="0"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단순하여 보안에 </a:t>
            </a:r>
            <a:r>
              <a:rPr lang="ko-KR" altLang="en-US" dirty="0" smtClean="0"/>
              <a:t>취약합니다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결제방식이 단순하여 보안에 </a:t>
            </a:r>
            <a:r>
              <a:rPr lang="ko-KR" altLang="en-US" dirty="0" smtClean="0"/>
              <a:t>취약합니다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비회원도 예매할 수 있도록 개선합니다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58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588711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/>
              <a:t>시   연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35926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9980" y="2793702"/>
            <a:ext cx="2039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Q &amp; A</a:t>
            </a:r>
            <a:endParaRPr lang="ko-KR" alt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1196752"/>
            <a:ext cx="461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atin typeface="굴림체" pitchFamily="49" charset="-127"/>
                <a:ea typeface="굴림체" pitchFamily="49" charset="-127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0064" y="2691075"/>
            <a:ext cx="461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atin typeface="굴림체" pitchFamily="49" charset="-127"/>
                <a:ea typeface="굴림체" pitchFamily="49" charset="-127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1760" y="1501551"/>
            <a:ext cx="461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atin typeface="굴림체" pitchFamily="49" charset="-127"/>
                <a:ea typeface="굴림체" pitchFamily="49" charset="-127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0040" y="3808611"/>
            <a:ext cx="461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atin typeface="굴림체" pitchFamily="49" charset="-127"/>
                <a:ea typeface="굴림체" pitchFamily="49" charset="-127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0152" y="2283083"/>
            <a:ext cx="461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atin typeface="굴림체" pitchFamily="49" charset="-127"/>
                <a:ea typeface="굴림체" pitchFamily="49" charset="-127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9321" y="4653136"/>
            <a:ext cx="461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atin typeface="굴림체" pitchFamily="49" charset="-127"/>
                <a:ea typeface="굴림체" pitchFamily="49" charset="-127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9581" y="2636912"/>
            <a:ext cx="461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atin typeface="굴림체" pitchFamily="49" charset="-127"/>
                <a:ea typeface="굴림체" pitchFamily="49" charset="-127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4266" y="4581128"/>
            <a:ext cx="461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atin typeface="굴림체" pitchFamily="49" charset="-127"/>
                <a:ea typeface="굴림체" pitchFamily="49" charset="-127"/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92280" y="1036911"/>
            <a:ext cx="461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atin typeface="굴림체" pitchFamily="49" charset="-127"/>
                <a:ea typeface="굴림체" pitchFamily="49" charset="-127"/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3067" y="4365104"/>
            <a:ext cx="461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atin typeface="굴림체" pitchFamily="49" charset="-127"/>
                <a:ea typeface="굴림체" pitchFamily="49" charset="-127"/>
              </a:rPr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1357184"/>
            <a:ext cx="461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atin typeface="굴림체" pitchFamily="49" charset="-127"/>
                <a:ea typeface="굴림체" pitchFamily="49" charset="-127"/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08875" y="3980383"/>
            <a:ext cx="461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atin typeface="굴림체" pitchFamily="49" charset="-127"/>
                <a:ea typeface="굴림체" pitchFamily="49" charset="-127"/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54694" y="4437112"/>
            <a:ext cx="461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atin typeface="굴림체" pitchFamily="49" charset="-127"/>
                <a:ea typeface="굴림체" pitchFamily="49" charset="-127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00192" y="3595662"/>
            <a:ext cx="461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atin typeface="굴림체" pitchFamily="49" charset="-127"/>
                <a:ea typeface="굴림체" pitchFamily="49" charset="-127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32040" y="1829445"/>
            <a:ext cx="461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atin typeface="굴림체" pitchFamily="49" charset="-127"/>
                <a:ea typeface="굴림체" pitchFamily="49" charset="-127"/>
              </a:rP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43796" y="1196751"/>
            <a:ext cx="461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atin typeface="굴림체" pitchFamily="49" charset="-127"/>
                <a:ea typeface="굴림체" pitchFamily="49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138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4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8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5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팀 소개 및 역할</a:t>
            </a:r>
            <a:endParaRPr lang="en-US" altLang="ko-KR" dirty="0" smtClean="0"/>
          </a:p>
          <a:p>
            <a:r>
              <a:rPr lang="ko-KR" altLang="en-US" dirty="0" smtClean="0"/>
              <a:t>프로그램 개요 및 기능</a:t>
            </a:r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en-US" altLang="ko-KR" dirty="0" err="1" smtClean="0"/>
              <a:t>설계</a:t>
            </a:r>
            <a:endParaRPr lang="en-US" altLang="ko-KR" dirty="0" smtClean="0"/>
          </a:p>
          <a:p>
            <a:r>
              <a:rPr lang="ko-KR" altLang="en-US" dirty="0" smtClean="0"/>
              <a:t>문제점 및 개선방안  </a:t>
            </a:r>
            <a:r>
              <a:rPr lang="ko-KR" altLang="en-US" dirty="0" err="1" smtClean="0"/>
              <a:t>정규표현식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9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</a:t>
            </a:r>
            <a:r>
              <a:rPr lang="ko-KR" altLang="en-US" dirty="0" err="1" smtClean="0"/>
              <a:t>소개및</a:t>
            </a:r>
            <a:r>
              <a:rPr lang="ko-KR" altLang="en-US" dirty="0" smtClean="0"/>
              <a:t>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데</a:t>
            </a:r>
            <a:r>
              <a:rPr lang="ko-KR" altLang="en-US" dirty="0" err="1" smtClean="0"/>
              <a:t>이타베이스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백운학</a:t>
            </a:r>
            <a:endParaRPr lang="en-US" altLang="ko-KR" dirty="0" smtClean="0"/>
          </a:p>
          <a:p>
            <a:r>
              <a:rPr lang="en-US" altLang="ko-KR" dirty="0" smtClean="0"/>
              <a:t>GUI : </a:t>
            </a:r>
            <a:r>
              <a:rPr lang="en-US" altLang="ko-KR" dirty="0" err="1" smtClean="0"/>
              <a:t>최상호</a:t>
            </a:r>
            <a:endParaRPr lang="en-US" altLang="ko-KR" dirty="0" smtClean="0"/>
          </a:p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회원탈퇴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회원수정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이진우</a:t>
            </a:r>
            <a:endParaRPr lang="en-US" altLang="ko-KR" dirty="0" smtClean="0"/>
          </a:p>
          <a:p>
            <a:r>
              <a:rPr lang="ko-KR" altLang="en-US" dirty="0" smtClean="0"/>
              <a:t>영화예매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결제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최유리</a:t>
            </a:r>
            <a:endParaRPr lang="en-US" altLang="ko-KR" dirty="0" smtClean="0"/>
          </a:p>
          <a:p>
            <a:r>
              <a:rPr lang="ko-KR" altLang="en-US" dirty="0" smtClean="0"/>
              <a:t>영화예매확인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변경,취소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백혜인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623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개요 및 기능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2107" y="3324954"/>
            <a:ext cx="4839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/>
              <a:t>로그인전</a:t>
            </a:r>
            <a:r>
              <a:rPr lang="ko-KR" altLang="en-US" sz="4400" dirty="0" smtClean="0"/>
              <a:t> </a:t>
            </a:r>
            <a:r>
              <a:rPr lang="ko-KR" altLang="en-US" sz="4400" dirty="0" err="1" smtClean="0"/>
              <a:t>메인화면</a:t>
            </a:r>
            <a:endParaRPr lang="ko-KR" altLang="en-US" sz="4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835696" y="2420888"/>
            <a:ext cx="5384254" cy="3041506"/>
            <a:chOff x="1835696" y="2420888"/>
            <a:chExt cx="5384254" cy="3041506"/>
          </a:xfrm>
        </p:grpSpPr>
        <p:grpSp>
          <p:nvGrpSpPr>
            <p:cNvPr id="7" name="그룹 6"/>
            <p:cNvGrpSpPr/>
            <p:nvPr/>
          </p:nvGrpSpPr>
          <p:grpSpPr>
            <a:xfrm>
              <a:off x="2303335" y="2420888"/>
              <a:ext cx="4537329" cy="3041506"/>
              <a:chOff x="2303335" y="2420888"/>
              <a:chExt cx="4537329" cy="3041506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3335" y="2420888"/>
                <a:ext cx="4537329" cy="30415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2699792" y="2564904"/>
                <a:ext cx="3744416" cy="21602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300192" y="4869160"/>
                <a:ext cx="504056" cy="50405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2996952"/>
              <a:ext cx="264795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996952"/>
              <a:ext cx="264795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763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475234" y="2420888"/>
            <a:ext cx="6968339" cy="3133512"/>
            <a:chOff x="1475234" y="2420888"/>
            <a:chExt cx="6968339" cy="3133512"/>
          </a:xfrm>
        </p:grpSpPr>
        <p:grpSp>
          <p:nvGrpSpPr>
            <p:cNvPr id="12" name="그룹 11"/>
            <p:cNvGrpSpPr/>
            <p:nvPr/>
          </p:nvGrpSpPr>
          <p:grpSpPr>
            <a:xfrm>
              <a:off x="1475234" y="2420888"/>
              <a:ext cx="6968339" cy="3133512"/>
              <a:chOff x="1475234" y="2420888"/>
              <a:chExt cx="6968339" cy="3133512"/>
            </a:xfrm>
          </p:grpSpPr>
          <p:pic>
            <p:nvPicPr>
              <p:cNvPr id="3085" name="Picture 1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2564904"/>
                <a:ext cx="2647950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6" name="Picture 1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234" y="2420888"/>
                <a:ext cx="2952750" cy="2952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4572000" y="4077072"/>
                <a:ext cx="387157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아무 </a:t>
                </a:r>
                <a:r>
                  <a:rPr lang="ko-KR" altLang="en-US" dirty="0" err="1" smtClean="0"/>
                  <a:t>입력없이</a:t>
                </a:r>
                <a:r>
                  <a:rPr lang="ko-KR" altLang="en-US" dirty="0" smtClean="0"/>
                  <a:t> 가입버튼을 누르면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누락된 것마다 </a:t>
                </a:r>
                <a:r>
                  <a:rPr lang="ko-KR" altLang="en-US" dirty="0" err="1" smtClean="0"/>
                  <a:t>알림메시지가</a:t>
                </a:r>
                <a:r>
                  <a:rPr lang="ko-KR" altLang="en-US" dirty="0" smtClean="0"/>
                  <a:t> 뜹니다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또한 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아이디를 </a:t>
                </a:r>
                <a:r>
                  <a:rPr lang="ko-KR" altLang="en-US" dirty="0" err="1" smtClean="0"/>
                  <a:t>입력하지않고</a:t>
                </a:r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중복검사를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하면 </a:t>
                </a:r>
                <a:r>
                  <a:rPr lang="ko-KR" altLang="en-US" dirty="0" err="1" smtClean="0"/>
                  <a:t>알림메시지가</a:t>
                </a:r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뜹니다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1700306" y="4941168"/>
              <a:ext cx="1008112" cy="3222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699792" y="4941168"/>
              <a:ext cx="852791" cy="3222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개요 및 기능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91779" y="3322439"/>
            <a:ext cx="3127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회원가</a:t>
            </a:r>
            <a:r>
              <a:rPr lang="ko-KR" altLang="en-US" sz="5400" dirty="0"/>
              <a:t>입</a:t>
            </a:r>
            <a:r>
              <a:rPr lang="ko-KR" altLang="en-US" sz="5400" dirty="0" smtClean="0"/>
              <a:t> </a:t>
            </a:r>
            <a:endParaRPr lang="ko-KR" altLang="en-US" sz="54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475234" y="2420888"/>
            <a:ext cx="6680735" cy="2952750"/>
            <a:chOff x="1468877" y="2516096"/>
            <a:chExt cx="6680735" cy="2952750"/>
          </a:xfrm>
        </p:grpSpPr>
        <p:grpSp>
          <p:nvGrpSpPr>
            <p:cNvPr id="4" name="그룹 3"/>
            <p:cNvGrpSpPr/>
            <p:nvPr/>
          </p:nvGrpSpPr>
          <p:grpSpPr>
            <a:xfrm>
              <a:off x="1468877" y="2516096"/>
              <a:ext cx="6680735" cy="2952750"/>
              <a:chOff x="1477503" y="2420888"/>
              <a:chExt cx="6680735" cy="2952750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1768" y="2567947"/>
                <a:ext cx="2647950" cy="1295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503" y="2420888"/>
                <a:ext cx="2952750" cy="2952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4572000" y="4066375"/>
                <a:ext cx="358623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비밀번호 확인에서 포커스가 </a:t>
                </a:r>
                <a:endParaRPr lang="en-US" altLang="ko-KR" dirty="0" smtClean="0"/>
              </a:p>
              <a:p>
                <a:r>
                  <a:rPr lang="en-US" altLang="ko-KR" dirty="0" smtClean="0"/>
                  <a:t>Lost</a:t>
                </a:r>
                <a:r>
                  <a:rPr lang="ko-KR" altLang="en-US" dirty="0" smtClean="0"/>
                  <a:t>되면 처음 입력한 비밀번호와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비교하여 서로 다르면 </a:t>
                </a:r>
                <a:r>
                  <a:rPr lang="ko-KR" altLang="en-US" dirty="0" err="1" smtClean="0"/>
                  <a:t>알림창이</a:t>
                </a:r>
                <a:endParaRPr lang="en-US" altLang="ko-KR" dirty="0"/>
              </a:p>
              <a:p>
                <a:r>
                  <a:rPr lang="ko-KR" altLang="en-US" dirty="0" smtClean="0"/>
                  <a:t>뜹니다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2843808" y="3529259"/>
              <a:ext cx="1475977" cy="3222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475656" y="2420888"/>
            <a:ext cx="6215124" cy="2952750"/>
            <a:chOff x="-1211076" y="2420888"/>
            <a:chExt cx="6215124" cy="2952750"/>
          </a:xfrm>
        </p:grpSpPr>
        <p:grpSp>
          <p:nvGrpSpPr>
            <p:cNvPr id="6" name="그룹 5"/>
            <p:cNvGrpSpPr/>
            <p:nvPr/>
          </p:nvGrpSpPr>
          <p:grpSpPr>
            <a:xfrm>
              <a:off x="-1211076" y="2420888"/>
              <a:ext cx="6215124" cy="2952750"/>
              <a:chOff x="1468877" y="2420888"/>
              <a:chExt cx="6215124" cy="2952750"/>
            </a:xfrm>
          </p:grpSpPr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8877" y="2420888"/>
                <a:ext cx="2952750" cy="2952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4657210" y="3228311"/>
                <a:ext cx="302679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/>
                  <a:t>전화번호창에</a:t>
                </a:r>
                <a:r>
                  <a:rPr lang="ko-KR" altLang="en-US" dirty="0" smtClean="0"/>
                  <a:t> 포커스가 </a:t>
                </a:r>
                <a:endParaRPr lang="en-US" altLang="ko-KR" dirty="0" smtClean="0"/>
              </a:p>
              <a:p>
                <a:r>
                  <a:rPr lang="en-US" altLang="ko-KR" dirty="0" smtClean="0"/>
                  <a:t>Gained</a:t>
                </a:r>
                <a:r>
                  <a:rPr lang="ko-KR" altLang="en-US" dirty="0" smtClean="0"/>
                  <a:t>되면 </a:t>
                </a:r>
                <a:r>
                  <a:rPr lang="en-US" altLang="ko-KR" dirty="0" smtClean="0"/>
                  <a:t>‘-’</a:t>
                </a:r>
                <a:r>
                  <a:rPr lang="ko-KR" altLang="en-US" dirty="0" smtClean="0"/>
                  <a:t>를 넣어주세요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라는 글이 </a:t>
                </a:r>
                <a:r>
                  <a:rPr lang="ko-KR" altLang="en-US" dirty="0" err="1" smtClean="0"/>
                  <a:t>사라지게됩니다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179512" y="4256600"/>
              <a:ext cx="1489810" cy="3222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475656" y="2420888"/>
            <a:ext cx="6778199" cy="2952750"/>
            <a:chOff x="1475234" y="2420466"/>
            <a:chExt cx="6778199" cy="2952750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1516" y="2567947"/>
              <a:ext cx="264795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63989" y="4161854"/>
              <a:ext cx="35894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모든정보를</a:t>
              </a:r>
              <a:r>
                <a:rPr lang="ko-KR" altLang="en-US" dirty="0" smtClean="0"/>
                <a:t> 입력하고 중복검사를 </a:t>
              </a:r>
              <a:endParaRPr lang="en-US" altLang="ko-KR" dirty="0" smtClean="0"/>
            </a:p>
            <a:p>
              <a:r>
                <a:rPr lang="ko-KR" altLang="en-US" dirty="0" err="1" smtClean="0"/>
                <a:t>하지않고</a:t>
              </a:r>
              <a:r>
                <a:rPr lang="ko-KR" altLang="en-US" dirty="0" smtClean="0"/>
                <a:t> 가입버튼을 누르면 </a:t>
              </a:r>
              <a:endParaRPr lang="en-US" altLang="ko-KR" dirty="0" smtClean="0"/>
            </a:p>
            <a:p>
              <a:r>
                <a:rPr lang="ko-KR" altLang="en-US" dirty="0" err="1" smtClean="0"/>
                <a:t>알림창이뜹니다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1475234" y="2420466"/>
              <a:ext cx="2952750" cy="2952750"/>
              <a:chOff x="-324544" y="514688"/>
              <a:chExt cx="2952750" cy="2952750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24544" y="514688"/>
                <a:ext cx="2952750" cy="2952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914996" y="3048820"/>
                <a:ext cx="887417" cy="32222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1475656" y="2420888"/>
            <a:ext cx="6434735" cy="2952750"/>
            <a:chOff x="1468877" y="2434643"/>
            <a:chExt cx="6434735" cy="2952750"/>
          </a:xfrm>
        </p:grpSpPr>
        <p:grpSp>
          <p:nvGrpSpPr>
            <p:cNvPr id="13" name="그룹 12"/>
            <p:cNvGrpSpPr/>
            <p:nvPr/>
          </p:nvGrpSpPr>
          <p:grpSpPr>
            <a:xfrm>
              <a:off x="1468877" y="2434643"/>
              <a:ext cx="6434735" cy="2952750"/>
              <a:chOff x="1468877" y="2434643"/>
              <a:chExt cx="6434735" cy="2952750"/>
            </a:xfrm>
          </p:grpSpPr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8877" y="2434643"/>
                <a:ext cx="2952750" cy="2952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3869" y="2567947"/>
                <a:ext cx="2647950" cy="1219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657210" y="4151641"/>
                <a:ext cx="32464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중복검사를 누르게 되면 </a:t>
                </a:r>
                <a:endParaRPr lang="en-US" altLang="ko-KR" dirty="0" smtClean="0"/>
              </a:p>
              <a:p>
                <a:r>
                  <a:rPr lang="en-US" altLang="ko-KR" dirty="0" smtClean="0"/>
                  <a:t>DB</a:t>
                </a:r>
                <a:r>
                  <a:rPr lang="ko-KR" altLang="en-US" dirty="0" smtClean="0"/>
                  <a:t>에있는 모든 </a:t>
                </a:r>
                <a:r>
                  <a:rPr lang="en-US" altLang="ko-KR" dirty="0" smtClean="0"/>
                  <a:t>ID</a:t>
                </a:r>
                <a:r>
                  <a:rPr lang="ko-KR" altLang="en-US" dirty="0" smtClean="0"/>
                  <a:t>과 비교하여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중복이 되면 </a:t>
                </a:r>
                <a:r>
                  <a:rPr lang="ko-KR" altLang="en-US" dirty="0" err="1" smtClean="0"/>
                  <a:t>알림창이</a:t>
                </a:r>
                <a:r>
                  <a:rPr lang="ko-KR" altLang="en-US" dirty="0" smtClean="0"/>
                  <a:t> 뜹니다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1691680" y="4967046"/>
              <a:ext cx="1008112" cy="3255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475234" y="2420888"/>
            <a:ext cx="6391570" cy="2952750"/>
            <a:chOff x="-684584" y="836712"/>
            <a:chExt cx="6391570" cy="2952750"/>
          </a:xfrm>
        </p:grpSpPr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0103" y="962845"/>
              <a:ext cx="264795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84584" y="836712"/>
              <a:ext cx="2952750" cy="295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-459512" y="3351039"/>
              <a:ext cx="1014468" cy="360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15706" y="1269300"/>
              <a:ext cx="1451040" cy="360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12494" y="2565334"/>
              <a:ext cx="32944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중복검사가 </a:t>
              </a:r>
              <a:r>
                <a:rPr lang="ko-KR" altLang="en-US" dirty="0" err="1" smtClean="0"/>
                <a:t>성공하게되면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  <a:p>
              <a:r>
                <a:rPr lang="en-US" altLang="ko-KR" dirty="0" err="1" smtClean="0"/>
                <a:t>IDTextfield</a:t>
              </a:r>
              <a:r>
                <a:rPr lang="ko-KR" altLang="en-US" dirty="0" err="1" smtClean="0"/>
                <a:t>와중복검사</a:t>
              </a:r>
              <a:r>
                <a:rPr lang="ko-KR" altLang="en-US" dirty="0" smtClean="0"/>
                <a:t> 버튼이 </a:t>
              </a:r>
              <a:endParaRPr lang="en-US" altLang="ko-KR" dirty="0" smtClean="0"/>
            </a:p>
            <a:p>
              <a:r>
                <a:rPr lang="ko-KR" altLang="en-US" dirty="0" smtClean="0"/>
                <a:t>비활성화되고 </a:t>
              </a:r>
              <a:r>
                <a:rPr lang="ko-KR" altLang="en-US" dirty="0" err="1" smtClean="0"/>
                <a:t>알림창이뜹니다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개요 및 기능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3361193"/>
            <a:ext cx="6186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아이디</a:t>
            </a:r>
            <a:r>
              <a:rPr lang="en-US" altLang="ko-KR" sz="4800" dirty="0" smtClean="0"/>
              <a:t>/</a:t>
            </a:r>
            <a:r>
              <a:rPr lang="ko-KR" altLang="en-US" sz="4800" dirty="0" smtClean="0"/>
              <a:t>비밀번호 찾기</a:t>
            </a:r>
            <a:endParaRPr lang="ko-KR" altLang="en-US" sz="48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827584" y="2348880"/>
            <a:ext cx="7472486" cy="3238619"/>
            <a:chOff x="827584" y="2348880"/>
            <a:chExt cx="7472486" cy="323861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348880"/>
              <a:ext cx="4857750" cy="2476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051720" y="4941168"/>
              <a:ext cx="55451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아이디를 </a:t>
              </a:r>
              <a:r>
                <a:rPr lang="ko-KR" altLang="en-US" dirty="0" err="1" smtClean="0"/>
                <a:t>찾기위해서</a:t>
              </a:r>
              <a:r>
                <a:rPr lang="ko-KR" altLang="en-US" dirty="0" smtClean="0"/>
                <a:t> 이름과 전화번호를 입력합니다</a:t>
              </a:r>
              <a:r>
                <a:rPr lang="en-US" altLang="ko-KR" dirty="0" smtClean="0"/>
                <a:t>.</a:t>
              </a:r>
            </a:p>
            <a:p>
              <a:r>
                <a:rPr lang="ko-KR" altLang="en-US" dirty="0" smtClean="0"/>
                <a:t>입력</a:t>
              </a:r>
              <a:r>
                <a:rPr lang="ko-KR" altLang="en-US" dirty="0"/>
                <a:t>한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정보가 일치하면 아이디가 </a:t>
              </a:r>
              <a:r>
                <a:rPr lang="ko-KR" altLang="en-US" dirty="0" err="1" smtClean="0"/>
                <a:t>알립창에</a:t>
              </a:r>
              <a:r>
                <a:rPr lang="ko-KR" altLang="en-US" dirty="0" smtClean="0"/>
                <a:t> 뜹니다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2977530"/>
              <a:ext cx="264795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1564916" y="4332238"/>
              <a:ext cx="1008112" cy="3381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27584" y="2348880"/>
            <a:ext cx="7472486" cy="3250104"/>
            <a:chOff x="827584" y="2348880"/>
            <a:chExt cx="7472486" cy="3250104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348880"/>
              <a:ext cx="4857750" cy="2476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2977530"/>
              <a:ext cx="264795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352097" y="4952653"/>
              <a:ext cx="65774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비밀번호를 </a:t>
              </a:r>
              <a:r>
                <a:rPr lang="ko-KR" altLang="en-US" dirty="0" err="1" smtClean="0"/>
                <a:t>찾기위해서</a:t>
              </a:r>
              <a:r>
                <a:rPr lang="ko-KR" altLang="en-US" dirty="0" smtClean="0"/>
                <a:t> 아이디와 이름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전화번호를 입력합니다</a:t>
              </a:r>
              <a:r>
                <a:rPr lang="en-US" altLang="ko-KR" dirty="0" smtClean="0"/>
                <a:t>.</a:t>
              </a:r>
            </a:p>
            <a:p>
              <a:r>
                <a:rPr lang="ko-KR" altLang="en-US" dirty="0" smtClean="0"/>
                <a:t>입력한 정보가 일치하면 비밀번호가 </a:t>
              </a:r>
              <a:r>
                <a:rPr lang="ko-KR" altLang="en-US" dirty="0" err="1" smtClean="0"/>
                <a:t>알림차에</a:t>
              </a:r>
              <a:r>
                <a:rPr lang="ko-KR" altLang="en-US" dirty="0" smtClean="0"/>
                <a:t> 뜹니다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858360" y="4329466"/>
              <a:ext cx="1145688" cy="3409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1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개요 및 기능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04422" y="2420970"/>
            <a:ext cx="4537329" cy="3041506"/>
            <a:chOff x="2304422" y="2420970"/>
            <a:chExt cx="4537329" cy="3041506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422" y="2420970"/>
              <a:ext cx="4537329" cy="3041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>
              <a:off x="3203848" y="2564904"/>
              <a:ext cx="3600400" cy="2808312"/>
              <a:chOff x="3203848" y="2564904"/>
              <a:chExt cx="3600400" cy="280831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203848" y="2564904"/>
                <a:ext cx="2808312" cy="21602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300192" y="4869160"/>
                <a:ext cx="504056" cy="50405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2153194" y="3328698"/>
            <a:ext cx="4839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로그인후 </a:t>
            </a:r>
            <a:r>
              <a:rPr lang="ko-KR" altLang="en-US" sz="4400" dirty="0" err="1" smtClean="0"/>
              <a:t>메인화면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81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475234" y="2420466"/>
            <a:ext cx="6885487" cy="2952750"/>
            <a:chOff x="1475234" y="2420466"/>
            <a:chExt cx="6885487" cy="2952750"/>
          </a:xfrm>
        </p:grpSpPr>
        <p:grpSp>
          <p:nvGrpSpPr>
            <p:cNvPr id="8" name="그룹 7"/>
            <p:cNvGrpSpPr/>
            <p:nvPr/>
          </p:nvGrpSpPr>
          <p:grpSpPr>
            <a:xfrm>
              <a:off x="1475234" y="2420466"/>
              <a:ext cx="2952750" cy="2952750"/>
              <a:chOff x="3060784" y="2420466"/>
              <a:chExt cx="2952750" cy="2952750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3060784" y="2420466"/>
                <a:ext cx="2952750" cy="2952750"/>
                <a:chOff x="3060784" y="2420466"/>
                <a:chExt cx="2952750" cy="2952750"/>
              </a:xfrm>
            </p:grpSpPr>
            <p:pic>
              <p:nvPicPr>
                <p:cNvPr id="6146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0784" y="2420466"/>
                  <a:ext cx="2952750" cy="29527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5" name="직사각형 4"/>
                <p:cNvSpPr/>
                <p:nvPr/>
              </p:nvSpPr>
              <p:spPr>
                <a:xfrm>
                  <a:off x="4470609" y="3014204"/>
                  <a:ext cx="1464084" cy="189093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/>
              <p:cNvSpPr/>
              <p:nvPr/>
            </p:nvSpPr>
            <p:spPr>
              <a:xfrm>
                <a:off x="4067944" y="4943858"/>
                <a:ext cx="1134707" cy="33239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373732" y="3074476"/>
              <a:ext cx="398698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처음에는 보든 텍스트필드가 </a:t>
              </a:r>
              <a:endParaRPr lang="en-US" altLang="ko-KR" dirty="0" smtClean="0"/>
            </a:p>
            <a:p>
              <a:r>
                <a:rPr lang="ko-KR" altLang="en-US" dirty="0" err="1" smtClean="0"/>
                <a:t>비활성화되어있습니다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회원정보수정</a:t>
              </a:r>
              <a:endParaRPr lang="en-US" altLang="ko-KR" dirty="0" smtClean="0"/>
            </a:p>
            <a:p>
              <a:r>
                <a:rPr lang="ko-KR" altLang="en-US" dirty="0" smtClean="0"/>
                <a:t> 버튼을 누르면 모든 아이디를 뺀 </a:t>
              </a:r>
              <a:endParaRPr lang="en-US" altLang="ko-KR" dirty="0" smtClean="0"/>
            </a:p>
            <a:p>
              <a:r>
                <a:rPr lang="ko-KR" altLang="en-US" dirty="0" smtClean="0"/>
                <a:t>모든 텍스트필드가 활성화됩니다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474628" y="2276872"/>
            <a:ext cx="6362056" cy="3576593"/>
            <a:chOff x="1474628" y="2276872"/>
            <a:chExt cx="6362056" cy="3576593"/>
          </a:xfrm>
        </p:grpSpPr>
        <p:grpSp>
          <p:nvGrpSpPr>
            <p:cNvPr id="17" name="그룹 16"/>
            <p:cNvGrpSpPr/>
            <p:nvPr/>
          </p:nvGrpSpPr>
          <p:grpSpPr>
            <a:xfrm>
              <a:off x="1474628" y="2276872"/>
              <a:ext cx="6362056" cy="3576593"/>
              <a:chOff x="1474628" y="2276872"/>
              <a:chExt cx="6362056" cy="3576593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474628" y="2422685"/>
                <a:ext cx="2952750" cy="2952750"/>
                <a:chOff x="3061737" y="2420466"/>
                <a:chExt cx="2952750" cy="2952750"/>
              </a:xfrm>
            </p:grpSpPr>
            <p:pic>
              <p:nvPicPr>
                <p:cNvPr id="6147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1737" y="2420466"/>
                  <a:ext cx="2952750" cy="29527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직사각형 9"/>
                <p:cNvSpPr/>
                <p:nvPr/>
              </p:nvSpPr>
              <p:spPr>
                <a:xfrm>
                  <a:off x="4470609" y="3284983"/>
                  <a:ext cx="1464084" cy="1609843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4211958" y="4894826"/>
                  <a:ext cx="881465" cy="430454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6148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2039" y="2276872"/>
                <a:ext cx="2647950" cy="1219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651197" y="4653136"/>
                <a:ext cx="318548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비밀번호가 서로 맞지 않으면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회원정보변경이 불가합니다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수정이 완료되면 </a:t>
                </a:r>
                <a:r>
                  <a:rPr lang="ko-KR" altLang="en-US" dirty="0" err="1" smtClean="0"/>
                  <a:t>알림창이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뜹니다</a:t>
                </a:r>
                <a:r>
                  <a:rPr lang="en-US" altLang="ko-KR" dirty="0" smtClean="0"/>
                  <a:t>.</a:t>
                </a:r>
              </a:p>
            </p:txBody>
          </p:sp>
        </p:grp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39" y="3350069"/>
              <a:ext cx="264795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" name="그룹 19"/>
          <p:cNvGrpSpPr/>
          <p:nvPr/>
        </p:nvGrpSpPr>
        <p:grpSpPr>
          <a:xfrm>
            <a:off x="1474628" y="2276872"/>
            <a:ext cx="6990434" cy="3576592"/>
            <a:chOff x="1474628" y="2276872"/>
            <a:chExt cx="6990434" cy="3576592"/>
          </a:xfrm>
        </p:grpSpPr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628" y="2422685"/>
              <a:ext cx="2952750" cy="295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1636441" y="4905301"/>
              <a:ext cx="881465" cy="4304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39" y="2276872"/>
              <a:ext cx="3009900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3014" y="3482523"/>
              <a:ext cx="264795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4651197" y="4653135"/>
              <a:ext cx="381386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아니오를</a:t>
              </a:r>
              <a:r>
                <a:rPr lang="ko-KR" altLang="en-US" dirty="0" smtClean="0"/>
                <a:t> 누르면 </a:t>
              </a:r>
              <a:r>
                <a:rPr lang="ko-KR" altLang="en-US" dirty="0" err="1" smtClean="0"/>
                <a:t>알림창만꺼지고</a:t>
              </a:r>
              <a:endParaRPr lang="en-US" altLang="ko-KR" dirty="0" smtClean="0"/>
            </a:p>
            <a:p>
              <a:r>
                <a:rPr lang="ko-KR" altLang="en-US" dirty="0" smtClean="0"/>
                <a:t>예를 누르면 </a:t>
              </a:r>
              <a:r>
                <a:rPr lang="en-US" altLang="ko-KR" dirty="0" smtClean="0"/>
                <a:t>DB</a:t>
              </a:r>
              <a:r>
                <a:rPr lang="ko-KR" altLang="en-US" dirty="0" smtClean="0"/>
                <a:t>에 회원정보가</a:t>
              </a:r>
              <a:endParaRPr lang="en-US" altLang="ko-KR" dirty="0" smtClean="0"/>
            </a:p>
            <a:p>
              <a:r>
                <a:rPr lang="ko-KR" altLang="en-US" dirty="0" smtClean="0"/>
                <a:t>삭제되면서 </a:t>
              </a:r>
              <a:r>
                <a:rPr lang="ko-KR" altLang="en-US" dirty="0" err="1" smtClean="0"/>
                <a:t>알림창이뜨고</a:t>
              </a:r>
              <a:r>
                <a:rPr lang="ko-KR" altLang="en-US" dirty="0" smtClean="0"/>
                <a:t> </a:t>
              </a:r>
              <a:endParaRPr lang="en-US" altLang="ko-KR" dirty="0" smtClean="0"/>
            </a:p>
            <a:p>
              <a:r>
                <a:rPr lang="ko-KR" altLang="en-US" dirty="0" err="1" smtClean="0"/>
                <a:t>로그인전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메인화면으로</a:t>
              </a:r>
              <a:r>
                <a:rPr lang="ko-KR" altLang="en-US" dirty="0" smtClean="0"/>
                <a:t> 돌아갑니다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개요 및 기능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9832" y="321297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회원정보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81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2468864" y="2636912"/>
            <a:ext cx="4164588" cy="2160240"/>
            <a:chOff x="2468864" y="2636912"/>
            <a:chExt cx="4164588" cy="2160240"/>
          </a:xfrm>
        </p:grpSpPr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2636912"/>
              <a:ext cx="1989444" cy="9160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0" name="그룹 59"/>
            <p:cNvGrpSpPr/>
            <p:nvPr/>
          </p:nvGrpSpPr>
          <p:grpSpPr>
            <a:xfrm>
              <a:off x="2468864" y="2995155"/>
              <a:ext cx="4157798" cy="1801997"/>
              <a:chOff x="2468864" y="2995155"/>
              <a:chExt cx="4157798" cy="1801997"/>
            </a:xfrm>
          </p:grpSpPr>
          <p:pic>
            <p:nvPicPr>
              <p:cNvPr id="1040" name="Picture 1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8864" y="2995155"/>
                <a:ext cx="1960104" cy="1495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4" name="직선 화살표 연결선 73"/>
              <p:cNvCxnSpPr>
                <a:stCxn id="75" idx="0"/>
                <a:endCxn id="1042" idx="1"/>
              </p:cNvCxnSpPr>
              <p:nvPr/>
            </p:nvCxnSpPr>
            <p:spPr>
              <a:xfrm flipV="1">
                <a:off x="3691448" y="3094914"/>
                <a:ext cx="952560" cy="105444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직사각형 74"/>
              <p:cNvSpPr/>
              <p:nvPr/>
            </p:nvSpPr>
            <p:spPr>
              <a:xfrm>
                <a:off x="3466865" y="4149362"/>
                <a:ext cx="449165" cy="25211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43" name="Picture 1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7218" y="3881148"/>
                <a:ext cx="1989444" cy="9160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80" name="직선 화살표 연결선 79"/>
              <p:cNvCxnSpPr>
                <a:stCxn id="81" idx="2"/>
                <a:endCxn id="1043" idx="0"/>
              </p:cNvCxnSpPr>
              <p:nvPr/>
            </p:nvCxnSpPr>
            <p:spPr>
              <a:xfrm>
                <a:off x="5338936" y="3431184"/>
                <a:ext cx="293004" cy="44996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직사각형 80"/>
              <p:cNvSpPr/>
              <p:nvPr/>
            </p:nvSpPr>
            <p:spPr>
              <a:xfrm>
                <a:off x="5045932" y="3179068"/>
                <a:ext cx="586008" cy="25211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3212232" y="336537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결제하</a:t>
            </a:r>
            <a:r>
              <a:rPr lang="ko-KR" altLang="en-US" sz="5400" dirty="0"/>
              <a:t>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439128" y="2294728"/>
            <a:ext cx="4427792" cy="3332612"/>
            <a:chOff x="2439128" y="2294728"/>
            <a:chExt cx="4427792" cy="3332612"/>
          </a:xfrm>
        </p:grpSpPr>
        <p:grpSp>
          <p:nvGrpSpPr>
            <p:cNvPr id="15" name="그룹 14"/>
            <p:cNvGrpSpPr/>
            <p:nvPr/>
          </p:nvGrpSpPr>
          <p:grpSpPr>
            <a:xfrm>
              <a:off x="2439128" y="2294728"/>
              <a:ext cx="4427792" cy="3332612"/>
              <a:chOff x="2439128" y="2294728"/>
              <a:chExt cx="4427792" cy="3332612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9128" y="2294728"/>
                <a:ext cx="4265744" cy="33326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104" y="3937883"/>
                <a:ext cx="1358816" cy="625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6187512" y="5030327"/>
                <a:ext cx="400712" cy="48690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화살표 연결선 10"/>
              <p:cNvCxnSpPr/>
              <p:nvPr/>
            </p:nvCxnSpPr>
            <p:spPr>
              <a:xfrm flipH="1" flipV="1">
                <a:off x="6014487" y="4563526"/>
                <a:ext cx="173025" cy="4668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094" y="4835585"/>
              <a:ext cx="482846" cy="360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2439128" y="2294728"/>
            <a:ext cx="4427792" cy="3332612"/>
            <a:chOff x="2439128" y="2294728"/>
            <a:chExt cx="4427792" cy="3332612"/>
          </a:xfrm>
        </p:grpSpPr>
        <p:grpSp>
          <p:nvGrpSpPr>
            <p:cNvPr id="28" name="그룹 27"/>
            <p:cNvGrpSpPr/>
            <p:nvPr/>
          </p:nvGrpSpPr>
          <p:grpSpPr>
            <a:xfrm>
              <a:off x="2439128" y="2294728"/>
              <a:ext cx="4427792" cy="3332612"/>
              <a:chOff x="2439128" y="2294728"/>
              <a:chExt cx="4427792" cy="3332612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9128" y="2294728"/>
                <a:ext cx="4265744" cy="33326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104" y="3937883"/>
                <a:ext cx="1358816" cy="625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6" name="직사각형 25"/>
              <p:cNvSpPr/>
              <p:nvPr/>
            </p:nvSpPr>
            <p:spPr>
              <a:xfrm>
                <a:off x="4499516" y="4053685"/>
                <a:ext cx="504532" cy="36056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화살표 연결선 26"/>
              <p:cNvCxnSpPr/>
              <p:nvPr/>
            </p:nvCxnSpPr>
            <p:spPr>
              <a:xfrm>
                <a:off x="5004048" y="4168084"/>
                <a:ext cx="504056" cy="5719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직사각형 28"/>
              <p:cNvSpPr/>
              <p:nvPr/>
            </p:nvSpPr>
            <p:spPr>
              <a:xfrm>
                <a:off x="2627784" y="4796926"/>
                <a:ext cx="432048" cy="17159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화살표 연결선 29"/>
              <p:cNvCxnSpPr/>
              <p:nvPr/>
            </p:nvCxnSpPr>
            <p:spPr>
              <a:xfrm flipV="1">
                <a:off x="3059832" y="4563526"/>
                <a:ext cx="2448272" cy="34779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35"/>
              <p:cNvSpPr/>
              <p:nvPr/>
            </p:nvSpPr>
            <p:spPr>
              <a:xfrm>
                <a:off x="4527247" y="3336934"/>
                <a:ext cx="504532" cy="33770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화살표 연결선 36"/>
              <p:cNvCxnSpPr/>
              <p:nvPr/>
            </p:nvCxnSpPr>
            <p:spPr>
              <a:xfrm>
                <a:off x="5031779" y="3451332"/>
                <a:ext cx="504056" cy="50970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094" y="4831975"/>
              <a:ext cx="482846" cy="360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2439128" y="2294728"/>
            <a:ext cx="4427792" cy="3332612"/>
            <a:chOff x="2439128" y="2294728"/>
            <a:chExt cx="4427792" cy="3332612"/>
          </a:xfrm>
        </p:grpSpPr>
        <p:grpSp>
          <p:nvGrpSpPr>
            <p:cNvPr id="34" name="그룹 33"/>
            <p:cNvGrpSpPr/>
            <p:nvPr/>
          </p:nvGrpSpPr>
          <p:grpSpPr>
            <a:xfrm>
              <a:off x="2439128" y="2294728"/>
              <a:ext cx="4427792" cy="3332612"/>
              <a:chOff x="2439128" y="2294728"/>
              <a:chExt cx="4427792" cy="3332612"/>
            </a:xfrm>
          </p:grpSpPr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9128" y="2294728"/>
                <a:ext cx="4265744" cy="33326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104" y="3937883"/>
                <a:ext cx="1358816" cy="625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3" name="직사각형 42"/>
              <p:cNvSpPr/>
              <p:nvPr/>
            </p:nvSpPr>
            <p:spPr>
              <a:xfrm>
                <a:off x="4516040" y="3741308"/>
                <a:ext cx="725242" cy="22331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화살표 연결선 43"/>
              <p:cNvCxnSpPr>
                <a:stCxn id="46" idx="0"/>
                <a:endCxn id="1035" idx="2"/>
              </p:cNvCxnSpPr>
              <p:nvPr/>
            </p:nvCxnSpPr>
            <p:spPr>
              <a:xfrm flipH="1" flipV="1">
                <a:off x="6187512" y="4563526"/>
                <a:ext cx="217658" cy="53689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직사각형 45"/>
              <p:cNvSpPr/>
              <p:nvPr/>
            </p:nvSpPr>
            <p:spPr>
              <a:xfrm>
                <a:off x="6180587" y="5100424"/>
                <a:ext cx="449165" cy="43204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249740" y="3668169"/>
                <a:ext cx="397003" cy="22331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283" y="4831975"/>
              <a:ext cx="482846" cy="360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그룹 9"/>
          <p:cNvGrpSpPr/>
          <p:nvPr/>
        </p:nvGrpSpPr>
        <p:grpSpPr>
          <a:xfrm>
            <a:off x="2439128" y="2294728"/>
            <a:ext cx="4427792" cy="3332612"/>
            <a:chOff x="2439128" y="2294728"/>
            <a:chExt cx="4427792" cy="3332612"/>
          </a:xfrm>
        </p:grpSpPr>
        <p:grpSp>
          <p:nvGrpSpPr>
            <p:cNvPr id="35" name="그룹 34"/>
            <p:cNvGrpSpPr/>
            <p:nvPr/>
          </p:nvGrpSpPr>
          <p:grpSpPr>
            <a:xfrm>
              <a:off x="2439128" y="2294728"/>
              <a:ext cx="4427792" cy="3332612"/>
              <a:chOff x="2439128" y="2294728"/>
              <a:chExt cx="4427792" cy="3332612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439128" y="2294728"/>
                <a:ext cx="4427792" cy="3332612"/>
                <a:chOff x="2439128" y="2294728"/>
                <a:chExt cx="4427792" cy="3332612"/>
              </a:xfrm>
            </p:grpSpPr>
            <p:pic>
              <p:nvPicPr>
                <p:cNvPr id="1030" name="Picture 6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39128" y="2294728"/>
                  <a:ext cx="4265744" cy="33326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" name="직사각형 3"/>
                <p:cNvSpPr/>
                <p:nvPr/>
              </p:nvSpPr>
              <p:spPr>
                <a:xfrm>
                  <a:off x="3347864" y="4185454"/>
                  <a:ext cx="1080120" cy="22879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08104" y="3937883"/>
                  <a:ext cx="1358816" cy="6256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7" name="직사각형 6"/>
                <p:cNvSpPr/>
                <p:nvPr/>
              </p:nvSpPr>
              <p:spPr>
                <a:xfrm>
                  <a:off x="3748100" y="3891591"/>
                  <a:ext cx="279648" cy="22879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" name="직선 화살표 연결선 5"/>
                <p:cNvCxnSpPr/>
                <p:nvPr/>
              </p:nvCxnSpPr>
              <p:spPr>
                <a:xfrm>
                  <a:off x="4027748" y="4005990"/>
                  <a:ext cx="1408348" cy="114399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5249740" y="2663455"/>
                <a:ext cx="1266476" cy="103404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483768" y="2405648"/>
                <a:ext cx="927720" cy="15679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897" y="4882725"/>
              <a:ext cx="482846" cy="360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059832" y="321297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자리선</a:t>
            </a:r>
            <a:r>
              <a:rPr lang="ko-KR" altLang="en-US" sz="5400" dirty="0"/>
              <a:t>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개요 및 기능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467880" y="2993476"/>
            <a:ext cx="4173585" cy="1495661"/>
            <a:chOff x="2467880" y="2993476"/>
            <a:chExt cx="4173585" cy="1495661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880" y="2993476"/>
              <a:ext cx="1960104" cy="1495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021" y="3283306"/>
              <a:ext cx="1989444" cy="9160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5" name="직선 화살표 연결선 54"/>
            <p:cNvCxnSpPr>
              <a:stCxn id="56" idx="0"/>
              <a:endCxn id="1037" idx="1"/>
            </p:cNvCxnSpPr>
            <p:nvPr/>
          </p:nvCxnSpPr>
          <p:spPr>
            <a:xfrm flipV="1">
              <a:off x="3171302" y="3741308"/>
              <a:ext cx="1480719" cy="3949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2931115" y="4136306"/>
              <a:ext cx="480373" cy="2651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691680" y="2374394"/>
            <a:ext cx="6312251" cy="3238900"/>
            <a:chOff x="1691680" y="2374394"/>
            <a:chExt cx="6312251" cy="3238900"/>
          </a:xfrm>
        </p:grpSpPr>
        <p:grpSp>
          <p:nvGrpSpPr>
            <p:cNvPr id="21" name="그룹 20"/>
            <p:cNvGrpSpPr/>
            <p:nvPr/>
          </p:nvGrpSpPr>
          <p:grpSpPr>
            <a:xfrm>
              <a:off x="1691680" y="2374394"/>
              <a:ext cx="3957308" cy="3238900"/>
              <a:chOff x="2454194" y="2374394"/>
              <a:chExt cx="3957308" cy="3238900"/>
            </a:xfrm>
          </p:grpSpPr>
          <p:pic>
            <p:nvPicPr>
              <p:cNvPr id="1039" name="Picture 15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7880" y="2993475"/>
                <a:ext cx="1960104" cy="1495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3" name="직사각형 62"/>
              <p:cNvSpPr/>
              <p:nvPr/>
            </p:nvSpPr>
            <p:spPr>
              <a:xfrm>
                <a:off x="3447932" y="3420914"/>
                <a:ext cx="908044" cy="71539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4" name="직선 화살표 연결선 63"/>
              <p:cNvCxnSpPr>
                <a:stCxn id="65" idx="3"/>
              </p:cNvCxnSpPr>
              <p:nvPr/>
            </p:nvCxnSpPr>
            <p:spPr>
              <a:xfrm flipV="1">
                <a:off x="3447932" y="3742986"/>
                <a:ext cx="1196076" cy="5234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직사각형 64"/>
              <p:cNvSpPr/>
              <p:nvPr/>
            </p:nvSpPr>
            <p:spPr>
              <a:xfrm>
                <a:off x="2931115" y="4131478"/>
                <a:ext cx="516817" cy="2700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7218" y="2374394"/>
                <a:ext cx="1774284" cy="2957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4194" y="4697290"/>
                <a:ext cx="1989444" cy="9160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6" name="직선 화살표 연결선 65"/>
              <p:cNvCxnSpPr>
                <a:stCxn id="67" idx="1"/>
                <a:endCxn id="16" idx="3"/>
              </p:cNvCxnSpPr>
              <p:nvPr/>
            </p:nvCxnSpPr>
            <p:spPr>
              <a:xfrm flipH="1" flipV="1">
                <a:off x="4443638" y="5155292"/>
                <a:ext cx="602294" cy="1236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직사각형 66"/>
              <p:cNvSpPr/>
              <p:nvPr/>
            </p:nvSpPr>
            <p:spPr>
              <a:xfrm>
                <a:off x="5045932" y="5061532"/>
                <a:ext cx="402309" cy="21224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4487" y="2495376"/>
              <a:ext cx="1989444" cy="916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4487" y="4005990"/>
              <a:ext cx="1989444" cy="916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6" name="직선 화살표 연결선 75"/>
            <p:cNvCxnSpPr>
              <a:stCxn id="77" idx="0"/>
              <a:endCxn id="23" idx="1"/>
            </p:cNvCxnSpPr>
            <p:nvPr/>
          </p:nvCxnSpPr>
          <p:spPr>
            <a:xfrm flipV="1">
              <a:off x="4942478" y="2953378"/>
              <a:ext cx="1072009" cy="21081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/>
            <p:cNvSpPr/>
            <p:nvPr/>
          </p:nvSpPr>
          <p:spPr>
            <a:xfrm>
              <a:off x="4652022" y="5061532"/>
              <a:ext cx="580912" cy="2122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화살표 연결선 78"/>
            <p:cNvCxnSpPr>
              <a:stCxn id="82" idx="2"/>
              <a:endCxn id="1029" idx="0"/>
            </p:cNvCxnSpPr>
            <p:nvPr/>
          </p:nvCxnSpPr>
          <p:spPr>
            <a:xfrm>
              <a:off x="6720753" y="3259435"/>
              <a:ext cx="288456" cy="7465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/>
            <p:cNvSpPr/>
            <p:nvPr/>
          </p:nvSpPr>
          <p:spPr>
            <a:xfrm>
              <a:off x="6432297" y="3047188"/>
              <a:ext cx="576912" cy="2122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10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첨단">
  <a:themeElements>
    <a:clrScheme name="첨단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검정 타이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첨단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1461</TotalTime>
  <Words>814</Words>
  <Application>Microsoft Office PowerPoint</Application>
  <PresentationFormat>화면 슬라이드 쇼(4:3)</PresentationFormat>
  <Paragraphs>160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첨단</vt:lpstr>
      <vt:lpstr>영화관 예매 시스템</vt:lpstr>
      <vt:lpstr>목 차 </vt:lpstr>
      <vt:lpstr>팀 소개및 역할</vt:lpstr>
      <vt:lpstr>프로그램 개요 및 기능</vt:lpstr>
      <vt:lpstr>프로그램 개요 및 기능</vt:lpstr>
      <vt:lpstr>프로그램 개요 및 기능</vt:lpstr>
      <vt:lpstr>프로그램 개요 및 기능</vt:lpstr>
      <vt:lpstr>프로그램 개요 및 기능</vt:lpstr>
      <vt:lpstr>프로그램 개요 및 기능</vt:lpstr>
      <vt:lpstr>프로그램 개요 및 기능</vt:lpstr>
      <vt:lpstr>프로그램 개요 및 기능</vt:lpstr>
      <vt:lpstr>DB 설계</vt:lpstr>
      <vt:lpstr>DB 설계</vt:lpstr>
      <vt:lpstr>DB 설계</vt:lpstr>
      <vt:lpstr>문제점 및 개선방안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여화꽌</dc:title>
  <dc:creator>it</dc:creator>
  <cp:lastModifiedBy>it</cp:lastModifiedBy>
  <cp:revision>106</cp:revision>
  <dcterms:created xsi:type="dcterms:W3CDTF">2015-04-25T04:36:37Z</dcterms:created>
  <dcterms:modified xsi:type="dcterms:W3CDTF">2015-04-27T07:06:00Z</dcterms:modified>
</cp:coreProperties>
</file>