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3144A-662A-4ABD-95C8-8D5C6E97FA09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3EB44-1EA7-42EA-973C-2ECD4751B0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72422-77C3-4AB8-9FEC-62456799E08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D4A8D-FD9B-4289-9D2A-408A86C78396}" type="datetimeFigureOut">
              <a:rPr lang="ko-KR" altLang="en-US" smtClean="0"/>
              <a:t>2017-06-30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E2F0-79F7-4D12-8034-DB2AFE79453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3648" y="1340768"/>
            <a:ext cx="7740352" cy="147002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r"/>
            <a:r>
              <a:rPr lang="ko-KR" altLang="en-US" sz="7300" b="1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도서관리 프로그램</a:t>
            </a:r>
            <a:endParaRPr lang="ko-KR" altLang="en-US" sz="7300" b="1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41576" y="3357562"/>
            <a:ext cx="3214710" cy="2643206"/>
          </a:xfrm>
        </p:spPr>
        <p:txBody>
          <a:bodyPr>
            <a:noAutofit/>
          </a:bodyPr>
          <a:lstStyle/>
          <a:p>
            <a:pPr algn="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r"/>
            <a:endParaRPr lang="en-US" altLang="ko-KR" sz="2000" b="1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2000" b="1" dirty="0" smtClean="0">
                <a:solidFill>
                  <a:schemeClr val="tx1"/>
                </a:solidFill>
              </a:rPr>
              <a:t>부산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IT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교육센터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r"/>
            <a:r>
              <a:rPr lang="ko-KR" altLang="en-US" sz="2000" dirty="0" smtClean="0">
                <a:solidFill>
                  <a:schemeClr val="tx1"/>
                </a:solidFill>
              </a:rPr>
              <a:t>김상훈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sp>
        <p:nvSpPr>
          <p:cNvPr id="9" name="TextBox 8"/>
          <p:cNvSpPr txBox="1"/>
          <p:nvPr/>
        </p:nvSpPr>
        <p:spPr>
          <a:xfrm>
            <a:off x="1233042" y="3429000"/>
            <a:ext cx="3342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담당강사님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정희선 강사님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발   표   일 </a:t>
            </a:r>
            <a:r>
              <a:rPr lang="en-US" altLang="ko-KR" sz="2000" b="1" dirty="0" smtClean="0"/>
              <a:t>: 6</a:t>
            </a:r>
            <a:r>
              <a:rPr lang="ko-KR" altLang="en-US" sz="2000" b="1" dirty="0" smtClean="0"/>
              <a:t>월 </a:t>
            </a:r>
            <a:r>
              <a:rPr lang="en-US" altLang="ko-KR" sz="2000" b="1" dirty="0" smtClean="0"/>
              <a:t>29</a:t>
            </a:r>
            <a:r>
              <a:rPr lang="ko-KR" altLang="en-US" sz="2000" b="1" dirty="0" smtClean="0"/>
              <a:t>일 </a:t>
            </a:r>
            <a:endParaRPr lang="en-US" altLang="ko-KR" sz="20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419022" y="2714620"/>
            <a:ext cx="7715304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cxnSp>
        <p:nvCxnSpPr>
          <p:cNvPr id="8" name="직선 연결선 7"/>
          <p:cNvCxnSpPr/>
          <p:nvPr/>
        </p:nvCxnSpPr>
        <p:spPr>
          <a:xfrm rot="16200000" flipH="1">
            <a:off x="3250397" y="4750604"/>
            <a:ext cx="3786215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500166" y="2857496"/>
            <a:ext cx="7628532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30392" y="992603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95810" y="214290"/>
            <a:ext cx="1000132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615" y="2235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3 - 3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15816" y="285728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도서 이미지 등록</a:t>
            </a:r>
            <a:endParaRPr lang="en-US" altLang="ko-KR" sz="3200" b="1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09384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 descr="C:\Users\Henry\Desktop\도서 등록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340768"/>
            <a:ext cx="5727217" cy="4320000"/>
          </a:xfrm>
          <a:prstGeom prst="rect">
            <a:avLst/>
          </a:prstGeom>
          <a:noFill/>
        </p:spPr>
      </p:pic>
      <p:pic>
        <p:nvPicPr>
          <p:cNvPr id="3075" name="Picture 3" descr="C:\Users\Henry\Desktop\이미지 찾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1809" y="1340968"/>
            <a:ext cx="2524022" cy="1800000"/>
          </a:xfrm>
          <a:prstGeom prst="rect">
            <a:avLst/>
          </a:prstGeom>
          <a:noFill/>
        </p:spPr>
      </p:pic>
      <p:pic>
        <p:nvPicPr>
          <p:cNvPr id="3077" name="Picture 5" descr="C:\Users\Henry\Desktop\이미지 상세보기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3573016"/>
            <a:ext cx="1309924" cy="1800000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473359" y="5733256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찾기 버튼 클릭 시 이미지 찾기 창 출력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483768" y="4118636"/>
            <a:ext cx="432048" cy="123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5" idx="3"/>
            <a:endCxn id="3075" idx="1"/>
          </p:cNvCxnSpPr>
          <p:nvPr/>
        </p:nvCxnSpPr>
        <p:spPr>
          <a:xfrm flipV="1">
            <a:off x="2915816" y="2240968"/>
            <a:ext cx="3445993" cy="19392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23626" y="2945726"/>
            <a:ext cx="288032" cy="1232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18" idx="2"/>
            <a:endCxn id="3077" idx="3"/>
          </p:cNvCxnSpPr>
          <p:nvPr/>
        </p:nvCxnSpPr>
        <p:spPr>
          <a:xfrm flipH="1">
            <a:off x="7682124" y="3068960"/>
            <a:ext cx="685518" cy="14040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0192" y="3140968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열기 버튼 클릭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상세보기 창 출력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3078" name="Picture 6" descr="C:\Users\Henry\Desktop\이미지 등록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5373216"/>
            <a:ext cx="2520280" cy="295275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6372200" y="5733256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이미지 찾기 시 경로 받아옴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30392" y="992603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95810" y="214290"/>
            <a:ext cx="1000132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615" y="2235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3 - 4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65939" y="28572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도서 등록</a:t>
            </a:r>
            <a:endParaRPr lang="en-US" altLang="ko-KR" sz="3200" b="1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09384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:\Users\Henry\Desktop\도서 등록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023" y="1340768"/>
            <a:ext cx="5727217" cy="4320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1007695" y="5733256"/>
            <a:ext cx="3852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도서 등록 버튼 클릭 시 테이블에 등록 정보 업데이트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80679" y="4591519"/>
            <a:ext cx="650259" cy="12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016718" y="4149080"/>
            <a:ext cx="2612341" cy="133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4" idx="3"/>
          </p:cNvCxnSpPr>
          <p:nvPr/>
        </p:nvCxnSpPr>
        <p:spPr>
          <a:xfrm flipV="1">
            <a:off x="2030938" y="4221088"/>
            <a:ext cx="1944217" cy="4324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8264" y="3212976"/>
            <a:ext cx="163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테이블 업데이트 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등록 정보 열 클릭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상세 정보 창 출력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016718" y="2173691"/>
            <a:ext cx="2612341" cy="1460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5" idx="0"/>
            <a:endCxn id="19" idx="2"/>
          </p:cNvCxnSpPr>
          <p:nvPr/>
        </p:nvCxnSpPr>
        <p:spPr>
          <a:xfrm flipV="1">
            <a:off x="5322889" y="3634633"/>
            <a:ext cx="0" cy="51444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30392" y="992603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95810" y="214290"/>
            <a:ext cx="1000132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615" y="2235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3 - 5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10134" y="285728"/>
            <a:ext cx="3490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도서 수정 및 삭제</a:t>
            </a:r>
            <a:endParaRPr lang="en-US" altLang="ko-KR" sz="3200" b="1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09384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:\Users\Henry\Desktop\도서 수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967" y="1629280"/>
            <a:ext cx="5727217" cy="4320000"/>
          </a:xfrm>
          <a:prstGeom prst="rect">
            <a:avLst/>
          </a:prstGeom>
          <a:noFill/>
        </p:spPr>
      </p:pic>
      <p:pic>
        <p:nvPicPr>
          <p:cNvPr id="5123" name="Picture 3" descr="C:\Users\Henry\Desktop\도서 수정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46436" y="1639191"/>
            <a:ext cx="2446044" cy="734382"/>
          </a:xfrm>
          <a:prstGeom prst="rect">
            <a:avLst/>
          </a:prstGeom>
          <a:noFill/>
        </p:spPr>
      </p:pic>
      <p:pic>
        <p:nvPicPr>
          <p:cNvPr id="5124" name="Picture 4" descr="C:\Users\Henry\Desktop\도서 삭제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54688" y="3832379"/>
            <a:ext cx="2437792" cy="604733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856570" y="5138597"/>
            <a:ext cx="650259" cy="12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05816" y="4878822"/>
            <a:ext cx="650259" cy="12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97140" y="3305766"/>
            <a:ext cx="169701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4599" y="2207051"/>
            <a:ext cx="242749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454599" y="3850657"/>
            <a:ext cx="242749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5" idx="2"/>
            <a:endCxn id="14" idx="0"/>
          </p:cNvCxnSpPr>
          <p:nvPr/>
        </p:nvCxnSpPr>
        <p:spPr>
          <a:xfrm>
            <a:off x="1645650" y="3449782"/>
            <a:ext cx="285296" cy="1429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6" idx="1"/>
          </p:cNvCxnSpPr>
          <p:nvPr/>
        </p:nvCxnSpPr>
        <p:spPr>
          <a:xfrm flipV="1">
            <a:off x="1907704" y="2279059"/>
            <a:ext cx="4546895" cy="2590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endCxn id="17" idx="1"/>
          </p:cNvCxnSpPr>
          <p:nvPr/>
        </p:nvCxnSpPr>
        <p:spPr>
          <a:xfrm flipV="1">
            <a:off x="1475656" y="4138689"/>
            <a:ext cx="4978943" cy="1045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2200" y="2463279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도서 수정 버튼 클릭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테이블에 수정 정보 업데이트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4731" y="4581128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도서 삭제 버튼 클릭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테이블 정보 삭제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30392" y="992603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95810" y="214290"/>
            <a:ext cx="1000132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615" y="2235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3 - 6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0747" y="285728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회원정보 검색 및 전체보기</a:t>
            </a:r>
            <a:endParaRPr lang="en-US" altLang="ko-KR" sz="3200" b="1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09384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C:\Users\Henry\Desktop\회원정보 검색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485264"/>
            <a:ext cx="5727217" cy="4320000"/>
          </a:xfrm>
          <a:prstGeom prst="rect">
            <a:avLst/>
          </a:prstGeom>
          <a:noFill/>
        </p:spPr>
      </p:pic>
      <p:pic>
        <p:nvPicPr>
          <p:cNvPr id="6147" name="Picture 3" descr="C:\Users\Henry\Desktop\회원정보 전체보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7607" y="3435561"/>
            <a:ext cx="5561061" cy="993453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3142231" y="2060848"/>
            <a:ext cx="434235" cy="12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86393" y="2060848"/>
            <a:ext cx="648072" cy="12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732240" y="1913187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체크박스 검색 유형 선택 후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검색 어 입력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검색 버튼 클릭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검색 어 정보 테이블 출력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74781" y="2308045"/>
            <a:ext cx="5523834" cy="288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5" idx="2"/>
          </p:cNvCxnSpPr>
          <p:nvPr/>
        </p:nvCxnSpPr>
        <p:spPr>
          <a:xfrm flipH="1">
            <a:off x="3347864" y="2184811"/>
            <a:ext cx="11485" cy="1640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6" idx="2"/>
          </p:cNvCxnSpPr>
          <p:nvPr/>
        </p:nvCxnSpPr>
        <p:spPr>
          <a:xfrm flipH="1">
            <a:off x="3995936" y="2184811"/>
            <a:ext cx="14493" cy="12441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64390" y="3429000"/>
            <a:ext cx="552383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716503" y="3430741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전체보기 클릭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전체 회원정보 테이블 출력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30392" y="992603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95810" y="214290"/>
            <a:ext cx="1000132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615" y="2235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3 - 7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5776" y="285728"/>
            <a:ext cx="445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도서 대여 및 현황 보기</a:t>
            </a:r>
            <a:endParaRPr lang="en-US" altLang="ko-KR" sz="3200" b="1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09384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C:\Users\Henry\Desktop\도서 대여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3015" y="1485264"/>
            <a:ext cx="5727217" cy="4320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2481581" y="2070510"/>
            <a:ext cx="434235" cy="12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258720" y="2080901"/>
            <a:ext cx="434235" cy="123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33217" y="2338488"/>
            <a:ext cx="1368152" cy="277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411760" y="2338489"/>
            <a:ext cx="1368152" cy="277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2" idx="2"/>
            <a:endCxn id="14" idx="0"/>
          </p:cNvCxnSpPr>
          <p:nvPr/>
        </p:nvCxnSpPr>
        <p:spPr>
          <a:xfrm flipH="1">
            <a:off x="1717293" y="2194473"/>
            <a:ext cx="981406" cy="1440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15" idx="3"/>
          </p:cNvCxnSpPr>
          <p:nvPr/>
        </p:nvCxnSpPr>
        <p:spPr>
          <a:xfrm flipH="1">
            <a:off x="3779912" y="2215256"/>
            <a:ext cx="1691096" cy="2620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15" idx="2"/>
          </p:cNvCxnSpPr>
          <p:nvPr/>
        </p:nvCxnSpPr>
        <p:spPr>
          <a:xfrm rot="16200000" flipH="1">
            <a:off x="3715515" y="1996451"/>
            <a:ext cx="668854" cy="190821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993657" y="3089742"/>
            <a:ext cx="1368152" cy="442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993657" y="2420888"/>
            <a:ext cx="1368152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hape 27"/>
          <p:cNvCxnSpPr>
            <a:stCxn id="14" idx="2"/>
            <a:endCxn id="26" idx="1"/>
          </p:cNvCxnSpPr>
          <p:nvPr/>
        </p:nvCxnSpPr>
        <p:spPr>
          <a:xfrm rot="16200000" flipH="1">
            <a:off x="3291078" y="1042344"/>
            <a:ext cx="128795" cy="3276364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32660" y="1578272"/>
            <a:ext cx="23038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회원 및 도서 정보 검색 후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테이블에 업데이트 정보 출력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출력된 정보 클릭하여 대여를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위한 정보 창에 값 입력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달력 버튼 클릭하여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대여일 반납일 값 입력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대여를 위한 모든 값이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입력되면  도서 대여 버튼 클릭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현황 보기 버튼 클릭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테이블에 대여현황 출력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133207" y="3562625"/>
            <a:ext cx="218212" cy="123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353697" y="4375495"/>
            <a:ext cx="751254" cy="134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353697" y="4662799"/>
            <a:ext cx="751254" cy="134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 descr="C:\Users\Henry\Desktop\대여 현황 보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5173" y="4653136"/>
            <a:ext cx="3744415" cy="419145"/>
          </a:xfrm>
          <a:prstGeom prst="rect">
            <a:avLst/>
          </a:prstGeom>
          <a:noFill/>
        </p:spPr>
      </p:pic>
      <p:sp>
        <p:nvSpPr>
          <p:cNvPr id="33" name="직사각형 32"/>
          <p:cNvSpPr/>
          <p:nvPr/>
        </p:nvSpPr>
        <p:spPr>
          <a:xfrm>
            <a:off x="1074052" y="4642745"/>
            <a:ext cx="374441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/>
          <p:cNvCxnSpPr>
            <a:stCxn id="32" idx="1"/>
            <a:endCxn id="33" idx="3"/>
          </p:cNvCxnSpPr>
          <p:nvPr/>
        </p:nvCxnSpPr>
        <p:spPr>
          <a:xfrm flipH="1">
            <a:off x="4818468" y="4729976"/>
            <a:ext cx="535229" cy="1287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30392" y="992603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95810" y="214290"/>
            <a:ext cx="1000132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615" y="2235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3 - 8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60284" y="28572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도서 반납</a:t>
            </a:r>
            <a:endParaRPr lang="en-US" altLang="ko-KR" sz="3200" b="1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09384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C:\Users\Henry\Desktop\도서 반납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5023" y="1628800"/>
            <a:ext cx="5727217" cy="4320000"/>
          </a:xfrm>
          <a:prstGeom prst="rect">
            <a:avLst/>
          </a:prstGeom>
          <a:noFill/>
        </p:spPr>
      </p:pic>
      <p:pic>
        <p:nvPicPr>
          <p:cNvPr id="8195" name="Picture 3" descr="C:\Users\Henry\Desktop\도서 반납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178" y="4971612"/>
            <a:ext cx="3768418" cy="28803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157180" y="4684308"/>
            <a:ext cx="3744416" cy="144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46789" y="4951560"/>
            <a:ext cx="37444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15314" y="5091016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2" idx="3"/>
          </p:cNvCxnSpPr>
          <p:nvPr/>
        </p:nvCxnSpPr>
        <p:spPr>
          <a:xfrm>
            <a:off x="4901596" y="4756317"/>
            <a:ext cx="894540" cy="3288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4" idx="1"/>
            <a:endCxn id="13" idx="3"/>
          </p:cNvCxnSpPr>
          <p:nvPr/>
        </p:nvCxnSpPr>
        <p:spPr>
          <a:xfrm flipH="1" flipV="1">
            <a:off x="4891205" y="5095576"/>
            <a:ext cx="524109" cy="674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89401" y="4293096"/>
            <a:ext cx="1887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대여 현황 테이블에서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반납할 정보를 클릭한 후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도서 반납 클릭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도서 반납 완료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b="1" dirty="0" smtClean="0"/>
              <a:t>      CONTENTS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32" y="1212144"/>
            <a:ext cx="4929222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596" y="4109010"/>
            <a:ext cx="2000264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개요 및 목적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00364" y="4005064"/>
            <a:ext cx="1785950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개발 환경</a:t>
            </a:r>
            <a:endParaRPr lang="en-US" altLang="ko-KR" sz="20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643570" y="3861048"/>
            <a:ext cx="1857388" cy="40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/>
              <a:t>기능 설명</a:t>
            </a:r>
            <a:endParaRPr lang="en-US" altLang="ko-KR" sz="20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sp>
        <p:nvSpPr>
          <p:cNvPr id="70" name="직사각형 69"/>
          <p:cNvSpPr/>
          <p:nvPr/>
        </p:nvSpPr>
        <p:spPr>
          <a:xfrm rot="20288217">
            <a:off x="429332" y="3408907"/>
            <a:ext cx="133765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66367" y="3348281"/>
            <a:ext cx="662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돋움" pitchFamily="50" charset="-127"/>
                <a:ea typeface="돋움" pitchFamily="50" charset="-127"/>
              </a:rPr>
              <a:t>01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 rot="20288217">
            <a:off x="3001100" y="3408907"/>
            <a:ext cx="133765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344547" y="3284984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돋움" pitchFamily="50" charset="-127"/>
                <a:ea typeface="돋움" pitchFamily="50" charset="-127"/>
              </a:rPr>
              <a:t>02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 rot="20288217">
            <a:off x="5644306" y="3233069"/>
            <a:ext cx="133765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5987753" y="3068960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돋움" pitchFamily="50" charset="-127"/>
                <a:ea typeface="돋움" pitchFamily="50" charset="-127"/>
              </a:rPr>
              <a:t>03</a:t>
            </a:r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314793" y="434442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930392" y="1306436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 rot="5400000">
            <a:off x="-1592525" y="3959158"/>
            <a:ext cx="5357853" cy="112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rot="5400000">
            <a:off x="986460" y="3959160"/>
            <a:ext cx="5357853" cy="112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rot="5400000">
            <a:off x="3622448" y="4012126"/>
            <a:ext cx="5357853" cy="1125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1104893" y="1468263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1088921" y="4000504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sp>
        <p:nvSpPr>
          <p:cNvPr id="8" name="직사각형 7"/>
          <p:cNvSpPr/>
          <p:nvPr/>
        </p:nvSpPr>
        <p:spPr>
          <a:xfrm rot="20288217">
            <a:off x="4608074" y="2425303"/>
            <a:ext cx="133765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11282" y="2337532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돋움" pitchFamily="50" charset="-127"/>
                <a:ea typeface="돋움" pitchFamily="50" charset="-127"/>
              </a:rPr>
              <a:t>01</a:t>
            </a:r>
            <a:endParaRPr lang="ko-KR" altLang="en-US" sz="32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0733" y="313661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개요</a:t>
            </a:r>
            <a:endParaRPr lang="en-US" altLang="ko-KR" sz="3200" b="1" dirty="0" smtClean="0"/>
          </a:p>
        </p:txBody>
      </p:sp>
      <p:sp>
        <p:nvSpPr>
          <p:cNvPr id="8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A78F370-482B-46DA-B39D-456B8F263963}" type="slidenum">
              <a:rPr lang="en-US" altLang="ko-KR">
                <a:solidFill>
                  <a:schemeClr val="bg2"/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104" name="슬라이드 번호 개체 틀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78F370-482B-46DA-B39D-456B8F263963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5" name="Oval 16"/>
          <p:cNvSpPr>
            <a:spLocks noChangeArrowheads="1"/>
          </p:cNvSpPr>
          <p:nvPr/>
        </p:nvSpPr>
        <p:spPr bwMode="auto">
          <a:xfrm>
            <a:off x="8416925" y="3097213"/>
            <a:ext cx="1457325" cy="145732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06" name="Oval 17"/>
          <p:cNvSpPr>
            <a:spLocks noChangeArrowheads="1"/>
          </p:cNvSpPr>
          <p:nvPr/>
        </p:nvSpPr>
        <p:spPr bwMode="auto">
          <a:xfrm>
            <a:off x="8243888" y="3573463"/>
            <a:ext cx="1033462" cy="10334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07" name="Oval 18"/>
          <p:cNvSpPr>
            <a:spLocks noChangeArrowheads="1"/>
          </p:cNvSpPr>
          <p:nvPr/>
        </p:nvSpPr>
        <p:spPr bwMode="auto">
          <a:xfrm>
            <a:off x="8224838" y="4325938"/>
            <a:ext cx="820737" cy="8207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08" name="Oval 19"/>
          <p:cNvSpPr>
            <a:spLocks noChangeArrowheads="1"/>
          </p:cNvSpPr>
          <p:nvPr/>
        </p:nvSpPr>
        <p:spPr bwMode="auto">
          <a:xfrm>
            <a:off x="8743950" y="4254500"/>
            <a:ext cx="1274763" cy="1335088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09" name="Oval 20"/>
          <p:cNvSpPr>
            <a:spLocks noChangeArrowheads="1"/>
          </p:cNvSpPr>
          <p:nvPr/>
        </p:nvSpPr>
        <p:spPr bwMode="auto">
          <a:xfrm>
            <a:off x="7137400" y="4994275"/>
            <a:ext cx="2366963" cy="236696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0" name="Oval 21"/>
          <p:cNvSpPr>
            <a:spLocks noChangeArrowheads="1"/>
          </p:cNvSpPr>
          <p:nvPr/>
        </p:nvSpPr>
        <p:spPr bwMode="auto">
          <a:xfrm>
            <a:off x="6732588" y="4941888"/>
            <a:ext cx="547687" cy="547687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1" name="Oval 22"/>
          <p:cNvSpPr>
            <a:spLocks noChangeArrowheads="1"/>
          </p:cNvSpPr>
          <p:nvPr/>
        </p:nvSpPr>
        <p:spPr bwMode="auto">
          <a:xfrm>
            <a:off x="7812088" y="4221163"/>
            <a:ext cx="425450" cy="4254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2" name="Oval 23"/>
          <p:cNvSpPr>
            <a:spLocks noChangeArrowheads="1"/>
          </p:cNvSpPr>
          <p:nvPr/>
        </p:nvSpPr>
        <p:spPr bwMode="auto">
          <a:xfrm>
            <a:off x="7667625" y="4652963"/>
            <a:ext cx="120650" cy="1206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3" name="Oval 24"/>
          <p:cNvSpPr>
            <a:spLocks noChangeArrowheads="1"/>
          </p:cNvSpPr>
          <p:nvPr/>
        </p:nvSpPr>
        <p:spPr bwMode="auto">
          <a:xfrm>
            <a:off x="6300788" y="6453188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4" name="Oval 25"/>
          <p:cNvSpPr>
            <a:spLocks noChangeArrowheads="1"/>
          </p:cNvSpPr>
          <p:nvPr/>
        </p:nvSpPr>
        <p:spPr bwMode="auto">
          <a:xfrm>
            <a:off x="6769100" y="6345238"/>
            <a:ext cx="971550" cy="9715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5" name="Oval 26"/>
          <p:cNvSpPr>
            <a:spLocks noChangeArrowheads="1"/>
          </p:cNvSpPr>
          <p:nvPr/>
        </p:nvSpPr>
        <p:spPr bwMode="auto">
          <a:xfrm>
            <a:off x="8899525" y="4394200"/>
            <a:ext cx="976313" cy="103187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6" name="Oval 27"/>
          <p:cNvSpPr>
            <a:spLocks noChangeArrowheads="1"/>
          </p:cNvSpPr>
          <p:nvPr/>
        </p:nvSpPr>
        <p:spPr bwMode="auto">
          <a:xfrm>
            <a:off x="7058025" y="4849813"/>
            <a:ext cx="2517775" cy="2611437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7" name="Oval 28"/>
          <p:cNvSpPr>
            <a:spLocks noChangeArrowheads="1"/>
          </p:cNvSpPr>
          <p:nvPr/>
        </p:nvSpPr>
        <p:spPr bwMode="auto">
          <a:xfrm>
            <a:off x="8316913" y="2952750"/>
            <a:ext cx="1700212" cy="170021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7524750" y="3500438"/>
            <a:ext cx="1182688" cy="1182687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8985250" y="4457700"/>
            <a:ext cx="796925" cy="8397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85818"/>
          </a:xfrm>
        </p:spPr>
        <p:txBody>
          <a:bodyPr>
            <a:normAutofit/>
          </a:bodyPr>
          <a:lstStyle/>
          <a:p>
            <a:r>
              <a:rPr lang="ko-KR" altLang="en-US" sz="4000" b="1" dirty="0" smtClean="0"/>
              <a:t>개요 </a:t>
            </a:r>
            <a:endParaRPr lang="ko-KR" altLang="en-US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33664" y="1412776"/>
            <a:ext cx="4114800" cy="498955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ko-KR" altLang="en-US" sz="2400" b="1" dirty="0" smtClean="0"/>
              <a:t>프로그램 주요기능</a:t>
            </a:r>
            <a:endParaRPr lang="en-US" altLang="ko-KR" sz="2400" b="1" dirty="0" smtClean="0"/>
          </a:p>
          <a:p>
            <a:pPr algn="ctr">
              <a:buNone/>
            </a:pPr>
            <a:endParaRPr lang="en-US" altLang="ko-KR" sz="1800" b="1" dirty="0" smtClean="0"/>
          </a:p>
          <a:p>
            <a:pPr algn="ctr">
              <a:buNone/>
            </a:pPr>
            <a:endParaRPr lang="en-US" altLang="ko-KR" sz="1800" b="1" dirty="0" smtClean="0"/>
          </a:p>
          <a:p>
            <a:pPr>
              <a:buNone/>
            </a:pPr>
            <a:r>
              <a:rPr lang="ko-KR" altLang="en-US" sz="1800" dirty="0" smtClean="0"/>
              <a:t>● 회원가입 및 로그인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● 도서 등록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수정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삭제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검색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● 회원 정보 보기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● 도서 대여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및 반납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30392" y="992603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195810" y="214290"/>
            <a:ext cx="1000132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2615" y="2235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1 - 1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313184" y="1412776"/>
            <a:ext cx="4114800" cy="498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목적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● 도서관리 효율성의 제고</a:t>
            </a:r>
            <a:endParaRPr lang="en-US" altLang="ko-KR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● 도서관리 업무 정확도 </a:t>
            </a:r>
            <a:r>
              <a:rPr lang="ko-KR" altLang="en-US" noProof="0" dirty="0" smtClean="0"/>
              <a:t>향상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ko-KR" altLang="en-US" dirty="0" smtClean="0"/>
              <a:t>● 관리자 및 사용자의 편익 향상</a:t>
            </a:r>
            <a:endParaRPr lang="en-US" altLang="ko-KR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ko-KR" altLang="en-US" dirty="0" smtClean="0"/>
              <a:t>● 프로그램 개발 실력 증진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sp>
        <p:nvSpPr>
          <p:cNvPr id="8" name="직사각형 7"/>
          <p:cNvSpPr/>
          <p:nvPr/>
        </p:nvSpPr>
        <p:spPr>
          <a:xfrm rot="20288217">
            <a:off x="4608074" y="2425303"/>
            <a:ext cx="133765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 rot="21411089">
            <a:off x="4911282" y="2337532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돋움" pitchFamily="50" charset="-127"/>
                <a:ea typeface="돋움" pitchFamily="50" charset="-127"/>
              </a:rPr>
              <a:t>02</a:t>
            </a:r>
            <a:endParaRPr lang="ko-KR" altLang="en-US" sz="32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1828" y="3136613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smtClean="0"/>
              <a:t>개발 환경</a:t>
            </a:r>
            <a:endParaRPr lang="en-US" altLang="ko-KR" sz="3200" b="1" dirty="0" smtClean="0"/>
          </a:p>
        </p:txBody>
      </p:sp>
      <p:sp>
        <p:nvSpPr>
          <p:cNvPr id="5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A78F370-482B-46DA-B39D-456B8F263963}" type="slidenum">
              <a:rPr lang="en-US" altLang="ko-KR">
                <a:solidFill>
                  <a:schemeClr val="bg2"/>
                </a:solidFill>
              </a:rPr>
              <a:pPr>
                <a:defRPr/>
              </a:pPr>
              <a:t>5</a:t>
            </a:fld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60" name="Oval 16"/>
          <p:cNvSpPr>
            <a:spLocks noChangeArrowheads="1"/>
          </p:cNvSpPr>
          <p:nvPr/>
        </p:nvSpPr>
        <p:spPr bwMode="auto">
          <a:xfrm>
            <a:off x="8416925" y="3097213"/>
            <a:ext cx="1457325" cy="145732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1" name="Oval 17"/>
          <p:cNvSpPr>
            <a:spLocks noChangeArrowheads="1"/>
          </p:cNvSpPr>
          <p:nvPr/>
        </p:nvSpPr>
        <p:spPr bwMode="auto">
          <a:xfrm>
            <a:off x="8243888" y="3573463"/>
            <a:ext cx="1033462" cy="10334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2" name="Oval 18"/>
          <p:cNvSpPr>
            <a:spLocks noChangeArrowheads="1"/>
          </p:cNvSpPr>
          <p:nvPr/>
        </p:nvSpPr>
        <p:spPr bwMode="auto">
          <a:xfrm>
            <a:off x="8224838" y="4325938"/>
            <a:ext cx="820737" cy="8207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3" name="Oval 19"/>
          <p:cNvSpPr>
            <a:spLocks noChangeArrowheads="1"/>
          </p:cNvSpPr>
          <p:nvPr/>
        </p:nvSpPr>
        <p:spPr bwMode="auto">
          <a:xfrm>
            <a:off x="8743950" y="4254500"/>
            <a:ext cx="1274763" cy="1335088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4" name="Oval 20"/>
          <p:cNvSpPr>
            <a:spLocks noChangeArrowheads="1"/>
          </p:cNvSpPr>
          <p:nvPr/>
        </p:nvSpPr>
        <p:spPr bwMode="auto">
          <a:xfrm>
            <a:off x="7137400" y="4994275"/>
            <a:ext cx="2366963" cy="236696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5" name="Oval 21"/>
          <p:cNvSpPr>
            <a:spLocks noChangeArrowheads="1"/>
          </p:cNvSpPr>
          <p:nvPr/>
        </p:nvSpPr>
        <p:spPr bwMode="auto">
          <a:xfrm>
            <a:off x="6732588" y="4941888"/>
            <a:ext cx="547687" cy="547687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6" name="Oval 22"/>
          <p:cNvSpPr>
            <a:spLocks noChangeArrowheads="1"/>
          </p:cNvSpPr>
          <p:nvPr/>
        </p:nvSpPr>
        <p:spPr bwMode="auto">
          <a:xfrm>
            <a:off x="7812088" y="4221163"/>
            <a:ext cx="425450" cy="4254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7" name="Oval 23"/>
          <p:cNvSpPr>
            <a:spLocks noChangeArrowheads="1"/>
          </p:cNvSpPr>
          <p:nvPr/>
        </p:nvSpPr>
        <p:spPr bwMode="auto">
          <a:xfrm>
            <a:off x="7667625" y="4652963"/>
            <a:ext cx="120650" cy="1206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8" name="Oval 24"/>
          <p:cNvSpPr>
            <a:spLocks noChangeArrowheads="1"/>
          </p:cNvSpPr>
          <p:nvPr/>
        </p:nvSpPr>
        <p:spPr bwMode="auto">
          <a:xfrm>
            <a:off x="6300788" y="6453188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9" name="Oval 25"/>
          <p:cNvSpPr>
            <a:spLocks noChangeArrowheads="1"/>
          </p:cNvSpPr>
          <p:nvPr/>
        </p:nvSpPr>
        <p:spPr bwMode="auto">
          <a:xfrm>
            <a:off x="6769100" y="6345238"/>
            <a:ext cx="971550" cy="9715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8899525" y="4394200"/>
            <a:ext cx="976313" cy="103187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7058025" y="4849813"/>
            <a:ext cx="2517775" cy="2611437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8316913" y="2952750"/>
            <a:ext cx="1700212" cy="170021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7524750" y="3500438"/>
            <a:ext cx="1182688" cy="1182687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985250" y="4457700"/>
            <a:ext cx="796925" cy="8397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30392" y="992603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95810" y="214290"/>
            <a:ext cx="1000132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615" y="2235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2 - 1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0795" y="285728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개발 환경</a:t>
            </a:r>
            <a:r>
              <a:rPr lang="en-US" altLang="ko-KR" sz="3200" b="1" dirty="0" smtClean="0"/>
              <a:t>	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09384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1043608" y="1268760"/>
            <a:ext cx="3888432" cy="498955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● </a:t>
            </a:r>
            <a:r>
              <a:rPr lang="en-US" altLang="ko-KR" sz="1800" dirty="0" smtClean="0"/>
              <a:t>Microsoft Windows 10 (x64)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● </a:t>
            </a:r>
            <a:r>
              <a:rPr lang="en-US" altLang="ko-KR" sz="1800" dirty="0" smtClean="0"/>
              <a:t>Oracle Database 11g Release 2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● </a:t>
            </a:r>
            <a:r>
              <a:rPr lang="en-US" altLang="ko-KR" sz="1800" dirty="0" smtClean="0"/>
              <a:t>Oracles SQL Developer 4.2.0.17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● </a:t>
            </a:r>
            <a:r>
              <a:rPr lang="en-US" altLang="ko-KR" sz="1800" dirty="0" smtClean="0"/>
              <a:t>Java SE Development Kit 8u131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● </a:t>
            </a:r>
            <a:r>
              <a:rPr lang="en-US" altLang="ko-KR" sz="1800" dirty="0" smtClean="0"/>
              <a:t>Java IDE Eclipse </a:t>
            </a:r>
            <a:r>
              <a:rPr lang="en-US" altLang="ko-KR" sz="1800" dirty="0" err="1" smtClean="0"/>
              <a:t>Jee</a:t>
            </a:r>
            <a:r>
              <a:rPr lang="en-US" altLang="ko-KR" sz="1800" dirty="0" smtClean="0"/>
              <a:t> Neon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sp>
        <p:nvSpPr>
          <p:cNvPr id="8" name="직사각형 7"/>
          <p:cNvSpPr/>
          <p:nvPr/>
        </p:nvSpPr>
        <p:spPr>
          <a:xfrm rot="20288217">
            <a:off x="4608074" y="2425303"/>
            <a:ext cx="1337652" cy="360040"/>
          </a:xfrm>
          <a:prstGeom prst="rect">
            <a:avLst/>
          </a:prstGeom>
          <a:solidFill>
            <a:schemeClr val="accent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11282" y="2337532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돋움" pitchFamily="50" charset="-127"/>
                <a:ea typeface="돋움" pitchFamily="50" charset="-127"/>
              </a:rPr>
              <a:t>03</a:t>
            </a:r>
            <a:endParaRPr lang="ko-KR" altLang="en-US" sz="32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6016" y="3136613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기능 설명</a:t>
            </a:r>
            <a:endParaRPr lang="en-US" altLang="ko-KR" sz="3200" b="1" dirty="0" smtClean="0"/>
          </a:p>
        </p:txBody>
      </p:sp>
      <p:sp>
        <p:nvSpPr>
          <p:cNvPr id="5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>
            <a:normAutofit/>
          </a:bodyPr>
          <a:lstStyle/>
          <a:p>
            <a:pPr>
              <a:defRPr/>
            </a:pPr>
            <a:fld id="{DA78F370-482B-46DA-B39D-456B8F263963}" type="slidenum">
              <a:rPr lang="en-US" altLang="ko-KR">
                <a:solidFill>
                  <a:schemeClr val="bg2"/>
                </a:solidFill>
              </a:rPr>
              <a:pPr>
                <a:defRPr/>
              </a:pPr>
              <a:t>7</a:t>
            </a:fld>
            <a:endParaRPr lang="en-US" altLang="ko-KR">
              <a:solidFill>
                <a:schemeClr val="bg2"/>
              </a:solidFill>
            </a:endParaRPr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8416925" y="3097213"/>
            <a:ext cx="1457325" cy="145732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6" name="Oval 17"/>
          <p:cNvSpPr>
            <a:spLocks noChangeArrowheads="1"/>
          </p:cNvSpPr>
          <p:nvPr/>
        </p:nvSpPr>
        <p:spPr bwMode="auto">
          <a:xfrm>
            <a:off x="8243888" y="3573463"/>
            <a:ext cx="1033462" cy="10334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7" name="Oval 18"/>
          <p:cNvSpPr>
            <a:spLocks noChangeArrowheads="1"/>
          </p:cNvSpPr>
          <p:nvPr/>
        </p:nvSpPr>
        <p:spPr bwMode="auto">
          <a:xfrm>
            <a:off x="8224838" y="4325938"/>
            <a:ext cx="820737" cy="820737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8" name="Oval 19"/>
          <p:cNvSpPr>
            <a:spLocks noChangeArrowheads="1"/>
          </p:cNvSpPr>
          <p:nvPr/>
        </p:nvSpPr>
        <p:spPr bwMode="auto">
          <a:xfrm>
            <a:off x="8743950" y="4254500"/>
            <a:ext cx="1274763" cy="1335088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59" name="Oval 20"/>
          <p:cNvSpPr>
            <a:spLocks noChangeArrowheads="1"/>
          </p:cNvSpPr>
          <p:nvPr/>
        </p:nvSpPr>
        <p:spPr bwMode="auto">
          <a:xfrm>
            <a:off x="7137400" y="4994275"/>
            <a:ext cx="2366963" cy="236696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0" name="Oval 21"/>
          <p:cNvSpPr>
            <a:spLocks noChangeArrowheads="1"/>
          </p:cNvSpPr>
          <p:nvPr/>
        </p:nvSpPr>
        <p:spPr bwMode="auto">
          <a:xfrm>
            <a:off x="6732588" y="4941888"/>
            <a:ext cx="547687" cy="547687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1" name="Oval 22"/>
          <p:cNvSpPr>
            <a:spLocks noChangeArrowheads="1"/>
          </p:cNvSpPr>
          <p:nvPr/>
        </p:nvSpPr>
        <p:spPr bwMode="auto">
          <a:xfrm>
            <a:off x="7812088" y="4221163"/>
            <a:ext cx="425450" cy="4254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2" name="Oval 23"/>
          <p:cNvSpPr>
            <a:spLocks noChangeArrowheads="1"/>
          </p:cNvSpPr>
          <p:nvPr/>
        </p:nvSpPr>
        <p:spPr bwMode="auto">
          <a:xfrm>
            <a:off x="7667625" y="4652963"/>
            <a:ext cx="120650" cy="1206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3" name="Oval 24"/>
          <p:cNvSpPr>
            <a:spLocks noChangeArrowheads="1"/>
          </p:cNvSpPr>
          <p:nvPr/>
        </p:nvSpPr>
        <p:spPr bwMode="auto">
          <a:xfrm>
            <a:off x="6300788" y="6453188"/>
            <a:ext cx="242887" cy="242887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4" name="Oval 25"/>
          <p:cNvSpPr>
            <a:spLocks noChangeArrowheads="1"/>
          </p:cNvSpPr>
          <p:nvPr/>
        </p:nvSpPr>
        <p:spPr bwMode="auto">
          <a:xfrm>
            <a:off x="6769100" y="6345238"/>
            <a:ext cx="971550" cy="97155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8899525" y="4394200"/>
            <a:ext cx="976313" cy="103187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7058025" y="4849813"/>
            <a:ext cx="2517775" cy="2611437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8316913" y="2952750"/>
            <a:ext cx="1700212" cy="1700213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7524750" y="3500438"/>
            <a:ext cx="1182688" cy="1182687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8985250" y="4457700"/>
            <a:ext cx="796925" cy="8397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6" dur="1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30392" y="992603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95810" y="214290"/>
            <a:ext cx="1000132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615" y="2235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3 - 1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20795" y="285728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회원 가입</a:t>
            </a:r>
            <a:endParaRPr lang="en-US" altLang="ko-KR" sz="3200" b="1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09384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9" name="Picture 5" descr="C:\Users\Henry\Desktop\비밀번호 불일치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5937" y="1628800"/>
            <a:ext cx="2812007" cy="4320000"/>
          </a:xfrm>
          <a:prstGeom prst="rect">
            <a:avLst/>
          </a:prstGeom>
          <a:noFill/>
        </p:spPr>
      </p:pic>
      <p:pic>
        <p:nvPicPr>
          <p:cNvPr id="1031" name="Picture 7" descr="C:\Users\Henry\Desktop\아이디 중복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628800"/>
            <a:ext cx="2514600" cy="1114425"/>
          </a:xfrm>
          <a:prstGeom prst="rect">
            <a:avLst/>
          </a:prstGeom>
          <a:noFill/>
        </p:spPr>
      </p:pic>
      <p:pic>
        <p:nvPicPr>
          <p:cNvPr id="1032" name="Picture 8" descr="C:\Users\Henry\Desktop\사용 가능 아이디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3223367"/>
            <a:ext cx="2514600" cy="1114425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3183066" y="2194473"/>
            <a:ext cx="64807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131840" y="2852936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835696" y="5425172"/>
            <a:ext cx="720080" cy="133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211960" y="1916832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버튼 클릭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아이디 중복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여부 검사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59632" y="5991671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가입 버튼 클릭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비밀번호 일치 여부 확인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cxnSp>
        <p:nvCxnSpPr>
          <p:cNvPr id="47" name="직선 연결선 46"/>
          <p:cNvCxnSpPr>
            <a:stCxn id="43" idx="3"/>
          </p:cNvCxnSpPr>
          <p:nvPr/>
        </p:nvCxnSpPr>
        <p:spPr>
          <a:xfrm flipV="1">
            <a:off x="2555776" y="2996952"/>
            <a:ext cx="1008112" cy="2495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C:\Users\Henry\Desktop\가입 성공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4837987"/>
            <a:ext cx="2514600" cy="1114425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/>
        </p:nvSpPr>
        <p:spPr>
          <a:xfrm>
            <a:off x="4034035" y="5271591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비밀번호 일치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회원가입 성공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" y="6643710"/>
            <a:ext cx="9144000" cy="10772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sz="1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930392" y="992603"/>
            <a:ext cx="821360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195810" y="214290"/>
            <a:ext cx="1000132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615" y="223526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3 - 2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57200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6308" y="28572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로그인</a:t>
            </a:r>
            <a:endParaRPr lang="en-US" altLang="ko-KR" sz="3200" b="1" dirty="0" smtClean="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909384" y="21429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C:\Users\Henry\Desktop\관리자 로그인 실패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12776"/>
            <a:ext cx="3676650" cy="1838325"/>
          </a:xfrm>
          <a:prstGeom prst="rect">
            <a:avLst/>
          </a:prstGeom>
          <a:noFill/>
        </p:spPr>
      </p:pic>
      <p:pic>
        <p:nvPicPr>
          <p:cNvPr id="2051" name="Picture 3" descr="C:\Users\Henry\Desktop\관리자 로그인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4005064"/>
            <a:ext cx="3676650" cy="1838325"/>
          </a:xfrm>
          <a:prstGeom prst="rect">
            <a:avLst/>
          </a:prstGeom>
          <a:noFill/>
        </p:spPr>
      </p:pic>
      <p:pic>
        <p:nvPicPr>
          <p:cNvPr id="2052" name="Picture 4" descr="C:\Users\Henry\Desktop\관리자 로그인 성공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7800" y="4690839"/>
            <a:ext cx="2514600" cy="1114425"/>
          </a:xfrm>
          <a:prstGeom prst="rect">
            <a:avLst/>
          </a:prstGeom>
          <a:noFill/>
        </p:spPr>
      </p:pic>
      <p:pic>
        <p:nvPicPr>
          <p:cNvPr id="2053" name="Picture 5" descr="C:\Users\Henry\Desktop\사용자 로그인 비밀번호 오류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3068960"/>
            <a:ext cx="2514600" cy="1114425"/>
          </a:xfrm>
          <a:prstGeom prst="rect">
            <a:avLst/>
          </a:prstGeom>
          <a:noFill/>
        </p:spPr>
      </p:pic>
      <p:pic>
        <p:nvPicPr>
          <p:cNvPr id="2054" name="Picture 6" descr="C:\Users\Henry\Desktop\관리자 로그인 실패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7800" y="1450479"/>
            <a:ext cx="2514600" cy="1114425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691680" y="3284984"/>
            <a:ext cx="261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사용자 아이디로 관리자 로그인 시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관리자 아님 메시지 출력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r>
              <a:rPr lang="ko-KR" altLang="en-US" sz="1200" dirty="0" smtClean="0">
                <a:solidFill>
                  <a:srgbClr val="FF0000"/>
                </a:solidFill>
              </a:rPr>
              <a:t>비밀번호 오류 시 오류 메시지 출력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11120" y="5888305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관리자 로그인 성공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314684" y="4714753"/>
            <a:ext cx="109251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327082" y="2143247"/>
            <a:ext cx="109251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23617" y="2503287"/>
            <a:ext cx="109251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19" idx="3"/>
            <a:endCxn id="2054" idx="1"/>
          </p:cNvCxnSpPr>
          <p:nvPr/>
        </p:nvCxnSpPr>
        <p:spPr>
          <a:xfrm flipV="1">
            <a:off x="4419600" y="2007692"/>
            <a:ext cx="1238200" cy="2435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0" idx="3"/>
            <a:endCxn id="2053" idx="1"/>
          </p:cNvCxnSpPr>
          <p:nvPr/>
        </p:nvCxnSpPr>
        <p:spPr>
          <a:xfrm>
            <a:off x="4416135" y="2611299"/>
            <a:ext cx="1235985" cy="10148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367</Words>
  <Application>Microsoft Office PowerPoint</Application>
  <PresentationFormat>화면 슬라이드 쇼(4:3)</PresentationFormat>
  <Paragraphs>153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도서관리 프로그램</vt:lpstr>
      <vt:lpstr>      CONTENTS </vt:lpstr>
      <vt:lpstr>슬라이드 3</vt:lpstr>
      <vt:lpstr>개요 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도서관리 프로그램</dc:title>
  <dc:creator>Windows 사용자</dc:creator>
  <cp:lastModifiedBy>Windows 사용자</cp:lastModifiedBy>
  <cp:revision>1</cp:revision>
  <dcterms:created xsi:type="dcterms:W3CDTF">2017-06-29T21:07:35Z</dcterms:created>
  <dcterms:modified xsi:type="dcterms:W3CDTF">2017-06-29T21:12:10Z</dcterms:modified>
</cp:coreProperties>
</file>