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287" r:id="rId3"/>
    <p:sldId id="289" r:id="rId4"/>
    <p:sldId id="407" r:id="rId5"/>
    <p:sldId id="409" r:id="rId6"/>
    <p:sldId id="360" r:id="rId7"/>
    <p:sldId id="408" r:id="rId8"/>
    <p:sldId id="424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 snapToObjects="1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150D7-917D-884C-8378-D7A161AAE38A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16A77-B570-FF4B-BF42-FFC9DA6D9E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183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BDE1E-EB50-4B02-8B3F-8694AFFDF8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9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시장 분석입니다</a:t>
            </a:r>
            <a:r>
              <a:rPr lang="en-US" altLang="ko-KR" dirty="0"/>
              <a:t>. ,</a:t>
            </a:r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코로나 사태가 장기화 되고</a:t>
            </a:r>
            <a:r>
              <a:rPr lang="en-US" altLang="ko-KR" dirty="0"/>
              <a:t>, </a:t>
            </a:r>
            <a:r>
              <a:rPr lang="ko-KR" altLang="en-US" dirty="0"/>
              <a:t>사회적 </a:t>
            </a:r>
            <a:r>
              <a:rPr lang="ko-KR" altLang="en-US" dirty="0" err="1"/>
              <a:t>거리두기로</a:t>
            </a:r>
            <a:r>
              <a:rPr lang="ko-KR" altLang="en-US" dirty="0"/>
              <a:t> 인해 공간의 제약을 받는 상황이 되었습니다</a:t>
            </a:r>
            <a:r>
              <a:rPr lang="en-US" altLang="ko-KR" dirty="0"/>
              <a:t>. </a:t>
            </a:r>
            <a:r>
              <a:rPr lang="ko-KR" altLang="en-US" dirty="0"/>
              <a:t>이 때문에</a:t>
            </a:r>
            <a:r>
              <a:rPr lang="en-US" altLang="ko-KR" dirty="0"/>
              <a:t>, </a:t>
            </a:r>
            <a:r>
              <a:rPr lang="ko-KR" altLang="en-US" dirty="0"/>
              <a:t>오프라인모임이 어려워지고 온라인 모임이 하나의 플랫폼으로 자리잡게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BDE1E-EB50-4B02-8B3F-8694AFFDF8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1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저희와 같은 취준생들이나 학생들 역시 여럿이서 모여 스터디를 하는 것이 어렵게 되었고</a:t>
            </a:r>
            <a:r>
              <a:rPr lang="en-US" altLang="ko-KR" dirty="0"/>
              <a:t>, </a:t>
            </a:r>
            <a:r>
              <a:rPr lang="ko-KR" altLang="en-US" dirty="0"/>
              <a:t>혼자 있으면 동기부여가 되지 않아 </a:t>
            </a:r>
            <a:r>
              <a:rPr lang="ko-KR" altLang="en-US" dirty="0" err="1"/>
              <a:t>온라인으로라도</a:t>
            </a:r>
            <a:r>
              <a:rPr lang="ko-KR" altLang="en-US" dirty="0"/>
              <a:t> 함께 공부하고자 하는 요구들이 생겨나게 되었습니다</a:t>
            </a:r>
            <a:r>
              <a:rPr lang="en-US" altLang="ko-KR" dirty="0"/>
              <a:t>. </a:t>
            </a:r>
            <a:r>
              <a:rPr lang="ko-KR" altLang="en-US" dirty="0"/>
              <a:t>자신이 공부하는 모습을 실시간으로 중계하는 영상인 </a:t>
            </a:r>
            <a:r>
              <a:rPr lang="en-US" altLang="ko-KR" dirty="0"/>
              <a:t>'</a:t>
            </a:r>
            <a:r>
              <a:rPr lang="en" altLang="ko-KR" dirty="0"/>
              <a:t>study with me', '</a:t>
            </a:r>
            <a:r>
              <a:rPr lang="ko-KR" altLang="en-US" dirty="0"/>
              <a:t>공부 </a:t>
            </a:r>
            <a:r>
              <a:rPr lang="en" altLang="ko-KR" dirty="0"/>
              <a:t>vlog' </a:t>
            </a:r>
            <a:r>
              <a:rPr lang="ko-KR" altLang="en-US" dirty="0"/>
              <a:t>등이 대표적입니다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BDE1E-EB50-4B02-8B3F-8694AFFDF8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4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저희가 생각한 프로젝트는 이러한 요구를 바탕으로 한 </a:t>
            </a:r>
            <a:r>
              <a:rPr lang="en-US" altLang="ko-KR" dirty="0"/>
              <a:t>'</a:t>
            </a:r>
            <a:r>
              <a:rPr lang="ko-KR" altLang="en-US" dirty="0"/>
              <a:t>온라인 스터디 매칭</a:t>
            </a:r>
            <a:r>
              <a:rPr lang="en-US" altLang="ko-KR" dirty="0"/>
              <a:t>' </a:t>
            </a:r>
            <a:r>
              <a:rPr lang="ko-KR" altLang="en-US" dirty="0"/>
              <a:t>애플리케이션입니다</a:t>
            </a:r>
            <a:r>
              <a:rPr lang="en-US" altLang="ko-KR" dirty="0"/>
              <a:t>.  </a:t>
            </a:r>
            <a:r>
              <a:rPr lang="ko-KR" altLang="en-US" dirty="0"/>
              <a:t>공간적 제약이 없는 온라인에서 매칭된 사람들끼리 시간을 공유하며 공부할 수 있게</a:t>
            </a:r>
            <a:r>
              <a:rPr lang="en-US" altLang="ko-KR" dirty="0"/>
              <a:t>, </a:t>
            </a:r>
            <a:r>
              <a:rPr lang="ko-KR" altLang="en-US" dirty="0"/>
              <a:t>각자의 목표를 가지고 시간을 효율적으로 사용할 수 있도록 하는 웹사이트가 있으면 어떨까 하는 생각에 기획하게 되었습니다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BDE1E-EB50-4B02-8B3F-8694AFFDF8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4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itchFamily="34" charset="0"/>
              </a:rPr>
              <a:t>하지만 기존의 웹 사이트들에서 우리가 원하는 사이트는 존재하지 않고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itchFamily="34" charset="0"/>
              </a:rPr>
              <a:t>유사한 웹 사이트만 존재하는 것을 발견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타겟으로는 저처럼 집에서 혼자 공부를 할 때 공부에 대한 동기부여가 어려운 사람들로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BDE1E-EB50-4B02-8B3F-8694AFFDF8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6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2D4F-EEFD-1840-96B8-4C469FCE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4FF7E-4A6A-CF4B-B29D-C1C936F3B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3031F-EEAE-C544-BEEA-863A9704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17D72-8A86-5842-B27C-4B36993A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800AF-EA9D-8F49-9085-B62B7427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8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8CB5-F10F-074B-AD7C-A24D86E0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9ABF5C-5B4F-4C4D-847E-8383ECC5E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1F52D-B57A-CA48-918C-C182022A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B8B84-C587-5A42-B55F-1B1DBD5E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F657E-1742-A644-B2A3-8E1562F1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6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FFDB5-907F-B146-9B92-F233D038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2199CA-FC94-7140-8E0D-468AB63F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82018-1A6C-5944-A993-BC5F1EB3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2F24C-39DF-864A-8184-3708CE79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C246-9F00-DD41-AAC5-2E676982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499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6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12" indent="0">
              <a:buNone/>
              <a:defRPr sz="2801"/>
            </a:lvl2pPr>
            <a:lvl3pPr marL="914423" indent="0">
              <a:buNone/>
              <a:defRPr sz="2400"/>
            </a:lvl3pPr>
            <a:lvl4pPr marL="1371637" indent="0">
              <a:buNone/>
              <a:defRPr sz="1999"/>
            </a:lvl4pPr>
            <a:lvl5pPr marL="1828848" indent="0">
              <a:buNone/>
              <a:defRPr sz="1999"/>
            </a:lvl5pPr>
            <a:lvl6pPr marL="2286060" indent="0">
              <a:buNone/>
              <a:defRPr sz="1999"/>
            </a:lvl6pPr>
            <a:lvl7pPr marL="2743272" indent="0">
              <a:buNone/>
              <a:defRPr sz="1999"/>
            </a:lvl7pPr>
            <a:lvl8pPr marL="3200485" indent="0">
              <a:buNone/>
              <a:defRPr sz="1999"/>
            </a:lvl8pPr>
            <a:lvl9pPr marL="3657696" indent="0">
              <a:buNone/>
              <a:defRPr sz="1999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2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12" indent="0">
              <a:buNone/>
              <a:defRPr sz="2801"/>
            </a:lvl2pPr>
            <a:lvl3pPr marL="914423" indent="0">
              <a:buNone/>
              <a:defRPr sz="2400"/>
            </a:lvl3pPr>
            <a:lvl4pPr marL="1371637" indent="0">
              <a:buNone/>
              <a:defRPr sz="1999"/>
            </a:lvl4pPr>
            <a:lvl5pPr marL="1828848" indent="0">
              <a:buNone/>
              <a:defRPr sz="1999"/>
            </a:lvl5pPr>
            <a:lvl6pPr marL="2286060" indent="0">
              <a:buNone/>
              <a:defRPr sz="1999"/>
            </a:lvl6pPr>
            <a:lvl7pPr marL="2743272" indent="0">
              <a:buNone/>
              <a:defRPr sz="1999"/>
            </a:lvl7pPr>
            <a:lvl8pPr marL="3200485" indent="0">
              <a:buNone/>
              <a:defRPr sz="1999"/>
            </a:lvl8pPr>
            <a:lvl9pPr marL="3657696" indent="0">
              <a:buNone/>
              <a:defRPr sz="1999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50" y="1890534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12" indent="0">
              <a:buNone/>
              <a:defRPr sz="2801"/>
            </a:lvl2pPr>
            <a:lvl3pPr marL="914423" indent="0">
              <a:buNone/>
              <a:defRPr sz="2400"/>
            </a:lvl3pPr>
            <a:lvl4pPr marL="1371637" indent="0">
              <a:buNone/>
              <a:defRPr sz="1999"/>
            </a:lvl4pPr>
            <a:lvl5pPr marL="1828848" indent="0">
              <a:buNone/>
              <a:defRPr sz="1999"/>
            </a:lvl5pPr>
            <a:lvl6pPr marL="2286060" indent="0">
              <a:buNone/>
              <a:defRPr sz="1999"/>
            </a:lvl6pPr>
            <a:lvl7pPr marL="2743272" indent="0">
              <a:buNone/>
              <a:defRPr sz="1999"/>
            </a:lvl7pPr>
            <a:lvl8pPr marL="3200485" indent="0">
              <a:buNone/>
              <a:defRPr sz="1999"/>
            </a:lvl8pPr>
            <a:lvl9pPr marL="3657696" indent="0">
              <a:buNone/>
              <a:defRPr sz="1999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57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2F41-BAB2-8044-8260-8D9EFAA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E8FBC-CDCF-CD46-B966-63744F94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231D-CC7F-1347-A54C-2417449B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41A94-1F96-6D46-81F5-D54C1010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C43D7-B938-DE4B-AC31-4BD60F6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01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2EAF4-48FA-8A49-B95A-4A55C0E4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3E756-8E23-7A44-A8A8-A70ECFF9C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42A84-5705-0B4F-9BB4-28319FF7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96ECF-19E9-C84E-A5ED-A6512F13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70F4E-8E05-C74F-8564-9FEC70DC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71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F37F3-8957-D640-8BF6-209E912B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BC2AE-C9D2-BA4A-9E83-657E8430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CE3EF-3EB6-EB42-9F34-6FD476677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B9702-10A6-B744-8E37-7C1B1E94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B62C7-8076-8B48-A56F-8271F759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A7667-3388-7542-A6C2-37457B47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41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2B4E1-3CAE-9E4E-B103-42235941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2D478-D9FD-5B44-B3E1-5753D462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A2746-F359-8849-92D2-366C9680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0F98C8-85BB-9B49-8C13-F259DAA4A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0CD0C8-4789-B046-8AC0-C9966F45B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3BBA6E-9A1E-3D44-9FF1-C56C3D6A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FDBE77-A35E-BC4A-B3A4-F3D7DF77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5C16E1-CE27-104D-B5CC-F45264B7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064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C1525-28D7-654C-A057-33E33397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3E49B-0408-164E-8473-E0400B28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FE5BB-2390-3B4E-8B51-C093F73C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59E56F-1C56-7C42-9A82-F5D38A6F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8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4155FF-6816-1848-97CA-37BBB7F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CE6DF-D3C3-1948-AB52-14BA305C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D2048-1C72-6747-8857-C8A932C8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0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4E49C-9168-8048-A50D-DE12F8C1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FC0ED-97E4-1740-936B-B384354F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A35AA-CF1D-1E45-BE55-AC51A11C4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ECD89-9101-AC48-8C98-91D3670A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78A4B-5CB2-6C46-9B0F-23581A59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C6B23B-5C5B-4B40-987D-DA54BE7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99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C074E-0765-504C-9592-6C5CCE45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3C11C-9390-F642-BC6A-251A83AC5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41213-EB05-EA42-AE53-C5011A87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D022B5-474C-C140-9CEC-B81EB812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3F191-66E0-3040-9300-A6BAC6AF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F8F7A-8A44-9D40-9097-E8429762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145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44654-5771-574E-B563-26D974EF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04A13-9DD0-764C-AFA6-E48775F4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F084C-07B3-134B-BBF2-DF43CA1D4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5A0A-DD2A-8540-9ACA-0BB57C0B30FD}" type="datetimeFigureOut">
              <a:rPr kumimoji="1" lang="ko-Kore-KR" altLang="en-US" smtClean="0"/>
              <a:t>10/14/2020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DF1E5-83D5-4D41-9A21-13DD73991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739B7-4E8D-664F-82F5-3361C1218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1B029-F18B-DF47-A48B-2C715A55B8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12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A5ABFA-0B2B-4F97-8B93-B5CD4C06B7DB}"/>
              </a:ext>
            </a:extLst>
          </p:cNvPr>
          <p:cNvSpPr/>
          <p:nvPr/>
        </p:nvSpPr>
        <p:spPr>
          <a:xfrm>
            <a:off x="1" y="-636319"/>
            <a:ext cx="12191999" cy="9144480"/>
          </a:xfrm>
          <a:prstGeom prst="rect">
            <a:avLst/>
          </a:prstGeom>
          <a:solidFill>
            <a:srgbClr val="B01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53" dirty="0">
              <a:latin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FF5481-E70B-4AFA-BA81-25099D6D2FAD}"/>
              </a:ext>
            </a:extLst>
          </p:cNvPr>
          <p:cNvGrpSpPr/>
          <p:nvPr/>
        </p:nvGrpSpPr>
        <p:grpSpPr>
          <a:xfrm>
            <a:off x="4367818" y="1350999"/>
            <a:ext cx="3456363" cy="3302364"/>
            <a:chOff x="4047198" y="2321169"/>
            <a:chExt cx="3031069" cy="31308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6447D7-7C35-48A7-84AF-E4FE473A201E}"/>
                </a:ext>
              </a:extLst>
            </p:cNvPr>
            <p:cNvSpPr/>
            <p:nvPr/>
          </p:nvSpPr>
          <p:spPr>
            <a:xfrm>
              <a:off x="4047198" y="2321169"/>
              <a:ext cx="3031069" cy="3130800"/>
            </a:xfrm>
            <a:prstGeom prst="rect">
              <a:avLst/>
            </a:prstGeom>
            <a:noFill/>
            <a:ln w="101600">
              <a:solidFill>
                <a:srgbClr val="F1E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53" dirty="0">
                <a:latin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D64A12-6E28-4688-A6C1-73F45A6C8CDD}"/>
                </a:ext>
              </a:extLst>
            </p:cNvPr>
            <p:cNvSpPr txBox="1"/>
            <p:nvPr/>
          </p:nvSpPr>
          <p:spPr>
            <a:xfrm>
              <a:off x="4140982" y="2593638"/>
              <a:ext cx="2214351" cy="188415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456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EBED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모듈</a:t>
              </a:r>
              <a:endParaRPr lang="en-US" altLang="ko-KR" sz="4561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BED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ko-KR" altLang="en-US" sz="456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EBED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프로젝트</a:t>
              </a:r>
              <a:endParaRPr lang="en-US" altLang="ko-KR" sz="4561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BED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endParaRPr lang="en-US" altLang="ko-KR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BED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7C0D7F1-A79F-4420-8A23-BF8A70F55033}"/>
              </a:ext>
            </a:extLst>
          </p:cNvPr>
          <p:cNvSpPr txBox="1"/>
          <p:nvPr/>
        </p:nvSpPr>
        <p:spPr>
          <a:xfrm>
            <a:off x="3926986" y="5302595"/>
            <a:ext cx="4338047" cy="4222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824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[2</a:t>
            </a:r>
            <a:r>
              <a:rPr lang="ko-KR" altLang="en-US" sz="1824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조</a:t>
            </a:r>
            <a:r>
              <a:rPr lang="en-US" altLang="ko-KR" sz="1824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]</a:t>
            </a:r>
            <a:r>
              <a:rPr lang="ko-KR" altLang="en-US" sz="1824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김경주 손지훈 여민호 윤혜지 </a:t>
            </a:r>
            <a:r>
              <a:rPr lang="ko-KR" altLang="en-US" sz="1824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조혜윤</a:t>
            </a:r>
            <a:endParaRPr lang="en-US" altLang="ko-KR" sz="1824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1D71E-928E-4135-8843-8EB3064437CC}"/>
              </a:ext>
            </a:extLst>
          </p:cNvPr>
          <p:cNvSpPr/>
          <p:nvPr/>
        </p:nvSpPr>
        <p:spPr>
          <a:xfrm>
            <a:off x="5872457" y="4945323"/>
            <a:ext cx="447090" cy="5213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53" dirty="0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0ACB5-0F7E-47AA-A362-326867C1D0D5}"/>
              </a:ext>
            </a:extLst>
          </p:cNvPr>
          <p:cNvSpPr/>
          <p:nvPr/>
        </p:nvSpPr>
        <p:spPr>
          <a:xfrm>
            <a:off x="-1" y="7789796"/>
            <a:ext cx="12192001" cy="21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53" dirty="0"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7132B0-E060-464C-84E3-D5D0BB1E95C5}"/>
              </a:ext>
            </a:extLst>
          </p:cNvPr>
          <p:cNvSpPr/>
          <p:nvPr/>
        </p:nvSpPr>
        <p:spPr>
          <a:xfrm>
            <a:off x="5475799" y="4191945"/>
            <a:ext cx="2277924" cy="315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52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BE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StudyON</a:t>
            </a:r>
            <a:endParaRPr lang="en-US" altLang="ko-KR" sz="1209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BE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99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ogging,business,cafe,coding,computer,finance,freelance,keyboard,mobile,notebook,office,revenue,tech,window,working">
            <a:extLst>
              <a:ext uri="{FF2B5EF4-FFF2-40B4-BE49-F238E27FC236}">
                <a16:creationId xmlns:a16="http://schemas.microsoft.com/office/drawing/2014/main" id="{354517BC-AA5A-49D5-B114-9285D3BA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893" y="-1109693"/>
            <a:ext cx="13611789" cy="907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043C7-3438-4E9F-BFA3-A78CEDB7C611}"/>
              </a:ext>
            </a:extLst>
          </p:cNvPr>
          <p:cNvSpPr/>
          <p:nvPr/>
        </p:nvSpPr>
        <p:spPr>
          <a:xfrm rot="867685">
            <a:off x="-3987552" y="-3303649"/>
            <a:ext cx="10354806" cy="11657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77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50A0C-1FF2-4AD2-8D12-694D494A24A2}"/>
              </a:ext>
            </a:extLst>
          </p:cNvPr>
          <p:cNvSpPr txBox="1"/>
          <p:nvPr/>
        </p:nvSpPr>
        <p:spPr>
          <a:xfrm>
            <a:off x="968639" y="662778"/>
            <a:ext cx="1899879" cy="58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999C83F-3EB5-42F4-80F4-EA12A5D24140}"/>
              </a:ext>
            </a:extLst>
          </p:cNvPr>
          <p:cNvGrpSpPr/>
          <p:nvPr/>
        </p:nvGrpSpPr>
        <p:grpSpPr>
          <a:xfrm>
            <a:off x="1955577" y="1471572"/>
            <a:ext cx="3921686" cy="1506872"/>
            <a:chOff x="778428" y="2278743"/>
            <a:chExt cx="3242029" cy="12457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6BD2B2-80DA-4EC4-A6F1-E87E66E04252}"/>
                </a:ext>
              </a:extLst>
            </p:cNvPr>
            <p:cNvSpPr txBox="1"/>
            <p:nvPr/>
          </p:nvSpPr>
          <p:spPr>
            <a:xfrm>
              <a:off x="778428" y="2278743"/>
              <a:ext cx="2903634" cy="353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77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01. </a:t>
              </a:r>
              <a:r>
                <a:rPr lang="ko-KR" altLang="en-US" sz="2177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소개 </a:t>
              </a:r>
              <a:r>
                <a:rPr lang="en-US" altLang="ko-KR" sz="2177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endParaRPr lang="ko-KR" altLang="en-US" sz="2177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EEA01C-40CB-4695-B037-AE7949FB9B7A}"/>
                </a:ext>
              </a:extLst>
            </p:cNvPr>
            <p:cNvSpPr txBox="1"/>
            <p:nvPr/>
          </p:nvSpPr>
          <p:spPr>
            <a:xfrm>
              <a:off x="778428" y="2709631"/>
              <a:ext cx="3242029" cy="81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5660" indent="-345660">
                <a:buFontTx/>
                <a:buChar char="-"/>
              </a:pPr>
              <a:r>
                <a:rPr lang="ko-KR" altLang="en-US" sz="1935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모듈 프로젝트 소개</a:t>
              </a:r>
              <a:endParaRPr lang="en-US" altLang="ko-KR" sz="193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345660" indent="-345660">
                <a:buFontTx/>
                <a:buChar char="-"/>
              </a:pPr>
              <a:endParaRPr lang="en-US" altLang="ko-KR" sz="193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endParaRPr lang="en-US" altLang="ko-KR" sz="193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3E11BC-7831-44D2-A9DA-82CBB18BCDFA}"/>
              </a:ext>
            </a:extLst>
          </p:cNvPr>
          <p:cNvGrpSpPr/>
          <p:nvPr/>
        </p:nvGrpSpPr>
        <p:grpSpPr>
          <a:xfrm>
            <a:off x="1955577" y="3215517"/>
            <a:ext cx="3921686" cy="1506872"/>
            <a:chOff x="778428" y="3903546"/>
            <a:chExt cx="3242029" cy="1245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E28CBE-40F7-4736-888C-4758AD479966}"/>
                </a:ext>
              </a:extLst>
            </p:cNvPr>
            <p:cNvSpPr txBox="1"/>
            <p:nvPr/>
          </p:nvSpPr>
          <p:spPr>
            <a:xfrm>
              <a:off x="778428" y="3903546"/>
              <a:ext cx="2525485" cy="353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77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02.</a:t>
              </a:r>
              <a:r>
                <a:rPr lang="ko-KR" altLang="en-US" sz="2177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프로젝트 구현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B03750-1C74-466E-980B-FF2A700A2FFE}"/>
                </a:ext>
              </a:extLst>
            </p:cNvPr>
            <p:cNvSpPr txBox="1"/>
            <p:nvPr/>
          </p:nvSpPr>
          <p:spPr>
            <a:xfrm>
              <a:off x="778428" y="4334434"/>
              <a:ext cx="3242029" cy="81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5660" indent="-345660">
                <a:buFontTx/>
                <a:buChar char="-"/>
              </a:pPr>
              <a:r>
                <a:rPr lang="ko-KR" altLang="en-US" sz="1935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프론트 구현</a:t>
              </a:r>
              <a:endParaRPr lang="en-US" altLang="ko-KR" sz="193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345660" indent="-345660">
                <a:buFontTx/>
                <a:buChar char="-"/>
              </a:pPr>
              <a:r>
                <a:rPr lang="ko-KR" altLang="en-US" sz="1935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백엔드</a:t>
              </a:r>
              <a:r>
                <a:rPr lang="ko-KR" altLang="en-US" sz="1935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구현</a:t>
              </a:r>
              <a:endParaRPr lang="en-US" altLang="ko-KR" sz="193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endParaRPr lang="ko-KR" altLang="en-US" sz="193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36074" y="6826542"/>
            <a:ext cx="12192001" cy="98802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5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B26491-8C12-0649-AD88-B009A1297C21}"/>
              </a:ext>
            </a:extLst>
          </p:cNvPr>
          <p:cNvSpPr/>
          <p:nvPr/>
        </p:nvSpPr>
        <p:spPr>
          <a:xfrm>
            <a:off x="-1" y="-72398"/>
            <a:ext cx="12192001" cy="98802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5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9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D6A9A-6520-B343-9F81-AD635AD00B45}"/>
              </a:ext>
            </a:extLst>
          </p:cNvPr>
          <p:cNvSpPr/>
          <p:nvPr/>
        </p:nvSpPr>
        <p:spPr>
          <a:xfrm>
            <a:off x="-11923" y="91"/>
            <a:ext cx="4365798" cy="3829409"/>
          </a:xfrm>
          <a:prstGeom prst="rect">
            <a:avLst/>
          </a:prstGeom>
          <a:solidFill>
            <a:srgbClr val="E86B64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D19D53-27CB-4942-ACE7-8681320EB59A}"/>
              </a:ext>
            </a:extLst>
          </p:cNvPr>
          <p:cNvSpPr/>
          <p:nvPr/>
        </p:nvSpPr>
        <p:spPr>
          <a:xfrm>
            <a:off x="7826203" y="2921391"/>
            <a:ext cx="4365798" cy="3829409"/>
          </a:xfrm>
          <a:prstGeom prst="rect">
            <a:avLst/>
          </a:prstGeom>
          <a:solidFill>
            <a:srgbClr val="E86B64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A260B2F-697E-490B-837D-283832D1C251}"/>
              </a:ext>
            </a:extLst>
          </p:cNvPr>
          <p:cNvCxnSpPr/>
          <p:nvPr/>
        </p:nvCxnSpPr>
        <p:spPr>
          <a:xfrm>
            <a:off x="548312" y="1131805"/>
            <a:ext cx="110953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B8172C2-402A-48E6-92CC-A34DD12C44FD}"/>
              </a:ext>
            </a:extLst>
          </p:cNvPr>
          <p:cNvSpPr txBox="1">
            <a:spLocks/>
          </p:cNvSpPr>
          <p:nvPr/>
        </p:nvSpPr>
        <p:spPr>
          <a:xfrm>
            <a:off x="9447887" y="7333065"/>
            <a:ext cx="2744113" cy="485838"/>
          </a:xfrm>
          <a:prstGeom prst="rect">
            <a:avLst/>
          </a:prstGeom>
        </p:spPr>
        <p:txBody>
          <a:bodyPr vert="horz" lIns="110610" tIns="55305" rIns="110610" bIns="55305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z="1600">
                <a:latin typeface="Nanum Gothic" panose="020D0604000000000000" pitchFamily="34" charset="-127"/>
                <a:ea typeface="Nanum Gothic" panose="020D0604000000000000" pitchFamily="34" charset="-127"/>
              </a:rPr>
              <a:pPr/>
              <a:t>3</a:t>
            </a:fld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EDDDAF-F5DD-B447-B775-0BEC78E09716}"/>
              </a:ext>
            </a:extLst>
          </p:cNvPr>
          <p:cNvSpPr txBox="1"/>
          <p:nvPr/>
        </p:nvSpPr>
        <p:spPr>
          <a:xfrm>
            <a:off x="721365" y="5375714"/>
            <a:ext cx="1046258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온라인 스터디 그룹방이라는 프로젝트 컨셉에 맞추어 그룹 리스트 페이지를 보여주는 화면을 만드는 것을 목표로 함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그룹의 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CRUD 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기능이 페이지 안에서 동작하도록 함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5C24F0-911A-8946-8886-DEBC3761275F}"/>
              </a:ext>
            </a:extLst>
          </p:cNvPr>
          <p:cNvSpPr txBox="1"/>
          <p:nvPr/>
        </p:nvSpPr>
        <p:spPr>
          <a:xfrm>
            <a:off x="4080991" y="430482"/>
            <a:ext cx="3743333" cy="58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모듈 프로젝트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968F60-508B-6346-9E01-8250960A0842}"/>
              </a:ext>
            </a:extLst>
          </p:cNvPr>
          <p:cNvSpPr/>
          <p:nvPr/>
        </p:nvSpPr>
        <p:spPr>
          <a:xfrm>
            <a:off x="36074" y="6826542"/>
            <a:ext cx="12192001" cy="98802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5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15DE71-4E67-1E4D-B53E-EACBE503C291}"/>
              </a:ext>
            </a:extLst>
          </p:cNvPr>
          <p:cNvSpPr txBox="1"/>
          <p:nvPr/>
        </p:nvSpPr>
        <p:spPr>
          <a:xfrm>
            <a:off x="11019987" y="108817"/>
            <a:ext cx="922048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01</a:t>
            </a:r>
            <a:r>
              <a:rPr lang="ko-KR" altLang="en-US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43C0E2-46C8-496A-AE62-990F3EA8A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92" y="1170009"/>
            <a:ext cx="8454927" cy="39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2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203EFB-8F5D-9546-B970-54BC36A7910F}"/>
              </a:ext>
            </a:extLst>
          </p:cNvPr>
          <p:cNvSpPr/>
          <p:nvPr/>
        </p:nvSpPr>
        <p:spPr>
          <a:xfrm>
            <a:off x="-11923" y="91"/>
            <a:ext cx="4365798" cy="3829409"/>
          </a:xfrm>
          <a:prstGeom prst="rect">
            <a:avLst/>
          </a:prstGeom>
          <a:solidFill>
            <a:srgbClr val="E86B64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CAD4CE-659E-7545-A6B7-181C84C31682}"/>
              </a:ext>
            </a:extLst>
          </p:cNvPr>
          <p:cNvSpPr/>
          <p:nvPr/>
        </p:nvSpPr>
        <p:spPr>
          <a:xfrm>
            <a:off x="7826203" y="2921391"/>
            <a:ext cx="4365798" cy="3829409"/>
          </a:xfrm>
          <a:prstGeom prst="rect">
            <a:avLst/>
          </a:prstGeom>
          <a:solidFill>
            <a:srgbClr val="E86B64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A260B2F-697E-490B-837D-283832D1C251}"/>
              </a:ext>
            </a:extLst>
          </p:cNvPr>
          <p:cNvCxnSpPr/>
          <p:nvPr/>
        </p:nvCxnSpPr>
        <p:spPr>
          <a:xfrm>
            <a:off x="548312" y="1131805"/>
            <a:ext cx="110953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B8172C2-402A-48E6-92CC-A34DD12C44FD}"/>
              </a:ext>
            </a:extLst>
          </p:cNvPr>
          <p:cNvSpPr txBox="1">
            <a:spLocks/>
          </p:cNvSpPr>
          <p:nvPr/>
        </p:nvSpPr>
        <p:spPr>
          <a:xfrm>
            <a:off x="9447887" y="7333065"/>
            <a:ext cx="2744113" cy="485838"/>
          </a:xfrm>
          <a:prstGeom prst="rect">
            <a:avLst/>
          </a:prstGeom>
        </p:spPr>
        <p:txBody>
          <a:bodyPr vert="horz" lIns="110610" tIns="55305" rIns="110610" bIns="55305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z="1600">
                <a:latin typeface="Nanum Gothic" panose="020D0604000000000000" pitchFamily="34" charset="-127"/>
                <a:ea typeface="Nanum Gothic" panose="020D0604000000000000" pitchFamily="34" charset="-127"/>
              </a:rPr>
              <a:pPr/>
              <a:t>4</a:t>
            </a:fld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7530B-6F17-CD43-A426-3B76A060ADAD}"/>
              </a:ext>
            </a:extLst>
          </p:cNvPr>
          <p:cNvSpPr txBox="1"/>
          <p:nvPr/>
        </p:nvSpPr>
        <p:spPr>
          <a:xfrm>
            <a:off x="1356768" y="5709091"/>
            <a:ext cx="955061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그룹 관리 페이지를 </a:t>
            </a:r>
            <a:r>
              <a:rPr kumimoji="1"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리액트로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구현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CRUD 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기능을 위한 버튼을 만들었고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서버 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API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통해 그룹 정보를 서버에 전달할 수 있게 함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0745D-0463-094B-A235-189959F6ECD9}"/>
              </a:ext>
            </a:extLst>
          </p:cNvPr>
          <p:cNvSpPr txBox="1"/>
          <p:nvPr/>
        </p:nvSpPr>
        <p:spPr>
          <a:xfrm>
            <a:off x="3863784" y="430482"/>
            <a:ext cx="4177747" cy="58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구현</a:t>
            </a:r>
            <a:r>
              <a:rPr lang="en-US" altLang="ko-KR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프론트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76BF9-013D-B144-86E7-AFD5676D33DD}"/>
              </a:ext>
            </a:extLst>
          </p:cNvPr>
          <p:cNvSpPr txBox="1"/>
          <p:nvPr/>
        </p:nvSpPr>
        <p:spPr>
          <a:xfrm>
            <a:off x="10392315" y="86862"/>
            <a:ext cx="1835760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02</a:t>
            </a:r>
            <a:r>
              <a:rPr lang="ko-KR" altLang="en-US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프로젝트 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E042C-96CF-8949-849F-89D8F1CA3E86}"/>
              </a:ext>
            </a:extLst>
          </p:cNvPr>
          <p:cNvSpPr/>
          <p:nvPr/>
        </p:nvSpPr>
        <p:spPr>
          <a:xfrm>
            <a:off x="36074" y="6826542"/>
            <a:ext cx="12192001" cy="98802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5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67D39-7B7C-4052-BA08-42AC97EF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69" y="1194160"/>
            <a:ext cx="8573341" cy="43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507BB43E-28EB-4B09-B5C7-4D0020A35E50}"/>
              </a:ext>
            </a:extLst>
          </p:cNvPr>
          <p:cNvSpPr txBox="1"/>
          <p:nvPr/>
        </p:nvSpPr>
        <p:spPr>
          <a:xfrm>
            <a:off x="3863784" y="430482"/>
            <a:ext cx="4177747" cy="58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구현</a:t>
            </a:r>
            <a:r>
              <a:rPr lang="en-US" altLang="ko-KR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프론트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A260B2F-697E-490B-837D-283832D1C251}"/>
              </a:ext>
            </a:extLst>
          </p:cNvPr>
          <p:cNvCxnSpPr/>
          <p:nvPr/>
        </p:nvCxnSpPr>
        <p:spPr>
          <a:xfrm>
            <a:off x="548312" y="1131805"/>
            <a:ext cx="110953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B8172C2-402A-48E6-92CC-A34DD12C44FD}"/>
              </a:ext>
            </a:extLst>
          </p:cNvPr>
          <p:cNvSpPr txBox="1">
            <a:spLocks/>
          </p:cNvSpPr>
          <p:nvPr/>
        </p:nvSpPr>
        <p:spPr>
          <a:xfrm>
            <a:off x="9447887" y="7333065"/>
            <a:ext cx="2744113" cy="485838"/>
          </a:xfrm>
          <a:prstGeom prst="rect">
            <a:avLst/>
          </a:prstGeom>
        </p:spPr>
        <p:txBody>
          <a:bodyPr vert="horz" lIns="110610" tIns="55305" rIns="110610" bIns="55305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z="1600">
                <a:latin typeface="Nanum Gothic" panose="020D0604000000000000" pitchFamily="34" charset="-127"/>
                <a:ea typeface="Nanum Gothic" panose="020D0604000000000000" pitchFamily="34" charset="-127"/>
              </a:rPr>
              <a:pPr/>
              <a:t>5</a:t>
            </a:fld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C58CFE-BC30-084D-9395-5F302CE7BA8F}"/>
              </a:ext>
            </a:extLst>
          </p:cNvPr>
          <p:cNvSpPr/>
          <p:nvPr/>
        </p:nvSpPr>
        <p:spPr>
          <a:xfrm>
            <a:off x="818288" y="1257973"/>
            <a:ext cx="10542329" cy="4981438"/>
          </a:xfrm>
          <a:prstGeom prst="rect">
            <a:avLst/>
          </a:prstGeom>
          <a:solidFill>
            <a:srgbClr val="E86B64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10A0C-4AE0-1346-BCD6-81D97710B1A2}"/>
              </a:ext>
            </a:extLst>
          </p:cNvPr>
          <p:cNvSpPr txBox="1"/>
          <p:nvPr/>
        </p:nvSpPr>
        <p:spPr>
          <a:xfrm>
            <a:off x="7157965" y="3561748"/>
            <a:ext cx="421574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Axios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통해서</a:t>
            </a:r>
            <a:r>
              <a:rPr kumimoji="1"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json 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데이터를 얻도록 구현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CA469-60D9-B141-8F43-7C93003D95F5}"/>
              </a:ext>
            </a:extLst>
          </p:cNvPr>
          <p:cNvSpPr txBox="1"/>
          <p:nvPr/>
        </p:nvSpPr>
        <p:spPr>
          <a:xfrm>
            <a:off x="10808392" y="108817"/>
            <a:ext cx="1345241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01</a:t>
            </a:r>
            <a:r>
              <a:rPr lang="ko-KR" altLang="en-US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제작 배경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8FBE1E-6BD1-9D42-BFB5-0BF59243FD06}"/>
              </a:ext>
            </a:extLst>
          </p:cNvPr>
          <p:cNvSpPr/>
          <p:nvPr/>
        </p:nvSpPr>
        <p:spPr>
          <a:xfrm>
            <a:off x="36074" y="6826542"/>
            <a:ext cx="12192001" cy="98802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5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FF173-1775-4B96-A4F9-11ABEDC4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59" y="1429354"/>
            <a:ext cx="67246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[R] 3">
            <a:extLst>
              <a:ext uri="{FF2B5EF4-FFF2-40B4-BE49-F238E27FC236}">
                <a16:creationId xmlns:a16="http://schemas.microsoft.com/office/drawing/2014/main" id="{05D7015D-64A9-3D47-8944-5583362A9502}"/>
              </a:ext>
            </a:extLst>
          </p:cNvPr>
          <p:cNvSpPr/>
          <p:nvPr/>
        </p:nvSpPr>
        <p:spPr>
          <a:xfrm rot="16200000">
            <a:off x="6987327" y="1620259"/>
            <a:ext cx="5432770" cy="5025753"/>
          </a:xfrm>
          <a:prstGeom prst="rtTriangle">
            <a:avLst/>
          </a:prstGeom>
          <a:solidFill>
            <a:srgbClr val="E96C4E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FB1E672-CB76-A94E-9769-C5508D3398B9}"/>
              </a:ext>
            </a:extLst>
          </p:cNvPr>
          <p:cNvSpPr/>
          <p:nvPr/>
        </p:nvSpPr>
        <p:spPr>
          <a:xfrm>
            <a:off x="482098" y="735879"/>
            <a:ext cx="11030859" cy="558328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8F9E6-BEFA-7547-879B-253FCF27A0C8}"/>
              </a:ext>
            </a:extLst>
          </p:cNvPr>
          <p:cNvSpPr txBox="1"/>
          <p:nvPr/>
        </p:nvSpPr>
        <p:spPr>
          <a:xfrm>
            <a:off x="3880900" y="430482"/>
            <a:ext cx="4177747" cy="58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구현</a:t>
            </a:r>
            <a:r>
              <a:rPr lang="en-US" altLang="ko-KR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3193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백엔드</a:t>
            </a:r>
            <a:endParaRPr lang="ko-KR" altLang="en-US" sz="3193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1" name="직선 연결선 33">
            <a:extLst>
              <a:ext uri="{FF2B5EF4-FFF2-40B4-BE49-F238E27FC236}">
                <a16:creationId xmlns:a16="http://schemas.microsoft.com/office/drawing/2014/main" id="{4A82B594-9E78-1B44-A213-4489E1BA764F}"/>
              </a:ext>
            </a:extLst>
          </p:cNvPr>
          <p:cNvCxnSpPr/>
          <p:nvPr/>
        </p:nvCxnSpPr>
        <p:spPr>
          <a:xfrm>
            <a:off x="458149" y="1131805"/>
            <a:ext cx="110953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E27766-E99F-994F-947C-D1EBE288ECD7}"/>
              </a:ext>
            </a:extLst>
          </p:cNvPr>
          <p:cNvSpPr txBox="1"/>
          <p:nvPr/>
        </p:nvSpPr>
        <p:spPr>
          <a:xfrm>
            <a:off x="10808392" y="108817"/>
            <a:ext cx="1345241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01</a:t>
            </a:r>
            <a:r>
              <a:rPr lang="ko-KR" altLang="en-US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제작 배경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44463F-3F13-0A46-9EF4-AC747E0061DE}"/>
              </a:ext>
            </a:extLst>
          </p:cNvPr>
          <p:cNvSpPr/>
          <p:nvPr/>
        </p:nvSpPr>
        <p:spPr>
          <a:xfrm>
            <a:off x="36074" y="6826542"/>
            <a:ext cx="12192001" cy="98802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5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A330F1-B43E-4B57-B513-D9E65622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29" y="2056724"/>
            <a:ext cx="5192744" cy="27445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FF4A17-5C5D-4150-8971-8CFDAE167EC0}"/>
              </a:ext>
            </a:extLst>
          </p:cNvPr>
          <p:cNvSpPr/>
          <p:nvPr/>
        </p:nvSpPr>
        <p:spPr>
          <a:xfrm>
            <a:off x="6660299" y="2422914"/>
            <a:ext cx="4443088" cy="192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패키지 구조를 </a:t>
            </a: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MVC 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모델에 맞추어</a:t>
            </a: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설계</a:t>
            </a:r>
            <a:endParaRPr lang="en-US" altLang="ko-KR" sz="163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- DB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직접 연결되는 부분은 </a:t>
            </a: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store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처리</a:t>
            </a:r>
            <a:endParaRPr lang="en-US" altLang="ko-KR" sz="163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- Business logic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실행되는 부분은 </a:t>
            </a: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- 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컨트롤러를 통해서 </a:t>
            </a: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REST API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구현하는            부분은 </a:t>
            </a:r>
            <a:r>
              <a:rPr lang="en-US" altLang="ko-KR" sz="1633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application.web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으로 설계</a:t>
            </a:r>
            <a:endParaRPr lang="en-US" altLang="ko-KR" sz="163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3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203EFB-8F5D-9546-B970-54BC36A7910F}"/>
              </a:ext>
            </a:extLst>
          </p:cNvPr>
          <p:cNvSpPr/>
          <p:nvPr/>
        </p:nvSpPr>
        <p:spPr>
          <a:xfrm>
            <a:off x="-11923" y="91"/>
            <a:ext cx="4365798" cy="3829409"/>
          </a:xfrm>
          <a:prstGeom prst="rect">
            <a:avLst/>
          </a:prstGeom>
          <a:solidFill>
            <a:srgbClr val="E86B64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CAD4CE-659E-7545-A6B7-181C84C31682}"/>
              </a:ext>
            </a:extLst>
          </p:cNvPr>
          <p:cNvSpPr/>
          <p:nvPr/>
        </p:nvSpPr>
        <p:spPr>
          <a:xfrm>
            <a:off x="7826203" y="2921391"/>
            <a:ext cx="4365798" cy="3829409"/>
          </a:xfrm>
          <a:prstGeom prst="rect">
            <a:avLst/>
          </a:prstGeom>
          <a:solidFill>
            <a:srgbClr val="E86B64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7BB43E-28EB-4B09-B5C7-4D0020A35E50}"/>
              </a:ext>
            </a:extLst>
          </p:cNvPr>
          <p:cNvSpPr txBox="1"/>
          <p:nvPr/>
        </p:nvSpPr>
        <p:spPr>
          <a:xfrm>
            <a:off x="3114798" y="429047"/>
            <a:ext cx="5695791" cy="58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구현</a:t>
            </a:r>
            <a:r>
              <a:rPr lang="en-US" altLang="ko-KR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3193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백엔드</a:t>
            </a:r>
            <a:r>
              <a:rPr lang="en-US" altLang="ko-KR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결과물</a:t>
            </a:r>
            <a:r>
              <a:rPr lang="en-US" altLang="ko-KR" sz="319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3193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A260B2F-697E-490B-837D-283832D1C251}"/>
              </a:ext>
            </a:extLst>
          </p:cNvPr>
          <p:cNvCxnSpPr/>
          <p:nvPr/>
        </p:nvCxnSpPr>
        <p:spPr>
          <a:xfrm>
            <a:off x="548312" y="1131805"/>
            <a:ext cx="110953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B8172C2-402A-48E6-92CC-A34DD12C44FD}"/>
              </a:ext>
            </a:extLst>
          </p:cNvPr>
          <p:cNvSpPr txBox="1">
            <a:spLocks/>
          </p:cNvSpPr>
          <p:nvPr/>
        </p:nvSpPr>
        <p:spPr>
          <a:xfrm>
            <a:off x="9447887" y="7333065"/>
            <a:ext cx="2744113" cy="485838"/>
          </a:xfrm>
          <a:prstGeom prst="rect">
            <a:avLst/>
          </a:prstGeom>
        </p:spPr>
        <p:txBody>
          <a:bodyPr vert="horz" lIns="110610" tIns="55305" rIns="110610" bIns="55305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z="1600">
                <a:latin typeface="Nanum Gothic" panose="020D0604000000000000" pitchFamily="34" charset="-127"/>
                <a:ea typeface="Nanum Gothic" panose="020D0604000000000000" pitchFamily="34" charset="-127"/>
              </a:rPr>
              <a:pPr/>
              <a:t>7</a:t>
            </a:fld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2BEC9-CDE7-354C-B811-E058B8968C7E}"/>
              </a:ext>
            </a:extLst>
          </p:cNvPr>
          <p:cNvSpPr txBox="1"/>
          <p:nvPr/>
        </p:nvSpPr>
        <p:spPr>
          <a:xfrm>
            <a:off x="10808392" y="108817"/>
            <a:ext cx="1345241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01</a:t>
            </a:r>
            <a:r>
              <a:rPr lang="ko-KR" altLang="en-US" sz="163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제작 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E9EF1E-D1E0-704E-A435-739BE103DF39}"/>
              </a:ext>
            </a:extLst>
          </p:cNvPr>
          <p:cNvSpPr/>
          <p:nvPr/>
        </p:nvSpPr>
        <p:spPr>
          <a:xfrm>
            <a:off x="36074" y="6826542"/>
            <a:ext cx="12192001" cy="98802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5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734C67-DE40-43CE-B31B-F37A87C8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13" y="1225737"/>
            <a:ext cx="4076549" cy="53265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792CCF-8918-4347-A1A4-25635BC72125}"/>
              </a:ext>
            </a:extLst>
          </p:cNvPr>
          <p:cNvSpPr/>
          <p:nvPr/>
        </p:nvSpPr>
        <p:spPr>
          <a:xfrm>
            <a:off x="6289639" y="3008244"/>
            <a:ext cx="4625489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Postman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이용하여 서버 </a:t>
            </a:r>
            <a:r>
              <a:rPr lang="en-US" altLang="ko-KR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API</a:t>
            </a:r>
            <a:r>
              <a:rPr lang="ko-KR" altLang="en-US" sz="1633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결과값을 확인</a:t>
            </a:r>
            <a:endParaRPr lang="en-US" altLang="ko-KR" sz="1633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68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A5ABFA-0B2B-4F97-8B93-B5CD4C06B7DB}"/>
              </a:ext>
            </a:extLst>
          </p:cNvPr>
          <p:cNvSpPr/>
          <p:nvPr/>
        </p:nvSpPr>
        <p:spPr>
          <a:xfrm>
            <a:off x="1" y="-237519"/>
            <a:ext cx="12191999" cy="9144480"/>
          </a:xfrm>
          <a:prstGeom prst="rect">
            <a:avLst/>
          </a:prstGeom>
          <a:solidFill>
            <a:srgbClr val="E96C4E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53" dirty="0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0ACB5-0F7E-47AA-A362-326867C1D0D5}"/>
              </a:ext>
            </a:extLst>
          </p:cNvPr>
          <p:cNvSpPr/>
          <p:nvPr/>
        </p:nvSpPr>
        <p:spPr>
          <a:xfrm>
            <a:off x="-1" y="7789796"/>
            <a:ext cx="12192001" cy="21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53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B1DAF-357D-EB48-BE30-C70062D01328}"/>
              </a:ext>
            </a:extLst>
          </p:cNvPr>
          <p:cNvSpPr txBox="1"/>
          <p:nvPr/>
        </p:nvSpPr>
        <p:spPr>
          <a:xfrm>
            <a:off x="1432647" y="2687297"/>
            <a:ext cx="6529352" cy="292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983" dirty="0">
                <a:solidFill>
                  <a:srgbClr val="ED0009"/>
                </a:solidFill>
                <a:latin typeface="Baloo Paaji" panose="03080902040302020200" pitchFamily="66" charset="0"/>
                <a:cs typeface="Baloo Paaji" panose="03080902040302020200" pitchFamily="66" charset="0"/>
              </a:rPr>
              <a:t>Q&amp;A</a:t>
            </a:r>
          </a:p>
          <a:p>
            <a:r>
              <a:rPr kumimoji="1" lang="en-US" altLang="ko-Kore-KR" sz="10433" dirty="0">
                <a:solidFill>
                  <a:schemeClr val="bg1"/>
                </a:solidFill>
                <a:latin typeface="Baloo Paaji" panose="03080902040302020200" pitchFamily="66" charset="0"/>
                <a:cs typeface="Baloo Paaji" panose="03080902040302020200" pitchFamily="66" charset="0"/>
              </a:rPr>
              <a:t>Thank you</a:t>
            </a:r>
            <a:endParaRPr kumimoji="1" lang="ko-Kore-KR" altLang="en-US" sz="10433" dirty="0">
              <a:solidFill>
                <a:schemeClr val="bg1"/>
              </a:solidFill>
              <a:latin typeface="Baloo Paaji" panose="03080902040302020200" pitchFamily="66" charset="0"/>
              <a:cs typeface="Baloo Paaji" panose="030809020403020202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2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328</Words>
  <Application>Microsoft Office PowerPoint</Application>
  <PresentationFormat>와이드스크린</PresentationFormat>
  <Paragraphs>50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Baloo Paaji</vt:lpstr>
      <vt:lpstr>Nanum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[학부생]윤혜지</dc:creator>
  <cp:lastModifiedBy>김경주</cp:lastModifiedBy>
  <cp:revision>16</cp:revision>
  <dcterms:created xsi:type="dcterms:W3CDTF">2020-10-11T14:44:43Z</dcterms:created>
  <dcterms:modified xsi:type="dcterms:W3CDTF">2020-10-14T06:31:18Z</dcterms:modified>
</cp:coreProperties>
</file>