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o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oto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otoSans-bold.fntdata"/><Relationship Id="rId6" Type="http://schemas.openxmlformats.org/officeDocument/2006/relationships/slide" Target="slides/slide1.xml"/><Relationship Id="rId18" Type="http://schemas.openxmlformats.org/officeDocument/2006/relationships/font" Target="fonts/No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be4fe7c9e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3be4fe7c9e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be4fe7c9e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3be4fe7c9e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be4fe7c9e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3be4fe7c9e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be4fe7c9e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3be4fe7c9e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be4fe7c9e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3be4fe7c9e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be4fe7c9e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3be4fe7c9e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be4fe7c9e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3be4fe7c9e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501445" y="3163529"/>
            <a:ext cx="8074741" cy="89227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486697" y="4070547"/>
            <a:ext cx="8104237" cy="76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i="0" sz="2800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64574" y="246460"/>
            <a:ext cx="8214852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48966" y="1201994"/>
            <a:ext cx="8246070" cy="366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77816" y="443407"/>
            <a:ext cx="6571913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  <a:defRPr sz="3600"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70442" y="1177436"/>
            <a:ext cx="6594035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510569" y="227401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536879" y="1471166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536879" y="1943563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4572000" y="1471166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4572000" y="1943563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1.jpg"/><Relationship Id="rId5" Type="http://schemas.openxmlformats.org/officeDocument/2006/relationships/image" Target="../media/image17.jpg"/><Relationship Id="rId6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3.jpg"/><Relationship Id="rId5" Type="http://schemas.openxmlformats.org/officeDocument/2006/relationships/image" Target="../media/image12.jpg"/><Relationship Id="rId6" Type="http://schemas.openxmlformats.org/officeDocument/2006/relationships/image" Target="../media/image14.jpg"/><Relationship Id="rId7" Type="http://schemas.openxmlformats.org/officeDocument/2006/relationships/image" Target="../media/image6.jpg"/><Relationship Id="rId8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93174" y="3060290"/>
            <a:ext cx="7654413" cy="106925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5200">
                <a:latin typeface="Noto Sans"/>
                <a:ea typeface="Noto Sans"/>
                <a:cs typeface="Noto Sans"/>
                <a:sym typeface="Noto Sans"/>
              </a:rPr>
              <a:t>Car Price Classification Project Evaluation</a:t>
            </a:r>
            <a:endParaRPr b="1" sz="52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4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848032" y="4100053"/>
            <a:ext cx="7484807" cy="549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89">
                <a:latin typeface="Noto Sans"/>
                <a:ea typeface="Noto Sans"/>
                <a:cs typeface="Noto Sans"/>
                <a:sym typeface="Noto Sans"/>
              </a:rPr>
              <a:t>To classify car prices as "High Price" or "Low Price" based on various features</a:t>
            </a:r>
            <a:endParaRPr sz="2489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477825" y="723603"/>
            <a:ext cx="6571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Conclusion</a:t>
            </a:r>
            <a:endParaRPr b="1" sz="1700">
              <a:solidFill>
                <a:srgbClr val="FF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3240"/>
              <a:buFont typeface="Calibri"/>
              <a:buNone/>
            </a:pPr>
            <a:r>
              <a:t/>
            </a:r>
            <a:endParaRPr b="1" sz="1700">
              <a:solidFill>
                <a:srgbClr val="FF0000"/>
              </a:solidFill>
              <a:highlight>
                <a:srgbClr val="FF0000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40"/>
              <a:buFont typeface="Calibri"/>
              <a:buNone/>
            </a:pPr>
            <a:r>
              <a:t/>
            </a:r>
            <a:endParaRPr sz="3240"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470442" y="1177436"/>
            <a:ext cx="65940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"/>
              <a:buChar char="●"/>
            </a:pPr>
            <a:r>
              <a:rPr lang="en-US" sz="1300">
                <a:solidFill>
                  <a:srgbClr val="FFFFFF"/>
                </a:solidFill>
                <a:highlight>
                  <a:srgbClr val="000000"/>
                </a:highlight>
                <a:latin typeface="Noto Sans"/>
                <a:ea typeface="Noto Sans"/>
                <a:cs typeface="Noto Sans"/>
                <a:sym typeface="Noto Sans"/>
              </a:rPr>
              <a:t>Explored and evaluated different modeling techniques using Logistic Regression and SVM with various kernels.</a:t>
            </a:r>
            <a:endParaRPr sz="1300">
              <a:solidFill>
                <a:srgbClr val="FFFFFF"/>
              </a:solidFill>
              <a:highlight>
                <a:srgbClr val="000000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"/>
              <a:buChar char="●"/>
            </a:pPr>
            <a:r>
              <a:rPr lang="en-US" sz="1300">
                <a:solidFill>
                  <a:srgbClr val="FFFFFF"/>
                </a:solidFill>
                <a:highlight>
                  <a:srgbClr val="000000"/>
                </a:highlight>
                <a:latin typeface="Noto Sans"/>
                <a:ea typeface="Noto Sans"/>
                <a:cs typeface="Noto Sans"/>
                <a:sym typeface="Noto Sans"/>
              </a:rPr>
              <a:t>Demonstrated strengths and limitations of each model.</a:t>
            </a:r>
            <a:endParaRPr sz="1300">
              <a:solidFill>
                <a:srgbClr val="FFFFFF"/>
              </a:solidFill>
              <a:highlight>
                <a:srgbClr val="000000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"/>
              <a:buChar char="●"/>
            </a:pPr>
            <a:r>
              <a:rPr lang="en-US" sz="1300">
                <a:solidFill>
                  <a:srgbClr val="FFFFFF"/>
                </a:solidFill>
                <a:highlight>
                  <a:srgbClr val="000000"/>
                </a:highlight>
                <a:latin typeface="Noto Sans"/>
                <a:ea typeface="Noto Sans"/>
                <a:cs typeface="Noto Sans"/>
                <a:sym typeface="Noto Sans"/>
              </a:rPr>
              <a:t>Highlighted SVM's ability to capture different relationships based on kernel choice.</a:t>
            </a:r>
            <a:endParaRPr sz="1300">
              <a:solidFill>
                <a:srgbClr val="FFFFFF"/>
              </a:solidFill>
              <a:highlight>
                <a:srgbClr val="000000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FFFFFF"/>
              </a:solidFill>
              <a:highlight>
                <a:srgbClr val="000000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3429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477825" y="655152"/>
            <a:ext cx="65718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Future Considerations</a:t>
            </a:r>
            <a:endParaRPr b="1" sz="2100">
              <a:solidFill>
                <a:srgbClr val="FF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3240"/>
              <a:buFont typeface="Calibri"/>
              <a:buNone/>
            </a:pPr>
            <a:r>
              <a:t/>
            </a:r>
            <a:endParaRPr b="1" sz="1700">
              <a:solidFill>
                <a:srgbClr val="980000"/>
              </a:solidFill>
              <a:highlight>
                <a:srgbClr val="FF0000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40"/>
              <a:buFont typeface="Calibri"/>
              <a:buNone/>
            </a:pPr>
            <a:r>
              <a:t/>
            </a:r>
            <a:endParaRPr sz="3240"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470442" y="1177436"/>
            <a:ext cx="65940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"/>
              <a:buChar char="●"/>
            </a:pPr>
            <a:r>
              <a:rPr lang="en-US" sz="1500">
                <a:latin typeface="Noto Sans"/>
                <a:ea typeface="Noto Sans"/>
                <a:cs typeface="Noto Sans"/>
                <a:sym typeface="Noto Sans"/>
              </a:rPr>
              <a:t>Suggested exploring further hyperparameter tuning and feature engineering to improve model performance.</a:t>
            </a:r>
            <a:endParaRPr sz="1500">
              <a:latin typeface="Noto Sans"/>
              <a:ea typeface="Noto Sans"/>
              <a:cs typeface="Noto Sans"/>
              <a:sym typeface="Noto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"/>
              <a:buChar char="●"/>
            </a:pPr>
            <a:r>
              <a:rPr lang="en-US" sz="1500">
                <a:latin typeface="Noto Sans"/>
                <a:ea typeface="Noto Sans"/>
                <a:cs typeface="Noto Sans"/>
                <a:sym typeface="Noto Sans"/>
              </a:rPr>
              <a:t>Encouraged experimenting with additional metrics for evaluation.</a:t>
            </a:r>
            <a:endParaRPr sz="15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3429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72000" y="342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Q&amp;A Session</a:t>
            </a:r>
            <a:endParaRPr b="1" sz="20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2719800" y="2261350"/>
            <a:ext cx="370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Open the floor for questions and discussions.</a:t>
            </a:r>
            <a:endParaRPr sz="12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64550" y="684500"/>
            <a:ext cx="82149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2530">
                <a:latin typeface="Noto Sans"/>
                <a:ea typeface="Noto Sans"/>
                <a:cs typeface="Noto Sans"/>
                <a:sym typeface="Noto Sans"/>
              </a:rPr>
              <a:t>Database</a:t>
            </a:r>
            <a:endParaRPr b="1" sz="253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t/>
            </a:r>
            <a:endParaRPr sz="3240"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48966" y="1224116"/>
            <a:ext cx="8246100" cy="3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25" y="1140850"/>
            <a:ext cx="2777126" cy="363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750" y="1140850"/>
            <a:ext cx="6037964" cy="115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5750" y="2292875"/>
            <a:ext cx="3176654" cy="248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2400" y="2292875"/>
            <a:ext cx="2861323" cy="24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64550" y="684500"/>
            <a:ext cx="82149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50"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b="1" sz="2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253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t/>
            </a:r>
            <a:endParaRPr sz="3240"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48966" y="1224116"/>
            <a:ext cx="8246100" cy="3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50" y="1224125"/>
            <a:ext cx="3291550" cy="17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50" y="2975675"/>
            <a:ext cx="3291550" cy="188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6100" y="1224125"/>
            <a:ext cx="2202876" cy="188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102" y="3110675"/>
            <a:ext cx="2425530" cy="175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8975" y="1224125"/>
            <a:ext cx="3055724" cy="18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81625" y="3110675"/>
            <a:ext cx="2833075" cy="175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75" y="2086700"/>
            <a:ext cx="6845575" cy="27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>
            <p:ph type="title"/>
          </p:nvPr>
        </p:nvSpPr>
        <p:spPr>
          <a:xfrm>
            <a:off x="471950" y="684500"/>
            <a:ext cx="82149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2530">
                <a:latin typeface="Noto Sans"/>
                <a:ea typeface="Noto Sans"/>
                <a:cs typeface="Noto Sans"/>
                <a:sym typeface="Noto Sans"/>
              </a:rPr>
              <a:t>Techniques Used for Modeling</a:t>
            </a:r>
            <a:endParaRPr b="1" sz="253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t/>
            </a:r>
            <a:endParaRPr sz="3240"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448966" y="980591"/>
            <a:ext cx="8246100" cy="3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200">
                <a:latin typeface="Noto Sans"/>
                <a:ea typeface="Noto Sans"/>
                <a:cs typeface="Noto Sans"/>
                <a:sym typeface="Noto Sans"/>
              </a:rPr>
              <a:t>Modeling Techniques</a:t>
            </a:r>
            <a:endParaRPr sz="2200">
              <a:latin typeface="Noto Sans"/>
              <a:ea typeface="Noto Sans"/>
              <a:cs typeface="Noto Sans"/>
              <a:sym typeface="Noto Sans"/>
            </a:endParaRPr>
          </a:p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Font typeface="Noto Sans"/>
              <a:buChar char="-"/>
            </a:pPr>
            <a:r>
              <a:rPr lang="en-US" sz="1400">
                <a:latin typeface="Noto Sans"/>
                <a:ea typeface="Noto Sans"/>
                <a:cs typeface="Noto Sans"/>
                <a:sym typeface="Noto Sans"/>
              </a:rPr>
              <a:t>Utilized Logistic Regression and Support Vector Machines (SVM) with different kernels.</a:t>
            </a:r>
            <a:endParaRPr sz="1400">
              <a:latin typeface="Noto Sans"/>
              <a:ea typeface="Noto Sans"/>
              <a:cs typeface="Noto Sans"/>
              <a:sym typeface="Noto Sans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448975" y="1686500"/>
            <a:ext cx="54411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grid search cross validation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477816" y="443407"/>
            <a:ext cx="6571913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40"/>
              <a:buFont typeface="Calibri"/>
              <a:buNone/>
            </a:pPr>
            <a:r>
              <a:rPr b="1" lang="en-US" sz="1929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Logistic Regression</a:t>
            </a:r>
            <a:endParaRPr b="1" sz="1929">
              <a:solidFill>
                <a:srgbClr val="FF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40"/>
              <a:buFont typeface="Calibri"/>
              <a:buNone/>
            </a:pPr>
            <a:r>
              <a:t/>
            </a:r>
            <a:endParaRPr sz="3240"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477825" y="824775"/>
            <a:ext cx="5920500" cy="27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650">
                <a:latin typeface="Noto Sans"/>
                <a:ea typeface="Noto Sans"/>
                <a:cs typeface="Noto Sans"/>
                <a:sym typeface="Noto Sans"/>
              </a:rPr>
              <a:t>Model Training and Evaluation</a:t>
            </a:r>
            <a:endParaRPr b="1" sz="1650">
              <a:latin typeface="Noto Sans"/>
              <a:ea typeface="Noto Sans"/>
              <a:cs typeface="Noto Sans"/>
              <a:sym typeface="No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"/>
              <a:buChar char="●"/>
            </a:pPr>
            <a:r>
              <a:rPr lang="en-US" sz="1400">
                <a:latin typeface="Noto Sans"/>
                <a:ea typeface="Noto Sans"/>
                <a:cs typeface="Noto Sans"/>
                <a:sym typeface="Noto Sans"/>
              </a:rPr>
              <a:t>Utilized logistic regression algorithm to predict car price classes.</a:t>
            </a:r>
            <a:endParaRPr sz="1400">
              <a:latin typeface="Noto Sans"/>
              <a:ea typeface="Noto Sans"/>
              <a:cs typeface="Noto Sans"/>
              <a:sym typeface="No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"/>
              <a:buChar char="●"/>
            </a:pPr>
            <a:r>
              <a:rPr lang="en-US" sz="1400">
                <a:latin typeface="Noto Sans"/>
                <a:ea typeface="Noto Sans"/>
                <a:cs typeface="Noto Sans"/>
                <a:sym typeface="Noto Sans"/>
              </a:rPr>
              <a:t>Evaluated the model using metrics such as accuracy, sensitivity, specificity, precision, and F1-score.</a:t>
            </a:r>
            <a:endParaRPr sz="1400">
              <a:latin typeface="Noto Sans"/>
              <a:ea typeface="Noto Sans"/>
              <a:cs typeface="Noto Sans"/>
              <a:sym typeface="No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"/>
              <a:buChar char="●"/>
            </a:pPr>
            <a:r>
              <a:rPr lang="en-US" sz="1400">
                <a:latin typeface="Noto Sans"/>
                <a:ea typeface="Noto Sans"/>
                <a:cs typeface="Noto Sans"/>
                <a:sym typeface="Noto Sans"/>
              </a:rPr>
              <a:t>Explored the mean cross-entropy loss to assess model convergence.</a:t>
            </a:r>
            <a:endParaRPr sz="14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3429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25" y="2912575"/>
            <a:ext cx="3728925" cy="18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510575" y="489050"/>
            <a:ext cx="80934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9130"/>
              <a:buFont typeface="Arial"/>
              <a:buNone/>
            </a:pPr>
            <a:r>
              <a:rPr b="1" lang="en-US" sz="2811">
                <a:latin typeface="Noto Sans"/>
                <a:ea typeface="Noto Sans"/>
                <a:cs typeface="Noto Sans"/>
                <a:sym typeface="Noto Sans"/>
              </a:rPr>
              <a:t>SVM with Linear Kernel</a:t>
            </a:r>
            <a:endParaRPr b="1" sz="2811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536879" y="1471166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7400">
                <a:latin typeface="Noto Sans"/>
                <a:ea typeface="Noto Sans"/>
                <a:cs typeface="Noto Sans"/>
                <a:sym typeface="Noto Sans"/>
              </a:rPr>
              <a:t>Model Selection</a:t>
            </a:r>
            <a:endParaRPr sz="74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536879" y="1943563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"/>
              <a:buChar char="•"/>
            </a:pPr>
            <a:r>
              <a:rPr lang="en-US" sz="1200">
                <a:latin typeface="Noto Sans"/>
                <a:ea typeface="Noto Sans"/>
                <a:cs typeface="Noto Sans"/>
                <a:sym typeface="Noto Sans"/>
              </a:rPr>
              <a:t>Chose SVM with a linear kernel to capture linear relationships.</a:t>
            </a:r>
            <a:endParaRPr sz="1200">
              <a:latin typeface="Noto Sans"/>
              <a:ea typeface="Noto Sans"/>
              <a:cs typeface="Noto Sans"/>
              <a:sym typeface="Noto Sans"/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"/>
              <a:buChar char="•"/>
            </a:pPr>
            <a:r>
              <a:rPr lang="en-US" sz="1200">
                <a:latin typeface="Noto Sans"/>
                <a:ea typeface="Noto Sans"/>
                <a:cs typeface="Noto Sans"/>
                <a:sym typeface="Noto Sans"/>
              </a:rPr>
              <a:t>Applied one-hot encoding for categorical variables and standard scaling for numerical features.</a:t>
            </a:r>
            <a:endParaRPr sz="1200">
              <a:latin typeface="Noto Sans"/>
              <a:ea typeface="Noto Sans"/>
              <a:cs typeface="Noto Sans"/>
              <a:sym typeface="Noto Sans"/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"/>
              <a:buChar char="•"/>
            </a:pPr>
            <a:r>
              <a:rPr lang="en-US" sz="1200">
                <a:latin typeface="Noto Sans"/>
                <a:ea typeface="Noto Sans"/>
                <a:cs typeface="Noto Sans"/>
                <a:sym typeface="Noto Sans"/>
              </a:rPr>
              <a:t>Split data into training and testing sets.</a:t>
            </a:r>
            <a:endParaRPr sz="12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34290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idx="3" type="body"/>
          </p:nvPr>
        </p:nvSpPr>
        <p:spPr>
          <a:xfrm>
            <a:off x="4572000" y="1471166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7400">
                <a:latin typeface="Arial"/>
                <a:ea typeface="Arial"/>
                <a:cs typeface="Arial"/>
                <a:sym typeface="Arial"/>
              </a:rPr>
              <a:t>Model Evaluation</a:t>
            </a:r>
            <a:endParaRPr sz="7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>
            <p:ph idx="4" type="body"/>
          </p:nvPr>
        </p:nvSpPr>
        <p:spPr>
          <a:xfrm>
            <a:off x="4572000" y="1943563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"/>
              <a:buChar char="•"/>
            </a:pPr>
            <a:r>
              <a:rPr lang="en-US" sz="1200">
                <a:latin typeface="Noto Sans"/>
                <a:ea typeface="Noto Sans"/>
                <a:cs typeface="Noto Sans"/>
                <a:sym typeface="Noto Sans"/>
              </a:rPr>
              <a:t>Used AUC as the evaluation metric.</a:t>
            </a:r>
            <a:endParaRPr sz="1200">
              <a:latin typeface="Noto Sans"/>
              <a:ea typeface="Noto Sans"/>
              <a:cs typeface="Noto Sans"/>
              <a:sym typeface="Noto Sans"/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"/>
              <a:buChar char="•"/>
            </a:pPr>
            <a:r>
              <a:rPr lang="en-US" sz="1200">
                <a:latin typeface="Noto Sans"/>
                <a:ea typeface="Noto Sans"/>
                <a:cs typeface="Noto Sans"/>
                <a:sym typeface="Noto Sans"/>
              </a:rPr>
              <a:t>Conducted 10-fold cross-validation using both random and stratified strategies.</a:t>
            </a:r>
            <a:endParaRPr sz="12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34290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510575" y="831176"/>
            <a:ext cx="8093400" cy="1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4394"/>
              <a:buFont typeface="Arial"/>
              <a:buNone/>
            </a:pPr>
            <a:r>
              <a:rPr b="1" lang="en-US" sz="2477">
                <a:latin typeface="Noto Sans"/>
                <a:ea typeface="Noto Sans"/>
                <a:cs typeface="Noto Sans"/>
                <a:sym typeface="Noto Sans"/>
              </a:rPr>
              <a:t>SVM with Polynomial Kernel</a:t>
            </a:r>
            <a:endParaRPr b="1" sz="2477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536879" y="1471166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-US" sz="7200">
                <a:latin typeface="Noto Sans"/>
                <a:ea typeface="Noto Sans"/>
                <a:cs typeface="Noto Sans"/>
                <a:sym typeface="Noto Sans"/>
              </a:rPr>
              <a:t>Model Selection</a:t>
            </a:r>
            <a:endParaRPr sz="72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2" type="body"/>
          </p:nvPr>
        </p:nvSpPr>
        <p:spPr>
          <a:xfrm>
            <a:off x="536879" y="1943563"/>
            <a:ext cx="40401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"/>
              <a:buChar char="●"/>
            </a:pPr>
            <a:r>
              <a:rPr lang="en-US" sz="1300">
                <a:latin typeface="Noto Sans"/>
                <a:ea typeface="Noto Sans"/>
                <a:cs typeface="Noto Sans"/>
                <a:sym typeface="Noto Sans"/>
              </a:rPr>
              <a:t>Employed SVM with polynomial kernel (degree 2) to capture non-linear relationships.</a:t>
            </a:r>
            <a:endParaRPr sz="1300">
              <a:latin typeface="Noto Sans"/>
              <a:ea typeface="Noto Sans"/>
              <a:cs typeface="Noto Sans"/>
              <a:sym typeface="Noto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"/>
              <a:buChar char="●"/>
            </a:pPr>
            <a:r>
              <a:rPr lang="en-US" sz="1300">
                <a:latin typeface="Noto Sans"/>
                <a:ea typeface="Noto Sans"/>
                <a:cs typeface="Noto Sans"/>
                <a:sym typeface="Noto Sans"/>
              </a:rPr>
              <a:t>Applied similar preprocessing steps as with linear kernel.</a:t>
            </a:r>
            <a:endParaRPr sz="13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34290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51" name="Google Shape;151;p20"/>
          <p:cNvSpPr txBox="1"/>
          <p:nvPr>
            <p:ph idx="3" type="body"/>
          </p:nvPr>
        </p:nvSpPr>
        <p:spPr>
          <a:xfrm>
            <a:off x="4572000" y="1471166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Model Evaluation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idx="4" type="body"/>
          </p:nvPr>
        </p:nvSpPr>
        <p:spPr>
          <a:xfrm>
            <a:off x="4572000" y="1943563"/>
            <a:ext cx="40419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"/>
              <a:buChar char="•"/>
            </a:pPr>
            <a:r>
              <a:rPr lang="en-US" sz="1200">
                <a:latin typeface="Noto Sans"/>
                <a:ea typeface="Noto Sans"/>
                <a:cs typeface="Noto Sans"/>
                <a:sym typeface="Noto Sans"/>
              </a:rPr>
              <a:t>Used AUC as the evaluation metric.</a:t>
            </a:r>
            <a:endParaRPr sz="1200">
              <a:latin typeface="Noto Sans"/>
              <a:ea typeface="Noto Sans"/>
              <a:cs typeface="Noto Sans"/>
              <a:sym typeface="No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"/>
              <a:buChar char="•"/>
            </a:pPr>
            <a:r>
              <a:rPr lang="en-US" sz="1200">
                <a:latin typeface="Noto Sans"/>
                <a:ea typeface="Noto Sans"/>
                <a:cs typeface="Noto Sans"/>
                <a:sym typeface="Noto Sans"/>
              </a:rPr>
              <a:t>Conducted 10-fold cross-validation using both random and stratified strategies.</a:t>
            </a:r>
            <a:endParaRPr sz="12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Noto Sans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510575" y="489200"/>
            <a:ext cx="80934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>
                <a:latin typeface="Noto Sans"/>
                <a:ea typeface="Noto Sans"/>
                <a:cs typeface="Noto Sans"/>
                <a:sym typeface="Noto Sans"/>
              </a:rPr>
              <a:t>SVM with RBF Kernel</a:t>
            </a:r>
            <a:endParaRPr b="1" sz="22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536879" y="1471166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-US" sz="7450">
                <a:latin typeface="Noto Sans"/>
                <a:ea typeface="Noto Sans"/>
                <a:cs typeface="Noto Sans"/>
                <a:sym typeface="Noto Sans"/>
              </a:rPr>
              <a:t>Model Selection</a:t>
            </a:r>
            <a:endParaRPr sz="745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>
            <p:ph idx="2" type="body"/>
          </p:nvPr>
        </p:nvSpPr>
        <p:spPr>
          <a:xfrm>
            <a:off x="536879" y="1943563"/>
            <a:ext cx="40401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"/>
              <a:buChar char="●"/>
            </a:pPr>
            <a:r>
              <a:rPr lang="en-US" sz="1400">
                <a:latin typeface="Noto Sans"/>
                <a:ea typeface="Noto Sans"/>
                <a:cs typeface="Noto Sans"/>
                <a:sym typeface="Noto Sans"/>
              </a:rPr>
              <a:t>Utilized SVM with radial basis function (RBF) kernel for complex non-linear relationships.</a:t>
            </a:r>
            <a:endParaRPr sz="1400">
              <a:latin typeface="Noto Sans"/>
              <a:ea typeface="Noto Sans"/>
              <a:cs typeface="Noto Sans"/>
              <a:sym typeface="No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"/>
              <a:buChar char="●"/>
            </a:pPr>
            <a:r>
              <a:rPr lang="en-US" sz="1400">
                <a:latin typeface="Noto Sans"/>
                <a:ea typeface="Noto Sans"/>
                <a:cs typeface="Noto Sans"/>
                <a:sym typeface="Noto Sans"/>
              </a:rPr>
              <a:t>Similar preprocessing as with other kernels.</a:t>
            </a:r>
            <a:endParaRPr sz="1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0" name="Google Shape;160;p21"/>
          <p:cNvSpPr txBox="1"/>
          <p:nvPr>
            <p:ph idx="3" type="body"/>
          </p:nvPr>
        </p:nvSpPr>
        <p:spPr>
          <a:xfrm>
            <a:off x="4572000" y="1471166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-US" sz="7400">
                <a:latin typeface="Arial"/>
                <a:ea typeface="Arial"/>
                <a:cs typeface="Arial"/>
                <a:sym typeface="Arial"/>
              </a:rPr>
              <a:t>Model Evaluation</a:t>
            </a:r>
            <a:endParaRPr sz="7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>
            <p:ph idx="4" type="body"/>
          </p:nvPr>
        </p:nvSpPr>
        <p:spPr>
          <a:xfrm>
            <a:off x="4572000" y="1711250"/>
            <a:ext cx="4041900" cy="25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"/>
              <a:buChar char="•"/>
            </a:pPr>
            <a:r>
              <a:rPr lang="en-US" sz="1600">
                <a:latin typeface="Noto Sans"/>
                <a:ea typeface="Noto Sans"/>
                <a:cs typeface="Noto Sans"/>
                <a:sym typeface="Noto Sans"/>
              </a:rPr>
              <a:t>Used AUC as the evaluation metric.</a:t>
            </a:r>
            <a:endParaRPr sz="1600">
              <a:latin typeface="Noto Sans"/>
              <a:ea typeface="Noto Sans"/>
              <a:cs typeface="Noto Sans"/>
              <a:sym typeface="Noto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"/>
              <a:buChar char="•"/>
            </a:pPr>
            <a:r>
              <a:rPr lang="en-US" sz="1600">
                <a:latin typeface="Noto Sans"/>
                <a:ea typeface="Noto Sans"/>
                <a:cs typeface="Noto Sans"/>
                <a:sym typeface="Noto Sans"/>
              </a:rPr>
              <a:t>Conducted 10-fold cross-validation with grid search for hyperparameter tuning.</a:t>
            </a:r>
            <a:endParaRPr sz="16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34290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77825" y="645377"/>
            <a:ext cx="657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Visualization of Results</a:t>
            </a:r>
            <a:endParaRPr b="1" sz="2100">
              <a:solidFill>
                <a:srgbClr val="FF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3240"/>
              <a:buFont typeface="Calibri"/>
              <a:buNone/>
            </a:pPr>
            <a:r>
              <a:t/>
            </a:r>
            <a:endParaRPr b="1" sz="2029">
              <a:solidFill>
                <a:srgbClr val="FF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40"/>
              <a:buFont typeface="Calibri"/>
              <a:buNone/>
            </a:pPr>
            <a:r>
              <a:t/>
            </a:r>
            <a:endParaRPr sz="3340"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470450" y="806074"/>
            <a:ext cx="6594000" cy="3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50">
                <a:latin typeface="Noto Sans"/>
                <a:ea typeface="Noto Sans"/>
                <a:cs typeface="Noto Sans"/>
                <a:sym typeface="Noto Sans"/>
              </a:rPr>
              <a:t>Decision Boundaries</a:t>
            </a:r>
            <a:endParaRPr b="1" sz="1850">
              <a:latin typeface="Noto Sans"/>
              <a:ea typeface="Noto Sans"/>
              <a:cs typeface="Noto Sans"/>
              <a:sym typeface="No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"/>
              <a:buChar char="●"/>
            </a:pPr>
            <a:r>
              <a:rPr lang="en-US" sz="1400">
                <a:latin typeface="Noto Sans"/>
                <a:ea typeface="Noto Sans"/>
                <a:cs typeface="Noto Sans"/>
                <a:sym typeface="Noto Sans"/>
              </a:rPr>
              <a:t>Visualized decision boundaries for each SVM kernel.</a:t>
            </a:r>
            <a:endParaRPr sz="1400">
              <a:latin typeface="Noto Sans"/>
              <a:ea typeface="Noto Sans"/>
              <a:cs typeface="Noto Sans"/>
              <a:sym typeface="No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"/>
              <a:buChar char="●"/>
            </a:pPr>
            <a:r>
              <a:rPr lang="en-US" sz="1400">
                <a:latin typeface="Noto Sans"/>
                <a:ea typeface="Noto Sans"/>
                <a:cs typeface="Noto Sans"/>
                <a:sym typeface="Noto Sans"/>
              </a:rPr>
              <a:t>Linear Kernel: Captures linear relationships.</a:t>
            </a:r>
            <a:endParaRPr sz="1400">
              <a:latin typeface="Noto Sans"/>
              <a:ea typeface="Noto Sans"/>
              <a:cs typeface="Noto Sans"/>
              <a:sym typeface="No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"/>
              <a:buChar char="●"/>
            </a:pPr>
            <a:r>
              <a:rPr lang="en-US" sz="1400">
                <a:latin typeface="Noto Sans"/>
                <a:ea typeface="Noto Sans"/>
                <a:cs typeface="Noto Sans"/>
                <a:sym typeface="Noto Sans"/>
              </a:rPr>
              <a:t>Polynomial Kernel: Captures non-linear relationships (degree 2).</a:t>
            </a:r>
            <a:endParaRPr sz="1400">
              <a:latin typeface="Noto Sans"/>
              <a:ea typeface="Noto Sans"/>
              <a:cs typeface="Noto Sans"/>
              <a:sym typeface="No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"/>
              <a:buChar char="●"/>
            </a:pPr>
            <a:r>
              <a:rPr lang="en-US" sz="1400">
                <a:latin typeface="Noto Sans"/>
                <a:ea typeface="Noto Sans"/>
                <a:cs typeface="Noto Sans"/>
                <a:sym typeface="Noto Sans"/>
              </a:rPr>
              <a:t>RBF Kernel: Captures complex non-linear relationships.</a:t>
            </a:r>
            <a:endParaRPr sz="14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chemeClr val="lt1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3429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00" y="2796100"/>
            <a:ext cx="6489700" cy="22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