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23"/>
  </p:notesMasterIdLst>
  <p:handoutMasterIdLst>
    <p:handoutMasterId r:id="rId24"/>
  </p:handoutMasterIdLst>
  <p:sldIdLst>
    <p:sldId id="312" r:id="rId2"/>
    <p:sldId id="328" r:id="rId3"/>
    <p:sldId id="332" r:id="rId4"/>
    <p:sldId id="259" r:id="rId5"/>
    <p:sldId id="331" r:id="rId6"/>
    <p:sldId id="314" r:id="rId7"/>
    <p:sldId id="339" r:id="rId8"/>
    <p:sldId id="333" r:id="rId9"/>
    <p:sldId id="341" r:id="rId10"/>
    <p:sldId id="345" r:id="rId11"/>
    <p:sldId id="334" r:id="rId12"/>
    <p:sldId id="340" r:id="rId13"/>
    <p:sldId id="343" r:id="rId14"/>
    <p:sldId id="344" r:id="rId15"/>
    <p:sldId id="347" r:id="rId16"/>
    <p:sldId id="335" r:id="rId17"/>
    <p:sldId id="337" r:id="rId18"/>
    <p:sldId id="348" r:id="rId19"/>
    <p:sldId id="349" r:id="rId20"/>
    <p:sldId id="342" r:id="rId21"/>
    <p:sldId id="336" r:id="rId2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ge 1 (Wk 6 /7)" id="{5EA348D4-9E7B-8F4C-A7CA-47A3911101F6}">
          <p14:sldIdLst>
            <p14:sldId id="312"/>
            <p14:sldId id="328"/>
            <p14:sldId id="332"/>
            <p14:sldId id="259"/>
            <p14:sldId id="331"/>
            <p14:sldId id="314"/>
          </p14:sldIdLst>
        </p14:section>
        <p14:section name="Stage 2 (Wk 8/9)" id="{A8BFD4FF-B2AE-4D4F-BD9B-8F17EE3B6574}">
          <p14:sldIdLst>
            <p14:sldId id="339"/>
            <p14:sldId id="333"/>
            <p14:sldId id="341"/>
            <p14:sldId id="345"/>
            <p14:sldId id="334"/>
          </p14:sldIdLst>
        </p14:section>
        <p14:section name="Stage 3 (Wk 10/11)" id="{E5CA7BF5-D61A-8B4D-A0BD-7741A6A11B87}">
          <p14:sldIdLst>
            <p14:sldId id="340"/>
            <p14:sldId id="343"/>
            <p14:sldId id="344"/>
            <p14:sldId id="347"/>
            <p14:sldId id="335"/>
          </p14:sldIdLst>
        </p14:section>
        <p14:section name="Stage 4 (Final)" id="{65535E1C-93AE-7144-9CE3-A890374745FD}">
          <p14:sldIdLst>
            <p14:sldId id="337"/>
            <p14:sldId id="348"/>
            <p14:sldId id="349"/>
            <p14:sldId id="342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26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40DB2-75EB-4EF3-BA3E-46367F299EC2}" v="76" dt="2022-04-01T08:50:18.452"/>
  </p1510:revLst>
</p1510:revInfo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kai Mao" userId="cd295a96-6a85-4ba6-8781-a43823381118" providerId="ADAL" clId="{34240DB2-75EB-4EF3-BA3E-46367F299EC2}"/>
    <pc:docChg chg="undo custSel modSld">
      <pc:chgData name="Zhekai Mao" userId="cd295a96-6a85-4ba6-8781-a43823381118" providerId="ADAL" clId="{34240DB2-75EB-4EF3-BA3E-46367F299EC2}" dt="2022-04-01T08:50:18.452" v="86" actId="20577"/>
      <pc:docMkLst>
        <pc:docMk/>
      </pc:docMkLst>
      <pc:sldChg chg="modSp mod">
        <pc:chgData name="Zhekai Mao" userId="cd295a96-6a85-4ba6-8781-a43823381118" providerId="ADAL" clId="{34240DB2-75EB-4EF3-BA3E-46367F299EC2}" dt="2022-04-01T08:47:04.428" v="40" actId="20577"/>
        <pc:sldMkLst>
          <pc:docMk/>
          <pc:sldMk cId="0" sldId="259"/>
        </pc:sldMkLst>
        <pc:spChg chg="mod">
          <ac:chgData name="Zhekai Mao" userId="cd295a96-6a85-4ba6-8781-a43823381118" providerId="ADAL" clId="{34240DB2-75EB-4EF3-BA3E-46367F299EC2}" dt="2022-04-01T08:47:04.428" v="40" actId="20577"/>
          <ac:spMkLst>
            <pc:docMk/>
            <pc:sldMk cId="0" sldId="259"/>
            <ac:spMk id="4" creationId="{CF4C0C11-C2F1-8A49-9F3E-E319A4498A4B}"/>
          </ac:spMkLst>
        </pc:spChg>
      </pc:sldChg>
      <pc:sldChg chg="modSp mod">
        <pc:chgData name="Zhekai Mao" userId="cd295a96-6a85-4ba6-8781-a43823381118" providerId="ADAL" clId="{34240DB2-75EB-4EF3-BA3E-46367F299EC2}" dt="2022-04-01T08:50:18.452" v="86" actId="20577"/>
        <pc:sldMkLst>
          <pc:docMk/>
          <pc:sldMk cId="2196569219" sldId="312"/>
        </pc:sldMkLst>
        <pc:spChg chg="mod">
          <ac:chgData name="Zhekai Mao" userId="cd295a96-6a85-4ba6-8781-a43823381118" providerId="ADAL" clId="{34240DB2-75EB-4EF3-BA3E-46367F299EC2}" dt="2022-03-21T01:06:04.922" v="24" actId="27636"/>
          <ac:spMkLst>
            <pc:docMk/>
            <pc:sldMk cId="2196569219" sldId="312"/>
            <ac:spMk id="2" creationId="{64E95A9A-19BB-234B-B0E4-7A37674E65EE}"/>
          </ac:spMkLst>
        </pc:spChg>
        <pc:spChg chg="mod">
          <ac:chgData name="Zhekai Mao" userId="cd295a96-6a85-4ba6-8781-a43823381118" providerId="ADAL" clId="{34240DB2-75EB-4EF3-BA3E-46367F299EC2}" dt="2022-04-01T08:50:18.452" v="86" actId="20577"/>
          <ac:spMkLst>
            <pc:docMk/>
            <pc:sldMk cId="2196569219" sldId="312"/>
            <ac:spMk id="3" creationId="{E63350DD-FC46-AA4B-90A5-CADFEC4C0685}"/>
          </ac:spMkLst>
        </pc:spChg>
      </pc:sldChg>
      <pc:sldChg chg="modSp mod">
        <pc:chgData name="Zhekai Mao" userId="cd295a96-6a85-4ba6-8781-a43823381118" providerId="ADAL" clId="{34240DB2-75EB-4EF3-BA3E-46367F299EC2}" dt="2022-04-01T08:49:34.712" v="71" actId="20577"/>
        <pc:sldMkLst>
          <pc:docMk/>
          <pc:sldMk cId="3311122397" sldId="314"/>
        </pc:sldMkLst>
        <pc:graphicFrameChg chg="mod modGraphic">
          <ac:chgData name="Zhekai Mao" userId="cd295a96-6a85-4ba6-8781-a43823381118" providerId="ADAL" clId="{34240DB2-75EB-4EF3-BA3E-46367F299EC2}" dt="2022-04-01T08:49:34.712" v="71" actId="20577"/>
          <ac:graphicFrameMkLst>
            <pc:docMk/>
            <pc:sldMk cId="3311122397" sldId="314"/>
            <ac:graphicFrameMk id="8" creationId="{3A87D348-55EA-4938-B716-4176C77A2C27}"/>
          </ac:graphicFrameMkLst>
        </pc:graphicFrameChg>
      </pc:sldChg>
      <pc:sldChg chg="modSp mod">
        <pc:chgData name="Zhekai Mao" userId="cd295a96-6a85-4ba6-8781-a43823381118" providerId="ADAL" clId="{34240DB2-75EB-4EF3-BA3E-46367F299EC2}" dt="2022-04-01T08:49:42.366" v="72" actId="404"/>
        <pc:sldMkLst>
          <pc:docMk/>
          <pc:sldMk cId="419967489" sldId="331"/>
        </pc:sldMkLst>
        <pc:graphicFrameChg chg="mod modGraphic">
          <ac:chgData name="Zhekai Mao" userId="cd295a96-6a85-4ba6-8781-a43823381118" providerId="ADAL" clId="{34240DB2-75EB-4EF3-BA3E-46367F299EC2}" dt="2022-04-01T08:49:42.366" v="72" actId="404"/>
          <ac:graphicFrameMkLst>
            <pc:docMk/>
            <pc:sldMk cId="419967489" sldId="331"/>
            <ac:graphicFrameMk id="8" creationId="{3A87D348-55EA-4938-B716-4176C77A2C27}"/>
          </ac:graphicFrameMkLst>
        </pc:graphicFrameChg>
      </pc:sldChg>
      <pc:sldChg chg="modSp mod">
        <pc:chgData name="Zhekai Mao" userId="cd295a96-6a85-4ba6-8781-a43823381118" providerId="ADAL" clId="{34240DB2-75EB-4EF3-BA3E-46367F299EC2}" dt="2022-04-01T08:46:40.148" v="33" actId="20577"/>
        <pc:sldMkLst>
          <pc:docMk/>
          <pc:sldMk cId="1066560134" sldId="332"/>
        </pc:sldMkLst>
        <pc:spChg chg="mod">
          <ac:chgData name="Zhekai Mao" userId="cd295a96-6a85-4ba6-8781-a43823381118" providerId="ADAL" clId="{34240DB2-75EB-4EF3-BA3E-46367F299EC2}" dt="2022-04-01T08:46:40.148" v="33" actId="20577"/>
          <ac:spMkLst>
            <pc:docMk/>
            <pc:sldMk cId="1066560134" sldId="332"/>
            <ac:spMk id="5" creationId="{B57A6476-87A0-B040-8A07-4807C222514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F27B51-57A6-844B-9DA7-683C5F860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62AA-0342-CF43-B481-DA114DAADB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35CD-1F04-BE47-B798-E7E5B302FEE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5384-F942-4A49-B542-FADCC09BE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E53E6-90B7-1543-B38F-5BA5C6BC3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C213-2A45-3B47-88D6-25418512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B07A-87A9-CF40-86D9-D2F6BB28DC45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0A316-D1E1-9745-B24E-D11400EE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0"/>
            <a:ext cx="4556125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88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5572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459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1"/>
            <a:ext cx="4708429" cy="51434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612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4567773" y="-1"/>
            <a:ext cx="4576228" cy="51435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935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4271322" y="417658"/>
            <a:ext cx="4636786" cy="418147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643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163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678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5"/>
            <a:ext cx="4035427" cy="4512469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529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6"/>
            <a:ext cx="4035427" cy="4512468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530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313766"/>
            <a:ext cx="4150358" cy="451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0"/>
            <a:ext cx="4576226" cy="51435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332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4" y="306183"/>
            <a:ext cx="8426450" cy="485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3" y="912959"/>
            <a:ext cx="8426449" cy="1382278"/>
          </a:xfrm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358774" y="2422923"/>
          <a:ext cx="8426448" cy="21717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240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>
                          <a:latin typeface="Tw Cen MT"/>
                          <a:cs typeface="Tw Cen MT"/>
                        </a:rPr>
                        <a:t> 1</a:t>
                      </a:r>
                      <a:endParaRPr lang="en-US" sz="240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>
                          <a:latin typeface="Tw Cen MT"/>
                          <a:cs typeface="Tw Cen MT"/>
                        </a:rPr>
                        <a:t> 2</a:t>
                      </a:r>
                      <a:endParaRPr lang="en-US" sz="240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>
                          <a:latin typeface="Tw Cen MT"/>
                          <a:cs typeface="Tw Cen MT"/>
                        </a:rPr>
                        <a:t> 3</a:t>
                      </a:r>
                      <a:endParaRPr lang="en-US" sz="240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555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557213" indent="-214313">
              <a:lnSpc>
                <a:spcPct val="90000"/>
              </a:lnSpc>
              <a:buFont typeface="Lucida Grande"/>
              <a:buChar char="–"/>
              <a:defRPr sz="2400"/>
            </a:lvl2pPr>
            <a:lvl3pPr>
              <a:lnSpc>
                <a:spcPct val="90000"/>
              </a:lnSpc>
              <a:defRPr sz="2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18049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77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905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8775" y="1020366"/>
            <a:ext cx="4038600" cy="3394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8245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8238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5977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8774" y="1019176"/>
            <a:ext cx="8426450" cy="357544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96099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605899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5" y="4429125"/>
            <a:ext cx="1536700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8775" y="879913"/>
            <a:ext cx="8426450" cy="485387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8775" y="1365300"/>
            <a:ext cx="8426450" cy="3401962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941797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1" y="0"/>
            <a:ext cx="4567509" cy="51435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4628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5"/>
            <a:ext cx="8406302" cy="5328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6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3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8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0"/>
            <a:ext cx="4708429" cy="517395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1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4" y="0"/>
            <a:ext cx="4690665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43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67509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452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4567770" y="-1"/>
            <a:ext cx="4576230" cy="53515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1730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73835" cy="518549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14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6629400" y="4767263"/>
            <a:ext cx="2133600" cy="27384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/>
              <a:t>Page </a:t>
            </a:r>
            <a:fld id="{3B11C02F-2186-5E4E-90C0-5210A150EF90}" type="slidenum">
              <a:rPr lang="en-US" sz="675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381000" y="476726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8775" y="1040583"/>
            <a:ext cx="4589253" cy="36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Sub-heading Bold… 20pt</a:t>
            </a:r>
          </a:p>
          <a:p>
            <a:pPr lvl="0"/>
            <a:r>
              <a:rPr lang="en-US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22286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794" r:id="rId10"/>
    <p:sldLayoutId id="2147483845" r:id="rId11"/>
    <p:sldLayoutId id="2147483795" r:id="rId12"/>
    <p:sldLayoutId id="2147483796" r:id="rId13"/>
    <p:sldLayoutId id="2147483798" r:id="rId14"/>
    <p:sldLayoutId id="2147483799" r:id="rId15"/>
    <p:sldLayoutId id="2147483800" r:id="rId16"/>
    <p:sldLayoutId id="2147483801" r:id="rId17"/>
    <p:sldLayoutId id="2147483822" r:id="rId18"/>
    <p:sldLayoutId id="2147483797" r:id="rId19"/>
    <p:sldLayoutId id="2147483814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10" r:id="rId28"/>
    <p:sldLayoutId id="2147483811" r:id="rId29"/>
    <p:sldLayoutId id="2147483812" r:id="rId30"/>
    <p:sldLayoutId id="2147483813" r:id="rId31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24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5A9A-19BB-234B-B0E4-7A37674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21097"/>
          </a:xfrm>
        </p:spPr>
        <p:txBody>
          <a:bodyPr wrap="square" anchor="t">
            <a:normAutofit/>
          </a:bodyPr>
          <a:lstStyle/>
          <a:p>
            <a:r>
              <a:rPr lang="en-US"/>
              <a:t>covidA6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50DD-FC46-AA4B-90A5-CADFEC4C0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/>
              <a:t>Meeting minutes &amp;</a:t>
            </a:r>
          </a:p>
          <a:p>
            <a:pPr marL="0" indent="0">
              <a:buNone/>
            </a:pPr>
            <a:r>
              <a:rPr lang="en-US"/>
              <a:t>Action point slides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Start Date: 21/03/2022 (Week 5)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69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469D1-0D7B-664F-AA8A-24BA099456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/>
              <a:t>At least one figure showing the evaluation result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E1C8855-A556-7E4D-91DC-EC398D599E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the project – </a:t>
            </a:r>
            <a:r>
              <a:rPr lang="en-AU"/>
              <a:t>initial evaluation </a:t>
            </a:r>
          </a:p>
        </p:txBody>
      </p:sp>
    </p:spTree>
    <p:extLst>
      <p:ext uri="{BB962C8B-B14F-4D97-AF65-F5344CB8AC3E}">
        <p14:creationId xmlns:p14="http://schemas.microsoft.com/office/powerpoint/2010/main" val="411393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Meeting minutes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/>
        </p:nvGraphicFramePr>
        <p:xfrm>
          <a:off x="358775" y="1497142"/>
          <a:ext cx="8518715" cy="293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987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2534438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4610290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564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Item</a:t>
                      </a:r>
                      <a:endParaRPr lang="en-AU" sz="16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Discussion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(you can refer to previous slides)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Actions (who) – action points for next week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1757599085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2790341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2ADCF7C-1D56-46C0-AA47-22DB2F49B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820034"/>
            <a:ext cx="469919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meeting:</a:t>
            </a: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present: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63FAC6-1059-490E-9D0D-3CEF59DD566B}"/>
              </a:ext>
            </a:extLst>
          </p:cNvPr>
          <p:cNvSpPr/>
          <p:nvPr/>
        </p:nvSpPr>
        <p:spPr>
          <a:xfrm>
            <a:off x="1959209" y="4444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hangingPunct="0"/>
            <a:r>
              <a:rPr lang="en-AU" altLang="en-US" sz="1200" i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meeting date and time:</a:t>
            </a:r>
          </a:p>
          <a:p>
            <a:pPr lvl="0" defTabSz="914400" eaLnBrk="0" hangingPunct="0"/>
            <a:r>
              <a:rPr lang="en-AU" altLang="en-US" sz="1200" i="1">
                <a:latin typeface="Tw Cen MT" panose="020B0602020104020603" pitchFamily="34" charset="0"/>
                <a:cs typeface="Times New Roman" panose="02020603050405020304" pitchFamily="18" charset="0"/>
              </a:rPr>
              <a:t>Group member responsible for finalising/submitting minutes:</a:t>
            </a:r>
          </a:p>
          <a:p>
            <a:pPr lvl="0" defTabSz="914400" eaLnBrk="0" hangingPunct="0"/>
            <a:r>
              <a:rPr lang="en-AU" altLang="en-US" sz="1200" i="1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To be posted on the CANVAS Individual group website</a:t>
            </a:r>
            <a:endParaRPr lang="en-AU" altLang="en-US" sz="5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1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E8E1A-6AC7-3F4E-8F0D-D3A7F823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/>
              <a:t>Action points from last week … …</a:t>
            </a:r>
          </a:p>
          <a:p>
            <a:r>
              <a:rPr lang="en-US" b="0"/>
              <a:t>…</a:t>
            </a:r>
          </a:p>
          <a:p>
            <a:r>
              <a:rPr lang="en-US" b="0"/>
              <a:t>…</a:t>
            </a:r>
          </a:p>
          <a:p>
            <a:pPr marL="0" indent="0">
              <a:buNone/>
            </a:pPr>
            <a:endParaRPr lang="en-US" b="0"/>
          </a:p>
          <a:p>
            <a:r>
              <a:rPr lang="en-US" b="0"/>
              <a:t>Key progress over last week …</a:t>
            </a:r>
          </a:p>
          <a:p>
            <a:r>
              <a:rPr lang="en-US" b="0"/>
              <a:t>…</a:t>
            </a:r>
          </a:p>
          <a:p>
            <a:r>
              <a:rPr lang="en-US" b="0"/>
              <a:t>…</a:t>
            </a:r>
          </a:p>
          <a:p>
            <a:endParaRPr lang="en-US" b="0"/>
          </a:p>
          <a:p>
            <a:endParaRPr lang="en-US" b="0"/>
          </a:p>
          <a:p>
            <a:endParaRPr lang="en-US" b="0"/>
          </a:p>
          <a:p>
            <a:endParaRPr lang="en-US" b="0"/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Progress and action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AAD9B-F199-428F-8BD0-37301704CC09}"/>
              </a:ext>
            </a:extLst>
          </p:cNvPr>
          <p:cNvSpPr txBox="1">
            <a:spLocks/>
          </p:cNvSpPr>
          <p:nvPr/>
        </p:nvSpPr>
        <p:spPr bwMode="auto">
          <a:xfrm>
            <a:off x="358775" y="1090063"/>
            <a:ext cx="3963817" cy="329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2400" b="1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0"/>
          </a:p>
        </p:txBody>
      </p:sp>
    </p:spTree>
    <p:extLst>
      <p:ext uri="{BB962C8B-B14F-4D97-AF65-F5344CB8AC3E}">
        <p14:creationId xmlns:p14="http://schemas.microsoft.com/office/powerpoint/2010/main" val="202763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8D39C9-FC9D-224A-AFB2-78E9D644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2E00C2-9FBC-D548-A151-D037DBBC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1: Schematic of the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74839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C88FAB-057B-A144-BC8F-BAAD3352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/>
              <a:t>Results 1: …</a:t>
            </a:r>
          </a:p>
          <a:p>
            <a:r>
              <a:rPr lang="en-US" b="0"/>
              <a:t>Results 2: …</a:t>
            </a:r>
          </a:p>
          <a:p>
            <a:r>
              <a:rPr lang="en-US" b="0"/>
              <a:t>Results 3: …</a:t>
            </a:r>
          </a:p>
          <a:p>
            <a:endParaRPr lang="en-US" b="0"/>
          </a:p>
          <a:p>
            <a:endParaRPr lang="en-US" b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597ED5-62CF-EB42-AA5B-59DE9252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results or message from the project / analysis</a:t>
            </a:r>
          </a:p>
        </p:txBody>
      </p:sp>
    </p:spTree>
    <p:extLst>
      <p:ext uri="{BB962C8B-B14F-4D97-AF65-F5344CB8AC3E}">
        <p14:creationId xmlns:p14="http://schemas.microsoft.com/office/powerpoint/2010/main" val="96410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469D1-0D7B-664F-AA8A-24BA099456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/>
              <a:t>At least one figure illustrating one of the selected result.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E1C8855-A556-7E4D-91DC-EC398D599E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Draft or final evaluation </a:t>
            </a:r>
          </a:p>
        </p:txBody>
      </p:sp>
    </p:spTree>
    <p:extLst>
      <p:ext uri="{BB962C8B-B14F-4D97-AF65-F5344CB8AC3E}">
        <p14:creationId xmlns:p14="http://schemas.microsoft.com/office/powerpoint/2010/main" val="84088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Meeting minutes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/>
        </p:nvGraphicFramePr>
        <p:xfrm>
          <a:off x="358775" y="1497142"/>
          <a:ext cx="8518715" cy="293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987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2534438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4610290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564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Item</a:t>
                      </a:r>
                      <a:endParaRPr lang="en-AU" sz="16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Discussion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(you can refer to previous slides)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Actions (who) – action points for next week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1757599085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2790341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2ADCF7C-1D56-46C0-AA47-22DB2F49B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820034"/>
            <a:ext cx="469919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meeting:</a:t>
            </a: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present: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63FAC6-1059-490E-9D0D-3CEF59DD566B}"/>
              </a:ext>
            </a:extLst>
          </p:cNvPr>
          <p:cNvSpPr/>
          <p:nvPr/>
        </p:nvSpPr>
        <p:spPr>
          <a:xfrm>
            <a:off x="1959209" y="4444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hangingPunct="0"/>
            <a:r>
              <a:rPr lang="en-AU" altLang="en-US" sz="1200" i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meeting date and time:</a:t>
            </a:r>
          </a:p>
          <a:p>
            <a:pPr lvl="0" defTabSz="914400" eaLnBrk="0" hangingPunct="0"/>
            <a:r>
              <a:rPr lang="en-AU" altLang="en-US" sz="1200" i="1">
                <a:latin typeface="Tw Cen MT" panose="020B0602020104020603" pitchFamily="34" charset="0"/>
                <a:cs typeface="Times New Roman" panose="02020603050405020304" pitchFamily="18" charset="0"/>
              </a:rPr>
              <a:t>Group member responsible for finalising/submitting minutes:</a:t>
            </a:r>
          </a:p>
          <a:p>
            <a:pPr lvl="0" defTabSz="914400" eaLnBrk="0" hangingPunct="0"/>
            <a:r>
              <a:rPr lang="en-AU" altLang="en-US" sz="1200" i="1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To be posted on the CANVAS Individual group website</a:t>
            </a:r>
            <a:endParaRPr lang="en-AU" altLang="en-US" sz="5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8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F04C-1340-D543-8635-152D6014C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/>
              <a:t>Key message of the presentations. </a:t>
            </a:r>
          </a:p>
          <a:p>
            <a:r>
              <a:rPr lang="en-US" b="0"/>
              <a:t>…</a:t>
            </a:r>
          </a:p>
          <a:p>
            <a:r>
              <a:rPr lang="en-US" b="0"/>
              <a:t>…</a:t>
            </a:r>
          </a:p>
          <a:p>
            <a:endParaRPr lang="en-US" b="0"/>
          </a:p>
          <a:p>
            <a:endParaRPr lang="en-US" b="0"/>
          </a:p>
          <a:p>
            <a:r>
              <a:rPr lang="en-US" b="0"/>
              <a:t>Structure of the presentation</a:t>
            </a:r>
          </a:p>
          <a:p>
            <a:r>
              <a:rPr lang="en-US" b="0"/>
              <a:t>…</a:t>
            </a:r>
          </a:p>
          <a:p>
            <a:r>
              <a:rPr lang="en-US" b="0"/>
              <a:t>…</a:t>
            </a:r>
          </a:p>
          <a:p>
            <a:endParaRPr lang="en-US" b="0"/>
          </a:p>
          <a:p>
            <a:endParaRPr lang="en-US" b="0"/>
          </a:p>
          <a:p>
            <a:endParaRPr lang="en-US" b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3D6B5-55F1-4B43-B2CC-366F297F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Draft of the presentation outline</a:t>
            </a:r>
          </a:p>
        </p:txBody>
      </p:sp>
    </p:spTree>
    <p:extLst>
      <p:ext uri="{BB962C8B-B14F-4D97-AF65-F5344CB8AC3E}">
        <p14:creationId xmlns:p14="http://schemas.microsoft.com/office/powerpoint/2010/main" val="226412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C88FAB-057B-A144-BC8F-BAAD3352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/>
              <a:t>Results 1: …</a:t>
            </a:r>
          </a:p>
          <a:p>
            <a:r>
              <a:rPr lang="en-US" b="0"/>
              <a:t>Results 2: …</a:t>
            </a:r>
          </a:p>
          <a:p>
            <a:r>
              <a:rPr lang="en-US" b="0"/>
              <a:t>…</a:t>
            </a:r>
          </a:p>
          <a:p>
            <a:r>
              <a:rPr lang="en-US" b="0"/>
              <a:t>Results n: …</a:t>
            </a:r>
          </a:p>
          <a:p>
            <a:endParaRPr lang="en-US" b="0"/>
          </a:p>
          <a:p>
            <a:endParaRPr lang="en-US" b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597ED5-62CF-EB42-AA5B-59DE9252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results or messages from the project / analysis</a:t>
            </a:r>
          </a:p>
        </p:txBody>
      </p:sp>
    </p:spTree>
    <p:extLst>
      <p:ext uri="{BB962C8B-B14F-4D97-AF65-F5344CB8AC3E}">
        <p14:creationId xmlns:p14="http://schemas.microsoft.com/office/powerpoint/2010/main" val="240548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BC7065-4970-D844-BAA5-3F7CAE4FDE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B2CBD8-6B11-7742-8F55-0A6B929D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 this with TWO key figures for your presentations</a:t>
            </a:r>
            <a:br>
              <a:rPr lang="en-US"/>
            </a:b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E2E283-3D04-A142-9D66-E0EB45F641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3369" y="1991425"/>
            <a:ext cx="3963817" cy="2267187"/>
          </a:xfrm>
        </p:spPr>
        <p:txBody>
          <a:bodyPr/>
          <a:lstStyle/>
          <a:p>
            <a:r>
              <a:rPr lang="en-US"/>
              <a:t>Excluding Figure 1</a:t>
            </a:r>
          </a:p>
        </p:txBody>
      </p:sp>
    </p:spTree>
    <p:extLst>
      <p:ext uri="{BB962C8B-B14F-4D97-AF65-F5344CB8AC3E}">
        <p14:creationId xmlns:p14="http://schemas.microsoft.com/office/powerpoint/2010/main" val="212848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E8E1A-6AC7-3F4E-8F0D-D3A7F823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/>
              <a:t>Action points from last week … …</a:t>
            </a:r>
          </a:p>
          <a:p>
            <a:r>
              <a:rPr lang="en-US" b="0"/>
              <a:t>…</a:t>
            </a:r>
          </a:p>
          <a:p>
            <a:r>
              <a:rPr lang="en-US" b="0"/>
              <a:t>…</a:t>
            </a:r>
          </a:p>
          <a:p>
            <a:pPr marL="0" indent="0">
              <a:buNone/>
            </a:pPr>
            <a:endParaRPr lang="en-US" b="0"/>
          </a:p>
          <a:p>
            <a:r>
              <a:rPr lang="en-US" b="0"/>
              <a:t>Key progress over last week …</a:t>
            </a:r>
          </a:p>
          <a:p>
            <a:r>
              <a:rPr lang="en-US" b="0"/>
              <a:t>…</a:t>
            </a:r>
          </a:p>
          <a:p>
            <a:r>
              <a:rPr lang="en-US" b="0"/>
              <a:t>…</a:t>
            </a:r>
          </a:p>
          <a:p>
            <a:endParaRPr lang="en-US" b="0"/>
          </a:p>
          <a:p>
            <a:endParaRPr lang="en-US" b="0"/>
          </a:p>
          <a:p>
            <a:endParaRPr lang="en-US" b="0"/>
          </a:p>
          <a:p>
            <a:endParaRPr lang="en-US" b="0"/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Progress and action points </a:t>
            </a:r>
            <a:r>
              <a:rPr lang="en-US" sz="1600" b="0"/>
              <a:t>(not required for the first meeting)</a:t>
            </a:r>
            <a:br>
              <a:rPr lang="en-US" b="0"/>
            </a:b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AAD9B-F199-428F-8BD0-37301704CC09}"/>
              </a:ext>
            </a:extLst>
          </p:cNvPr>
          <p:cNvSpPr txBox="1">
            <a:spLocks/>
          </p:cNvSpPr>
          <p:nvPr/>
        </p:nvSpPr>
        <p:spPr bwMode="auto">
          <a:xfrm>
            <a:off x="358775" y="1090063"/>
            <a:ext cx="3963817" cy="329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2400" b="1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0"/>
          </a:p>
        </p:txBody>
      </p:sp>
    </p:spTree>
    <p:extLst>
      <p:ext uri="{BB962C8B-B14F-4D97-AF65-F5344CB8AC3E}">
        <p14:creationId xmlns:p14="http://schemas.microsoft.com/office/powerpoint/2010/main" val="141480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A88347-D643-8E49-9FCF-4EEE10397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/>
              <a:t>Prerecording ?</a:t>
            </a:r>
          </a:p>
          <a:p>
            <a:r>
              <a:rPr lang="en-US" b="0"/>
              <a:t>Scaffold of the demonstration.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2780C0-BD03-B043-8BCA-FC3F2F97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demonstration</a:t>
            </a:r>
          </a:p>
        </p:txBody>
      </p:sp>
    </p:spTree>
    <p:extLst>
      <p:ext uri="{BB962C8B-B14F-4D97-AF65-F5344CB8AC3E}">
        <p14:creationId xmlns:p14="http://schemas.microsoft.com/office/powerpoint/2010/main" val="75290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Meeting minutes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/>
        </p:nvGraphicFramePr>
        <p:xfrm>
          <a:off x="358775" y="1497142"/>
          <a:ext cx="8518715" cy="293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987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2534438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4610290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564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Item</a:t>
                      </a:r>
                      <a:endParaRPr lang="en-AU" sz="16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Discussion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(you can refer to previous slides)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Actions (who) – action points for next week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1757599085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2790341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2ADCF7C-1D56-46C0-AA47-22DB2F49B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820034"/>
            <a:ext cx="469919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meeting:</a:t>
            </a: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present: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63FAC6-1059-490E-9D0D-3CEF59DD566B}"/>
              </a:ext>
            </a:extLst>
          </p:cNvPr>
          <p:cNvSpPr/>
          <p:nvPr/>
        </p:nvSpPr>
        <p:spPr>
          <a:xfrm>
            <a:off x="1959209" y="4444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hangingPunct="0"/>
            <a:r>
              <a:rPr lang="en-AU" altLang="en-US" sz="1200" i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meeting date and time:</a:t>
            </a:r>
          </a:p>
          <a:p>
            <a:pPr lvl="0" defTabSz="914400" eaLnBrk="0" hangingPunct="0"/>
            <a:r>
              <a:rPr lang="en-AU" altLang="en-US" sz="1200" i="1">
                <a:latin typeface="Tw Cen MT" panose="020B0602020104020603" pitchFamily="34" charset="0"/>
                <a:cs typeface="Times New Roman" panose="02020603050405020304" pitchFamily="18" charset="0"/>
              </a:rPr>
              <a:t>Group member responsible for finalising/submitting minutes:</a:t>
            </a:r>
          </a:p>
          <a:p>
            <a:pPr lvl="0" defTabSz="914400" eaLnBrk="0" hangingPunct="0"/>
            <a:r>
              <a:rPr lang="en-AU" altLang="en-US" sz="1200" i="1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To be posted on the CANVAS Individual group website</a:t>
            </a:r>
            <a:endParaRPr lang="en-AU" altLang="en-US" sz="5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2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7A6476-87A0-B040-8A07-4807C2225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/>
              <a:t>Brainstorm various questions and consider its scope and feasibility</a:t>
            </a:r>
          </a:p>
          <a:p>
            <a:r>
              <a:rPr lang="en-US" sz="2000" b="0"/>
              <a:t>Question 1: - What is the vaccination rate across different countries over time?</a:t>
            </a:r>
          </a:p>
          <a:p>
            <a:r>
              <a:rPr lang="en-US" sz="2000" b="0"/>
              <a:t>Question 2: - How has the death rate changed throughout various countries?</a:t>
            </a:r>
          </a:p>
          <a:p>
            <a:r>
              <a:rPr lang="en-US" sz="2000" b="0"/>
              <a:t>Question 3: - How has the number of cases varied between different countries over time?</a:t>
            </a:r>
          </a:p>
          <a:p>
            <a:r>
              <a:rPr lang="en-US" sz="2000" b="0"/>
              <a:t>Question 4:- Are covid infections more severe in less developed countries?</a:t>
            </a:r>
          </a:p>
          <a:p>
            <a:r>
              <a:rPr lang="en-US" sz="2000" b="0"/>
              <a:t>Question 5:- How COVID has affected global economy and smaller markets?</a:t>
            </a:r>
          </a:p>
          <a:p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Define your project – What is your question/product</a:t>
            </a:r>
          </a:p>
        </p:txBody>
      </p:sp>
    </p:spTree>
    <p:extLst>
      <p:ext uri="{BB962C8B-B14F-4D97-AF65-F5344CB8AC3E}">
        <p14:creationId xmlns:p14="http://schemas.microsoft.com/office/powerpoint/2010/main" val="106656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C0C11-C2F1-8A49-9F3E-E319A4498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/>
              <a:t>For Project X or Question X: </a:t>
            </a:r>
          </a:p>
          <a:p>
            <a:r>
              <a:rPr lang="en-US" altLang="zh-CN" b="0"/>
              <a:t>Challenge 1: Finding a time that suits everybody.</a:t>
            </a:r>
          </a:p>
          <a:p>
            <a:r>
              <a:rPr lang="en-US" altLang="zh-CN" b="0"/>
              <a:t>Challenge 2: Deciding on which question we want to investigate.</a:t>
            </a:r>
            <a:endParaRPr lang="en-US" b="0"/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Define your project – Anticipated challenges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Define your project – who is your target audience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22184"/>
              </p:ext>
            </p:extLst>
          </p:nvPr>
        </p:nvGraphicFramePr>
        <p:xfrm>
          <a:off x="358775" y="1684826"/>
          <a:ext cx="8518715" cy="2813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9115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3112776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3336824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7001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 audience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Characteristics of target audience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How does it impact your project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704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6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General Public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People that are aware of COVID but might be unaware if they are in a high risk group.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We would like to raise awareness about the different factors that could increase their risk for severe symptoms or death.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704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6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Researchers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CN" sz="16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Interested in how COVID is different from other Viruses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Our report should be more professional and rely on statistics.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704476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CN" sz="16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Economists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Interested in how COVID affected the global economy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Our report should rely on data on global economy.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987332-518C-8C49-9E52-3780D8769E1B}"/>
              </a:ext>
            </a:extLst>
          </p:cNvPr>
          <p:cNvSpPr txBox="1"/>
          <p:nvPr/>
        </p:nvSpPr>
        <p:spPr>
          <a:xfrm>
            <a:off x="287531" y="924039"/>
            <a:ext cx="8099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Explore different types of target audience and its relationship to your project and select </a:t>
            </a:r>
          </a:p>
          <a:p>
            <a:r>
              <a:rPr lang="en-US" sz="1600"/>
              <a:t>the most appropriate.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996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Meeting minutes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869684"/>
              </p:ext>
            </p:extLst>
          </p:nvPr>
        </p:nvGraphicFramePr>
        <p:xfrm>
          <a:off x="358775" y="1497142"/>
          <a:ext cx="8518715" cy="293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987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2534438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4610290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564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Item</a:t>
                      </a:r>
                      <a:endParaRPr lang="en-AU" sz="16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Discussion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(you can refer to previous slides)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Actions (who) – action points for next week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AU" sz="10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26/03/2022  - 1PM </a:t>
                      </a: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Defined Our questions, challenges and our target audiences.</a:t>
                      </a: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We need to finalize our question, clear up confusion about the project with the tutor.</a:t>
                      </a: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1757599085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2790341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2ADCF7C-1D56-46C0-AA47-22DB2F49B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820034"/>
            <a:ext cx="469919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meeting:</a:t>
            </a: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present: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63FAC6-1059-490E-9D0D-3CEF59DD566B}"/>
              </a:ext>
            </a:extLst>
          </p:cNvPr>
          <p:cNvSpPr/>
          <p:nvPr/>
        </p:nvSpPr>
        <p:spPr>
          <a:xfrm>
            <a:off x="1959209" y="4444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hangingPunct="0"/>
            <a:r>
              <a:rPr lang="en-AU" altLang="en-US" sz="1200" i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meeting date and time:</a:t>
            </a:r>
          </a:p>
          <a:p>
            <a:pPr lvl="0" defTabSz="914400" eaLnBrk="0" hangingPunct="0"/>
            <a:r>
              <a:rPr lang="en-AU" altLang="en-US" sz="1200" i="1">
                <a:latin typeface="Tw Cen MT" panose="020B0602020104020603" pitchFamily="34" charset="0"/>
                <a:cs typeface="Times New Roman" panose="02020603050405020304" pitchFamily="18" charset="0"/>
              </a:rPr>
              <a:t>Group member responsible for finalising/submitting minutes:</a:t>
            </a:r>
          </a:p>
          <a:p>
            <a:pPr lvl="0" defTabSz="914400" eaLnBrk="0" hangingPunct="0"/>
            <a:r>
              <a:rPr lang="en-AU" altLang="en-US" sz="1200" i="1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To be posted on the CANVAS Individual group website</a:t>
            </a:r>
            <a:endParaRPr lang="en-AU" altLang="en-US" sz="5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2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E8E1A-6AC7-3F4E-8F0D-D3A7F823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/>
              <a:t>Action points from last week … …</a:t>
            </a:r>
          </a:p>
          <a:p>
            <a:r>
              <a:rPr lang="en-US" b="0"/>
              <a:t>…</a:t>
            </a:r>
          </a:p>
          <a:p>
            <a:r>
              <a:rPr lang="en-US" b="0"/>
              <a:t>…</a:t>
            </a:r>
          </a:p>
          <a:p>
            <a:pPr marL="0" indent="0">
              <a:buNone/>
            </a:pPr>
            <a:endParaRPr lang="en-US" b="0"/>
          </a:p>
          <a:p>
            <a:r>
              <a:rPr lang="en-US" b="0"/>
              <a:t>Key progress over last week …</a:t>
            </a:r>
          </a:p>
          <a:p>
            <a:r>
              <a:rPr lang="en-US" b="0"/>
              <a:t>…</a:t>
            </a:r>
          </a:p>
          <a:p>
            <a:r>
              <a:rPr lang="en-US" b="0"/>
              <a:t>…</a:t>
            </a:r>
          </a:p>
          <a:p>
            <a:endParaRPr lang="en-US" b="0"/>
          </a:p>
          <a:p>
            <a:endParaRPr lang="en-US" b="0"/>
          </a:p>
          <a:p>
            <a:endParaRPr lang="en-US" b="0"/>
          </a:p>
          <a:p>
            <a:endParaRPr lang="en-US" b="0"/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Progress and action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AAD9B-F199-428F-8BD0-37301704CC09}"/>
              </a:ext>
            </a:extLst>
          </p:cNvPr>
          <p:cNvSpPr txBox="1">
            <a:spLocks/>
          </p:cNvSpPr>
          <p:nvPr/>
        </p:nvSpPr>
        <p:spPr bwMode="auto">
          <a:xfrm>
            <a:off x="358775" y="1090063"/>
            <a:ext cx="3963817" cy="329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2400" b="1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0"/>
          </a:p>
        </p:txBody>
      </p:sp>
    </p:spTree>
    <p:extLst>
      <p:ext uri="{BB962C8B-B14F-4D97-AF65-F5344CB8AC3E}">
        <p14:creationId xmlns:p14="http://schemas.microsoft.com/office/powerpoint/2010/main" val="120535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BE22-4E0D-634D-AD9A-9FA33E2A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/>
              <a:t>Illustrate progress in data generation or data collection by showing some initial data analysis of your data. </a:t>
            </a:r>
          </a:p>
          <a:p>
            <a:endParaRPr lang="en-US" b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F715F-14FE-2747-8110-408D8A46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the project – data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7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BE22-4E0D-634D-AD9A-9FA33E2A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</p:spPr>
        <p:txBody>
          <a:bodyPr/>
          <a:lstStyle/>
          <a:p>
            <a:r>
              <a:rPr lang="en-US" b="0"/>
              <a:t>Proposed analytics or proposed methods.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F715F-14FE-2747-8110-408D8A46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76238"/>
            <a:ext cx="8426450" cy="485387"/>
          </a:xfrm>
        </p:spPr>
        <p:txBody>
          <a:bodyPr/>
          <a:lstStyle/>
          <a:p>
            <a:r>
              <a:rPr lang="en-US"/>
              <a:t>Developing the project – methods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0470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Master 2</vt:lpstr>
      <vt:lpstr>covidA6</vt:lpstr>
      <vt:lpstr>Progress and action points (not required for the first meeting) </vt:lpstr>
      <vt:lpstr>Define your project – What is your question/product</vt:lpstr>
      <vt:lpstr>Define your project – Anticipated challenges  </vt:lpstr>
      <vt:lpstr>Define your project – who is your target audience</vt:lpstr>
      <vt:lpstr>Meeting minutes</vt:lpstr>
      <vt:lpstr>Progress and action points</vt:lpstr>
      <vt:lpstr>Developing the project – data </vt:lpstr>
      <vt:lpstr>Developing the project – methods </vt:lpstr>
      <vt:lpstr>Developing the project – initial evaluation </vt:lpstr>
      <vt:lpstr>Meeting minutes</vt:lpstr>
      <vt:lpstr>Progress and action points</vt:lpstr>
      <vt:lpstr>Figure 1: Schematic of the Project overview</vt:lpstr>
      <vt:lpstr>Key results or message from the project / analysis</vt:lpstr>
      <vt:lpstr>Draft or final evaluation </vt:lpstr>
      <vt:lpstr>Meeting minutes</vt:lpstr>
      <vt:lpstr>Draft of the presentation outline</vt:lpstr>
      <vt:lpstr>Final results or messages from the project / analysis</vt:lpstr>
      <vt:lpstr>Replace this with TWO key figures for your presentations </vt:lpstr>
      <vt:lpstr>Plan for demonstration</vt:lpstr>
      <vt:lpstr>Meeting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Evelyn Lloveda</dc:creator>
  <cp:revision>1</cp:revision>
  <dcterms:modified xsi:type="dcterms:W3CDTF">2022-04-01T08:50:20Z</dcterms:modified>
</cp:coreProperties>
</file>