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6463"/>
  </p:normalViewPr>
  <p:slideViewPr>
    <p:cSldViewPr snapToGrid="0">
      <p:cViewPr varScale="1">
        <p:scale>
          <a:sx n="104" d="100"/>
          <a:sy n="104" d="100"/>
        </p:scale>
        <p:origin x="2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3E6F9-18F3-EF4B-A3E2-8EA303413844}" type="datetimeFigureOut">
              <a:rPr lang="en-CN" smtClean="0"/>
              <a:t>2024/3/12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1EDBF-3072-EB46-91C3-0F5DD21F0EF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797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1EDBF-3072-EB46-91C3-0F5DD21F0EF4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7957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Health and Sustainability Focus</a:t>
            </a:r>
            <a:r>
              <a:rPr lang="en-GB" dirty="0"/>
              <a:t>: Highlight how current policies aim to protect health through sustainable transport and air quality management.</a:t>
            </a:r>
            <a:endParaRPr lang="en-CN" dirty="0"/>
          </a:p>
          <a:p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1EDBF-3072-EB46-91C3-0F5DD21F0EF4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354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Health and Sustainability Focus</a:t>
            </a:r>
            <a:r>
              <a:rPr lang="en-GB" dirty="0"/>
              <a:t>: Highlight how current policies aim to protect health through sustainable transport and air quality management.</a:t>
            </a:r>
            <a:endParaRPr lang="en-CN" dirty="0"/>
          </a:p>
          <a:p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1EDBF-3072-EB46-91C3-0F5DD21F0EF4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395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2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8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2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9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5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5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3/12/24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0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n abstract genetic concept">
            <a:extLst>
              <a:ext uri="{FF2B5EF4-FFF2-40B4-BE49-F238E27FC236}">
                <a16:creationId xmlns:a16="http://schemas.microsoft.com/office/drawing/2014/main" id="{263C218B-6D5E-D6C6-9871-75EF9D148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39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0ED70D0-411A-7F55-81BB-D9AE680AA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90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CN" sz="4000" dirty="0"/>
              <a:t>Policies</a:t>
            </a:r>
          </a:p>
        </p:txBody>
      </p:sp>
      <p:sp>
        <p:nvSpPr>
          <p:cNvPr id="42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FF09-DF9D-48E6-19D0-FE4C9EAB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3" y="237572"/>
            <a:ext cx="9076329" cy="1064277"/>
          </a:xfrm>
        </p:spPr>
        <p:txBody>
          <a:bodyPr>
            <a:normAutofit/>
          </a:bodyPr>
          <a:lstStyle/>
          <a:p>
            <a:r>
              <a:rPr lang="en-GB" dirty="0"/>
              <a:t>Policies: Global Agendas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9ABD-BD03-E186-E8D3-CC350A4B8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3" y="1155501"/>
            <a:ext cx="9076329" cy="3650155"/>
          </a:xfrm>
        </p:spPr>
        <p:txBody>
          <a:bodyPr/>
          <a:lstStyle/>
          <a:p>
            <a:r>
              <a:rPr lang="en-GB" b="1" dirty="0"/>
              <a:t>Global Agendas Alignment</a:t>
            </a:r>
            <a:r>
              <a:rPr lang="en-GB" dirty="0"/>
              <a:t>: UNFCCC Article 4, New Urban Agenda (65, 75, 79), and SDGs (3, 11, 13).</a:t>
            </a:r>
          </a:p>
        </p:txBody>
      </p:sp>
      <p:pic>
        <p:nvPicPr>
          <p:cNvPr id="5" name="Picture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5E99CA32-8582-8A77-5EB0-321B8294D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43" y="2057784"/>
            <a:ext cx="8774282" cy="4199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FF9338-C2FA-00D4-429E-7A229B348E53}"/>
              </a:ext>
            </a:extLst>
          </p:cNvPr>
          <p:cNvSpPr txBox="1"/>
          <p:nvPr/>
        </p:nvSpPr>
        <p:spPr>
          <a:xfrm>
            <a:off x="966743" y="6257211"/>
            <a:ext cx="488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Source: UNFCCC, The New Urban Agenda, SDGs</a:t>
            </a:r>
          </a:p>
        </p:txBody>
      </p:sp>
    </p:spTree>
    <p:extLst>
      <p:ext uri="{BB962C8B-B14F-4D97-AF65-F5344CB8AC3E}">
        <p14:creationId xmlns:p14="http://schemas.microsoft.com/office/powerpoint/2010/main" val="402144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B95FA3-4F45-D5BC-E894-3B961821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2" y="1155601"/>
            <a:ext cx="9076329" cy="1064278"/>
          </a:xfrm>
        </p:spPr>
        <p:txBody>
          <a:bodyPr/>
          <a:lstStyle/>
          <a:p>
            <a:r>
              <a:rPr lang="en-GB" b="1" dirty="0"/>
              <a:t>Location Actions Alignment</a:t>
            </a:r>
            <a:r>
              <a:rPr lang="en-GB" dirty="0"/>
              <a:t>: Mumbai Climate Action Plan 2022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4D5F04-7B9B-A3E7-4434-45FF839849E4}"/>
              </a:ext>
            </a:extLst>
          </p:cNvPr>
          <p:cNvSpPr txBox="1">
            <a:spLocks/>
          </p:cNvSpPr>
          <p:nvPr/>
        </p:nvSpPr>
        <p:spPr>
          <a:xfrm>
            <a:off x="966743" y="237572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Policies: Local Actions</a:t>
            </a:r>
            <a:endParaRPr lang="en-CN" dirty="0"/>
          </a:p>
        </p:txBody>
      </p:sp>
      <p:pic>
        <p:nvPicPr>
          <p:cNvPr id="11" name="Picture 10" descr="A screenshot of a document&#10;&#10;Description automatically generated">
            <a:extLst>
              <a:ext uri="{FF2B5EF4-FFF2-40B4-BE49-F238E27FC236}">
                <a16:creationId xmlns:a16="http://schemas.microsoft.com/office/drawing/2014/main" id="{75F5F1FE-0D9D-52D2-04B7-0B59884FC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8" y="2451392"/>
            <a:ext cx="5731510" cy="4247515"/>
          </a:xfrm>
          <a:prstGeom prst="rect">
            <a:avLst/>
          </a:prstGeom>
        </p:spPr>
      </p:pic>
      <p:pic>
        <p:nvPicPr>
          <p:cNvPr id="13" name="Picture 12" descr="A white and blue text on a white background&#10;&#10;Description automatically generated">
            <a:extLst>
              <a:ext uri="{FF2B5EF4-FFF2-40B4-BE49-F238E27FC236}">
                <a16:creationId xmlns:a16="http://schemas.microsoft.com/office/drawing/2014/main" id="{EC984747-91E1-FA47-E094-CF0BA99DC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87740"/>
            <a:ext cx="5731511" cy="3614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E57D51-7B42-47C3-795D-B12496A680D4}"/>
              </a:ext>
            </a:extLst>
          </p:cNvPr>
          <p:cNvSpPr txBox="1"/>
          <p:nvPr/>
        </p:nvSpPr>
        <p:spPr>
          <a:xfrm>
            <a:off x="7166919" y="5906530"/>
            <a:ext cx="4191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Source: </a:t>
            </a:r>
            <a:r>
              <a:rPr lang="en-GB" dirty="0"/>
              <a:t>Mumbai Climate Action Plan 2022</a:t>
            </a:r>
            <a:r>
              <a:rPr lang="en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290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B95FA3-4F45-D5BC-E894-3B961821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2" y="1155601"/>
            <a:ext cx="9076329" cy="1064278"/>
          </a:xfrm>
        </p:spPr>
        <p:txBody>
          <a:bodyPr/>
          <a:lstStyle/>
          <a:p>
            <a:r>
              <a:rPr lang="en-GB" b="1" dirty="0"/>
              <a:t>Location Actions Alignment</a:t>
            </a:r>
            <a:r>
              <a:rPr lang="en-GB" dirty="0"/>
              <a:t>: National Action Plan on Climate Change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4D5F04-7B9B-A3E7-4434-45FF839849E4}"/>
              </a:ext>
            </a:extLst>
          </p:cNvPr>
          <p:cNvSpPr txBox="1">
            <a:spLocks/>
          </p:cNvSpPr>
          <p:nvPr/>
        </p:nvSpPr>
        <p:spPr>
          <a:xfrm>
            <a:off x="966743" y="237572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Policies: Local Actions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E57D51-7B42-47C3-795D-B12496A680D4}"/>
              </a:ext>
            </a:extLst>
          </p:cNvPr>
          <p:cNvSpPr txBox="1"/>
          <p:nvPr/>
        </p:nvSpPr>
        <p:spPr>
          <a:xfrm>
            <a:off x="7166919" y="5906530"/>
            <a:ext cx="291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Source: </a:t>
            </a:r>
            <a:r>
              <a:rPr lang="en-GB" dirty="0"/>
              <a:t>Government of India</a:t>
            </a:r>
            <a:r>
              <a:rPr lang="en-CN" dirty="0"/>
              <a:t> </a:t>
            </a:r>
          </a:p>
        </p:txBody>
      </p:sp>
      <p:pic>
        <p:nvPicPr>
          <p:cNvPr id="3" name="Picture 2" descr="A black and white page with text&#10;&#10;Description automatically generated">
            <a:extLst>
              <a:ext uri="{FF2B5EF4-FFF2-40B4-BE49-F238E27FC236}">
                <a16:creationId xmlns:a16="http://schemas.microsoft.com/office/drawing/2014/main" id="{86C5A50F-C030-A11C-82FA-9793B5F5A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41" y="1687740"/>
            <a:ext cx="5679840" cy="47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7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0E80-2A5E-5087-EBB7-D174A92D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Goals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29E7-DD02-CB45-3D05-DF4D785AE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Enhancing Air Quality</a:t>
            </a:r>
            <a:r>
              <a:rPr lang="en-GB" dirty="0"/>
              <a:t>: Propose strategies for reducing air pollution to meet UNFCCC, New Urban Agenda, and SDGs mandates.</a:t>
            </a:r>
            <a:br>
              <a:rPr lang="en-GB" dirty="0"/>
            </a:br>
            <a:r>
              <a:rPr lang="en-GB" dirty="0"/>
              <a:t>Curb pollution levels by 20-30% by 2030.</a:t>
            </a:r>
          </a:p>
          <a:p>
            <a:pPr lvl="1"/>
            <a:r>
              <a:rPr lang="en-GB" dirty="0"/>
              <a:t>Implement decentralized planning for community health resilience.</a:t>
            </a:r>
          </a:p>
          <a:p>
            <a:r>
              <a:rPr lang="en-GB" b="1" dirty="0"/>
              <a:t>Integrated Mobility for Sustainable Development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Improve public transport ridership.</a:t>
            </a:r>
          </a:p>
          <a:p>
            <a:pPr lvl="1"/>
            <a:r>
              <a:rPr lang="en-GB" dirty="0"/>
              <a:t>Provide access to non-motorized transport.</a:t>
            </a:r>
          </a:p>
          <a:p>
            <a:pPr lvl="1"/>
            <a:r>
              <a:rPr lang="en-GB" dirty="0"/>
              <a:t>Aim for 100% zero-emission vehicles by 2050.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2968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39F5-D93C-B58F-6AF5-2B84DAA1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to the City and Population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A8F6B-7A22-61B9-087F-AE0391E3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Health Benefits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Reduced health risks by curbing air pollution levels.</a:t>
            </a:r>
          </a:p>
          <a:p>
            <a:pPr lvl="1"/>
            <a:r>
              <a:rPr lang="en-GB" dirty="0"/>
              <a:t>Improved urban air quality leading to enhanced public health.</a:t>
            </a:r>
          </a:p>
          <a:p>
            <a:r>
              <a:rPr lang="en-GB" b="1" dirty="0"/>
              <a:t>Economic and Social Advancements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Sustainable transport systems contributing to job creation.</a:t>
            </a:r>
          </a:p>
          <a:p>
            <a:pPr lvl="1"/>
            <a:r>
              <a:rPr lang="en-GB" dirty="0"/>
              <a:t>Decarbonizing freight to improve logistics and reduce emissions.</a:t>
            </a:r>
          </a:p>
          <a:p>
            <a:r>
              <a:rPr lang="en-GB" b="1" dirty="0"/>
              <a:t>Long-term Sustainability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Strengthening mass transportation aligns with energy efficiency initiatives and sustainable urban planning.</a:t>
            </a:r>
          </a:p>
          <a:p>
            <a:pPr lvl="1"/>
            <a:r>
              <a:rPr lang="en-GB" dirty="0"/>
              <a:t>Ensuring a safer, more inclusive urban environment for all citizens.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15739645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271</Words>
  <Application>Microsoft Macintosh PowerPoint</Application>
  <PresentationFormat>Widescreen</PresentationFormat>
  <Paragraphs>32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Goudy Old Style</vt:lpstr>
      <vt:lpstr>MarrakeshVTI</vt:lpstr>
      <vt:lpstr>Policies</vt:lpstr>
      <vt:lpstr>Policies: Global Agendas</vt:lpstr>
      <vt:lpstr>PowerPoint Presentation</vt:lpstr>
      <vt:lpstr>PowerPoint Presentation</vt:lpstr>
      <vt:lpstr>Goals</vt:lpstr>
      <vt:lpstr>Benefits to the City and Population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Policies</dc:title>
  <dc:creator>Yiyang Chen</dc:creator>
  <cp:lastModifiedBy>Yiyang Chen</cp:lastModifiedBy>
  <cp:revision>1</cp:revision>
  <dcterms:created xsi:type="dcterms:W3CDTF">2024-03-12T11:24:11Z</dcterms:created>
  <dcterms:modified xsi:type="dcterms:W3CDTF">2024-03-12T11:55:09Z</dcterms:modified>
</cp:coreProperties>
</file>