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71" r:id="rId3"/>
    <p:sldId id="258" r:id="rId4"/>
    <p:sldId id="257" r:id="rId5"/>
    <p:sldId id="264" r:id="rId6"/>
    <p:sldId id="259" r:id="rId7"/>
    <p:sldId id="263" r:id="rId8"/>
    <p:sldId id="260" r:id="rId9"/>
    <p:sldId id="261" r:id="rId10"/>
    <p:sldId id="268" r:id="rId11"/>
    <p:sldId id="272"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11/4/22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453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418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783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751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5676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4496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11/4/22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7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9178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570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1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8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435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098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67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134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53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884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11/4/22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950797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D33C-830E-4A92-969A-87CBFE9D070D}"/>
              </a:ext>
            </a:extLst>
          </p:cNvPr>
          <p:cNvSpPr>
            <a:spLocks noGrp="1"/>
          </p:cNvSpPr>
          <p:nvPr>
            <p:ph type="ctrTitle"/>
          </p:nvPr>
        </p:nvSpPr>
        <p:spPr>
          <a:xfrm>
            <a:off x="1154955" y="1315615"/>
            <a:ext cx="8825658" cy="2397969"/>
          </a:xfrm>
        </p:spPr>
        <p:txBody>
          <a:bodyPr/>
          <a:lstStyle/>
          <a:p>
            <a:r>
              <a:rPr lang="en-US" sz="5400" dirty="0">
                <a:latin typeface="Times New Roman" panose="02020603050405020304" pitchFamily="18" charset="0"/>
                <a:cs typeface="Times New Roman" panose="02020603050405020304" pitchFamily="18" charset="0"/>
              </a:rPr>
              <a:t>Medical Business </a:t>
            </a:r>
            <a:r>
              <a:rPr lang="en-US" sz="5400" dirty="0" err="1">
                <a:latin typeface="Times New Roman" panose="02020603050405020304" pitchFamily="18" charset="0"/>
                <a:cs typeface="Times New Roman" panose="02020603050405020304" pitchFamily="18" charset="0"/>
              </a:rPr>
              <a:t>WaitTime</a:t>
            </a:r>
            <a:r>
              <a:rPr lang="en-US" sz="5400" dirty="0">
                <a:latin typeface="Times New Roman" panose="02020603050405020304" pitchFamily="18" charset="0"/>
                <a:cs typeface="Times New Roman" panose="02020603050405020304" pitchFamily="18" charset="0"/>
              </a:rPr>
              <a:t> Tracker through AI</a:t>
            </a:r>
            <a:br>
              <a:rPr lang="en-US" sz="5400" dirty="0"/>
            </a:br>
            <a:endParaRPr lang="en-US" dirty="0"/>
          </a:p>
        </p:txBody>
      </p:sp>
      <p:sp>
        <p:nvSpPr>
          <p:cNvPr id="3" name="Subtitle 2">
            <a:extLst>
              <a:ext uri="{FF2B5EF4-FFF2-40B4-BE49-F238E27FC236}">
                <a16:creationId xmlns:a16="http://schemas.microsoft.com/office/drawing/2014/main" id="{5C72A7A7-CD27-497E-8384-AF8C76DFD990}"/>
              </a:ext>
            </a:extLst>
          </p:cNvPr>
          <p:cNvSpPr>
            <a:spLocks noGrp="1"/>
          </p:cNvSpPr>
          <p:nvPr>
            <p:ph type="subTitle" idx="1"/>
          </p:nvPr>
        </p:nvSpPr>
        <p:spPr>
          <a:xfrm>
            <a:off x="1154955" y="3429000"/>
            <a:ext cx="9882090" cy="2209800"/>
          </a:xfrm>
        </p:spPr>
        <p:txBody>
          <a:bodyPr>
            <a:normAutofit/>
          </a:bodyPr>
          <a:lstStyle/>
          <a:p>
            <a:r>
              <a:rPr lang="en-US" sz="1800" dirty="0">
                <a:latin typeface="Times New Roman" panose="02020603050405020304" pitchFamily="18" charset="0"/>
                <a:cs typeface="Times New Roman" panose="02020603050405020304" pitchFamily="18" charset="0"/>
              </a:rPr>
              <a:t>												       			Team Members : KBMK</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Kangunati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Venkatkiran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Manvitha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Baireddy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Marru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Saideep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Kollu Gopi</a:t>
            </a:r>
            <a:endParaRPr lang="en-US" dirty="0"/>
          </a:p>
        </p:txBody>
      </p:sp>
    </p:spTree>
    <p:extLst>
      <p:ext uri="{BB962C8B-B14F-4D97-AF65-F5344CB8AC3E}">
        <p14:creationId xmlns:p14="http://schemas.microsoft.com/office/powerpoint/2010/main" val="320633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9D02-214E-48F3-8070-3DE682814907}"/>
              </a:ext>
            </a:extLst>
          </p:cNvPr>
          <p:cNvSpPr>
            <a:spLocks noGrp="1"/>
          </p:cNvSpPr>
          <p:nvPr>
            <p:ph type="title"/>
          </p:nvPr>
        </p:nvSpPr>
        <p:spPr/>
        <p:txBody>
          <a:bodyPr>
            <a:normAutofit/>
          </a:bodyPr>
          <a:lstStyle/>
          <a:p>
            <a:r>
              <a:rPr lang="en-US" dirty="0"/>
              <a:t>Conclusion</a:t>
            </a:r>
          </a:p>
        </p:txBody>
      </p:sp>
      <p:sp>
        <p:nvSpPr>
          <p:cNvPr id="8" name="Content Placeholder 7">
            <a:extLst>
              <a:ext uri="{FF2B5EF4-FFF2-40B4-BE49-F238E27FC236}">
                <a16:creationId xmlns:a16="http://schemas.microsoft.com/office/drawing/2014/main" id="{86409DED-86D5-0E19-D385-6A1E71C380FE}"/>
              </a:ext>
            </a:extLst>
          </p:cNvPr>
          <p:cNvSpPr>
            <a:spLocks noGrp="1"/>
          </p:cNvSpPr>
          <p:nvPr>
            <p:ph idx="1"/>
          </p:nvPr>
        </p:nvSpPr>
        <p:spPr>
          <a:xfrm>
            <a:off x="6336727" y="2249487"/>
            <a:ext cx="4710683" cy="3541714"/>
          </a:xfrm>
        </p:spPr>
        <p:txBody>
          <a:bodyPr>
            <a:normAutofit fontScale="92500" lnSpcReduction="20000"/>
          </a:bodyPr>
          <a:lstStyle/>
          <a:p>
            <a:pPr marL="0" indent="0">
              <a:lnSpc>
                <a:spcPct val="110000"/>
              </a:lnSpc>
              <a:buNone/>
            </a:pPr>
            <a:r>
              <a:rPr lang="en-US" sz="2200" dirty="0"/>
              <a:t>To Conclude the data flow for the above mentioned modules are</a:t>
            </a:r>
          </a:p>
          <a:p>
            <a:pPr>
              <a:lnSpc>
                <a:spcPct val="110000"/>
              </a:lnSpc>
            </a:pPr>
            <a:r>
              <a:rPr lang="en-US" sz="2200" dirty="0"/>
              <a:t>Human Count and Wait Time analysis are processed in local machine (Due to camera module limitation, we are using laptop webcam for Human detection).</a:t>
            </a:r>
          </a:p>
          <a:p>
            <a:pPr>
              <a:lnSpc>
                <a:spcPct val="110000"/>
              </a:lnSpc>
            </a:pPr>
            <a:r>
              <a:rPr lang="en-US" sz="2200" dirty="0"/>
              <a:t>Processed data will be stored in Firebase.</a:t>
            </a:r>
          </a:p>
          <a:p>
            <a:pPr>
              <a:lnSpc>
                <a:spcPct val="110000"/>
              </a:lnSpc>
            </a:pPr>
            <a:r>
              <a:rPr lang="en-US" sz="2200" dirty="0"/>
              <a:t>Web Page displays the real time information from firebase</a:t>
            </a:r>
          </a:p>
        </p:txBody>
      </p:sp>
      <p:pic>
        <p:nvPicPr>
          <p:cNvPr id="4" name="Content Placeholder 3">
            <a:extLst>
              <a:ext uri="{FF2B5EF4-FFF2-40B4-BE49-F238E27FC236}">
                <a16:creationId xmlns:a16="http://schemas.microsoft.com/office/drawing/2014/main" id="{E4A57011-7E19-41F1-AD99-E4A9D7254E0E}"/>
              </a:ext>
            </a:extLst>
          </p:cNvPr>
          <p:cNvPicPr>
            <a:picLocks noChangeAspect="1"/>
          </p:cNvPicPr>
          <p:nvPr/>
        </p:nvPicPr>
        <p:blipFill>
          <a:blip r:embed="rId3"/>
          <a:stretch>
            <a:fillRect/>
          </a:stretch>
        </p:blipFill>
        <p:spPr>
          <a:xfrm>
            <a:off x="1141411" y="3168527"/>
            <a:ext cx="4689234" cy="171157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3754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1497-8005-5B8E-24B6-927C816E32A2}"/>
              </a:ext>
            </a:extLst>
          </p:cNvPr>
          <p:cNvSpPr>
            <a:spLocks noGrp="1"/>
          </p:cNvSpPr>
          <p:nvPr>
            <p:ph type="title"/>
          </p:nvPr>
        </p:nvSpPr>
        <p:spPr/>
        <p:txBody>
          <a:bodyPr/>
          <a:lstStyle/>
          <a:p>
            <a:r>
              <a:rPr lang="en-IN" dirty="0"/>
              <a:t>Plan for Implementation Phase</a:t>
            </a:r>
          </a:p>
        </p:txBody>
      </p:sp>
      <p:sp>
        <p:nvSpPr>
          <p:cNvPr id="3" name="Content Placeholder 2">
            <a:extLst>
              <a:ext uri="{FF2B5EF4-FFF2-40B4-BE49-F238E27FC236}">
                <a16:creationId xmlns:a16="http://schemas.microsoft.com/office/drawing/2014/main" id="{25AE94F2-88B4-3EA1-96D8-2339B42C6430}"/>
              </a:ext>
            </a:extLst>
          </p:cNvPr>
          <p:cNvSpPr>
            <a:spLocks noGrp="1"/>
          </p:cNvSpPr>
          <p:nvPr>
            <p:ph idx="1"/>
          </p:nvPr>
        </p:nvSpPr>
        <p:spPr/>
        <p:txBody>
          <a:bodyPr/>
          <a:lstStyle/>
          <a:p>
            <a:r>
              <a:rPr lang="en-IN" dirty="0"/>
              <a:t>Nov 1</a:t>
            </a:r>
            <a:r>
              <a:rPr lang="en-IN" baseline="30000" dirty="0"/>
              <a:t>st</a:t>
            </a:r>
            <a:r>
              <a:rPr lang="en-IN" dirty="0"/>
              <a:t> week: we will be working on AI live video processing and how to detect human.</a:t>
            </a:r>
          </a:p>
          <a:p>
            <a:r>
              <a:rPr lang="en-IN" dirty="0"/>
              <a:t>Nov 2</a:t>
            </a:r>
            <a:r>
              <a:rPr lang="en-IN" baseline="30000" dirty="0"/>
              <a:t>nd</a:t>
            </a:r>
            <a:r>
              <a:rPr lang="en-IN" dirty="0"/>
              <a:t> week: Based on the detected number of  people we will work on how to allocate the wait time and storage of data in database.</a:t>
            </a:r>
          </a:p>
          <a:p>
            <a:r>
              <a:rPr lang="en-IN" dirty="0"/>
              <a:t>Nov 3</a:t>
            </a:r>
            <a:r>
              <a:rPr lang="en-IN" baseline="30000" dirty="0"/>
              <a:t>rd</a:t>
            </a:r>
            <a:r>
              <a:rPr lang="en-IN" dirty="0"/>
              <a:t> week: we will be working on designing the web page.</a:t>
            </a:r>
          </a:p>
          <a:p>
            <a:r>
              <a:rPr lang="en-IN" dirty="0"/>
              <a:t>Nov 4</a:t>
            </a:r>
            <a:r>
              <a:rPr lang="en-IN" baseline="30000" dirty="0"/>
              <a:t>th</a:t>
            </a:r>
            <a:r>
              <a:rPr lang="en-IN" dirty="0"/>
              <a:t> week: This week we will test the project whether it is giving the correct output or not. If there is any minor errors we will work to rectify that errors.</a:t>
            </a:r>
          </a:p>
        </p:txBody>
      </p:sp>
    </p:spTree>
    <p:extLst>
      <p:ext uri="{BB962C8B-B14F-4D97-AF65-F5344CB8AC3E}">
        <p14:creationId xmlns:p14="http://schemas.microsoft.com/office/powerpoint/2010/main" val="272724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2C1B-3A7F-6307-C96D-4BCCC61ACBB4}"/>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2513A5BE-295B-197B-1EF9-DCB68A352D2E}"/>
              </a:ext>
            </a:extLst>
          </p:cNvPr>
          <p:cNvSpPr>
            <a:spLocks noGrp="1"/>
          </p:cNvSpPr>
          <p:nvPr>
            <p:ph idx="1"/>
          </p:nvPr>
        </p:nvSpPr>
        <p:spPr>
          <a:xfrm>
            <a:off x="1154954" y="2771192"/>
            <a:ext cx="8825659" cy="2575249"/>
          </a:xfrm>
        </p:spPr>
        <p:txBody>
          <a:bodyPr/>
          <a:lstStyle/>
          <a:p>
            <a:r>
              <a:rPr lang="en-US" dirty="0"/>
              <a:t>https://</a:t>
            </a:r>
            <a:r>
              <a:rPr lang="en-US" dirty="0" err="1"/>
              <a:t>github.com</a:t>
            </a:r>
            <a:r>
              <a:rPr lang="en-US" dirty="0"/>
              <a:t>/</a:t>
            </a:r>
            <a:r>
              <a:rPr lang="en-US" dirty="0" err="1"/>
              <a:t>KKMBTeam</a:t>
            </a:r>
            <a:r>
              <a:rPr lang="en-US" dirty="0"/>
              <a:t>/</a:t>
            </a:r>
            <a:r>
              <a:rPr lang="en-US" dirty="0" err="1"/>
              <a:t>waittime</a:t>
            </a:r>
            <a:r>
              <a:rPr lang="en-US" dirty="0"/>
              <a:t>-tracker</a:t>
            </a:r>
            <a:endParaRPr lang="en-IN" dirty="0"/>
          </a:p>
        </p:txBody>
      </p:sp>
    </p:spTree>
    <p:extLst>
      <p:ext uri="{BB962C8B-B14F-4D97-AF65-F5344CB8AC3E}">
        <p14:creationId xmlns:p14="http://schemas.microsoft.com/office/powerpoint/2010/main" val="161097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0413-F066-A9FF-41E3-C85C7A86629E}"/>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EFE0B200-8B84-D73F-430C-069FECD11B5F}"/>
              </a:ext>
            </a:extLst>
          </p:cNvPr>
          <p:cNvSpPr>
            <a:spLocks noGrp="1"/>
          </p:cNvSpPr>
          <p:nvPr>
            <p:ph idx="1"/>
          </p:nvPr>
        </p:nvSpPr>
        <p:spPr/>
        <p:txBody>
          <a:bodyPr/>
          <a:lstStyle/>
          <a:p>
            <a:r>
              <a:rPr lang="en-US" dirty="0"/>
              <a:t>Target Market : The Main Target for our project is Business Owners and General Public</a:t>
            </a:r>
          </a:p>
          <a:p>
            <a:pPr marL="0" indent="0">
              <a:buNone/>
            </a:pPr>
            <a:r>
              <a:rPr lang="en-US" dirty="0"/>
              <a:t>Key Features:</a:t>
            </a:r>
          </a:p>
          <a:p>
            <a:pPr>
              <a:buFont typeface="Wingdings" pitchFamily="2" charset="2"/>
              <a:buChar char="Ø"/>
            </a:pPr>
            <a:r>
              <a:rPr lang="en-US" dirty="0"/>
              <a:t>AI Live Video Processing</a:t>
            </a:r>
          </a:p>
          <a:p>
            <a:pPr>
              <a:buFont typeface="Wingdings" pitchFamily="2" charset="2"/>
              <a:buChar char="Ø"/>
            </a:pPr>
            <a:r>
              <a:rPr lang="en-US" dirty="0"/>
              <a:t>Accuracy</a:t>
            </a:r>
          </a:p>
          <a:p>
            <a:pPr>
              <a:buFont typeface="Wingdings" pitchFamily="2" charset="2"/>
              <a:buChar char="Ø"/>
            </a:pPr>
            <a:r>
              <a:rPr lang="en-US" dirty="0"/>
              <a:t>Open Source</a:t>
            </a:r>
          </a:p>
          <a:p>
            <a:pPr>
              <a:buFont typeface="Wingdings" pitchFamily="2" charset="2"/>
              <a:buChar char="Ø"/>
            </a:pPr>
            <a:r>
              <a:rPr lang="en-US" dirty="0"/>
              <a:t>Dashboard</a:t>
            </a:r>
          </a:p>
          <a:p>
            <a:pPr>
              <a:buFont typeface="Wingdings" pitchFamily="2" charset="2"/>
              <a:buChar char="Ø"/>
            </a:pPr>
            <a:r>
              <a:rPr lang="en-US" dirty="0"/>
              <a:t>Data Privacy</a:t>
            </a:r>
          </a:p>
        </p:txBody>
      </p:sp>
    </p:spTree>
    <p:extLst>
      <p:ext uri="{BB962C8B-B14F-4D97-AF65-F5344CB8AC3E}">
        <p14:creationId xmlns:p14="http://schemas.microsoft.com/office/powerpoint/2010/main" val="346386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732E-62E1-4B1E-8A28-6EAAD2502F72}"/>
              </a:ext>
            </a:extLst>
          </p:cNvPr>
          <p:cNvSpPr>
            <a:spLocks noGrp="1"/>
          </p:cNvSpPr>
          <p:nvPr>
            <p:ph type="title"/>
          </p:nvPr>
        </p:nvSpPr>
        <p:spPr/>
        <p:txBody>
          <a:bodyPr/>
          <a:lstStyle/>
          <a:p>
            <a:r>
              <a:rPr lang="en-US" dirty="0"/>
              <a:t>Main Modules in this project</a:t>
            </a:r>
          </a:p>
        </p:txBody>
      </p:sp>
      <p:sp>
        <p:nvSpPr>
          <p:cNvPr id="3" name="Content Placeholder 2">
            <a:extLst>
              <a:ext uri="{FF2B5EF4-FFF2-40B4-BE49-F238E27FC236}">
                <a16:creationId xmlns:a16="http://schemas.microsoft.com/office/drawing/2014/main" id="{BED730BE-681F-4928-BA04-2A58E41DF52C}"/>
              </a:ext>
            </a:extLst>
          </p:cNvPr>
          <p:cNvSpPr>
            <a:spLocks noGrp="1"/>
          </p:cNvSpPr>
          <p:nvPr>
            <p:ph idx="1"/>
          </p:nvPr>
        </p:nvSpPr>
        <p:spPr/>
        <p:txBody>
          <a:bodyPr/>
          <a:lstStyle/>
          <a:p>
            <a:r>
              <a:rPr lang="en-US" dirty="0"/>
              <a:t>Human Detection and Count.</a:t>
            </a:r>
          </a:p>
          <a:p>
            <a:r>
              <a:rPr lang="en-US" dirty="0"/>
              <a:t>Wait Time Analysis</a:t>
            </a:r>
          </a:p>
          <a:p>
            <a:r>
              <a:rPr lang="en-US" dirty="0"/>
              <a:t>Database</a:t>
            </a:r>
          </a:p>
          <a:p>
            <a:r>
              <a:rPr lang="en-US" dirty="0"/>
              <a:t>Web Page (To display current stats)</a:t>
            </a:r>
          </a:p>
        </p:txBody>
      </p:sp>
    </p:spTree>
    <p:extLst>
      <p:ext uri="{BB962C8B-B14F-4D97-AF65-F5344CB8AC3E}">
        <p14:creationId xmlns:p14="http://schemas.microsoft.com/office/powerpoint/2010/main" val="426526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8141-3217-4848-9BE0-7EA83B0CD158}"/>
              </a:ext>
            </a:extLst>
          </p:cNvPr>
          <p:cNvSpPr>
            <a:spLocks noGrp="1"/>
          </p:cNvSpPr>
          <p:nvPr>
            <p:ph type="title"/>
          </p:nvPr>
        </p:nvSpPr>
        <p:spPr/>
        <p:txBody>
          <a:bodyPr>
            <a:normAutofit/>
          </a:bodyPr>
          <a:lstStyle/>
          <a:p>
            <a:pPr algn="ctr"/>
            <a:r>
              <a:rPr lang="en-US" dirty="0"/>
              <a:t>Human Detection from live video</a:t>
            </a:r>
          </a:p>
        </p:txBody>
      </p:sp>
      <p:sp>
        <p:nvSpPr>
          <p:cNvPr id="3" name="Content Placeholder 2">
            <a:extLst>
              <a:ext uri="{FF2B5EF4-FFF2-40B4-BE49-F238E27FC236}">
                <a16:creationId xmlns:a16="http://schemas.microsoft.com/office/drawing/2014/main" id="{7C809AF9-3FC5-49C4-91FB-37B7282CD2E1}"/>
              </a:ext>
            </a:extLst>
          </p:cNvPr>
          <p:cNvSpPr>
            <a:spLocks noGrp="1"/>
          </p:cNvSpPr>
          <p:nvPr>
            <p:ph idx="1"/>
          </p:nvPr>
        </p:nvSpPr>
        <p:spPr>
          <a:xfrm>
            <a:off x="1141412" y="2249487"/>
            <a:ext cx="4844521" cy="3541714"/>
          </a:xfrm>
        </p:spPr>
        <p:txBody>
          <a:bodyPr anchor="ctr">
            <a:normAutofit lnSpcReduction="10000"/>
          </a:bodyPr>
          <a:lstStyle/>
          <a:p>
            <a:pPr algn="just">
              <a:lnSpc>
                <a:spcPct val="110000"/>
              </a:lnSpc>
            </a:pPr>
            <a:r>
              <a:rPr lang="en-US" sz="2000" dirty="0"/>
              <a:t>There are a variety of computer applications that identify human body in digital images, like - pedestrian crossing, criminal identification, healthcare and so on. The detection program allows us to identify and locate objects. It is very important in area of research, where the detected object can be count, accurately determined. </a:t>
            </a:r>
          </a:p>
        </p:txBody>
      </p:sp>
      <p:pic>
        <p:nvPicPr>
          <p:cNvPr id="1026" name="Picture 2" descr="Search in sidebar query">
            <a:extLst>
              <a:ext uri="{FF2B5EF4-FFF2-40B4-BE49-F238E27FC236}">
                <a16:creationId xmlns:a16="http://schemas.microsoft.com/office/drawing/2014/main" id="{A7483FDC-8A89-44D7-9720-CA3ABFF73E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109"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7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8141-3217-4848-9BE0-7EA83B0CD158}"/>
              </a:ext>
            </a:extLst>
          </p:cNvPr>
          <p:cNvSpPr>
            <a:spLocks noGrp="1"/>
          </p:cNvSpPr>
          <p:nvPr>
            <p:ph type="title"/>
          </p:nvPr>
        </p:nvSpPr>
        <p:spPr/>
        <p:txBody>
          <a:bodyPr>
            <a:normAutofit/>
          </a:bodyPr>
          <a:lstStyle/>
          <a:p>
            <a:pPr algn="ctr"/>
            <a:r>
              <a:rPr lang="en-US" dirty="0"/>
              <a:t>Human Detection from live video</a:t>
            </a:r>
          </a:p>
        </p:txBody>
      </p:sp>
      <p:sp>
        <p:nvSpPr>
          <p:cNvPr id="3" name="Content Placeholder 2">
            <a:extLst>
              <a:ext uri="{FF2B5EF4-FFF2-40B4-BE49-F238E27FC236}">
                <a16:creationId xmlns:a16="http://schemas.microsoft.com/office/drawing/2014/main" id="{7C809AF9-3FC5-49C4-91FB-37B7282CD2E1}"/>
              </a:ext>
            </a:extLst>
          </p:cNvPr>
          <p:cNvSpPr>
            <a:spLocks noGrp="1"/>
          </p:cNvSpPr>
          <p:nvPr>
            <p:ph idx="1"/>
          </p:nvPr>
        </p:nvSpPr>
        <p:spPr>
          <a:xfrm>
            <a:off x="1141412" y="2249487"/>
            <a:ext cx="4844521" cy="3541714"/>
          </a:xfrm>
        </p:spPr>
        <p:txBody>
          <a:bodyPr anchor="ctr">
            <a:normAutofit lnSpcReduction="10000"/>
          </a:bodyPr>
          <a:lstStyle/>
          <a:p>
            <a:pPr algn="just">
              <a:lnSpc>
                <a:spcPct val="110000"/>
              </a:lnSpc>
            </a:pPr>
            <a:r>
              <a:rPr lang="en-US" dirty="0"/>
              <a:t>Human detection &amp; counting using OpenCV in Python is used for standard image processing functions, along with the deep learning object detector elements to analyze the number of people in a given area.</a:t>
            </a:r>
          </a:p>
          <a:p>
            <a:pPr marL="0" indent="0" algn="just">
              <a:lnSpc>
                <a:spcPct val="110000"/>
              </a:lnSpc>
              <a:buNone/>
            </a:pPr>
            <a:r>
              <a:rPr lang="en-US" dirty="0"/>
              <a:t>Object detector elements used  </a:t>
            </a:r>
          </a:p>
          <a:p>
            <a:pPr algn="just">
              <a:lnSpc>
                <a:spcPct val="110000"/>
              </a:lnSpc>
            </a:pPr>
            <a:r>
              <a:rPr lang="en-US" dirty="0"/>
              <a:t>Histogram of oriented gradients (HOG) </a:t>
            </a:r>
          </a:p>
          <a:p>
            <a:pPr algn="just">
              <a:lnSpc>
                <a:spcPct val="110000"/>
              </a:lnSpc>
            </a:pPr>
            <a:r>
              <a:rPr lang="en-US" dirty="0"/>
              <a:t>Support vector machines (SVM) </a:t>
            </a:r>
          </a:p>
          <a:p>
            <a:pPr algn="just">
              <a:lnSpc>
                <a:spcPct val="110000"/>
              </a:lnSpc>
            </a:pPr>
            <a:r>
              <a:rPr lang="en-US" dirty="0"/>
              <a:t>Non-Maximum Suppression (NMS)) </a:t>
            </a:r>
          </a:p>
        </p:txBody>
      </p:sp>
      <p:pic>
        <p:nvPicPr>
          <p:cNvPr id="1026" name="Picture 2" descr="Search in sidebar query">
            <a:extLst>
              <a:ext uri="{FF2B5EF4-FFF2-40B4-BE49-F238E27FC236}">
                <a16:creationId xmlns:a16="http://schemas.microsoft.com/office/drawing/2014/main" id="{A7483FDC-8A89-44D7-9720-CA3ABFF73E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109"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6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F5F0-15E7-4094-87CC-84A8E72D078A}"/>
              </a:ext>
            </a:extLst>
          </p:cNvPr>
          <p:cNvSpPr>
            <a:spLocks noGrp="1"/>
          </p:cNvSpPr>
          <p:nvPr>
            <p:ph type="title"/>
          </p:nvPr>
        </p:nvSpPr>
        <p:spPr/>
        <p:txBody>
          <a:bodyPr>
            <a:normAutofit/>
          </a:bodyPr>
          <a:lstStyle/>
          <a:p>
            <a:pPr algn="ctr"/>
            <a:r>
              <a:rPr lang="en-US"/>
              <a:t>Wait Time Analysis</a:t>
            </a:r>
          </a:p>
        </p:txBody>
      </p:sp>
      <p:sp>
        <p:nvSpPr>
          <p:cNvPr id="3" name="Content Placeholder 2">
            <a:extLst>
              <a:ext uri="{FF2B5EF4-FFF2-40B4-BE49-F238E27FC236}">
                <a16:creationId xmlns:a16="http://schemas.microsoft.com/office/drawing/2014/main" id="{0E44F4EF-1237-4A02-8986-AC08DEFA699C}"/>
              </a:ext>
            </a:extLst>
          </p:cNvPr>
          <p:cNvSpPr>
            <a:spLocks noGrp="1"/>
          </p:cNvSpPr>
          <p:nvPr>
            <p:ph idx="1"/>
          </p:nvPr>
        </p:nvSpPr>
        <p:spPr>
          <a:xfrm>
            <a:off x="6202890" y="2697768"/>
            <a:ext cx="4844521" cy="3541714"/>
          </a:xfrm>
        </p:spPr>
        <p:txBody>
          <a:bodyPr anchor="ctr">
            <a:normAutofit lnSpcReduction="10000"/>
          </a:bodyPr>
          <a:lstStyle/>
          <a:p>
            <a:pPr marL="0" indent="0">
              <a:buNone/>
            </a:pPr>
            <a:r>
              <a:rPr lang="en-US" sz="2200" dirty="0"/>
              <a:t>Machine Learning methods used for wait time analysis on previous data:</a:t>
            </a:r>
          </a:p>
          <a:p>
            <a:pPr marL="0" indent="0">
              <a:buNone/>
            </a:pPr>
            <a:r>
              <a:rPr lang="en-US" sz="2200" dirty="0"/>
              <a:t>Pre-processing stages performed on data</a:t>
            </a:r>
          </a:p>
          <a:p>
            <a:r>
              <a:rPr lang="en-US" sz="2200" dirty="0"/>
              <a:t>Data Preparation</a:t>
            </a:r>
          </a:p>
          <a:p>
            <a:r>
              <a:rPr lang="en-US" sz="2200" dirty="0"/>
              <a:t>Data Preprocessing/ Cleaning</a:t>
            </a:r>
          </a:p>
          <a:p>
            <a:r>
              <a:rPr lang="en-US" sz="2200" dirty="0"/>
              <a:t>Data transformation and dimensionality reduction</a:t>
            </a:r>
          </a:p>
          <a:p>
            <a:endParaRPr lang="en-US" sz="2200" dirty="0"/>
          </a:p>
          <a:p>
            <a:pPr marL="0" indent="0">
              <a:buNone/>
            </a:pPr>
            <a:endParaRPr lang="en-US" sz="2200" dirty="0"/>
          </a:p>
          <a:p>
            <a:endParaRPr lang="en-US" sz="2200" dirty="0"/>
          </a:p>
        </p:txBody>
      </p:sp>
      <p:pic>
        <p:nvPicPr>
          <p:cNvPr id="4" name="Picture 3">
            <a:extLst>
              <a:ext uri="{FF2B5EF4-FFF2-40B4-BE49-F238E27FC236}">
                <a16:creationId xmlns:a16="http://schemas.microsoft.com/office/drawing/2014/main" id="{C0841047-C576-4A98-B5BF-BAD98891C796}"/>
              </a:ext>
            </a:extLst>
          </p:cNvPr>
          <p:cNvPicPr>
            <a:picLocks noChangeAspect="1"/>
          </p:cNvPicPr>
          <p:nvPr/>
        </p:nvPicPr>
        <p:blipFill rotWithShape="1">
          <a:blip r:embed="rId3"/>
          <a:srcRect t="3209" r="-3" b="3395"/>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85510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F5F0-15E7-4094-87CC-84A8E72D078A}"/>
              </a:ext>
            </a:extLst>
          </p:cNvPr>
          <p:cNvSpPr>
            <a:spLocks noGrp="1"/>
          </p:cNvSpPr>
          <p:nvPr>
            <p:ph type="title"/>
          </p:nvPr>
        </p:nvSpPr>
        <p:spPr/>
        <p:txBody>
          <a:bodyPr>
            <a:normAutofit/>
          </a:bodyPr>
          <a:lstStyle/>
          <a:p>
            <a:pPr algn="ctr"/>
            <a:r>
              <a:rPr lang="en-US" dirty="0"/>
              <a:t>Wait Time Analysis</a:t>
            </a:r>
          </a:p>
        </p:txBody>
      </p:sp>
      <p:sp>
        <p:nvSpPr>
          <p:cNvPr id="3" name="Content Placeholder 2">
            <a:extLst>
              <a:ext uri="{FF2B5EF4-FFF2-40B4-BE49-F238E27FC236}">
                <a16:creationId xmlns:a16="http://schemas.microsoft.com/office/drawing/2014/main" id="{0E44F4EF-1237-4A02-8986-AC08DEFA699C}"/>
              </a:ext>
            </a:extLst>
          </p:cNvPr>
          <p:cNvSpPr>
            <a:spLocks noGrp="1"/>
          </p:cNvSpPr>
          <p:nvPr>
            <p:ph idx="1"/>
          </p:nvPr>
        </p:nvSpPr>
        <p:spPr>
          <a:xfrm>
            <a:off x="6202890" y="2286000"/>
            <a:ext cx="4844521" cy="3953482"/>
          </a:xfrm>
        </p:spPr>
        <p:txBody>
          <a:bodyPr anchor="ctr">
            <a:normAutofit/>
          </a:bodyPr>
          <a:lstStyle/>
          <a:p>
            <a:pPr marL="0" indent="0">
              <a:buNone/>
            </a:pPr>
            <a:r>
              <a:rPr lang="en-US" sz="2200" dirty="0"/>
              <a:t>Processing stages to identify long wait time and normal wait time</a:t>
            </a:r>
          </a:p>
          <a:p>
            <a:pPr algn="just"/>
            <a:r>
              <a:rPr lang="en-US" sz="2200" dirty="0"/>
              <a:t>Four classification models, including random forest, elastic net with logistic regression, GBM, and SVM, were developed to determine “long wait time” or “normal wait time”. </a:t>
            </a:r>
          </a:p>
          <a:p>
            <a:pPr marL="0" indent="0">
              <a:buNone/>
            </a:pPr>
            <a:endParaRPr lang="en-US" sz="2200" dirty="0"/>
          </a:p>
          <a:p>
            <a:endParaRPr lang="en-US" sz="2200" dirty="0"/>
          </a:p>
        </p:txBody>
      </p:sp>
      <p:pic>
        <p:nvPicPr>
          <p:cNvPr id="4" name="Picture 3">
            <a:extLst>
              <a:ext uri="{FF2B5EF4-FFF2-40B4-BE49-F238E27FC236}">
                <a16:creationId xmlns:a16="http://schemas.microsoft.com/office/drawing/2014/main" id="{C0841047-C576-4A98-B5BF-BAD98891C796}"/>
              </a:ext>
            </a:extLst>
          </p:cNvPr>
          <p:cNvPicPr>
            <a:picLocks noChangeAspect="1"/>
          </p:cNvPicPr>
          <p:nvPr/>
        </p:nvPicPr>
        <p:blipFill rotWithShape="1">
          <a:blip r:embed="rId3"/>
          <a:srcRect t="3209" r="-3" b="3395"/>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21957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6501-0ADD-4C60-9BC5-317B0B4E2918}"/>
              </a:ext>
            </a:extLst>
          </p:cNvPr>
          <p:cNvSpPr>
            <a:spLocks noGrp="1"/>
          </p:cNvSpPr>
          <p:nvPr>
            <p:ph type="title"/>
          </p:nvPr>
        </p:nvSpPr>
        <p:spPr>
          <a:xfrm>
            <a:off x="6569957" y="618518"/>
            <a:ext cx="4747088" cy="1478570"/>
          </a:xfrm>
        </p:spPr>
        <p:txBody>
          <a:bodyPr>
            <a:normAutofit/>
          </a:bodyPr>
          <a:lstStyle/>
          <a:p>
            <a:r>
              <a:rPr lang="en-US" dirty="0"/>
              <a:t>Database</a:t>
            </a:r>
          </a:p>
        </p:txBody>
      </p:sp>
      <p:sp>
        <p:nvSpPr>
          <p:cNvPr id="3" name="Content Placeholder 2">
            <a:extLst>
              <a:ext uri="{FF2B5EF4-FFF2-40B4-BE49-F238E27FC236}">
                <a16:creationId xmlns:a16="http://schemas.microsoft.com/office/drawing/2014/main" id="{90A2A5F6-0B06-45EC-83CF-43E3F6365C73}"/>
              </a:ext>
            </a:extLst>
          </p:cNvPr>
          <p:cNvSpPr>
            <a:spLocks noGrp="1"/>
          </p:cNvSpPr>
          <p:nvPr>
            <p:ph idx="1"/>
          </p:nvPr>
        </p:nvSpPr>
        <p:spPr>
          <a:xfrm>
            <a:off x="6569957" y="2249487"/>
            <a:ext cx="4747087" cy="3541714"/>
          </a:xfrm>
        </p:spPr>
        <p:txBody>
          <a:bodyPr>
            <a:normAutofit/>
          </a:bodyPr>
          <a:lstStyle/>
          <a:p>
            <a:pPr marL="0" indent="0">
              <a:buNone/>
            </a:pPr>
            <a:r>
              <a:rPr lang="en-US" dirty="0"/>
              <a:t>Using Google Firebase for backend.</a:t>
            </a:r>
          </a:p>
          <a:p>
            <a:pPr marL="0" indent="0">
              <a:buNone/>
            </a:pPr>
            <a:r>
              <a:rPr lang="en-US" dirty="0"/>
              <a:t>Advantages:</a:t>
            </a:r>
          </a:p>
          <a:p>
            <a:r>
              <a:rPr lang="en-US" dirty="0"/>
              <a:t>Real Time Database</a:t>
            </a:r>
          </a:p>
          <a:p>
            <a:r>
              <a:rPr lang="en-US" dirty="0"/>
              <a:t>Firebase ML</a:t>
            </a:r>
          </a:p>
          <a:p>
            <a:r>
              <a:rPr lang="en-US" dirty="0"/>
              <a:t>User Authentication</a:t>
            </a:r>
          </a:p>
          <a:p>
            <a:r>
              <a:rPr lang="en-US" dirty="0"/>
              <a:t>Cloud Storage</a:t>
            </a:r>
          </a:p>
        </p:txBody>
      </p:sp>
      <p:pic>
        <p:nvPicPr>
          <p:cNvPr id="5" name="Picture 4">
            <a:extLst>
              <a:ext uri="{FF2B5EF4-FFF2-40B4-BE49-F238E27FC236}">
                <a16:creationId xmlns:a16="http://schemas.microsoft.com/office/drawing/2014/main" id="{C8C2FA3D-CA17-4489-AA48-581E34EA322F}"/>
              </a:ext>
            </a:extLst>
          </p:cNvPr>
          <p:cNvPicPr>
            <a:picLocks noChangeAspect="1"/>
          </p:cNvPicPr>
          <p:nvPr/>
        </p:nvPicPr>
        <p:blipFill>
          <a:blip r:embed="rId3"/>
          <a:stretch>
            <a:fillRect/>
          </a:stretch>
        </p:blipFill>
        <p:spPr>
          <a:xfrm>
            <a:off x="1471074" y="1147146"/>
            <a:ext cx="3931411" cy="2201590"/>
          </a:xfrm>
          <a:prstGeom prst="rect">
            <a:avLst/>
          </a:prstGeom>
        </p:spPr>
      </p:pic>
      <p:pic>
        <p:nvPicPr>
          <p:cNvPr id="4" name="Picture 3">
            <a:extLst>
              <a:ext uri="{FF2B5EF4-FFF2-40B4-BE49-F238E27FC236}">
                <a16:creationId xmlns:a16="http://schemas.microsoft.com/office/drawing/2014/main" id="{30E32224-30A1-4339-9179-DB1C948D2659}"/>
              </a:ext>
            </a:extLst>
          </p:cNvPr>
          <p:cNvPicPr>
            <a:picLocks noChangeAspect="1"/>
          </p:cNvPicPr>
          <p:nvPr/>
        </p:nvPicPr>
        <p:blipFill>
          <a:blip r:embed="rId4"/>
          <a:stretch>
            <a:fillRect/>
          </a:stretch>
        </p:blipFill>
        <p:spPr>
          <a:xfrm>
            <a:off x="1471073" y="3513327"/>
            <a:ext cx="3931413" cy="2201591"/>
          </a:xfrm>
          <a:prstGeom prst="rect">
            <a:avLst/>
          </a:prstGeom>
        </p:spPr>
      </p:pic>
    </p:spTree>
    <p:extLst>
      <p:ext uri="{BB962C8B-B14F-4D97-AF65-F5344CB8AC3E}">
        <p14:creationId xmlns:p14="http://schemas.microsoft.com/office/powerpoint/2010/main" val="114742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652-E90E-49A0-8883-2268BDFB2B6D}"/>
              </a:ext>
            </a:extLst>
          </p:cNvPr>
          <p:cNvSpPr>
            <a:spLocks noGrp="1"/>
          </p:cNvSpPr>
          <p:nvPr>
            <p:ph type="title"/>
          </p:nvPr>
        </p:nvSpPr>
        <p:spPr/>
        <p:txBody>
          <a:bodyPr>
            <a:normAutofit/>
          </a:bodyPr>
          <a:lstStyle/>
          <a:p>
            <a:pPr algn="ctr"/>
            <a:r>
              <a:rPr lang="en-US" dirty="0"/>
              <a:t>Web page</a:t>
            </a:r>
          </a:p>
        </p:txBody>
      </p:sp>
      <p:sp>
        <p:nvSpPr>
          <p:cNvPr id="3" name="Content Placeholder 2">
            <a:extLst>
              <a:ext uri="{FF2B5EF4-FFF2-40B4-BE49-F238E27FC236}">
                <a16:creationId xmlns:a16="http://schemas.microsoft.com/office/drawing/2014/main" id="{B7CB8A78-2305-47F5-9E8C-70B9678BB951}"/>
              </a:ext>
            </a:extLst>
          </p:cNvPr>
          <p:cNvSpPr>
            <a:spLocks noGrp="1"/>
          </p:cNvSpPr>
          <p:nvPr>
            <p:ph idx="1"/>
          </p:nvPr>
        </p:nvSpPr>
        <p:spPr>
          <a:xfrm>
            <a:off x="1141412" y="2249487"/>
            <a:ext cx="4844521" cy="3541714"/>
          </a:xfrm>
        </p:spPr>
        <p:txBody>
          <a:bodyPr anchor="ctr">
            <a:normAutofit/>
          </a:bodyPr>
          <a:lstStyle/>
          <a:p>
            <a:pPr marL="0" indent="0">
              <a:buNone/>
            </a:pPr>
            <a:r>
              <a:rPr lang="en-US" dirty="0"/>
              <a:t>Web Page is used to authenticate the user and display the stats related to current wait time in the store. Web Page is developed using:</a:t>
            </a:r>
          </a:p>
          <a:p>
            <a:r>
              <a:rPr lang="en-US" dirty="0"/>
              <a:t>HTML</a:t>
            </a:r>
          </a:p>
          <a:p>
            <a:r>
              <a:rPr lang="en-US" dirty="0"/>
              <a:t>CSS</a:t>
            </a:r>
          </a:p>
          <a:p>
            <a:r>
              <a:rPr lang="en-US" dirty="0"/>
              <a:t>JavaScript</a:t>
            </a:r>
          </a:p>
          <a:p>
            <a:r>
              <a:rPr lang="en-US" dirty="0"/>
              <a:t> Firebase</a:t>
            </a:r>
          </a:p>
        </p:txBody>
      </p:sp>
      <p:pic>
        <p:nvPicPr>
          <p:cNvPr id="4" name="Picture 3">
            <a:extLst>
              <a:ext uri="{FF2B5EF4-FFF2-40B4-BE49-F238E27FC236}">
                <a16:creationId xmlns:a16="http://schemas.microsoft.com/office/drawing/2014/main" id="{646BE339-5064-4014-88F3-C238D6E9C0E2}"/>
              </a:ext>
            </a:extLst>
          </p:cNvPr>
          <p:cNvPicPr>
            <a:picLocks noChangeAspect="1"/>
          </p:cNvPicPr>
          <p:nvPr/>
        </p:nvPicPr>
        <p:blipFill rotWithShape="1">
          <a:blip r:embed="rId3"/>
          <a:srcRect l="741" r="19837" b="-2"/>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084386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129</TotalTime>
  <Words>582</Words>
  <Application>Microsoft Macintosh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 Boardroom</vt:lpstr>
      <vt:lpstr>Medical Business WaitTime Tracker through AI </vt:lpstr>
      <vt:lpstr>Key Features</vt:lpstr>
      <vt:lpstr>Main Modules in this project</vt:lpstr>
      <vt:lpstr>Human Detection from live video</vt:lpstr>
      <vt:lpstr>Human Detection from live video</vt:lpstr>
      <vt:lpstr>Wait Time Analysis</vt:lpstr>
      <vt:lpstr>Wait Time Analysis</vt:lpstr>
      <vt:lpstr>Database</vt:lpstr>
      <vt:lpstr>Web page</vt:lpstr>
      <vt:lpstr>Conclusion</vt:lpstr>
      <vt:lpstr>Plan for Implementation Phase</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Author</dc:creator>
  <cp:lastModifiedBy>Baireddy, Manvitha Bramarambika</cp:lastModifiedBy>
  <cp:revision>7</cp:revision>
  <dcterms:created xsi:type="dcterms:W3CDTF">2022-11-02T22:26:50Z</dcterms:created>
  <dcterms:modified xsi:type="dcterms:W3CDTF">2022-11-04T16:32:11Z</dcterms:modified>
</cp:coreProperties>
</file>