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71" r:id="rId3"/>
    <p:sldId id="258" r:id="rId4"/>
    <p:sldId id="273" r:id="rId5"/>
    <p:sldId id="274" r:id="rId6"/>
    <p:sldId id="257" r:id="rId7"/>
    <p:sldId id="275" r:id="rId8"/>
    <p:sldId id="276" r:id="rId9"/>
    <p:sldId id="278" r:id="rId10"/>
    <p:sldId id="27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22" d="100"/>
          <a:sy n="122" d="100"/>
        </p:scale>
        <p:origin x="24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12/9/22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4535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44181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4783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7518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95676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12/9/22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4496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12/9/22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9788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9178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t>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5709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116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482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4357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0986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567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1349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533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8842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12/9/22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1950797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DD33C-830E-4A92-969A-87CBFE9D070D}"/>
              </a:ext>
            </a:extLst>
          </p:cNvPr>
          <p:cNvSpPr>
            <a:spLocks noGrp="1"/>
          </p:cNvSpPr>
          <p:nvPr>
            <p:ph type="ctrTitle"/>
          </p:nvPr>
        </p:nvSpPr>
        <p:spPr>
          <a:xfrm>
            <a:off x="1154955" y="1315615"/>
            <a:ext cx="8825658" cy="2397969"/>
          </a:xfrm>
        </p:spPr>
        <p:txBody>
          <a:bodyPr/>
          <a:lstStyle/>
          <a:p>
            <a:r>
              <a:rPr lang="en-US" sz="5400" dirty="0">
                <a:latin typeface="Times New Roman" panose="02020603050405020304" pitchFamily="18" charset="0"/>
                <a:cs typeface="Times New Roman" panose="02020603050405020304" pitchFamily="18" charset="0"/>
              </a:rPr>
              <a:t>Medical Business </a:t>
            </a:r>
            <a:r>
              <a:rPr lang="en-US" sz="5400" dirty="0" err="1">
                <a:latin typeface="Times New Roman" panose="02020603050405020304" pitchFamily="18" charset="0"/>
                <a:cs typeface="Times New Roman" panose="02020603050405020304" pitchFamily="18" charset="0"/>
              </a:rPr>
              <a:t>WaitTime</a:t>
            </a:r>
            <a:r>
              <a:rPr lang="en-US" sz="5400" dirty="0">
                <a:latin typeface="Times New Roman" panose="02020603050405020304" pitchFamily="18" charset="0"/>
                <a:cs typeface="Times New Roman" panose="02020603050405020304" pitchFamily="18" charset="0"/>
              </a:rPr>
              <a:t> Tracker through AI</a:t>
            </a:r>
            <a:br>
              <a:rPr lang="en-US" sz="5400" dirty="0"/>
            </a:br>
            <a:endParaRPr lang="en-US" dirty="0"/>
          </a:p>
        </p:txBody>
      </p:sp>
      <p:sp>
        <p:nvSpPr>
          <p:cNvPr id="3" name="Subtitle 2">
            <a:extLst>
              <a:ext uri="{FF2B5EF4-FFF2-40B4-BE49-F238E27FC236}">
                <a16:creationId xmlns:a16="http://schemas.microsoft.com/office/drawing/2014/main" id="{5C72A7A7-CD27-497E-8384-AF8C76DFD990}"/>
              </a:ext>
            </a:extLst>
          </p:cNvPr>
          <p:cNvSpPr>
            <a:spLocks noGrp="1"/>
          </p:cNvSpPr>
          <p:nvPr>
            <p:ph type="subTitle" idx="1"/>
          </p:nvPr>
        </p:nvSpPr>
        <p:spPr>
          <a:xfrm>
            <a:off x="1154955" y="3429000"/>
            <a:ext cx="9882090" cy="2209800"/>
          </a:xfrm>
        </p:spPr>
        <p:txBody>
          <a:bodyPr>
            <a:normAutofit/>
          </a:bodyPr>
          <a:lstStyle/>
          <a:p>
            <a:r>
              <a:rPr lang="en-US" sz="1800" dirty="0">
                <a:latin typeface="Times New Roman" panose="02020603050405020304" pitchFamily="18" charset="0"/>
                <a:cs typeface="Times New Roman" panose="02020603050405020304" pitchFamily="18" charset="0"/>
              </a:rPr>
              <a:t>												       			Team Members : KBMK</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Kangunati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Venkatkiran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Manvitha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Baireddy</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Marru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Saideep</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Kollu Gopi</a:t>
            </a:r>
            <a:endParaRPr lang="en-US" dirty="0"/>
          </a:p>
        </p:txBody>
      </p:sp>
    </p:spTree>
    <p:extLst>
      <p:ext uri="{BB962C8B-B14F-4D97-AF65-F5344CB8AC3E}">
        <p14:creationId xmlns:p14="http://schemas.microsoft.com/office/powerpoint/2010/main" val="320633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3370-3204-C354-73E4-D116336D0F32}"/>
              </a:ext>
            </a:extLst>
          </p:cNvPr>
          <p:cNvSpPr>
            <a:spLocks noGrp="1"/>
          </p:cNvSpPr>
          <p:nvPr>
            <p:ph type="title"/>
          </p:nvPr>
        </p:nvSpPr>
        <p:spPr/>
        <p:txBody>
          <a:bodyPr/>
          <a:lstStyle/>
          <a:p>
            <a:r>
              <a:rPr lang="en-US" dirty="0"/>
              <a:t>Team Members and Contributions</a:t>
            </a:r>
          </a:p>
        </p:txBody>
      </p:sp>
      <p:sp>
        <p:nvSpPr>
          <p:cNvPr id="3" name="Content Placeholder 2">
            <a:extLst>
              <a:ext uri="{FF2B5EF4-FFF2-40B4-BE49-F238E27FC236}">
                <a16:creationId xmlns:a16="http://schemas.microsoft.com/office/drawing/2014/main" id="{7CE31597-AAFC-AC2C-2E4A-52D08B7718EA}"/>
              </a:ext>
            </a:extLst>
          </p:cNvPr>
          <p:cNvSpPr>
            <a:spLocks noGrp="1"/>
          </p:cNvSpPr>
          <p:nvPr>
            <p:ph idx="1"/>
          </p:nvPr>
        </p:nvSpPr>
        <p:spPr/>
        <p:txBody>
          <a:bodyPr/>
          <a:lstStyle/>
          <a:p>
            <a:pPr marL="0" indent="0">
              <a:buNone/>
            </a:pPr>
            <a:r>
              <a:rPr lang="en-US" dirty="0"/>
              <a:t>  Team Members: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err="1">
                <a:latin typeface="Times New Roman" panose="02020603050405020304" pitchFamily="18" charset="0"/>
                <a:cs typeface="Times New Roman" panose="02020603050405020304" pitchFamily="18" charset="0"/>
              </a:rPr>
              <a:t>Kangunati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Venkatkiran</a:t>
            </a:r>
            <a:r>
              <a:rPr lang="en-US" sz="1800" dirty="0">
                <a:latin typeface="Times New Roman" panose="02020603050405020304" pitchFamily="18" charset="0"/>
                <a:cs typeface="Times New Roman" panose="02020603050405020304" pitchFamily="18" charset="0"/>
              </a:rPr>
              <a:t>       -    Business Logic </a:t>
            </a:r>
            <a:r>
              <a:rPr lang="en-US" sz="1800" dirty="0" err="1">
                <a:latin typeface="Times New Roman" panose="02020603050405020304" pitchFamily="18" charset="0"/>
                <a:cs typeface="Times New Roman" panose="02020603050405020304" pitchFamily="18" charset="0"/>
              </a:rPr>
              <a:t>Implmentation</a:t>
            </a:r>
            <a:endParaRPr lang="en-US" dirty="0">
              <a:latin typeface="Times New Roman" panose="02020603050405020304" pitchFamily="18" charset="0"/>
              <a:cs typeface="Times New Roman" panose="02020603050405020304" pitchFamily="18" charset="0"/>
            </a:endParaRPr>
          </a:p>
          <a:p>
            <a:pPr marL="0" indent="0">
              <a:buNone/>
            </a:pPr>
            <a:r>
              <a:rPr lang="en-US" sz="1800" dirty="0" err="1">
                <a:latin typeface="Times New Roman" panose="02020603050405020304" pitchFamily="18" charset="0"/>
                <a:cs typeface="Times New Roman" panose="02020603050405020304" pitchFamily="18" charset="0"/>
              </a:rPr>
              <a:t>Manvitha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Baireddy</a:t>
            </a:r>
            <a:r>
              <a:rPr lang="en-US" sz="1800" dirty="0">
                <a:latin typeface="Times New Roman" panose="02020603050405020304" pitchFamily="18" charset="0"/>
                <a:cs typeface="Times New Roman" panose="02020603050405020304" pitchFamily="18" charset="0"/>
              </a:rPr>
              <a:t>             - UI </a:t>
            </a:r>
            <a:r>
              <a:rPr lang="en-US" sz="1800" dirty="0" err="1">
                <a:latin typeface="Times New Roman" panose="02020603050405020304" pitchFamily="18" charset="0"/>
                <a:cs typeface="Times New Roman" panose="02020603050405020304" pitchFamily="18" charset="0"/>
              </a:rPr>
              <a:t>Implementaion</a:t>
            </a:r>
            <a:r>
              <a:rPr lang="en-US" sz="1800" dirty="0">
                <a:latin typeface="Times New Roman" panose="02020603050405020304" pitchFamily="18" charset="0"/>
                <a:cs typeface="Times New Roman" panose="02020603050405020304" pitchFamily="18" charset="0"/>
              </a:rPr>
              <a:t> &amp; Deployment</a:t>
            </a:r>
            <a:br>
              <a:rPr lang="en-US" sz="1800" dirty="0">
                <a:latin typeface="Times New Roman" panose="02020603050405020304" pitchFamily="18" charset="0"/>
                <a:cs typeface="Times New Roman" panose="02020603050405020304" pitchFamily="18" charset="0"/>
              </a:rPr>
            </a:br>
            <a:r>
              <a:rPr lang="en-US" sz="1800" dirty="0" err="1">
                <a:latin typeface="Times New Roman" panose="02020603050405020304" pitchFamily="18" charset="0"/>
                <a:cs typeface="Times New Roman" panose="02020603050405020304" pitchFamily="18" charset="0"/>
              </a:rPr>
              <a:t>Marru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Saideep</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Github</a:t>
            </a:r>
            <a:r>
              <a:rPr lang="en-US" dirty="0">
                <a:latin typeface="Times New Roman" panose="02020603050405020304" pitchFamily="18" charset="0"/>
                <a:cs typeface="Times New Roman" panose="02020603050405020304" pitchFamily="18" charset="0"/>
              </a:rPr>
              <a:t> Setup, Marketing and Management</a:t>
            </a:r>
          </a:p>
          <a:p>
            <a:pPr marL="0" indent="0">
              <a:buNone/>
            </a:pPr>
            <a:r>
              <a:rPr lang="en-US" dirty="0" err="1">
                <a:latin typeface="Times New Roman" panose="02020603050405020304" pitchFamily="18" charset="0"/>
                <a:cs typeface="Times New Roman" panose="02020603050405020304" pitchFamily="18" charset="0"/>
              </a:rPr>
              <a:t>Kollu</a:t>
            </a:r>
            <a:r>
              <a:rPr lang="en-US" dirty="0">
                <a:latin typeface="Times New Roman" panose="02020603050405020304" pitchFamily="18" charset="0"/>
                <a:cs typeface="Times New Roman" panose="02020603050405020304" pitchFamily="18" charset="0"/>
              </a:rPr>
              <a:t> Gopi                          - UI Implementation &amp; Testing</a:t>
            </a:r>
          </a:p>
          <a:p>
            <a:pPr marL="0" indent="0">
              <a:buNone/>
            </a:pPr>
            <a:endParaRPr lang="en-US" dirty="0"/>
          </a:p>
        </p:txBody>
      </p:sp>
    </p:spTree>
    <p:extLst>
      <p:ext uri="{BB962C8B-B14F-4D97-AF65-F5344CB8AC3E}">
        <p14:creationId xmlns:p14="http://schemas.microsoft.com/office/powerpoint/2010/main" val="1974106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02C1B-3A7F-6307-C96D-4BCCC61ACBB4}"/>
              </a:ext>
            </a:extLst>
          </p:cNvPr>
          <p:cNvSpPr>
            <a:spLocks noGrp="1"/>
          </p:cNvSpPr>
          <p:nvPr>
            <p:ph type="title"/>
          </p:nvPr>
        </p:nvSpPr>
        <p:spPr/>
        <p:txBody>
          <a:bodyPr/>
          <a:lstStyle/>
          <a:p>
            <a:r>
              <a:rPr lang="en-US" dirty="0" err="1"/>
              <a:t>Github</a:t>
            </a:r>
            <a:r>
              <a:rPr lang="en-US" dirty="0"/>
              <a:t> Link</a:t>
            </a:r>
            <a:endParaRPr lang="en-IN" dirty="0"/>
          </a:p>
        </p:txBody>
      </p:sp>
      <p:sp>
        <p:nvSpPr>
          <p:cNvPr id="3" name="Content Placeholder 2">
            <a:extLst>
              <a:ext uri="{FF2B5EF4-FFF2-40B4-BE49-F238E27FC236}">
                <a16:creationId xmlns:a16="http://schemas.microsoft.com/office/drawing/2014/main" id="{2513A5BE-295B-197B-1EF9-DCB68A352D2E}"/>
              </a:ext>
            </a:extLst>
          </p:cNvPr>
          <p:cNvSpPr>
            <a:spLocks noGrp="1"/>
          </p:cNvSpPr>
          <p:nvPr>
            <p:ph idx="1"/>
          </p:nvPr>
        </p:nvSpPr>
        <p:spPr>
          <a:xfrm>
            <a:off x="1154954" y="2771192"/>
            <a:ext cx="8825659" cy="2575249"/>
          </a:xfrm>
        </p:spPr>
        <p:txBody>
          <a:bodyPr/>
          <a:lstStyle/>
          <a:p>
            <a:r>
              <a:rPr lang="en-US" dirty="0"/>
              <a:t>https://</a:t>
            </a:r>
            <a:r>
              <a:rPr lang="en-US" dirty="0" err="1"/>
              <a:t>github.com</a:t>
            </a:r>
            <a:r>
              <a:rPr lang="en-US" dirty="0"/>
              <a:t>/</a:t>
            </a:r>
            <a:r>
              <a:rPr lang="en-US" dirty="0" err="1"/>
              <a:t>KKMBTeam</a:t>
            </a:r>
            <a:r>
              <a:rPr lang="en-US" dirty="0"/>
              <a:t>/</a:t>
            </a:r>
            <a:r>
              <a:rPr lang="en-US" dirty="0" err="1"/>
              <a:t>waittime</a:t>
            </a:r>
            <a:r>
              <a:rPr lang="en-US" dirty="0"/>
              <a:t>-tracker</a:t>
            </a:r>
            <a:endParaRPr lang="en-IN" dirty="0"/>
          </a:p>
        </p:txBody>
      </p:sp>
    </p:spTree>
    <p:extLst>
      <p:ext uri="{BB962C8B-B14F-4D97-AF65-F5344CB8AC3E}">
        <p14:creationId xmlns:p14="http://schemas.microsoft.com/office/powerpoint/2010/main" val="1610977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80413-F066-A9FF-41E3-C85C7A86629E}"/>
              </a:ext>
            </a:extLst>
          </p:cNvPr>
          <p:cNvSpPr>
            <a:spLocks noGrp="1"/>
          </p:cNvSpPr>
          <p:nvPr>
            <p:ph type="title"/>
          </p:nvPr>
        </p:nvSpPr>
        <p:spPr/>
        <p:txBody>
          <a:bodyPr/>
          <a:lstStyle/>
          <a:p>
            <a:r>
              <a:rPr lang="en-US" dirty="0"/>
              <a:t>Target Market &amp; Value Propositions</a:t>
            </a:r>
          </a:p>
        </p:txBody>
      </p:sp>
      <p:sp>
        <p:nvSpPr>
          <p:cNvPr id="3" name="Content Placeholder 2">
            <a:extLst>
              <a:ext uri="{FF2B5EF4-FFF2-40B4-BE49-F238E27FC236}">
                <a16:creationId xmlns:a16="http://schemas.microsoft.com/office/drawing/2014/main" id="{EFE0B200-8B84-D73F-430C-069FECD11B5F}"/>
              </a:ext>
            </a:extLst>
          </p:cNvPr>
          <p:cNvSpPr>
            <a:spLocks noGrp="1"/>
          </p:cNvSpPr>
          <p:nvPr>
            <p:ph idx="1"/>
          </p:nvPr>
        </p:nvSpPr>
        <p:spPr/>
        <p:txBody>
          <a:bodyPr/>
          <a:lstStyle/>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r>
              <a:rPr lang="en-US" dirty="0"/>
              <a:t>Target Market : The Main Target for our project is Business Owners and General Public.</a:t>
            </a:r>
          </a:p>
          <a:p>
            <a:pPr>
              <a:buFont typeface="Wingdings" pitchFamily="2" charset="2"/>
              <a:buChar char="Ø"/>
            </a:pPr>
            <a:r>
              <a:rPr lang="en-US" dirty="0"/>
              <a:t>Value Propositions : </a:t>
            </a:r>
            <a:r>
              <a:rPr lang="en-IN" sz="1800" dirty="0">
                <a:solidFill>
                  <a:schemeClr val="tx1"/>
                </a:solidFill>
                <a:ea typeface="+mn-lt"/>
                <a:cs typeface="+mn-lt"/>
              </a:rPr>
              <a:t>Dashboard features, Reducing the manual work, Enhanced safety and improve Customer experience.</a:t>
            </a:r>
            <a:endParaRPr lang="en-US" dirty="0"/>
          </a:p>
          <a:p>
            <a:pPr>
              <a:buFont typeface="Wingdings" pitchFamily="2" charset="2"/>
              <a:buChar char="Ø"/>
            </a:pPr>
            <a:endParaRPr lang="en-US" dirty="0"/>
          </a:p>
          <a:p>
            <a:pPr marL="0" indent="0">
              <a:buNone/>
            </a:pPr>
            <a:endParaRPr lang="en-US" dirty="0"/>
          </a:p>
        </p:txBody>
      </p:sp>
    </p:spTree>
    <p:extLst>
      <p:ext uri="{BB962C8B-B14F-4D97-AF65-F5344CB8AC3E}">
        <p14:creationId xmlns:p14="http://schemas.microsoft.com/office/powerpoint/2010/main" val="3463868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0732E-62E1-4B1E-8A28-6EAAD2502F72}"/>
              </a:ext>
            </a:extLst>
          </p:cNvPr>
          <p:cNvSpPr>
            <a:spLocks noGrp="1"/>
          </p:cNvSpPr>
          <p:nvPr>
            <p:ph type="title"/>
          </p:nvPr>
        </p:nvSpPr>
        <p:spPr/>
        <p:txBody>
          <a:bodyPr/>
          <a:lstStyle/>
          <a:p>
            <a:r>
              <a:rPr lang="en-US" dirty="0"/>
              <a:t>Main Modules in this project</a:t>
            </a:r>
          </a:p>
        </p:txBody>
      </p:sp>
      <p:sp>
        <p:nvSpPr>
          <p:cNvPr id="3" name="Content Placeholder 2">
            <a:extLst>
              <a:ext uri="{FF2B5EF4-FFF2-40B4-BE49-F238E27FC236}">
                <a16:creationId xmlns:a16="http://schemas.microsoft.com/office/drawing/2014/main" id="{BED730BE-681F-4928-BA04-2A58E41DF52C}"/>
              </a:ext>
            </a:extLst>
          </p:cNvPr>
          <p:cNvSpPr>
            <a:spLocks noGrp="1"/>
          </p:cNvSpPr>
          <p:nvPr>
            <p:ph idx="1"/>
          </p:nvPr>
        </p:nvSpPr>
        <p:spPr/>
        <p:txBody>
          <a:bodyPr/>
          <a:lstStyle/>
          <a:p>
            <a:r>
              <a:rPr lang="en-US" dirty="0"/>
              <a:t>Human Detection and Count.</a:t>
            </a:r>
          </a:p>
          <a:p>
            <a:r>
              <a:rPr lang="en-US" dirty="0"/>
              <a:t>Wait Time Analysis</a:t>
            </a:r>
          </a:p>
          <a:p>
            <a:r>
              <a:rPr lang="en-US" dirty="0"/>
              <a:t>Database</a:t>
            </a:r>
          </a:p>
          <a:p>
            <a:r>
              <a:rPr lang="en-US" dirty="0"/>
              <a:t>Web Page (To display current stats)</a:t>
            </a:r>
          </a:p>
        </p:txBody>
      </p:sp>
    </p:spTree>
    <p:extLst>
      <p:ext uri="{BB962C8B-B14F-4D97-AF65-F5344CB8AC3E}">
        <p14:creationId xmlns:p14="http://schemas.microsoft.com/office/powerpoint/2010/main" val="4265260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47A3-D480-2BA0-AF01-0BAB10C992C0}"/>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599383EA-25EA-EF63-E8E2-9EE648453FC7}"/>
              </a:ext>
            </a:extLst>
          </p:cNvPr>
          <p:cNvSpPr>
            <a:spLocks noGrp="1"/>
          </p:cNvSpPr>
          <p:nvPr>
            <p:ph idx="1"/>
          </p:nvPr>
        </p:nvSpPr>
        <p:spPr/>
        <p:txBody>
          <a:bodyPr/>
          <a:lstStyle/>
          <a:p>
            <a:r>
              <a:rPr lang="en-US" dirty="0"/>
              <a:t>Impact on business</a:t>
            </a:r>
          </a:p>
          <a:p>
            <a:r>
              <a:rPr lang="en-US" dirty="0"/>
              <a:t>AI Live video processing</a:t>
            </a:r>
          </a:p>
          <a:p>
            <a:r>
              <a:rPr lang="en-US" dirty="0"/>
              <a:t>Manual work requirement</a:t>
            </a:r>
          </a:p>
          <a:p>
            <a:endParaRPr lang="en-US" dirty="0"/>
          </a:p>
          <a:p>
            <a:endParaRPr lang="en-US" dirty="0"/>
          </a:p>
          <a:p>
            <a:endParaRPr lang="en-US" dirty="0"/>
          </a:p>
        </p:txBody>
      </p:sp>
    </p:spTree>
    <p:extLst>
      <p:ext uri="{BB962C8B-B14F-4D97-AF65-F5344CB8AC3E}">
        <p14:creationId xmlns:p14="http://schemas.microsoft.com/office/powerpoint/2010/main" val="527389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B8E02-58A0-106A-419A-E30C2B271E0C}"/>
              </a:ext>
            </a:extLst>
          </p:cNvPr>
          <p:cNvSpPr>
            <a:spLocks noGrp="1"/>
          </p:cNvSpPr>
          <p:nvPr>
            <p:ph type="title"/>
          </p:nvPr>
        </p:nvSpPr>
        <p:spPr/>
        <p:txBody>
          <a:bodyPr/>
          <a:lstStyle/>
          <a:p>
            <a:r>
              <a:rPr lang="en-US" dirty="0"/>
              <a:t>AI Web Solution</a:t>
            </a:r>
          </a:p>
        </p:txBody>
      </p:sp>
      <p:sp>
        <p:nvSpPr>
          <p:cNvPr id="3" name="Content Placeholder 2">
            <a:extLst>
              <a:ext uri="{FF2B5EF4-FFF2-40B4-BE49-F238E27FC236}">
                <a16:creationId xmlns:a16="http://schemas.microsoft.com/office/drawing/2014/main" id="{1B8D021E-69ED-ECAF-B812-639037C3BD0B}"/>
              </a:ext>
            </a:extLst>
          </p:cNvPr>
          <p:cNvSpPr>
            <a:spLocks noGrp="1"/>
          </p:cNvSpPr>
          <p:nvPr>
            <p:ph idx="1"/>
          </p:nvPr>
        </p:nvSpPr>
        <p:spPr/>
        <p:txBody>
          <a:bodyPr/>
          <a:lstStyle/>
          <a:p>
            <a:r>
              <a:rPr lang="en-US" dirty="0"/>
              <a:t>Wait time tracker</a:t>
            </a:r>
          </a:p>
          <a:p>
            <a:r>
              <a:rPr lang="en-US" dirty="0"/>
              <a:t>Live video processing</a:t>
            </a:r>
          </a:p>
          <a:p>
            <a:r>
              <a:rPr lang="en-US" dirty="0"/>
              <a:t>Exact count and </a:t>
            </a:r>
            <a:r>
              <a:rPr lang="en-US" dirty="0" err="1"/>
              <a:t>waittime</a:t>
            </a:r>
            <a:endParaRPr lang="en-US" dirty="0"/>
          </a:p>
          <a:p>
            <a:r>
              <a:rPr lang="en-US" dirty="0"/>
              <a:t>Customers safety and satisfaction</a:t>
            </a:r>
          </a:p>
          <a:p>
            <a:r>
              <a:rPr lang="en-US" dirty="0"/>
              <a:t>Increase in sales</a:t>
            </a:r>
          </a:p>
        </p:txBody>
      </p:sp>
    </p:spTree>
    <p:extLst>
      <p:ext uri="{BB962C8B-B14F-4D97-AF65-F5344CB8AC3E}">
        <p14:creationId xmlns:p14="http://schemas.microsoft.com/office/powerpoint/2010/main" val="1519513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48141-3217-4848-9BE0-7EA83B0CD158}"/>
              </a:ext>
            </a:extLst>
          </p:cNvPr>
          <p:cNvSpPr>
            <a:spLocks noGrp="1"/>
          </p:cNvSpPr>
          <p:nvPr>
            <p:ph type="title"/>
          </p:nvPr>
        </p:nvSpPr>
        <p:spPr/>
        <p:txBody>
          <a:bodyPr>
            <a:normAutofit/>
          </a:bodyPr>
          <a:lstStyle/>
          <a:p>
            <a:pPr algn="ctr"/>
            <a:r>
              <a:rPr lang="en-US" dirty="0"/>
              <a:t>Human Detection from live video</a:t>
            </a:r>
          </a:p>
        </p:txBody>
      </p:sp>
      <p:sp>
        <p:nvSpPr>
          <p:cNvPr id="3" name="Content Placeholder 2">
            <a:extLst>
              <a:ext uri="{FF2B5EF4-FFF2-40B4-BE49-F238E27FC236}">
                <a16:creationId xmlns:a16="http://schemas.microsoft.com/office/drawing/2014/main" id="{7C809AF9-3FC5-49C4-91FB-37B7282CD2E1}"/>
              </a:ext>
            </a:extLst>
          </p:cNvPr>
          <p:cNvSpPr>
            <a:spLocks noGrp="1"/>
          </p:cNvSpPr>
          <p:nvPr>
            <p:ph idx="1"/>
          </p:nvPr>
        </p:nvSpPr>
        <p:spPr>
          <a:xfrm>
            <a:off x="1141412" y="2249487"/>
            <a:ext cx="4844521" cy="3541714"/>
          </a:xfrm>
        </p:spPr>
        <p:txBody>
          <a:bodyPr anchor="ctr">
            <a:normAutofit lnSpcReduction="10000"/>
          </a:bodyPr>
          <a:lstStyle/>
          <a:p>
            <a:pPr algn="just">
              <a:lnSpc>
                <a:spcPct val="110000"/>
              </a:lnSpc>
            </a:pPr>
            <a:r>
              <a:rPr lang="en-US" sz="2000" dirty="0"/>
              <a:t>There are a variety of computer applications that identify human body in digital images, like - pedestrian crossing, criminal identification, healthcare and so on. The detection program allows us to identify and locate objects. It is very important in area of research, where the detected object can be count, accurately determined. </a:t>
            </a:r>
          </a:p>
        </p:txBody>
      </p:sp>
      <p:pic>
        <p:nvPicPr>
          <p:cNvPr id="1026" name="Picture 2" descr="Search in sidebar query">
            <a:extLst>
              <a:ext uri="{FF2B5EF4-FFF2-40B4-BE49-F238E27FC236}">
                <a16:creationId xmlns:a16="http://schemas.microsoft.com/office/drawing/2014/main" id="{A7483FDC-8A89-44D7-9720-CA3ABFF73E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109" b="2"/>
          <a:stretch/>
        </p:blipFill>
        <p:spPr bwMode="auto">
          <a:xfrm>
            <a:off x="6392335" y="2497720"/>
            <a:ext cx="4655075" cy="3047892"/>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170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6FA62-1298-7BC9-8251-403F181A303D}"/>
              </a:ext>
            </a:extLst>
          </p:cNvPr>
          <p:cNvSpPr>
            <a:spLocks noGrp="1"/>
          </p:cNvSpPr>
          <p:nvPr>
            <p:ph type="title"/>
          </p:nvPr>
        </p:nvSpPr>
        <p:spPr/>
        <p:txBody>
          <a:bodyPr/>
          <a:lstStyle/>
          <a:p>
            <a:r>
              <a:rPr lang="en-US" dirty="0"/>
              <a:t>Key Features and Justification</a:t>
            </a:r>
          </a:p>
        </p:txBody>
      </p:sp>
      <p:sp>
        <p:nvSpPr>
          <p:cNvPr id="3" name="Content Placeholder 2">
            <a:extLst>
              <a:ext uri="{FF2B5EF4-FFF2-40B4-BE49-F238E27FC236}">
                <a16:creationId xmlns:a16="http://schemas.microsoft.com/office/drawing/2014/main" id="{1A19D22D-FE9F-8627-6179-036161D010CE}"/>
              </a:ext>
            </a:extLst>
          </p:cNvPr>
          <p:cNvSpPr>
            <a:spLocks noGrp="1"/>
          </p:cNvSpPr>
          <p:nvPr>
            <p:ph idx="1"/>
          </p:nvPr>
        </p:nvSpPr>
        <p:spPr/>
        <p:txBody>
          <a:bodyPr/>
          <a:lstStyle/>
          <a:p>
            <a:pPr>
              <a:buFont typeface="Wingdings" pitchFamily="2" charset="2"/>
              <a:buChar char="Ø"/>
            </a:pPr>
            <a:endParaRPr lang="en-US" dirty="0"/>
          </a:p>
          <a:p>
            <a:pPr>
              <a:buFont typeface="Wingdings" pitchFamily="2" charset="2"/>
              <a:buChar char="Ø"/>
            </a:pPr>
            <a:r>
              <a:rPr lang="en-US" dirty="0"/>
              <a:t>AI Live Video Processing</a:t>
            </a:r>
          </a:p>
          <a:p>
            <a:pPr>
              <a:buFont typeface="Wingdings" pitchFamily="2" charset="2"/>
              <a:buChar char="Ø"/>
            </a:pPr>
            <a:r>
              <a:rPr lang="en-US" dirty="0"/>
              <a:t>Accuracy</a:t>
            </a:r>
          </a:p>
          <a:p>
            <a:pPr>
              <a:buFont typeface="Wingdings" pitchFamily="2" charset="2"/>
              <a:buChar char="Ø"/>
            </a:pPr>
            <a:r>
              <a:rPr lang="en-US" dirty="0"/>
              <a:t>Open Source</a:t>
            </a:r>
          </a:p>
          <a:p>
            <a:pPr>
              <a:buFont typeface="Wingdings" pitchFamily="2" charset="2"/>
              <a:buChar char="Ø"/>
            </a:pPr>
            <a:r>
              <a:rPr lang="en-US" dirty="0"/>
              <a:t>Dashboard</a:t>
            </a:r>
          </a:p>
          <a:p>
            <a:pPr>
              <a:buFont typeface="Wingdings" pitchFamily="2" charset="2"/>
              <a:buChar char="Ø"/>
            </a:pPr>
            <a:r>
              <a:rPr lang="en-US" dirty="0"/>
              <a:t>Data Privacy</a:t>
            </a:r>
          </a:p>
        </p:txBody>
      </p:sp>
    </p:spTree>
    <p:extLst>
      <p:ext uri="{BB962C8B-B14F-4D97-AF65-F5344CB8AC3E}">
        <p14:creationId xmlns:p14="http://schemas.microsoft.com/office/powerpoint/2010/main" val="3270503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673A0-0931-8AD9-806C-6E0D5098FB42}"/>
              </a:ext>
            </a:extLst>
          </p:cNvPr>
          <p:cNvSpPr>
            <a:spLocks noGrp="1"/>
          </p:cNvSpPr>
          <p:nvPr>
            <p:ph type="title"/>
          </p:nvPr>
        </p:nvSpPr>
        <p:spPr/>
        <p:txBody>
          <a:bodyPr/>
          <a:lstStyle/>
          <a:p>
            <a:r>
              <a:rPr lang="en-US" dirty="0"/>
              <a:t>Functionality and workflow</a:t>
            </a:r>
          </a:p>
        </p:txBody>
      </p:sp>
      <p:sp>
        <p:nvSpPr>
          <p:cNvPr id="3" name="Content Placeholder 2">
            <a:extLst>
              <a:ext uri="{FF2B5EF4-FFF2-40B4-BE49-F238E27FC236}">
                <a16:creationId xmlns:a16="http://schemas.microsoft.com/office/drawing/2014/main" id="{AE51EADC-DB71-37A3-3020-C545CB1EE06E}"/>
              </a:ext>
            </a:extLst>
          </p:cNvPr>
          <p:cNvSpPr>
            <a:spLocks noGrp="1"/>
          </p:cNvSpPr>
          <p:nvPr>
            <p:ph idx="1"/>
          </p:nvPr>
        </p:nvSpPr>
        <p:spPr/>
        <p:txBody>
          <a:bodyPr>
            <a:normAutofit/>
          </a:bodyPr>
          <a:lstStyle/>
          <a:p>
            <a:pPr marL="0" indent="0" algn="just">
              <a:buNone/>
            </a:pPr>
            <a:endParaRPr lang="en-US" sz="1800" dirty="0">
              <a:solidFill>
                <a:schemeClr val="tx1"/>
              </a:solidFill>
              <a:ea typeface="+mn-lt"/>
              <a:cs typeface="+mn-lt"/>
            </a:endParaRPr>
          </a:p>
          <a:p>
            <a:pPr marL="285750" indent="-285750" algn="just">
              <a:buFont typeface="Wingdings"/>
              <a:buChar char="Ø"/>
            </a:pPr>
            <a:r>
              <a:rPr lang="en-US" sz="1800" dirty="0">
                <a:solidFill>
                  <a:schemeClr val="tx1"/>
                </a:solidFill>
                <a:ea typeface="+mn-lt"/>
                <a:cs typeface="+mn-lt"/>
              </a:rPr>
              <a:t>Business owners have access to web application, where they could track the number of people shopping. Thus, improving the efficiency or the workloads of the employees. </a:t>
            </a:r>
          </a:p>
          <a:p>
            <a:pPr marL="285750" indent="-285750" algn="just">
              <a:buFont typeface="Wingdings"/>
              <a:buChar char="Ø"/>
            </a:pPr>
            <a:r>
              <a:rPr lang="en-US" sz="1800" dirty="0">
                <a:solidFill>
                  <a:schemeClr val="tx1"/>
                </a:solidFill>
                <a:ea typeface="+mn-lt"/>
                <a:cs typeface="+mn-lt"/>
              </a:rPr>
              <a:t>Selling our AI web application to business owners would make profits.</a:t>
            </a:r>
            <a:r>
              <a:rPr lang="en-US" dirty="0">
                <a:latin typeface="Times New Roman"/>
                <a:ea typeface="+mn-lt"/>
                <a:cs typeface="+mn-lt"/>
              </a:rPr>
              <a:t> </a:t>
            </a:r>
          </a:p>
          <a:p>
            <a:pPr marL="285750" indent="-285750" algn="just">
              <a:buFont typeface="Wingdings"/>
              <a:buChar char="Ø"/>
            </a:pPr>
            <a:r>
              <a:rPr lang="en-US" sz="1800" dirty="0">
                <a:solidFill>
                  <a:schemeClr val="tx1"/>
                </a:solidFill>
                <a:ea typeface="+mn-lt"/>
                <a:cs typeface="+mn-lt"/>
              </a:rPr>
              <a:t>Dashboard Advertising on the dashboard  to generate profits for the business owners.</a:t>
            </a:r>
          </a:p>
          <a:p>
            <a:pPr marL="285750" indent="-285750" algn="just">
              <a:buFont typeface="Wingdings"/>
              <a:buChar char="Ø"/>
            </a:pPr>
            <a:r>
              <a:rPr lang="en-US" sz="1800" dirty="0">
                <a:solidFill>
                  <a:schemeClr val="tx1"/>
                </a:solidFill>
                <a:ea typeface="+mn-lt"/>
                <a:cs typeface="+mn-lt"/>
              </a:rPr>
              <a:t>improvements by providing review system and ratings.</a:t>
            </a:r>
          </a:p>
        </p:txBody>
      </p:sp>
    </p:spTree>
    <p:extLst>
      <p:ext uri="{BB962C8B-B14F-4D97-AF65-F5344CB8AC3E}">
        <p14:creationId xmlns:p14="http://schemas.microsoft.com/office/powerpoint/2010/main" val="209727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11C4-4F7B-CDDC-C4E6-A7483F7BB025}"/>
              </a:ext>
            </a:extLst>
          </p:cNvPr>
          <p:cNvSpPr>
            <a:spLocks noGrp="1"/>
          </p:cNvSpPr>
          <p:nvPr>
            <p:ph type="title"/>
          </p:nvPr>
        </p:nvSpPr>
        <p:spPr/>
        <p:txBody>
          <a:bodyPr/>
          <a:lstStyle/>
          <a:p>
            <a:r>
              <a:rPr lang="en-US" dirty="0"/>
              <a:t>Business Model</a:t>
            </a:r>
          </a:p>
        </p:txBody>
      </p:sp>
      <p:sp>
        <p:nvSpPr>
          <p:cNvPr id="3" name="Content Placeholder 2">
            <a:extLst>
              <a:ext uri="{FF2B5EF4-FFF2-40B4-BE49-F238E27FC236}">
                <a16:creationId xmlns:a16="http://schemas.microsoft.com/office/drawing/2014/main" id="{0118B793-6D01-AC5F-8E5E-C37EEA3A0AD7}"/>
              </a:ext>
            </a:extLst>
          </p:cNvPr>
          <p:cNvSpPr>
            <a:spLocks noGrp="1"/>
          </p:cNvSpPr>
          <p:nvPr>
            <p:ph idx="1"/>
          </p:nvPr>
        </p:nvSpPr>
        <p:spPr>
          <a:xfrm>
            <a:off x="1154954" y="2603500"/>
            <a:ext cx="8825659" cy="3051066"/>
          </a:xfrm>
        </p:spPr>
        <p:txBody>
          <a:bodyPr/>
          <a:lstStyle/>
          <a:p>
            <a:pPr marL="285750" indent="-285750" algn="just">
              <a:buFont typeface="Wingdings"/>
              <a:buChar char="Ø"/>
            </a:pPr>
            <a:endParaRPr lang="en-IN" sz="1800" dirty="0">
              <a:solidFill>
                <a:schemeClr val="tx1"/>
              </a:solidFill>
            </a:endParaRPr>
          </a:p>
          <a:p>
            <a:pPr marL="285750" indent="-285750" algn="just">
              <a:buFont typeface="Wingdings"/>
              <a:buChar char="Ø"/>
            </a:pPr>
            <a:r>
              <a:rPr lang="en-IN" sz="1800" dirty="0">
                <a:solidFill>
                  <a:schemeClr val="tx1"/>
                </a:solidFill>
              </a:rPr>
              <a:t>Business</a:t>
            </a:r>
            <a:r>
              <a:rPr lang="en-US" sz="1800" dirty="0">
                <a:solidFill>
                  <a:schemeClr val="tx1"/>
                </a:solidFill>
              </a:rPr>
              <a:t> owners have access to web application, where they could track the number of people shopping. Thus, improving the efficiency or the workloads of the employees.</a:t>
            </a:r>
            <a:endParaRPr lang="en-IN" sz="1800" dirty="0">
              <a:solidFill>
                <a:schemeClr val="tx1"/>
              </a:solidFill>
            </a:endParaRPr>
          </a:p>
          <a:p>
            <a:pPr marL="285750" indent="-285750" algn="just">
              <a:buFont typeface="Wingdings"/>
              <a:buChar char="Ø"/>
            </a:pPr>
            <a:r>
              <a:rPr lang="en-US" sz="1800" dirty="0">
                <a:solidFill>
                  <a:schemeClr val="tx1"/>
                </a:solidFill>
              </a:rPr>
              <a:t>Selling our AI web application to business owners would make profits. </a:t>
            </a:r>
          </a:p>
          <a:p>
            <a:pPr marL="285750" indent="-285750" algn="just">
              <a:buFont typeface="Wingdings"/>
              <a:buChar char="Ø"/>
            </a:pPr>
            <a:r>
              <a:rPr lang="en-US" sz="1800" dirty="0">
                <a:solidFill>
                  <a:schemeClr val="tx1"/>
                </a:solidFill>
              </a:rPr>
              <a:t>Advertising on the dashboard  to increase customer base and generate profits for the businesses.</a:t>
            </a:r>
          </a:p>
          <a:p>
            <a:endParaRPr lang="en-US" dirty="0"/>
          </a:p>
        </p:txBody>
      </p:sp>
    </p:spTree>
    <p:extLst>
      <p:ext uri="{BB962C8B-B14F-4D97-AF65-F5344CB8AC3E}">
        <p14:creationId xmlns:p14="http://schemas.microsoft.com/office/powerpoint/2010/main" val="39697861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360</TotalTime>
  <Words>450</Words>
  <Application>Microsoft Macintosh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Times New Roman</vt:lpstr>
      <vt:lpstr>Wingdings</vt:lpstr>
      <vt:lpstr>Wingdings 3</vt:lpstr>
      <vt:lpstr>Ion Boardroom</vt:lpstr>
      <vt:lpstr>Medical Business WaitTime Tracker through AI </vt:lpstr>
      <vt:lpstr>Target Market &amp; Value Propositions</vt:lpstr>
      <vt:lpstr>Main Modules in this project</vt:lpstr>
      <vt:lpstr>Challenges</vt:lpstr>
      <vt:lpstr>AI Web Solution</vt:lpstr>
      <vt:lpstr>Human Detection from live video</vt:lpstr>
      <vt:lpstr>Key Features and Justification</vt:lpstr>
      <vt:lpstr>Functionality and workflow</vt:lpstr>
      <vt:lpstr>Business Model</vt:lpstr>
      <vt:lpstr>Team Members and Contributions</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Author</dc:creator>
  <cp:lastModifiedBy>Baireddy, Manvitha Bramarambika</cp:lastModifiedBy>
  <cp:revision>12</cp:revision>
  <dcterms:created xsi:type="dcterms:W3CDTF">2022-11-02T22:26:50Z</dcterms:created>
  <dcterms:modified xsi:type="dcterms:W3CDTF">2022-12-09T23:14:11Z</dcterms:modified>
</cp:coreProperties>
</file>