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3"/>
  </p:notesMasterIdLst>
  <p:handoutMasterIdLst>
    <p:handoutMasterId r:id="rId24"/>
  </p:handoutMasterIdLst>
  <p:sldIdLst>
    <p:sldId id="421" r:id="rId5"/>
    <p:sldId id="425" r:id="rId6"/>
    <p:sldId id="383" r:id="rId7"/>
    <p:sldId id="412" r:id="rId8"/>
    <p:sldId id="413" r:id="rId9"/>
    <p:sldId id="436" r:id="rId10"/>
    <p:sldId id="432" r:id="rId11"/>
    <p:sldId id="416" r:id="rId12"/>
    <p:sldId id="433" r:id="rId13"/>
    <p:sldId id="424" r:id="rId14"/>
    <p:sldId id="438" r:id="rId15"/>
    <p:sldId id="428" r:id="rId16"/>
    <p:sldId id="430" r:id="rId17"/>
    <p:sldId id="422" r:id="rId18"/>
    <p:sldId id="437" r:id="rId19"/>
    <p:sldId id="414" r:id="rId20"/>
    <p:sldId id="434" r:id="rId21"/>
    <p:sldId id="42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2EEFB2-EBDA-735E-80F3-D6F389265C11}" v="10" dt="2025-03-10T08:30:22.339"/>
    <p1510:client id="{6AC63C79-FAE1-0DC8-23DB-F5A28F65B4FE}" v="4" dt="2025-03-10T08:49:31.014"/>
    <p1510:client id="{70063CF6-F094-0E3F-15AA-C6546CB30C5E}" v="1974" dt="2025-03-10T06:34:22.482"/>
    <p1510:client id="{81030A21-C5CB-8A79-683B-B8EEFEA522DD}" v="188" dt="2025-03-10T05:21:47.719"/>
    <p1510:client id="{84E2CF8B-5269-4CFF-9FB7-F7B48D5C06C2}" v="108" dt="2025-03-10T08:56:37.515"/>
    <p1510:client id="{99BE14E5-45F5-84D7-126F-3831CFE83725}" v="2" dt="2025-03-10T03:44:12.361"/>
    <p1510:client id="{AB597D1D-EA9C-952A-2356-80EB4C1AA0B8}" v="199" dt="2025-03-10T08:50:14.407"/>
    <p1510:client id="{CCDA9DBC-B1AA-21C0-C11A-3834C3E1655A}" v="109" dt="2025-03-10T04:48:58.275"/>
    <p1510:client id="{E0D56F67-6438-2C25-3F8C-A1BBC9B3E393}" v="196" dt="2025-03-10T08:57:45.913"/>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3/10/2025</a:t>
            </a:fld>
            <a:endParaRPr lang="en-US"/>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a:p>
        </p:txBody>
      </p:sp>
    </p:spTree>
    <p:extLst>
      <p:ext uri="{BB962C8B-B14F-4D97-AF65-F5344CB8AC3E}">
        <p14:creationId xmlns:p14="http://schemas.microsoft.com/office/powerpoint/2010/main" val="311341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CB26C-AEC1-1CE0-C092-2B0A0DF886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E080A9-193B-2E09-C94E-0D2C051FAA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1020F1-BE19-8FB6-F51F-A4D5D49E25B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0C4F025-137F-0C49-B1D3-9D4F138B3406}"/>
              </a:ext>
            </a:extLst>
          </p:cNvPr>
          <p:cNvSpPr>
            <a:spLocks noGrp="1"/>
          </p:cNvSpPr>
          <p:nvPr>
            <p:ph type="sldNum" sz="quarter" idx="5"/>
          </p:nvPr>
        </p:nvSpPr>
        <p:spPr/>
        <p:txBody>
          <a:bodyPr/>
          <a:lstStyle/>
          <a:p>
            <a:fld id="{A89C7E07-3C67-C64C-8DA0-0404F6303970}" type="slidenum">
              <a:rPr lang="en-US" smtClean="0"/>
              <a:t>7</a:t>
            </a:fld>
            <a:endParaRPr lang="en-US"/>
          </a:p>
        </p:txBody>
      </p:sp>
    </p:spTree>
    <p:extLst>
      <p:ext uri="{BB962C8B-B14F-4D97-AF65-F5344CB8AC3E}">
        <p14:creationId xmlns:p14="http://schemas.microsoft.com/office/powerpoint/2010/main" val="1759818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a:p>
        </p:txBody>
      </p:sp>
    </p:spTree>
    <p:extLst>
      <p:ext uri="{BB962C8B-B14F-4D97-AF65-F5344CB8AC3E}">
        <p14:creationId xmlns:p14="http://schemas.microsoft.com/office/powerpoint/2010/main" val="115065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40500-C87D-8A89-828B-C0582A9D05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6C017E-272D-9850-46ED-03F7964864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04EA20-4422-3BFB-5263-6B4F29BE987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19CB474-6804-4AB4-2D01-1B824C619ECE}"/>
              </a:ext>
            </a:extLst>
          </p:cNvPr>
          <p:cNvSpPr>
            <a:spLocks noGrp="1"/>
          </p:cNvSpPr>
          <p:nvPr>
            <p:ph type="sldNum" sz="quarter" idx="5"/>
          </p:nvPr>
        </p:nvSpPr>
        <p:spPr/>
        <p:txBody>
          <a:bodyPr/>
          <a:lstStyle/>
          <a:p>
            <a:fld id="{A89C7E07-3C67-C64C-8DA0-0404F6303970}" type="slidenum">
              <a:rPr lang="en-US" smtClean="0"/>
              <a:t>17</a:t>
            </a:fld>
            <a:endParaRPr lang="en-US"/>
          </a:p>
        </p:txBody>
      </p:sp>
    </p:spTree>
    <p:extLst>
      <p:ext uri="{BB962C8B-B14F-4D97-AF65-F5344CB8AC3E}">
        <p14:creationId xmlns:p14="http://schemas.microsoft.com/office/powerpoint/2010/main" val="328997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a:t>Click to add content</a:t>
            </a:r>
          </a:p>
          <a:p>
            <a:pPr lvl="1"/>
            <a:r>
              <a:rPr lang="en-US"/>
              <a:t>Second level</a:t>
            </a:r>
          </a:p>
          <a:p>
            <a:pPr lvl="2"/>
            <a:r>
              <a:rPr lang="en-US"/>
              <a:t>Third level</a:t>
            </a:r>
          </a:p>
          <a:p>
            <a:pPr lvl="3"/>
            <a:endParaRPr lang="en-US"/>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nk and black logo&#10;&#10;AI-generated content may be incorrect.">
            <a:extLst>
              <a:ext uri="{FF2B5EF4-FFF2-40B4-BE49-F238E27FC236}">
                <a16:creationId xmlns:a16="http://schemas.microsoft.com/office/drawing/2014/main" id="{63735890-C884-5AB6-4DB7-9B825FA0481A}"/>
              </a:ext>
            </a:extLst>
          </p:cNvPr>
          <p:cNvPicPr>
            <a:picLocks noChangeAspect="1"/>
          </p:cNvPicPr>
          <p:nvPr/>
        </p:nvPicPr>
        <p:blipFill>
          <a:blip r:embed="rId2"/>
          <a:stretch>
            <a:fillRect/>
          </a:stretch>
        </p:blipFill>
        <p:spPr>
          <a:xfrm>
            <a:off x="594723" y="486980"/>
            <a:ext cx="5682343" cy="1231446"/>
          </a:xfrm>
          <a:prstGeom prst="rect">
            <a:avLst/>
          </a:prstGeom>
        </p:spPr>
      </p:pic>
      <p:sp>
        <p:nvSpPr>
          <p:cNvPr id="8" name="TextBox 7">
            <a:extLst>
              <a:ext uri="{FF2B5EF4-FFF2-40B4-BE49-F238E27FC236}">
                <a16:creationId xmlns:a16="http://schemas.microsoft.com/office/drawing/2014/main" id="{322679A6-34D4-2720-3077-5003E7E1D236}"/>
              </a:ext>
            </a:extLst>
          </p:cNvPr>
          <p:cNvSpPr txBox="1"/>
          <p:nvPr/>
        </p:nvSpPr>
        <p:spPr>
          <a:xfrm>
            <a:off x="2273998" y="2363895"/>
            <a:ext cx="764993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solidFill>
                  <a:schemeClr val="bg1"/>
                </a:solidFill>
                <a:ea typeface="+mn-lt"/>
                <a:cs typeface="+mn-lt"/>
              </a:rPr>
              <a:t>22AIE112 : DATA STRUCTURES &amp; ALGORITHMS 1    </a:t>
            </a:r>
            <a:endParaRPr lang="en-US" sz="2400" b="1">
              <a:solidFill>
                <a:schemeClr val="bg1"/>
              </a:solidFill>
            </a:endParaRPr>
          </a:p>
          <a:p>
            <a:pPr algn="ctr"/>
            <a:endParaRPr lang="en-US" sz="2400" b="1">
              <a:solidFill>
                <a:schemeClr val="bg1"/>
              </a:solidFill>
              <a:ea typeface="+mn-lt"/>
              <a:cs typeface="+mn-lt"/>
            </a:endParaRPr>
          </a:p>
          <a:p>
            <a:pPr algn="ctr"/>
            <a:r>
              <a:rPr lang="en-US" sz="2400" b="1">
                <a:solidFill>
                  <a:schemeClr val="bg1"/>
                </a:solidFill>
                <a:ea typeface="+mn-lt"/>
                <a:cs typeface="+mn-lt"/>
              </a:rPr>
              <a:t>22AIE111 : OBJECT ORIENTED PROGRAMMING IN JAVA</a:t>
            </a:r>
            <a:endParaRPr lang="en-US" sz="2400" b="1">
              <a:solidFill>
                <a:schemeClr val="bg1"/>
              </a:solidFill>
            </a:endParaRPr>
          </a:p>
        </p:txBody>
      </p:sp>
      <p:sp>
        <p:nvSpPr>
          <p:cNvPr id="9" name="TextBox 8">
            <a:extLst>
              <a:ext uri="{FF2B5EF4-FFF2-40B4-BE49-F238E27FC236}">
                <a16:creationId xmlns:a16="http://schemas.microsoft.com/office/drawing/2014/main" id="{C55AE589-80C4-EEA8-02C3-B5FD8BB32CB1}"/>
              </a:ext>
            </a:extLst>
          </p:cNvPr>
          <p:cNvSpPr txBox="1"/>
          <p:nvPr/>
        </p:nvSpPr>
        <p:spPr>
          <a:xfrm>
            <a:off x="2026543" y="3826715"/>
            <a:ext cx="90759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solidFill>
                  <a:schemeClr val="bg1"/>
                </a:solidFill>
                <a:latin typeface="Calibri"/>
                <a:ea typeface="Calibri"/>
                <a:cs typeface="Calibri"/>
              </a:rPr>
              <a:t>Fitness Member Management System</a:t>
            </a:r>
            <a:endParaRPr lang="en-US" b="1">
              <a:solidFill>
                <a:schemeClr val="bg1"/>
              </a:solidFill>
            </a:endParaRPr>
          </a:p>
        </p:txBody>
      </p:sp>
      <p:sp>
        <p:nvSpPr>
          <p:cNvPr id="10" name="TextBox 9">
            <a:extLst>
              <a:ext uri="{FF2B5EF4-FFF2-40B4-BE49-F238E27FC236}">
                <a16:creationId xmlns:a16="http://schemas.microsoft.com/office/drawing/2014/main" id="{482997D4-C771-AB21-A86B-0327961203B9}"/>
              </a:ext>
            </a:extLst>
          </p:cNvPr>
          <p:cNvSpPr txBox="1"/>
          <p:nvPr/>
        </p:nvSpPr>
        <p:spPr>
          <a:xfrm>
            <a:off x="7128222" y="4800760"/>
            <a:ext cx="42998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Team 8 AIE - C</a:t>
            </a:r>
          </a:p>
        </p:txBody>
      </p:sp>
      <p:sp>
        <p:nvSpPr>
          <p:cNvPr id="12" name="TextBox 11">
            <a:extLst>
              <a:ext uri="{FF2B5EF4-FFF2-40B4-BE49-F238E27FC236}">
                <a16:creationId xmlns:a16="http://schemas.microsoft.com/office/drawing/2014/main" id="{DA7291C8-11A8-8DD5-0193-F4137383EDFE}"/>
              </a:ext>
            </a:extLst>
          </p:cNvPr>
          <p:cNvSpPr txBox="1"/>
          <p:nvPr/>
        </p:nvSpPr>
        <p:spPr>
          <a:xfrm>
            <a:off x="6872488" y="5294539"/>
            <a:ext cx="531494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latin typeface="Avenir Next LT Pro Light"/>
              </a:rPr>
              <a:t> G Prajwal Priyadarshan – CB.SC.U4AIE24214</a:t>
            </a:r>
            <a:endParaRPr lang="en-US"/>
          </a:p>
          <a:p>
            <a:r>
              <a:rPr lang="en-US">
                <a:solidFill>
                  <a:srgbClr val="000000"/>
                </a:solidFill>
                <a:latin typeface="Avenir Next LT Pro Light"/>
              </a:rPr>
              <a:t> Kabilan K             –  CB.SC.U4AIE24224</a:t>
            </a:r>
            <a:endParaRPr lang="en-US"/>
          </a:p>
          <a:p>
            <a:r>
              <a:rPr lang="en-US">
                <a:solidFill>
                  <a:srgbClr val="000000"/>
                </a:solidFill>
                <a:latin typeface="Avenir Next LT Pro Light"/>
              </a:rPr>
              <a:t> Kishore B                         -  CB.SC.U4AIE24227</a:t>
            </a:r>
            <a:endParaRPr lang="en-US"/>
          </a:p>
          <a:p>
            <a:r>
              <a:rPr lang="en-US">
                <a:solidFill>
                  <a:srgbClr val="000000"/>
                </a:solidFill>
                <a:latin typeface="Avenir Next LT Pro Light"/>
              </a:rPr>
              <a:t> Rahul LS                           - CB.SC.U4AIE24248</a:t>
            </a:r>
            <a:endParaRPr lang="en-US"/>
          </a:p>
          <a:p>
            <a:pPr algn="l"/>
            <a:endParaRPr lang="en-US"/>
          </a:p>
        </p:txBody>
      </p:sp>
    </p:spTree>
    <p:extLst>
      <p:ext uri="{BB962C8B-B14F-4D97-AF65-F5344CB8AC3E}">
        <p14:creationId xmlns:p14="http://schemas.microsoft.com/office/powerpoint/2010/main" val="2356055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709BD-2FE5-0074-DDFA-92F86BA7C35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E81D2F0-F79F-11BB-AE31-76EF969FD273}"/>
              </a:ext>
            </a:extLst>
          </p:cNvPr>
          <p:cNvSpPr txBox="1"/>
          <p:nvPr/>
        </p:nvSpPr>
        <p:spPr>
          <a:xfrm>
            <a:off x="391633" y="187842"/>
            <a:ext cx="7421525"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Project/</a:t>
            </a:r>
          </a:p>
          <a:p>
            <a:r>
              <a:rPr lang="en-US">
                <a:solidFill>
                  <a:schemeClr val="bg1"/>
                </a:solidFill>
              </a:rPr>
              <a:t>|--config/</a:t>
            </a:r>
          </a:p>
          <a:p>
            <a:r>
              <a:rPr lang="en-US">
                <a:solidFill>
                  <a:schemeClr val="bg1"/>
                </a:solidFill>
              </a:rPr>
              <a:t>	|--__init__.py</a:t>
            </a:r>
          </a:p>
          <a:p>
            <a:r>
              <a:rPr lang="en-US">
                <a:solidFill>
                  <a:schemeClr val="bg1"/>
                </a:solidFill>
              </a:rPr>
              <a:t>	|--config.py</a:t>
            </a:r>
          </a:p>
          <a:p>
            <a:r>
              <a:rPr lang="en-US">
                <a:solidFill>
                  <a:schemeClr val="bg1"/>
                </a:solidFill>
              </a:rPr>
              <a:t>|--models/</a:t>
            </a:r>
          </a:p>
          <a:p>
            <a:r>
              <a:rPr lang="en-US">
                <a:solidFill>
                  <a:schemeClr val="bg1"/>
                </a:solidFill>
              </a:rPr>
              <a:t>	|--equipments.py</a:t>
            </a:r>
          </a:p>
          <a:p>
            <a:r>
              <a:rPr lang="en-US">
                <a:solidFill>
                  <a:schemeClr val="bg1"/>
                </a:solidFill>
              </a:rPr>
              <a:t>	|--feedback.py</a:t>
            </a:r>
          </a:p>
          <a:p>
            <a:r>
              <a:rPr lang="en-US">
                <a:solidFill>
                  <a:schemeClr val="bg1"/>
                </a:solidFill>
              </a:rPr>
              <a:t>	|--member.py</a:t>
            </a:r>
          </a:p>
          <a:p>
            <a:r>
              <a:rPr lang="en-US">
                <a:solidFill>
                  <a:schemeClr val="bg1"/>
                </a:solidFill>
              </a:rPr>
              <a:t>	|--payment.py</a:t>
            </a:r>
          </a:p>
          <a:p>
            <a:r>
              <a:rPr lang="en-US">
                <a:solidFill>
                  <a:schemeClr val="bg1"/>
                </a:solidFill>
              </a:rPr>
              <a:t>	|--workout.py</a:t>
            </a:r>
          </a:p>
          <a:p>
            <a:r>
              <a:rPr lang="en-US">
                <a:solidFill>
                  <a:schemeClr val="bg1"/>
                </a:solidFill>
              </a:rPr>
              <a:t>|--static/</a:t>
            </a:r>
          </a:p>
          <a:p>
            <a:r>
              <a:rPr lang="en-US">
                <a:solidFill>
                  <a:schemeClr val="bg1"/>
                </a:solidFill>
              </a:rPr>
              <a:t>	|--images/</a:t>
            </a:r>
          </a:p>
          <a:p>
            <a:r>
              <a:rPr lang="en-US">
                <a:solidFill>
                  <a:schemeClr val="bg1"/>
                </a:solidFill>
              </a:rPr>
              <a:t>	|--javascript.js</a:t>
            </a:r>
          </a:p>
          <a:p>
            <a:r>
              <a:rPr lang="en-US">
                <a:solidFill>
                  <a:schemeClr val="bg1"/>
                </a:solidFill>
              </a:rPr>
              <a:t>	|--style.css</a:t>
            </a:r>
          </a:p>
          <a:p>
            <a:endParaRPr lang="en-US">
              <a:solidFill>
                <a:schemeClr val="bg1"/>
              </a:solidFill>
            </a:endParaRPr>
          </a:p>
        </p:txBody>
      </p:sp>
      <p:sp>
        <p:nvSpPr>
          <p:cNvPr id="4" name="TextBox 3">
            <a:extLst>
              <a:ext uri="{FF2B5EF4-FFF2-40B4-BE49-F238E27FC236}">
                <a16:creationId xmlns:a16="http://schemas.microsoft.com/office/drawing/2014/main" id="{302D8326-031F-4BC8-D453-E1D8678D144D}"/>
              </a:ext>
            </a:extLst>
          </p:cNvPr>
          <p:cNvSpPr txBox="1"/>
          <p:nvPr/>
        </p:nvSpPr>
        <p:spPr>
          <a:xfrm>
            <a:off x="7010400" y="187842"/>
            <a:ext cx="4373524" cy="7017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cs typeface="Segoe UI"/>
              </a:rPr>
              <a:t>|--templates/​</a:t>
            </a:r>
          </a:p>
          <a:p>
            <a:r>
              <a:rPr lang="en-US">
                <a:solidFill>
                  <a:schemeClr val="bg1"/>
                </a:solidFill>
                <a:cs typeface="Segoe UI"/>
              </a:rPr>
              <a:t> |--admin.html​</a:t>
            </a:r>
          </a:p>
          <a:p>
            <a:r>
              <a:rPr lang="en-US">
                <a:solidFill>
                  <a:schemeClr val="bg1"/>
                </a:solidFill>
                <a:cs typeface="Segoe UI"/>
              </a:rPr>
              <a:t> |--admin_dashboard.html​</a:t>
            </a:r>
          </a:p>
          <a:p>
            <a:r>
              <a:rPr lang="en-US">
                <a:solidFill>
                  <a:schemeClr val="bg1"/>
                </a:solidFill>
                <a:cs typeface="Segoe UI"/>
              </a:rPr>
              <a:t> |--admin_login.html​</a:t>
            </a:r>
          </a:p>
          <a:p>
            <a:r>
              <a:rPr lang="en-US">
                <a:solidFill>
                  <a:schemeClr val="bg1"/>
                </a:solidFill>
                <a:cs typeface="Segoe UI"/>
              </a:rPr>
              <a:t> |--attendance_report.html​</a:t>
            </a:r>
          </a:p>
          <a:p>
            <a:r>
              <a:rPr lang="en-US">
                <a:solidFill>
                  <a:schemeClr val="bg1"/>
                </a:solidFill>
                <a:cs typeface="Segoe UI"/>
              </a:rPr>
              <a:t> |--index.html​</a:t>
            </a:r>
          </a:p>
          <a:p>
            <a:r>
              <a:rPr lang="en-US">
                <a:solidFill>
                  <a:schemeClr val="bg1"/>
                </a:solidFill>
                <a:cs typeface="Segoe UI"/>
              </a:rPr>
              <a:t> |--login.html​</a:t>
            </a:r>
          </a:p>
          <a:p>
            <a:r>
              <a:rPr lang="en-US">
                <a:solidFill>
                  <a:schemeClr val="bg1"/>
                </a:solidFill>
                <a:cs typeface="Segoe UI"/>
              </a:rPr>
              <a:t> |--member.html​</a:t>
            </a:r>
          </a:p>
          <a:p>
            <a:r>
              <a:rPr lang="en-US">
                <a:solidFill>
                  <a:schemeClr val="bg1"/>
                </a:solidFill>
                <a:cs typeface="Segoe UI"/>
              </a:rPr>
              <a:t> |--member_dashboard.html​</a:t>
            </a:r>
          </a:p>
          <a:p>
            <a:r>
              <a:rPr lang="en-US">
                <a:solidFill>
                  <a:schemeClr val="bg1"/>
                </a:solidFill>
                <a:cs typeface="Segoe UI"/>
              </a:rPr>
              <a:t> |--member_feedback.html​</a:t>
            </a:r>
          </a:p>
          <a:p>
            <a:r>
              <a:rPr lang="en-US">
                <a:solidFill>
                  <a:schemeClr val="bg1"/>
                </a:solidFill>
                <a:cs typeface="Segoe UI"/>
              </a:rPr>
              <a:t> |--member_login.html​</a:t>
            </a:r>
          </a:p>
          <a:p>
            <a:r>
              <a:rPr lang="en-US">
                <a:solidFill>
                  <a:schemeClr val="bg1"/>
                </a:solidFill>
                <a:cs typeface="Segoe UI"/>
              </a:rPr>
              <a:t> |--member_payment_history.html​</a:t>
            </a:r>
          </a:p>
          <a:p>
            <a:r>
              <a:rPr lang="en-US">
                <a:solidFill>
                  <a:schemeClr val="bg1"/>
                </a:solidFill>
                <a:cs typeface="Segoe UI"/>
              </a:rPr>
              <a:t> |--payment_history.html​</a:t>
            </a:r>
          </a:p>
          <a:p>
            <a:r>
              <a:rPr lang="en-US">
                <a:solidFill>
                  <a:schemeClr val="bg1"/>
                </a:solidFill>
                <a:cs typeface="Segoe UI"/>
              </a:rPr>
              <a:t> |--signup.html​</a:t>
            </a:r>
          </a:p>
          <a:p>
            <a:r>
              <a:rPr lang="en-US">
                <a:solidFill>
                  <a:schemeClr val="bg1"/>
                </a:solidFill>
                <a:cs typeface="Segoe UI"/>
              </a:rPr>
              <a:t> |--update_member.html​</a:t>
            </a:r>
          </a:p>
          <a:p>
            <a:r>
              <a:rPr lang="en-US">
                <a:solidFill>
                  <a:schemeClr val="bg1"/>
                </a:solidFill>
                <a:cs typeface="Segoe UI"/>
              </a:rPr>
              <a:t> |--user_profile.html​</a:t>
            </a:r>
          </a:p>
          <a:p>
            <a:r>
              <a:rPr lang="en-US">
                <a:solidFill>
                  <a:schemeClr val="bg1"/>
                </a:solidFill>
                <a:cs typeface="Segoe UI"/>
              </a:rPr>
              <a:t> |--view_equipments.html​</a:t>
            </a:r>
          </a:p>
          <a:p>
            <a:r>
              <a:rPr lang="en-US">
                <a:solidFill>
                  <a:schemeClr val="bg1"/>
                </a:solidFill>
                <a:cs typeface="Segoe UI"/>
              </a:rPr>
              <a:t> |--view_feedback.html​</a:t>
            </a:r>
          </a:p>
          <a:p>
            <a:r>
              <a:rPr lang="en-US">
                <a:solidFill>
                  <a:schemeClr val="bg1"/>
                </a:solidFill>
                <a:cs typeface="Segoe UI"/>
              </a:rPr>
              <a:t> |--view_members.html​</a:t>
            </a:r>
          </a:p>
          <a:p>
            <a:r>
              <a:rPr lang="en-US">
                <a:solidFill>
                  <a:schemeClr val="bg1"/>
                </a:solidFill>
                <a:cs typeface="Segoe UI"/>
              </a:rPr>
              <a:t> |--add_equipments.html</a:t>
            </a:r>
          </a:p>
          <a:p>
            <a:r>
              <a:rPr lang="en-US">
                <a:solidFill>
                  <a:schemeClr val="bg1"/>
                </a:solidFill>
                <a:cs typeface="Segoe UI"/>
              </a:rPr>
              <a:t> |--add_member.html</a:t>
            </a:r>
          </a:p>
          <a:p>
            <a:r>
              <a:rPr lang="en-US">
                <a:solidFill>
                  <a:schemeClr val="bg1"/>
                </a:solidFill>
                <a:cs typeface="Segoe UI"/>
              </a:rPr>
              <a:t> |--add_payment.html</a:t>
            </a:r>
          </a:p>
          <a:p>
            <a:r>
              <a:rPr lang="en-US">
                <a:solidFill>
                  <a:schemeClr val="bg1"/>
                </a:solidFill>
                <a:cs typeface="Segoe UI"/>
              </a:rPr>
              <a:t>|--app.py​</a:t>
            </a:r>
          </a:p>
          <a:p>
            <a:r>
              <a:rPr lang="en-US">
                <a:solidFill>
                  <a:schemeClr val="bg1"/>
                </a:solidFill>
                <a:cs typeface="Segoe UI"/>
              </a:rPr>
              <a:t>|--.env.txt</a:t>
            </a:r>
          </a:p>
          <a:p>
            <a:r>
              <a:rPr lang="en-US">
                <a:solidFill>
                  <a:schemeClr val="bg1"/>
                </a:solidFill>
                <a:cs typeface="Segoe UI"/>
              </a:rPr>
              <a:t> </a:t>
            </a:r>
          </a:p>
        </p:txBody>
      </p:sp>
    </p:spTree>
    <p:extLst>
      <p:ext uri="{BB962C8B-B14F-4D97-AF65-F5344CB8AC3E}">
        <p14:creationId xmlns:p14="http://schemas.microsoft.com/office/powerpoint/2010/main" val="88663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B458B-E448-EEC0-5631-C3E1F00213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4AD85E-922E-9C19-B47D-D0B66F4602BB}"/>
              </a:ext>
            </a:extLst>
          </p:cNvPr>
          <p:cNvSpPr>
            <a:spLocks noGrp="1"/>
          </p:cNvSpPr>
          <p:nvPr>
            <p:ph type="title"/>
          </p:nvPr>
        </p:nvSpPr>
        <p:spPr>
          <a:xfrm>
            <a:off x="338735" y="160600"/>
            <a:ext cx="7936230" cy="583319"/>
          </a:xfrm>
        </p:spPr>
        <p:txBody>
          <a:bodyPr/>
          <a:lstStyle/>
          <a:p>
            <a:r>
              <a:rPr lang="en-US" sz="3000"/>
              <a:t>Data Structures Used :</a:t>
            </a:r>
          </a:p>
        </p:txBody>
      </p:sp>
      <p:sp>
        <p:nvSpPr>
          <p:cNvPr id="8" name="TextBox 7">
            <a:extLst>
              <a:ext uri="{FF2B5EF4-FFF2-40B4-BE49-F238E27FC236}">
                <a16:creationId xmlns:a16="http://schemas.microsoft.com/office/drawing/2014/main" id="{CB150F2C-A719-83DB-7AF2-05D389C96D55}"/>
              </a:ext>
            </a:extLst>
          </p:cNvPr>
          <p:cNvSpPr txBox="1"/>
          <p:nvPr/>
        </p:nvSpPr>
        <p:spPr>
          <a:xfrm>
            <a:off x="895809" y="1165589"/>
            <a:ext cx="68091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endParaRPr lang="en-US">
              <a:solidFill>
                <a:schemeClr val="bg1"/>
              </a:solidFill>
            </a:endParaRPr>
          </a:p>
        </p:txBody>
      </p:sp>
    </p:spTree>
    <p:extLst>
      <p:ext uri="{BB962C8B-B14F-4D97-AF65-F5344CB8AC3E}">
        <p14:creationId xmlns:p14="http://schemas.microsoft.com/office/powerpoint/2010/main" val="3496776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E6FADDB2-92DF-4CE5-B2D8-31B432CFB5EE}"/>
              </a:ext>
            </a:extLst>
          </p:cNvPr>
          <p:cNvPicPr>
            <a:picLocks noChangeAspect="1"/>
          </p:cNvPicPr>
          <p:nvPr/>
        </p:nvPicPr>
        <p:blipFill>
          <a:blip r:embed="rId2"/>
          <a:stretch>
            <a:fillRect/>
          </a:stretch>
        </p:blipFill>
        <p:spPr>
          <a:xfrm>
            <a:off x="6196804" y="200025"/>
            <a:ext cx="4722930" cy="6448425"/>
          </a:xfrm>
          <a:prstGeom prst="rect">
            <a:avLst/>
          </a:prstGeom>
        </p:spPr>
      </p:pic>
      <p:sp>
        <p:nvSpPr>
          <p:cNvPr id="2" name="TextBox 1">
            <a:extLst>
              <a:ext uri="{FF2B5EF4-FFF2-40B4-BE49-F238E27FC236}">
                <a16:creationId xmlns:a16="http://schemas.microsoft.com/office/drawing/2014/main" id="{6D3974B9-CA57-563C-5039-3B4A40041352}"/>
              </a:ext>
            </a:extLst>
          </p:cNvPr>
          <p:cNvSpPr txBox="1"/>
          <p:nvPr/>
        </p:nvSpPr>
        <p:spPr>
          <a:xfrm>
            <a:off x="95262" y="316500"/>
            <a:ext cx="5907666"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a:solidFill>
                  <a:schemeClr val="bg1"/>
                </a:solidFill>
              </a:rPr>
              <a:t>Results Obtained in Review 1:</a:t>
            </a:r>
          </a:p>
        </p:txBody>
      </p:sp>
    </p:spTree>
    <p:extLst>
      <p:ext uri="{BB962C8B-B14F-4D97-AF65-F5344CB8AC3E}">
        <p14:creationId xmlns:p14="http://schemas.microsoft.com/office/powerpoint/2010/main" val="258996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2B69A-C99A-5BFB-1ACA-B92267F4CE6B}"/>
            </a:ext>
          </a:extLst>
        </p:cNvPr>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id="{D5047A75-D525-4F75-8C06-62C64DC37DAB}"/>
              </a:ext>
            </a:extLst>
          </p:cNvPr>
          <p:cNvPicPr>
            <a:picLocks noChangeAspect="1"/>
          </p:cNvPicPr>
          <p:nvPr/>
        </p:nvPicPr>
        <p:blipFill>
          <a:blip r:embed="rId2"/>
          <a:stretch>
            <a:fillRect/>
          </a:stretch>
        </p:blipFill>
        <p:spPr>
          <a:xfrm>
            <a:off x="0" y="349824"/>
            <a:ext cx="12192000" cy="6510044"/>
          </a:xfrm>
          <a:prstGeom prst="rect">
            <a:avLst/>
          </a:prstGeom>
        </p:spPr>
      </p:pic>
    </p:spTree>
    <p:extLst>
      <p:ext uri="{BB962C8B-B14F-4D97-AF65-F5344CB8AC3E}">
        <p14:creationId xmlns:p14="http://schemas.microsoft.com/office/powerpoint/2010/main" val="2541537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DF40A-E664-5BA5-D296-48E24771B7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DCEE3C-382E-8483-8860-2FEF26745077}"/>
              </a:ext>
            </a:extLst>
          </p:cNvPr>
          <p:cNvSpPr>
            <a:spLocks noGrp="1"/>
          </p:cNvSpPr>
          <p:nvPr>
            <p:ph type="title"/>
          </p:nvPr>
        </p:nvSpPr>
        <p:spPr>
          <a:xfrm>
            <a:off x="326555" y="312931"/>
            <a:ext cx="8102567" cy="355479"/>
          </a:xfrm>
        </p:spPr>
        <p:txBody>
          <a:bodyPr/>
          <a:lstStyle/>
          <a:p>
            <a:r>
              <a:rPr lang="en-US" sz="3000"/>
              <a:t>Results obtained till now.</a:t>
            </a:r>
          </a:p>
        </p:txBody>
      </p:sp>
      <p:pic>
        <p:nvPicPr>
          <p:cNvPr id="6" name="Picture 5" descr="A person lifting a barbell&#10;&#10;AI-generated content may be incorrect.">
            <a:extLst>
              <a:ext uri="{FF2B5EF4-FFF2-40B4-BE49-F238E27FC236}">
                <a16:creationId xmlns:a16="http://schemas.microsoft.com/office/drawing/2014/main" id="{C6454FFB-D98E-D18D-DBD8-0D44AE3BC976}"/>
              </a:ext>
            </a:extLst>
          </p:cNvPr>
          <p:cNvPicPr>
            <a:picLocks noChangeAspect="1"/>
          </p:cNvPicPr>
          <p:nvPr/>
        </p:nvPicPr>
        <p:blipFill>
          <a:blip r:embed="rId2"/>
          <a:stretch>
            <a:fillRect/>
          </a:stretch>
        </p:blipFill>
        <p:spPr>
          <a:xfrm>
            <a:off x="985227" y="789214"/>
            <a:ext cx="10221685" cy="58400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35458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83EBA-4515-C9EF-A80D-677C3E373DC8}"/>
            </a:ext>
          </a:extLst>
        </p:cNvPr>
        <p:cNvGrpSpPr/>
        <p:nvPr/>
      </p:nvGrpSpPr>
      <p:grpSpPr>
        <a:xfrm>
          <a:off x="0" y="0"/>
          <a:ext cx="0" cy="0"/>
          <a:chOff x="0" y="0"/>
          <a:chExt cx="0" cy="0"/>
        </a:xfrm>
      </p:grpSpPr>
      <p:pic>
        <p:nvPicPr>
          <p:cNvPr id="4" name="Picture 3" descr="A screenshot of a member management&#10;&#10;AI-generated content may be incorrect.">
            <a:extLst>
              <a:ext uri="{FF2B5EF4-FFF2-40B4-BE49-F238E27FC236}">
                <a16:creationId xmlns:a16="http://schemas.microsoft.com/office/drawing/2014/main" id="{BC31D1DB-5748-1C66-852B-90E52773B4C1}"/>
              </a:ext>
            </a:extLst>
          </p:cNvPr>
          <p:cNvPicPr>
            <a:picLocks noChangeAspect="1"/>
          </p:cNvPicPr>
          <p:nvPr/>
        </p:nvPicPr>
        <p:blipFill>
          <a:blip r:embed="rId2"/>
          <a:stretch>
            <a:fillRect/>
          </a:stretch>
        </p:blipFill>
        <p:spPr>
          <a:xfrm>
            <a:off x="310311" y="255813"/>
            <a:ext cx="5791199" cy="3379895"/>
          </a:xfrm>
          <a:prstGeom prst="rect">
            <a:avLst/>
          </a:prstGeom>
          <a:ln>
            <a:noFill/>
          </a:ln>
          <a:effectLst>
            <a:outerShdw blurRad="292100" dist="139700" dir="2700000" algn="tl" rotWithShape="0">
              <a:srgbClr val="333333">
                <a:alpha val="65000"/>
              </a:srgbClr>
            </a:outerShdw>
          </a:effectLst>
        </p:spPr>
      </p:pic>
      <p:pic>
        <p:nvPicPr>
          <p:cNvPr id="5" name="Picture 4" descr="A screenshot of a dashboard&#10;&#10;AI-generated content may be incorrect.">
            <a:extLst>
              <a:ext uri="{FF2B5EF4-FFF2-40B4-BE49-F238E27FC236}">
                <a16:creationId xmlns:a16="http://schemas.microsoft.com/office/drawing/2014/main" id="{59C27288-F872-65D0-E74A-C704634D0535}"/>
              </a:ext>
            </a:extLst>
          </p:cNvPr>
          <p:cNvPicPr>
            <a:picLocks noChangeAspect="1"/>
          </p:cNvPicPr>
          <p:nvPr/>
        </p:nvPicPr>
        <p:blipFill>
          <a:blip r:embed="rId3"/>
          <a:stretch>
            <a:fillRect/>
          </a:stretch>
        </p:blipFill>
        <p:spPr>
          <a:xfrm>
            <a:off x="6270242" y="3254829"/>
            <a:ext cx="5704115" cy="34016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22335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984D5-8C59-3A67-FA16-CE719823C3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6A8250-8127-FA13-26C9-4D039703D9FB}"/>
              </a:ext>
            </a:extLst>
          </p:cNvPr>
          <p:cNvSpPr>
            <a:spLocks noGrp="1"/>
          </p:cNvSpPr>
          <p:nvPr>
            <p:ph type="title"/>
          </p:nvPr>
        </p:nvSpPr>
        <p:spPr>
          <a:xfrm>
            <a:off x="420945" y="207471"/>
            <a:ext cx="5762069" cy="727618"/>
          </a:xfrm>
        </p:spPr>
        <p:txBody>
          <a:bodyPr/>
          <a:lstStyle/>
          <a:p>
            <a:r>
              <a:rPr lang="en-US" sz="3800"/>
              <a:t>Tools Used : </a:t>
            </a:r>
          </a:p>
        </p:txBody>
      </p:sp>
      <p:sp>
        <p:nvSpPr>
          <p:cNvPr id="3" name="TextBox 2">
            <a:extLst>
              <a:ext uri="{FF2B5EF4-FFF2-40B4-BE49-F238E27FC236}">
                <a16:creationId xmlns:a16="http://schemas.microsoft.com/office/drawing/2014/main" id="{D3694CC0-7C7F-39A5-745B-0CF2567A6009}"/>
              </a:ext>
            </a:extLst>
          </p:cNvPr>
          <p:cNvSpPr txBox="1"/>
          <p:nvPr/>
        </p:nvSpPr>
        <p:spPr>
          <a:xfrm>
            <a:off x="980064" y="1316085"/>
            <a:ext cx="1031867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Project Overview : Your project is a full-stack web application for managing a fitness center.</a:t>
            </a:r>
          </a:p>
          <a:p>
            <a:endParaRPr lang="en-US">
              <a:solidFill>
                <a:schemeClr val="bg1"/>
              </a:solidFill>
            </a:endParaRPr>
          </a:p>
          <a:p>
            <a:r>
              <a:rPr lang="en-US">
                <a:solidFill>
                  <a:schemeClr val="bg1"/>
                </a:solidFill>
              </a:rPr>
              <a:t> It is built with: </a:t>
            </a:r>
            <a:endParaRPr lang="en-US">
              <a:solidFill>
                <a:schemeClr val="bg1"/>
              </a:solidFill>
              <a:ea typeface="+mn-lt"/>
              <a:cs typeface="+mn-lt"/>
            </a:endParaRPr>
          </a:p>
          <a:p>
            <a:endParaRPr lang="en-US">
              <a:solidFill>
                <a:schemeClr val="bg1"/>
              </a:solidFill>
              <a:ea typeface="+mn-lt"/>
              <a:cs typeface="+mn-lt"/>
            </a:endParaRPr>
          </a:p>
          <a:p>
            <a:pPr marL="285750" indent="-285750">
              <a:buFont typeface="Arial"/>
              <a:buChar char="•"/>
            </a:pPr>
            <a:r>
              <a:rPr lang="en-US">
                <a:solidFill>
                  <a:schemeClr val="bg1"/>
                </a:solidFill>
                <a:ea typeface="+mn-lt"/>
                <a:cs typeface="+mn-lt"/>
              </a:rPr>
              <a:t>Backend: Python (Flask) </a:t>
            </a:r>
          </a:p>
          <a:p>
            <a:pPr marL="285750" indent="-285750">
              <a:buFont typeface="Arial"/>
              <a:buChar char="•"/>
            </a:pPr>
            <a:endParaRPr lang="en-US">
              <a:solidFill>
                <a:schemeClr val="bg1"/>
              </a:solidFill>
              <a:ea typeface="+mn-lt"/>
              <a:cs typeface="+mn-lt"/>
            </a:endParaRPr>
          </a:p>
          <a:p>
            <a:pPr marL="285750" indent="-285750">
              <a:buFont typeface="Arial"/>
              <a:buChar char="•"/>
            </a:pPr>
            <a:r>
              <a:rPr lang="en-US">
                <a:solidFill>
                  <a:schemeClr val="bg1"/>
                </a:solidFill>
                <a:ea typeface="+mn-lt"/>
                <a:cs typeface="+mn-lt"/>
              </a:rPr>
              <a:t>Database: MongoDB (accessed via Flask-</a:t>
            </a:r>
            <a:r>
              <a:rPr lang="en-US" err="1">
                <a:solidFill>
                  <a:schemeClr val="bg1"/>
                </a:solidFill>
                <a:ea typeface="+mn-lt"/>
                <a:cs typeface="+mn-lt"/>
              </a:rPr>
              <a:t>PyMongo</a:t>
            </a:r>
            <a:r>
              <a:rPr lang="en-US">
                <a:solidFill>
                  <a:schemeClr val="bg1"/>
                </a:solidFill>
                <a:ea typeface="+mn-lt"/>
                <a:cs typeface="+mn-lt"/>
              </a:rPr>
              <a:t>) </a:t>
            </a:r>
          </a:p>
          <a:p>
            <a:pPr marL="285750" indent="-285750">
              <a:buFont typeface="Arial"/>
              <a:buChar char="•"/>
            </a:pPr>
            <a:endParaRPr lang="en-US">
              <a:solidFill>
                <a:schemeClr val="bg1"/>
              </a:solidFill>
              <a:ea typeface="+mn-lt"/>
              <a:cs typeface="+mn-lt"/>
            </a:endParaRPr>
          </a:p>
          <a:p>
            <a:pPr marL="285750" indent="-285750">
              <a:buFont typeface="Arial"/>
              <a:buChar char="•"/>
            </a:pPr>
            <a:r>
              <a:rPr lang="en-US">
                <a:solidFill>
                  <a:schemeClr val="bg1"/>
                </a:solidFill>
                <a:ea typeface="+mn-lt"/>
                <a:cs typeface="+mn-lt"/>
              </a:rPr>
              <a:t>Frontend: HTML, CSS, and </a:t>
            </a:r>
            <a:r>
              <a:rPr lang="en-US">
                <a:solidFill>
                  <a:schemeClr val="bg1"/>
                </a:solidFill>
              </a:rPr>
              <a:t>JavaScript</a:t>
            </a:r>
          </a:p>
          <a:p>
            <a:pPr marL="285750" indent="-285750">
              <a:buFont typeface="Arial"/>
              <a:buChar char="•"/>
            </a:pPr>
            <a:endParaRPr lang="en-US">
              <a:solidFill>
                <a:schemeClr val="bg1"/>
              </a:solidFill>
            </a:endParaRPr>
          </a:p>
          <a:p>
            <a:endParaRPr lang="en-US">
              <a:solidFill>
                <a:schemeClr val="bg1"/>
              </a:solidFill>
            </a:endParaRPr>
          </a:p>
        </p:txBody>
      </p:sp>
    </p:spTree>
    <p:extLst>
      <p:ext uri="{BB962C8B-B14F-4D97-AF65-F5344CB8AC3E}">
        <p14:creationId xmlns:p14="http://schemas.microsoft.com/office/powerpoint/2010/main" val="1946776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A70F-DE2B-80A6-BC6A-6BAFBF7B01D6}"/>
              </a:ext>
            </a:extLst>
          </p:cNvPr>
          <p:cNvSpPr>
            <a:spLocks noGrp="1"/>
          </p:cNvSpPr>
          <p:nvPr>
            <p:ph type="title"/>
          </p:nvPr>
        </p:nvSpPr>
        <p:spPr>
          <a:xfrm>
            <a:off x="338735" y="160600"/>
            <a:ext cx="7936230" cy="583319"/>
          </a:xfrm>
        </p:spPr>
        <p:txBody>
          <a:bodyPr/>
          <a:lstStyle/>
          <a:p>
            <a:r>
              <a:rPr lang="en-US" sz="3000"/>
              <a:t>Future Work</a:t>
            </a:r>
          </a:p>
        </p:txBody>
      </p:sp>
      <p:sp>
        <p:nvSpPr>
          <p:cNvPr id="8" name="TextBox 7">
            <a:extLst>
              <a:ext uri="{FF2B5EF4-FFF2-40B4-BE49-F238E27FC236}">
                <a16:creationId xmlns:a16="http://schemas.microsoft.com/office/drawing/2014/main" id="{FCACE55E-9F94-9CB9-B96B-D7CDE8B6E003}"/>
              </a:ext>
            </a:extLst>
          </p:cNvPr>
          <p:cNvSpPr txBox="1"/>
          <p:nvPr/>
        </p:nvSpPr>
        <p:spPr>
          <a:xfrm>
            <a:off x="895809" y="1165589"/>
            <a:ext cx="6809153"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a:solidFill>
                  <a:schemeClr val="bg1"/>
                </a:solidFill>
              </a:rPr>
              <a:t>Gamification --&gt; Display the stats of members. Giving rewards for streak maintaining members.</a:t>
            </a:r>
          </a:p>
          <a:p>
            <a:pPr marL="342900" indent="-342900">
              <a:buAutoNum type="arabicPeriod"/>
            </a:pPr>
            <a:endParaRPr lang="en-US">
              <a:solidFill>
                <a:schemeClr val="bg1"/>
              </a:solidFill>
            </a:endParaRPr>
          </a:p>
          <a:p>
            <a:pPr marL="342900" indent="-342900">
              <a:buAutoNum type="arabicPeriod"/>
            </a:pPr>
            <a:r>
              <a:rPr lang="en-US">
                <a:solidFill>
                  <a:schemeClr val="bg1"/>
                </a:solidFill>
              </a:rPr>
              <a:t>Equipements list  </a:t>
            </a:r>
          </a:p>
          <a:p>
            <a:pPr marL="342900" indent="-342900">
              <a:buAutoNum type="arabicPeriod"/>
            </a:pPr>
            <a:endParaRPr lang="en-US">
              <a:solidFill>
                <a:schemeClr val="bg1"/>
              </a:solidFill>
            </a:endParaRPr>
          </a:p>
          <a:p>
            <a:pPr marL="342900" indent="-342900">
              <a:buAutoNum type="arabicPeriod"/>
            </a:pPr>
            <a:r>
              <a:rPr lang="en-US">
                <a:solidFill>
                  <a:schemeClr val="bg1"/>
                </a:solidFill>
              </a:rPr>
              <a:t>Guest Pass Management</a:t>
            </a:r>
          </a:p>
          <a:p>
            <a:pPr marL="342900" indent="-342900">
              <a:buAutoNum type="arabicPeriod"/>
            </a:pPr>
            <a:endParaRPr lang="en-US">
              <a:solidFill>
                <a:schemeClr val="bg1"/>
              </a:solidFill>
            </a:endParaRPr>
          </a:p>
          <a:p>
            <a:pPr marL="342900" indent="-342900">
              <a:buAutoNum type="arabicPeriod"/>
            </a:pPr>
            <a:r>
              <a:rPr lang="en-US">
                <a:solidFill>
                  <a:schemeClr val="bg1"/>
                </a:solidFill>
              </a:rPr>
              <a:t>Capacity Mangement based on timing</a:t>
            </a:r>
          </a:p>
          <a:p>
            <a:pPr marL="342900" indent="-342900">
              <a:buAutoNum type="arabicPeriod"/>
            </a:pPr>
            <a:endParaRPr lang="en-US">
              <a:solidFill>
                <a:schemeClr val="bg1"/>
              </a:solidFill>
            </a:endParaRPr>
          </a:p>
          <a:p>
            <a:pPr marL="342900" indent="-342900">
              <a:buAutoNum type="arabicPeriod"/>
            </a:pPr>
            <a:r>
              <a:rPr lang="en-US">
                <a:solidFill>
                  <a:schemeClr val="bg1"/>
                </a:solidFill>
              </a:rPr>
              <a:t>Emergency Contact</a:t>
            </a:r>
          </a:p>
          <a:p>
            <a:pPr marL="342900" indent="-342900">
              <a:buAutoNum type="arabicPeriod"/>
            </a:pPr>
            <a:endParaRPr lang="en-US">
              <a:solidFill>
                <a:schemeClr val="bg1"/>
              </a:solidFill>
            </a:endParaRPr>
          </a:p>
          <a:p>
            <a:pPr marL="342900" indent="-342900">
              <a:buAutoNum type="arabicPeriod"/>
            </a:pPr>
            <a:r>
              <a:rPr lang="en-US">
                <a:solidFill>
                  <a:schemeClr val="bg1"/>
                </a:solidFill>
              </a:rPr>
              <a:t>Nutritionist Plan using API</a:t>
            </a:r>
          </a:p>
          <a:p>
            <a:pPr marL="342900" indent="-342900">
              <a:buAutoNum type="arabicPeriod"/>
            </a:pPr>
            <a:endParaRPr lang="en-US">
              <a:solidFill>
                <a:schemeClr val="bg1"/>
              </a:solidFill>
            </a:endParaRPr>
          </a:p>
          <a:p>
            <a:pPr marL="342900" indent="-342900">
              <a:buAutoNum type="arabicPeriod"/>
            </a:pPr>
            <a:r>
              <a:rPr lang="en-US">
                <a:solidFill>
                  <a:schemeClr val="bg1"/>
                </a:solidFill>
              </a:rPr>
              <a:t>Hashing the passwords and storing in the database</a:t>
            </a:r>
          </a:p>
          <a:p>
            <a:pPr marL="342900" indent="-342900">
              <a:buAutoNum type="arabicPeriod"/>
            </a:pPr>
            <a:endParaRPr lang="en-US">
              <a:solidFill>
                <a:schemeClr val="bg1"/>
              </a:solidFill>
            </a:endParaRPr>
          </a:p>
          <a:p>
            <a:pPr marL="342900" indent="-342900">
              <a:buAutoNum type="arabicPeriod"/>
            </a:pPr>
            <a:r>
              <a:rPr lang="en-US">
                <a:solidFill>
                  <a:schemeClr val="bg1"/>
                </a:solidFill>
              </a:rPr>
              <a:t>Regex Search in Mongo DB</a:t>
            </a:r>
          </a:p>
          <a:p>
            <a:pPr marL="342900" indent="-342900">
              <a:buAutoNum type="arabicPeriod"/>
            </a:pPr>
            <a:endParaRPr lang="en-US">
              <a:solidFill>
                <a:schemeClr val="bg1"/>
              </a:solidFill>
            </a:endParaRPr>
          </a:p>
        </p:txBody>
      </p:sp>
    </p:spTree>
    <p:extLst>
      <p:ext uri="{BB962C8B-B14F-4D97-AF65-F5344CB8AC3E}">
        <p14:creationId xmlns:p14="http://schemas.microsoft.com/office/powerpoint/2010/main" val="585388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2B7EB-AEC9-B413-ACD7-AD7CA0F977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6B3568-C472-AFF0-DC90-90B8A8D08AAC}"/>
              </a:ext>
            </a:extLst>
          </p:cNvPr>
          <p:cNvSpPr>
            <a:spLocks noGrp="1"/>
          </p:cNvSpPr>
          <p:nvPr>
            <p:ph type="ctrTitle"/>
          </p:nvPr>
        </p:nvSpPr>
        <p:spPr>
          <a:xfrm>
            <a:off x="594360" y="411479"/>
            <a:ext cx="5486400" cy="3291840"/>
          </a:xfrm>
        </p:spPr>
        <p:txBody>
          <a:bodyPr/>
          <a:lstStyle/>
          <a:p>
            <a:r>
              <a:rPr lang="en-US"/>
              <a:t>Thank you</a:t>
            </a:r>
          </a:p>
        </p:txBody>
      </p:sp>
      <p:sp>
        <p:nvSpPr>
          <p:cNvPr id="3" name="Text Placeholder 2">
            <a:extLst>
              <a:ext uri="{FF2B5EF4-FFF2-40B4-BE49-F238E27FC236}">
                <a16:creationId xmlns:a16="http://schemas.microsoft.com/office/drawing/2014/main" id="{07857BDD-A8E9-A3A5-0D55-492D358A278E}"/>
              </a:ext>
            </a:extLst>
          </p:cNvPr>
          <p:cNvSpPr>
            <a:spLocks noGrp="1"/>
          </p:cNvSpPr>
          <p:nvPr>
            <p:ph type="body" sz="quarter" idx="11"/>
          </p:nvPr>
        </p:nvSpPr>
        <p:spPr>
          <a:xfrm>
            <a:off x="1023568" y="4800601"/>
            <a:ext cx="3324497" cy="405881"/>
          </a:xfrm>
        </p:spPr>
        <p:txBody>
          <a:bodyPr/>
          <a:lstStyle/>
          <a:p>
            <a:pPr algn="ctr"/>
            <a:r>
              <a:rPr lang="en-US"/>
              <a:t>Team – 8 , C - Batch</a:t>
            </a:r>
          </a:p>
        </p:txBody>
      </p:sp>
    </p:spTree>
    <p:extLst>
      <p:ext uri="{BB962C8B-B14F-4D97-AF65-F5344CB8AC3E}">
        <p14:creationId xmlns:p14="http://schemas.microsoft.com/office/powerpoint/2010/main" val="6868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47AB60-5EF6-CD96-D848-DD5BB81D34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17E579-0888-6593-2193-DCD08466B64C}"/>
              </a:ext>
            </a:extLst>
          </p:cNvPr>
          <p:cNvSpPr>
            <a:spLocks noGrp="1"/>
          </p:cNvSpPr>
          <p:nvPr>
            <p:ph type="title"/>
          </p:nvPr>
        </p:nvSpPr>
        <p:spPr>
          <a:xfrm>
            <a:off x="4201606" y="289362"/>
            <a:ext cx="3799659" cy="727618"/>
          </a:xfrm>
        </p:spPr>
        <p:txBody>
          <a:bodyPr/>
          <a:lstStyle/>
          <a:p>
            <a:pPr algn="ctr"/>
            <a:r>
              <a:rPr lang="en-US" sz="3800"/>
              <a:t>Abstract</a:t>
            </a:r>
            <a:endParaRPr lang="en-US"/>
          </a:p>
        </p:txBody>
      </p:sp>
      <p:sp>
        <p:nvSpPr>
          <p:cNvPr id="4" name="Content Placeholder 3">
            <a:extLst>
              <a:ext uri="{FF2B5EF4-FFF2-40B4-BE49-F238E27FC236}">
                <a16:creationId xmlns:a16="http://schemas.microsoft.com/office/drawing/2014/main" id="{3B7CA913-3E3A-4361-D1EB-E60389C0596D}"/>
              </a:ext>
            </a:extLst>
          </p:cNvPr>
          <p:cNvSpPr>
            <a:spLocks noGrp="1"/>
          </p:cNvSpPr>
          <p:nvPr>
            <p:ph sz="quarter" idx="13"/>
          </p:nvPr>
        </p:nvSpPr>
        <p:spPr>
          <a:xfrm>
            <a:off x="1236414" y="1396965"/>
            <a:ext cx="10248047" cy="3651390"/>
          </a:xfrm>
        </p:spPr>
        <p:txBody>
          <a:bodyPr vert="horz" lIns="0" tIns="45720" rIns="91440" bIns="45720" rtlCol="0" anchor="t">
            <a:noAutofit/>
          </a:bodyPr>
          <a:lstStyle/>
          <a:p>
            <a:r>
              <a:rPr lang="en-US" sz="2200" dirty="0">
                <a:ea typeface="+mn-lt"/>
                <a:cs typeface="+mn-lt"/>
              </a:rPr>
              <a:t>   This project introduces a Fitness Management System, developed to optimize fitness center operations through a blend of web technologies and object-oriented programming. Built with Python and the Flask framework, the system features a clean and functional front-end interface, allowing administrators and members to easily manage tasks such as user authentication, membership management, and workout tracking. The back-end leverages Object-Oriented Programming (OOP) principles, encapsulating core functionalities within classes to ensure modularity and scalability. Data structures like hash maps and lists are employed to efficiently manage data, enhancing system performance. For database management, the system utilizes MongoDB. This allows for efficient storage and retrieval of diverse data types, including user information, workout logs, and transaction records. The integration of Flask with MongoDB creates a robust and scalable architecture, capable of handling the dynamic needs of a fitness center, thereby providing a comprehensive solution for modern fitness management.</a:t>
            </a:r>
            <a:endParaRPr lang="en-US" sz="2200" dirty="0"/>
          </a:p>
          <a:p>
            <a:endParaRPr lang="en-US" sz="2200"/>
          </a:p>
        </p:txBody>
      </p:sp>
    </p:spTree>
    <p:extLst>
      <p:ext uri="{BB962C8B-B14F-4D97-AF65-F5344CB8AC3E}">
        <p14:creationId xmlns:p14="http://schemas.microsoft.com/office/powerpoint/2010/main" val="235056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354874" y="472600"/>
            <a:ext cx="5383490" cy="1038337"/>
          </a:xfrm>
        </p:spPr>
        <p:txBody>
          <a:bodyPr/>
          <a:lstStyle/>
          <a:p>
            <a:r>
              <a:rPr lang="en-US"/>
              <a:t>Table of Contents </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vert="horz" lIns="0" tIns="457200" rIns="0" bIns="0" rtlCol="0" anchor="t">
            <a:normAutofit fontScale="92500" lnSpcReduction="20000"/>
          </a:bodyPr>
          <a:lstStyle/>
          <a:p>
            <a:pPr marL="283210" indent="-283210"/>
            <a:r>
              <a:rPr lang="en-US" dirty="0"/>
              <a:t>Introduction</a:t>
            </a:r>
          </a:p>
          <a:p>
            <a:pPr marL="283210" indent="-283210"/>
            <a:r>
              <a:rPr lang="en-US"/>
              <a:t>Objectives</a:t>
            </a:r>
            <a:endParaRPr lang="en-US" b="0">
              <a:solidFill>
                <a:srgbClr val="FFFFFF"/>
              </a:solidFill>
            </a:endParaRPr>
          </a:p>
          <a:p>
            <a:pPr marL="283210" indent="-283210"/>
            <a:r>
              <a:rPr lang="en-US" sz="2200" dirty="0"/>
              <a:t>Problem Statement</a:t>
            </a:r>
          </a:p>
          <a:p>
            <a:pPr marL="283210" indent="-283210"/>
            <a:r>
              <a:rPr lang="en-US" dirty="0"/>
              <a:t>Architecture</a:t>
            </a:r>
            <a:endParaRPr lang="en-US" b="0">
              <a:solidFill>
                <a:srgbClr val="FFFFFF"/>
              </a:solidFill>
            </a:endParaRPr>
          </a:p>
          <a:p>
            <a:pPr marL="283210" indent="-283210"/>
            <a:r>
              <a:rPr lang="en-US" dirty="0"/>
              <a:t>Results</a:t>
            </a:r>
          </a:p>
          <a:p>
            <a:pPr marL="283210" indent="-283210"/>
            <a:r>
              <a:rPr lang="en-US" dirty="0"/>
              <a:t>Tools Used</a:t>
            </a:r>
          </a:p>
          <a:p>
            <a:pPr marL="283210" indent="-283210"/>
            <a:r>
              <a:rPr lang="en-US" dirty="0"/>
              <a:t>Future Work</a:t>
            </a:r>
          </a:p>
        </p:txBody>
      </p:sp>
    </p:spTree>
    <p:extLst>
      <p:ext uri="{BB962C8B-B14F-4D97-AF65-F5344CB8AC3E}">
        <p14:creationId xmlns:p14="http://schemas.microsoft.com/office/powerpoint/2010/main" val="3346685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38DDA-6755-9901-4AA8-C9D575C58E16}"/>
              </a:ext>
            </a:extLst>
          </p:cNvPr>
          <p:cNvSpPr>
            <a:spLocks noGrp="1"/>
          </p:cNvSpPr>
          <p:nvPr>
            <p:ph type="title"/>
          </p:nvPr>
        </p:nvSpPr>
        <p:spPr>
          <a:xfrm>
            <a:off x="593312" y="426671"/>
            <a:ext cx="3799659" cy="646338"/>
          </a:xfrm>
        </p:spPr>
        <p:txBody>
          <a:bodyPr/>
          <a:lstStyle/>
          <a:p>
            <a:r>
              <a:rPr lang="en-US" sz="3800"/>
              <a:t>Introduction  </a:t>
            </a:r>
          </a:p>
        </p:txBody>
      </p:sp>
      <p:sp>
        <p:nvSpPr>
          <p:cNvPr id="4" name="Content Placeholder 3">
            <a:extLst>
              <a:ext uri="{FF2B5EF4-FFF2-40B4-BE49-F238E27FC236}">
                <a16:creationId xmlns:a16="http://schemas.microsoft.com/office/drawing/2014/main" id="{6D144328-1746-E432-0913-7512D9244B6B}"/>
              </a:ext>
            </a:extLst>
          </p:cNvPr>
          <p:cNvSpPr>
            <a:spLocks noGrp="1"/>
          </p:cNvSpPr>
          <p:nvPr>
            <p:ph sz="quarter" idx="13"/>
          </p:nvPr>
        </p:nvSpPr>
        <p:spPr>
          <a:xfrm>
            <a:off x="1013704" y="1713440"/>
            <a:ext cx="10988383" cy="4717293"/>
          </a:xfrm>
        </p:spPr>
        <p:txBody>
          <a:bodyPr vert="horz" lIns="0" tIns="45720" rIns="91440" bIns="45720" rtlCol="0" anchor="t">
            <a:noAutofit/>
          </a:bodyPr>
          <a:lstStyle/>
          <a:p>
            <a:pPr>
              <a:buFont typeface="Arial"/>
              <a:buChar char="•"/>
            </a:pPr>
            <a:r>
              <a:rPr lang="en-US" sz="2100" b="1">
                <a:ea typeface="+mn-lt"/>
                <a:cs typeface="+mn-lt"/>
              </a:rPr>
              <a:t> Purpose :</a:t>
            </a:r>
            <a:r>
              <a:rPr lang="en-US" sz="2100">
                <a:ea typeface="+mn-lt"/>
                <a:cs typeface="+mn-lt"/>
              </a:rPr>
              <a:t> </a:t>
            </a:r>
            <a:r>
              <a:rPr lang="en-US">
                <a:ea typeface="+mn-lt"/>
                <a:cs typeface="+mn-lt"/>
              </a:rPr>
              <a:t>Develop a Fitness Management System to streamline fitness center operations and enhance user experience.</a:t>
            </a:r>
          </a:p>
          <a:p>
            <a:pPr>
              <a:buFont typeface="Arial"/>
              <a:buChar char="•"/>
            </a:pPr>
            <a:r>
              <a:rPr lang="en-US" sz="2100" b="1">
                <a:ea typeface="+mn-lt"/>
                <a:cs typeface="+mn-lt"/>
              </a:rPr>
              <a:t> Technology Stack :</a:t>
            </a:r>
            <a:r>
              <a:rPr lang="en-US" sz="2100">
                <a:ea typeface="+mn-lt"/>
                <a:cs typeface="+mn-lt"/>
              </a:rPr>
              <a:t> </a:t>
            </a:r>
            <a:r>
              <a:rPr lang="en-US">
                <a:ea typeface="+mn-lt"/>
                <a:cs typeface="+mn-lt"/>
              </a:rPr>
              <a:t>Utilizes Python and Flask for web development, ensuring flexibility and scalability.</a:t>
            </a:r>
          </a:p>
          <a:p>
            <a:pPr>
              <a:buFont typeface="Arial"/>
              <a:buChar char="•"/>
            </a:pPr>
            <a:r>
              <a:rPr lang="en-US" sz="2100" b="1">
                <a:ea typeface="+mn-lt"/>
                <a:cs typeface="+mn-lt"/>
              </a:rPr>
              <a:t> Front-End :</a:t>
            </a:r>
            <a:r>
              <a:rPr lang="en-US" sz="2100">
                <a:ea typeface="+mn-lt"/>
                <a:cs typeface="+mn-lt"/>
              </a:rPr>
              <a:t> </a:t>
            </a:r>
            <a:r>
              <a:rPr lang="en-US">
                <a:ea typeface="+mn-lt"/>
                <a:cs typeface="+mn-lt"/>
              </a:rPr>
              <a:t>Crafted with HTML, CSS, and JavaScript for an intuitive and responsive user interface.</a:t>
            </a:r>
          </a:p>
          <a:p>
            <a:pPr>
              <a:buFont typeface="Arial"/>
              <a:buChar char="•"/>
            </a:pPr>
            <a:r>
              <a:rPr lang="en-US" sz="2100" b="1">
                <a:ea typeface="+mn-lt"/>
                <a:cs typeface="+mn-lt"/>
              </a:rPr>
              <a:t> Back-End :</a:t>
            </a:r>
            <a:r>
              <a:rPr lang="en-US" sz="2100">
                <a:ea typeface="+mn-lt"/>
                <a:cs typeface="+mn-lt"/>
              </a:rPr>
              <a:t> </a:t>
            </a:r>
            <a:r>
              <a:rPr lang="en-US">
                <a:ea typeface="+mn-lt"/>
                <a:cs typeface="+mn-lt"/>
              </a:rPr>
              <a:t>Employs Object-Oriented Programming (OOP) principles for modular and reusable code.</a:t>
            </a:r>
          </a:p>
          <a:p>
            <a:pPr>
              <a:buFont typeface="Arial"/>
              <a:buChar char="•"/>
            </a:pPr>
            <a:r>
              <a:rPr lang="en-US" sz="2100" b="1">
                <a:ea typeface="+mn-lt"/>
                <a:cs typeface="+mn-lt"/>
              </a:rPr>
              <a:t> Data Management : </a:t>
            </a:r>
            <a:r>
              <a:rPr lang="en-US">
                <a:ea typeface="+mn-lt"/>
                <a:cs typeface="+mn-lt"/>
              </a:rPr>
              <a:t>Uses data structures like hash maps and lists for efficient data handling.</a:t>
            </a:r>
          </a:p>
          <a:p>
            <a:pPr>
              <a:buFont typeface="Arial"/>
              <a:buChar char="•"/>
            </a:pPr>
            <a:r>
              <a:rPr lang="en-US" sz="2100" b="1">
                <a:ea typeface="+mn-lt"/>
                <a:cs typeface="+mn-lt"/>
              </a:rPr>
              <a:t> Database :</a:t>
            </a:r>
            <a:r>
              <a:rPr lang="en-US" sz="2100">
                <a:ea typeface="+mn-lt"/>
                <a:cs typeface="+mn-lt"/>
              </a:rPr>
              <a:t> </a:t>
            </a:r>
            <a:r>
              <a:rPr lang="en-US">
                <a:ea typeface="+mn-lt"/>
                <a:cs typeface="+mn-lt"/>
              </a:rPr>
              <a:t>Integrates MongoDB for flexible and efficient storage and retrieval of diverse data types.</a:t>
            </a:r>
          </a:p>
          <a:p>
            <a:pPr marL="285750" indent="-285750">
              <a:buFont typeface="Arial"/>
              <a:buChar char="•"/>
            </a:pPr>
            <a:endParaRPr lang="en-US" sz="2100"/>
          </a:p>
        </p:txBody>
      </p:sp>
    </p:spTree>
    <p:extLst>
      <p:ext uri="{BB962C8B-B14F-4D97-AF65-F5344CB8AC3E}">
        <p14:creationId xmlns:p14="http://schemas.microsoft.com/office/powerpoint/2010/main" val="2526674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7366E-0B77-3B10-B731-51BFEB7CD5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3615F2-5782-99D7-3EB4-D618506F0182}"/>
              </a:ext>
            </a:extLst>
          </p:cNvPr>
          <p:cNvSpPr>
            <a:spLocks noGrp="1"/>
          </p:cNvSpPr>
          <p:nvPr>
            <p:ph type="title"/>
          </p:nvPr>
        </p:nvSpPr>
        <p:spPr>
          <a:xfrm>
            <a:off x="473849" y="347624"/>
            <a:ext cx="3799659" cy="727618"/>
          </a:xfrm>
        </p:spPr>
        <p:txBody>
          <a:bodyPr/>
          <a:lstStyle/>
          <a:p>
            <a:r>
              <a:rPr lang="en-US" sz="3800"/>
              <a:t>Objectives  </a:t>
            </a:r>
          </a:p>
        </p:txBody>
      </p:sp>
      <p:sp>
        <p:nvSpPr>
          <p:cNvPr id="4" name="Content Placeholder 3">
            <a:extLst>
              <a:ext uri="{FF2B5EF4-FFF2-40B4-BE49-F238E27FC236}">
                <a16:creationId xmlns:a16="http://schemas.microsoft.com/office/drawing/2014/main" id="{05852060-FAAD-1C28-5365-1EC4B27AD237}"/>
              </a:ext>
            </a:extLst>
          </p:cNvPr>
          <p:cNvSpPr>
            <a:spLocks noGrp="1"/>
          </p:cNvSpPr>
          <p:nvPr>
            <p:ph sz="quarter" idx="13"/>
          </p:nvPr>
        </p:nvSpPr>
        <p:spPr>
          <a:xfrm>
            <a:off x="1288729" y="1588825"/>
            <a:ext cx="10434513" cy="4608660"/>
          </a:xfrm>
        </p:spPr>
        <p:txBody>
          <a:bodyPr vert="horz" lIns="0" tIns="45720" rIns="91440" bIns="45720" rtlCol="0" anchor="t">
            <a:noAutofit/>
          </a:bodyPr>
          <a:lstStyle/>
          <a:p>
            <a:pPr>
              <a:buFont typeface="Arial"/>
              <a:buChar char="•"/>
            </a:pPr>
            <a:r>
              <a:rPr lang="en-IN" b="1" dirty="0">
                <a:ea typeface="+mn-lt"/>
                <a:cs typeface="+mn-lt"/>
              </a:rPr>
              <a:t>  Streamline Operations </a:t>
            </a:r>
            <a:r>
              <a:rPr lang="en-IN" sz="1700" b="1" dirty="0">
                <a:ea typeface="+mn-lt"/>
                <a:cs typeface="+mn-lt"/>
              </a:rPr>
              <a:t>:</a:t>
            </a:r>
            <a:r>
              <a:rPr lang="en-IN" dirty="0">
                <a:ea typeface="+mn-lt"/>
                <a:cs typeface="+mn-lt"/>
              </a:rPr>
              <a:t> Efficiently manage fitness </a:t>
            </a:r>
            <a:r>
              <a:rPr lang="en-IN" dirty="0" err="1">
                <a:ea typeface="+mn-lt"/>
                <a:cs typeface="+mn-lt"/>
              </a:rPr>
              <a:t>center</a:t>
            </a:r>
            <a:r>
              <a:rPr lang="en-IN" dirty="0">
                <a:ea typeface="+mn-lt"/>
                <a:cs typeface="+mn-lt"/>
              </a:rPr>
              <a:t> tasks such as memberships and workout tracking.</a:t>
            </a:r>
            <a:endParaRPr lang="en-US" dirty="0">
              <a:ea typeface="+mn-lt"/>
              <a:cs typeface="+mn-lt"/>
            </a:endParaRPr>
          </a:p>
          <a:p>
            <a:pPr>
              <a:buFont typeface="Arial"/>
              <a:buChar char="•"/>
            </a:pPr>
            <a:r>
              <a:rPr lang="en-IN" b="1" dirty="0">
                <a:ea typeface="+mn-lt"/>
                <a:cs typeface="+mn-lt"/>
              </a:rPr>
              <a:t>  Enhance User Experience </a:t>
            </a:r>
            <a:r>
              <a:rPr lang="en-IN" sz="1700" b="1" dirty="0">
                <a:ea typeface="+mn-lt"/>
                <a:cs typeface="+mn-lt"/>
              </a:rPr>
              <a:t>:</a:t>
            </a:r>
            <a:r>
              <a:rPr lang="en-IN" dirty="0">
                <a:ea typeface="+mn-lt"/>
                <a:cs typeface="+mn-lt"/>
              </a:rPr>
              <a:t> Provide an intuitive interface for administrators and members.</a:t>
            </a:r>
            <a:endParaRPr lang="en-US" dirty="0">
              <a:ea typeface="+mn-lt"/>
              <a:cs typeface="+mn-lt"/>
            </a:endParaRPr>
          </a:p>
          <a:p>
            <a:pPr>
              <a:buFont typeface="Arial"/>
              <a:buChar char="•"/>
            </a:pPr>
            <a:r>
              <a:rPr lang="en-IN" b="1" dirty="0">
                <a:ea typeface="+mn-lt"/>
                <a:cs typeface="+mn-lt"/>
              </a:rPr>
              <a:t>  Robust Back-End </a:t>
            </a:r>
            <a:r>
              <a:rPr lang="en-IN" sz="1700" b="1" dirty="0">
                <a:ea typeface="+mn-lt"/>
                <a:cs typeface="+mn-lt"/>
              </a:rPr>
              <a:t>:</a:t>
            </a:r>
            <a:r>
              <a:rPr lang="en-IN" dirty="0">
                <a:ea typeface="+mn-lt"/>
                <a:cs typeface="+mn-lt"/>
              </a:rPr>
              <a:t> Implement modular and scalable back-end using Object-Oriented Programming.</a:t>
            </a:r>
            <a:endParaRPr lang="en-US" dirty="0">
              <a:ea typeface="+mn-lt"/>
              <a:cs typeface="+mn-lt"/>
            </a:endParaRPr>
          </a:p>
          <a:p>
            <a:pPr>
              <a:buFont typeface="Arial"/>
              <a:buChar char="•"/>
            </a:pPr>
            <a:r>
              <a:rPr lang="en-IN" b="1">
                <a:ea typeface="+mn-lt"/>
                <a:cs typeface="+mn-lt"/>
              </a:rPr>
              <a:t>  Efficient Data Management</a:t>
            </a:r>
            <a:r>
              <a:rPr lang="en-IN" dirty="0">
                <a:ea typeface="+mn-lt"/>
                <a:cs typeface="+mn-lt"/>
              </a:rPr>
              <a:t> </a:t>
            </a:r>
            <a:r>
              <a:rPr lang="en-IN" sz="1700" b="1">
                <a:ea typeface="+mn-lt"/>
                <a:cs typeface="+mn-lt"/>
              </a:rPr>
              <a:t>:</a:t>
            </a:r>
            <a:r>
              <a:rPr lang="en-IN">
                <a:ea typeface="+mn-lt"/>
                <a:cs typeface="+mn-lt"/>
              </a:rPr>
              <a:t> Optimize data handling with hash maps and lists.</a:t>
            </a:r>
            <a:endParaRPr lang="en-US">
              <a:ea typeface="+mn-lt"/>
              <a:cs typeface="+mn-lt"/>
            </a:endParaRPr>
          </a:p>
          <a:p>
            <a:pPr>
              <a:buFont typeface="Arial"/>
              <a:buChar char="•"/>
            </a:pPr>
            <a:r>
              <a:rPr lang="en-IN" b="1" dirty="0">
                <a:ea typeface="+mn-lt"/>
                <a:cs typeface="+mn-lt"/>
              </a:rPr>
              <a:t>  Flexible Database Integration</a:t>
            </a:r>
            <a:r>
              <a:rPr lang="en-IN" dirty="0">
                <a:ea typeface="+mn-lt"/>
                <a:cs typeface="+mn-lt"/>
              </a:rPr>
              <a:t> </a:t>
            </a:r>
            <a:r>
              <a:rPr lang="en-IN" sz="1700" b="1" dirty="0">
                <a:ea typeface="+mn-lt"/>
                <a:cs typeface="+mn-lt"/>
              </a:rPr>
              <a:t>:</a:t>
            </a:r>
            <a:r>
              <a:rPr lang="en-IN" dirty="0">
                <a:ea typeface="+mn-lt"/>
                <a:cs typeface="+mn-lt"/>
              </a:rPr>
              <a:t> Use MongoDB for dynamic data storage and retrieval.</a:t>
            </a:r>
          </a:p>
          <a:p>
            <a:pPr>
              <a:buFont typeface="Arial"/>
              <a:buChar char="•"/>
            </a:pPr>
            <a:r>
              <a:rPr lang="en-IN" b="1">
                <a:ea typeface="+mn-lt"/>
                <a:cs typeface="+mn-lt"/>
              </a:rPr>
              <a:t>  Secure Authentication</a:t>
            </a:r>
            <a:r>
              <a:rPr lang="en-IN" dirty="0">
                <a:ea typeface="+mn-lt"/>
                <a:cs typeface="+mn-lt"/>
              </a:rPr>
              <a:t> </a:t>
            </a:r>
            <a:r>
              <a:rPr lang="en-IN" sz="1700" b="1">
                <a:ea typeface="+mn-lt"/>
                <a:cs typeface="+mn-lt"/>
              </a:rPr>
              <a:t>:</a:t>
            </a:r>
            <a:r>
              <a:rPr lang="en-IN">
                <a:ea typeface="+mn-lt"/>
                <a:cs typeface="+mn-lt"/>
              </a:rPr>
              <a:t> Ensure user data protection through secure authentication mechanisms.</a:t>
            </a:r>
          </a:p>
          <a:p>
            <a:pPr marL="342900" indent="-342900">
              <a:buFont typeface="Wingdings"/>
              <a:buChar char="q"/>
            </a:pPr>
            <a:endParaRPr lang="en-IN" dirty="0"/>
          </a:p>
        </p:txBody>
      </p:sp>
    </p:spTree>
    <p:extLst>
      <p:ext uri="{BB962C8B-B14F-4D97-AF65-F5344CB8AC3E}">
        <p14:creationId xmlns:p14="http://schemas.microsoft.com/office/powerpoint/2010/main" val="3080139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FA39B-3055-AA45-D3BC-1F8D3171BE56}"/>
              </a:ext>
            </a:extLst>
          </p:cNvPr>
          <p:cNvSpPr>
            <a:spLocks noGrp="1"/>
          </p:cNvSpPr>
          <p:nvPr>
            <p:ph type="title"/>
          </p:nvPr>
        </p:nvSpPr>
        <p:spPr>
          <a:xfrm>
            <a:off x="338735" y="320088"/>
            <a:ext cx="7936230" cy="565598"/>
          </a:xfrm>
        </p:spPr>
        <p:txBody>
          <a:bodyPr/>
          <a:lstStyle/>
          <a:p>
            <a:r>
              <a:rPr lang="en-US" sz="3000"/>
              <a:t>Problem Statement</a:t>
            </a:r>
          </a:p>
        </p:txBody>
      </p:sp>
      <p:sp>
        <p:nvSpPr>
          <p:cNvPr id="5" name="TextBox 4">
            <a:extLst>
              <a:ext uri="{FF2B5EF4-FFF2-40B4-BE49-F238E27FC236}">
                <a16:creationId xmlns:a16="http://schemas.microsoft.com/office/drawing/2014/main" id="{36D1220D-EAD5-10B2-CD80-5090C280EE54}"/>
              </a:ext>
            </a:extLst>
          </p:cNvPr>
          <p:cNvSpPr txBox="1"/>
          <p:nvPr/>
        </p:nvSpPr>
        <p:spPr>
          <a:xfrm>
            <a:off x="1001413" y="1334235"/>
            <a:ext cx="994454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1"/>
                </a:solidFill>
              </a:rPr>
              <a:t>The fitness member management system presented here focuses on object oriented approach rather than a normal procedural way. It mainly reduces the pen-paper work of a functioning gym .</a:t>
            </a:r>
            <a:r>
              <a:rPr lang="en-US">
                <a:solidFill>
                  <a:schemeClr val="bg1"/>
                </a:solidFill>
                <a:ea typeface="+mn-lt"/>
                <a:cs typeface="+mn-lt"/>
              </a:rPr>
              <a:t>Managing gym equipment effectively is crucial for safety and operational efficiency. The system allows admins to track equipment details, schedule maintenance, and monitor usage, ensuring that all resources are optimally maintained and available when needed.</a:t>
            </a:r>
          </a:p>
        </p:txBody>
      </p:sp>
    </p:spTree>
    <p:extLst>
      <p:ext uri="{BB962C8B-B14F-4D97-AF65-F5344CB8AC3E}">
        <p14:creationId xmlns:p14="http://schemas.microsoft.com/office/powerpoint/2010/main" val="603227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7D68D-B1E5-578A-EC4D-8C74BF4BC0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1DB89A-9FC9-798F-4109-6C0B8B6E46C1}"/>
              </a:ext>
            </a:extLst>
          </p:cNvPr>
          <p:cNvSpPr>
            <a:spLocks noGrp="1"/>
          </p:cNvSpPr>
          <p:nvPr>
            <p:ph type="ctrTitle"/>
          </p:nvPr>
        </p:nvSpPr>
        <p:spPr>
          <a:xfrm>
            <a:off x="594360" y="411479"/>
            <a:ext cx="5486400" cy="3291840"/>
          </a:xfrm>
        </p:spPr>
        <p:txBody>
          <a:bodyPr/>
          <a:lstStyle/>
          <a:p>
            <a:r>
              <a:rPr lang="en-US"/>
              <a:t>Architecture</a:t>
            </a:r>
          </a:p>
        </p:txBody>
      </p:sp>
    </p:spTree>
    <p:extLst>
      <p:ext uri="{BB962C8B-B14F-4D97-AF65-F5344CB8AC3E}">
        <p14:creationId xmlns:p14="http://schemas.microsoft.com/office/powerpoint/2010/main" val="359847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B9F14-2D29-C1F5-8058-29B15084078A}"/>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4575A27-4022-1606-1290-CF92C194F22A}"/>
              </a:ext>
            </a:extLst>
          </p:cNvPr>
          <p:cNvPicPr>
            <a:picLocks noChangeAspect="1"/>
          </p:cNvPicPr>
          <p:nvPr/>
        </p:nvPicPr>
        <p:blipFill>
          <a:blip r:embed="rId2"/>
          <a:stretch>
            <a:fillRect/>
          </a:stretch>
        </p:blipFill>
        <p:spPr>
          <a:xfrm>
            <a:off x="0" y="0"/>
            <a:ext cx="12831730" cy="6858000"/>
          </a:xfrm>
          <a:prstGeom prst="rect">
            <a:avLst/>
          </a:prstGeom>
        </p:spPr>
      </p:pic>
    </p:spTree>
    <p:extLst>
      <p:ext uri="{BB962C8B-B14F-4D97-AF65-F5344CB8AC3E}">
        <p14:creationId xmlns:p14="http://schemas.microsoft.com/office/powerpoint/2010/main" val="4042470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F6ABA-FE86-5E5D-186D-F64CB36CC92F}"/>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7C22FD9D-6A5E-F7EF-47DE-947B64010B9C}"/>
              </a:ext>
            </a:extLst>
          </p:cNvPr>
          <p:cNvPicPr>
            <a:picLocks noChangeAspect="1"/>
          </p:cNvPicPr>
          <p:nvPr/>
        </p:nvPicPr>
        <p:blipFill>
          <a:blip r:embed="rId3"/>
          <a:stretch>
            <a:fillRect/>
          </a:stretch>
        </p:blipFill>
        <p:spPr>
          <a:xfrm>
            <a:off x="0" y="809375"/>
            <a:ext cx="12238121" cy="6048625"/>
          </a:xfrm>
          <a:prstGeom prst="rect">
            <a:avLst/>
          </a:prstGeom>
        </p:spPr>
      </p:pic>
      <p:pic>
        <p:nvPicPr>
          <p:cNvPr id="11" name="Picture 10">
            <a:extLst>
              <a:ext uri="{FF2B5EF4-FFF2-40B4-BE49-F238E27FC236}">
                <a16:creationId xmlns:a16="http://schemas.microsoft.com/office/drawing/2014/main" id="{E9B2B2AD-C43A-F541-7631-7CA2B61FC68E}"/>
              </a:ext>
            </a:extLst>
          </p:cNvPr>
          <p:cNvPicPr>
            <a:picLocks noChangeAspect="1"/>
          </p:cNvPicPr>
          <p:nvPr/>
        </p:nvPicPr>
        <p:blipFill>
          <a:blip r:embed="rId4"/>
          <a:stretch>
            <a:fillRect/>
          </a:stretch>
        </p:blipFill>
        <p:spPr>
          <a:xfrm>
            <a:off x="-330822" y="-30390"/>
            <a:ext cx="11850754" cy="1448002"/>
          </a:xfrm>
          <a:prstGeom prst="rect">
            <a:avLst/>
          </a:prstGeom>
        </p:spPr>
      </p:pic>
      <p:pic>
        <p:nvPicPr>
          <p:cNvPr id="13" name="Picture 12">
            <a:extLst>
              <a:ext uri="{FF2B5EF4-FFF2-40B4-BE49-F238E27FC236}">
                <a16:creationId xmlns:a16="http://schemas.microsoft.com/office/drawing/2014/main" id="{721EBC66-5F2D-4E24-705E-2F34C59D8818}"/>
              </a:ext>
            </a:extLst>
          </p:cNvPr>
          <p:cNvPicPr>
            <a:picLocks noChangeAspect="1"/>
          </p:cNvPicPr>
          <p:nvPr/>
        </p:nvPicPr>
        <p:blipFill>
          <a:blip r:embed="rId4"/>
          <a:stretch>
            <a:fillRect/>
          </a:stretch>
        </p:blipFill>
        <p:spPr>
          <a:xfrm rot="10800000">
            <a:off x="2746675" y="0"/>
            <a:ext cx="11850754" cy="1448002"/>
          </a:xfrm>
          <a:prstGeom prst="rect">
            <a:avLst/>
          </a:prstGeom>
        </p:spPr>
      </p:pic>
    </p:spTree>
    <p:extLst>
      <p:ext uri="{BB962C8B-B14F-4D97-AF65-F5344CB8AC3E}">
        <p14:creationId xmlns:p14="http://schemas.microsoft.com/office/powerpoint/2010/main" val="360528978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cc30c9d-470f-4184-8cf6-3de8178a07b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2511E061CD89C41A2A99FC0430DD659" ma:contentTypeVersion="6" ma:contentTypeDescription="Create a new document." ma:contentTypeScope="" ma:versionID="2ece518f88fbdfcb2cbde6205617ea8d">
  <xsd:schema xmlns:xsd="http://www.w3.org/2001/XMLSchema" xmlns:xs="http://www.w3.org/2001/XMLSchema" xmlns:p="http://schemas.microsoft.com/office/2006/metadata/properties" xmlns:ns3="9cc30c9d-470f-4184-8cf6-3de8178a07b2" targetNamespace="http://schemas.microsoft.com/office/2006/metadata/properties" ma:root="true" ma:fieldsID="a587db202afc1aaf25854fea0a9ae2cc" ns3:_="">
    <xsd:import namespace="9cc30c9d-470f-4184-8cf6-3de8178a07b2"/>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c30c9d-470f-4184-8cf6-3de8178a07b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0FE134-9032-4C7F-BC57-C7DE3F833363}">
  <ds:schemaRefs>
    <ds:schemaRef ds:uri="9cc30c9d-470f-4184-8cf6-3de8178a07b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932E53F-B5C7-464D-98AB-FBE66D4F61EB}">
  <ds:schemaRefs>
    <ds:schemaRef ds:uri="9cc30c9d-470f-4184-8cf6-3de8178a07b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6D24F1A-6251-4B9A-A918-7D6F3A8F7E2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18</Slides>
  <Notes>4</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Custom</vt:lpstr>
      <vt:lpstr>PowerPoint Presentation</vt:lpstr>
      <vt:lpstr>Abstract</vt:lpstr>
      <vt:lpstr>Table of Contents </vt:lpstr>
      <vt:lpstr>Introduction  </vt:lpstr>
      <vt:lpstr>Objectives  </vt:lpstr>
      <vt:lpstr>Problem Statement</vt:lpstr>
      <vt:lpstr>Architecture</vt:lpstr>
      <vt:lpstr>PowerPoint Presentation</vt:lpstr>
      <vt:lpstr>PowerPoint Presentation</vt:lpstr>
      <vt:lpstr>PowerPoint Presentation</vt:lpstr>
      <vt:lpstr>Data Structures Used :</vt:lpstr>
      <vt:lpstr>PowerPoint Presentation</vt:lpstr>
      <vt:lpstr>PowerPoint Presentation</vt:lpstr>
      <vt:lpstr>Results obtained till now.</vt:lpstr>
      <vt:lpstr>PowerPoint Presentation</vt:lpstr>
      <vt:lpstr>Tools Used : </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116</cp:revision>
  <dcterms:created xsi:type="dcterms:W3CDTF">2023-12-20T08:12:12Z</dcterms:created>
  <dcterms:modified xsi:type="dcterms:W3CDTF">2025-03-10T08:57:52Z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0x010100C2511E061CD89C41A2A99FC0430DD659</vt:lpwstr>
  </property>
</Properties>
</file>