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61" r:id="rId4"/>
    <p:sldId id="267" r:id="rId5"/>
    <p:sldId id="268" r:id="rId6"/>
    <p:sldId id="265" r:id="rId7"/>
    <p:sldId id="260" r:id="rId8"/>
    <p:sldId id="266" r:id="rId9"/>
    <p:sldId id="269" r:id="rId10"/>
    <p:sldId id="257" r:id="rId11"/>
    <p:sldId id="264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6F9B-A983-9CC4-A31B-D23631BD2AB9}" v="10" dt="2025-08-06T02:55:43.212"/>
    <p1510:client id="{0C361326-4C01-00A5-6D27-D160F810C548}" v="33" dt="2025-08-06T10:21:45.101"/>
    <p1510:client id="{10A8F2F3-2C43-B44C-8750-DFDA20B002C7}" v="134" dt="2025-08-06T10:14:03.302"/>
    <p1510:client id="{11C6CEC4-C959-6F85-E165-6ACEF4928C68}" v="123" dt="2025-08-06T03:54:14.111"/>
    <p1510:client id="{147E99B8-0C61-067A-02BC-9107E4312B21}" v="25" dt="2025-08-06T10:00:21.486"/>
    <p1510:client id="{53018703-2470-798A-79D7-52C639A83503}" v="26" dt="2025-08-06T04:34:12.986"/>
    <p1510:client id="{6E30D3D4-18A7-4ED6-F0AA-D627AA010F6B}" v="78" dt="2025-08-06T03:26:37.514"/>
    <p1510:client id="{A6059BFC-E527-741A-F505-A61A3427A71E}" v="189" dt="2025-08-05T13:18:21.776"/>
    <p1510:client id="{BC7424F6-3737-6719-79A5-5120D2F8BC53}" v="114" dt="2025-08-06T10:26:26.369"/>
    <p1510:client id="{BD504D26-B874-44C9-C918-A52FEE0F5E0E}" v="280" dt="2025-08-06T03:54:17.877"/>
    <p1510:client id="{CBD517E0-5656-4413-0F24-640A6D5A34DF}" v="235" dt="2025-08-06T03:54:17.586"/>
    <p1510:client id="{D6B3B81F-2C69-E697-75AB-B2318C7F3FF7}" v="4" dt="2025-08-06T10:02:34.500"/>
    <p1510:client id="{FF97A75C-3D33-E660-4210-ED99AD98D9A9}" v="62" dt="2025-08-06T09:52:30.144"/>
  </p1510:revLst>
</p1510:revInfo>
</file>

<file path=ppt/tableStyles.xml><?xml version="1.0" encoding="utf-8"?>
<a:tblStyleLst xmlns:a="http://schemas.openxmlformats.org/drawingml/2006/main" def="{621B1DD4-475C-4D5B-9A74-7FAA3271AE7B}">
  <a:tblStyle styleId="{621B1DD4-475C-4D5B-9A74-7FAA3271A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45E61B8B-C6EA-8D64-466E-40B7E6A7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3F2B980D-CEFF-D187-F931-D41546724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9196F0EC-EA76-559D-4981-DC140BFC0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745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514392F6-F639-DA8E-11F3-92F5EED1D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FD6308E4-4858-023F-3D8B-F01F5700F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32923AA2-3E0C-DAA7-42AD-6C8CD662E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8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C9ACDF2E-CB84-F98C-EC6C-C252138D1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8b8ed53e21_0_369:notes">
            <a:extLst>
              <a:ext uri="{FF2B5EF4-FFF2-40B4-BE49-F238E27FC236}">
                <a16:creationId xmlns:a16="http://schemas.microsoft.com/office/drawing/2014/main" id="{5C00E803-8F8F-753D-0D96-6C3FBD160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8b8ed53e21_0_369:notes">
            <a:extLst>
              <a:ext uri="{FF2B5EF4-FFF2-40B4-BE49-F238E27FC236}">
                <a16:creationId xmlns:a16="http://schemas.microsoft.com/office/drawing/2014/main" id="{A9BF9E3E-9E5D-F14A-2DBC-9B40682CE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9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7FB11552-FA59-205A-9821-9A60571F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F05C77E3-E209-4185-5F4D-BF39FD653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54AA94D7-13AE-1FC6-AB31-B9A292AC4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19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>
          <a:extLst>
            <a:ext uri="{FF2B5EF4-FFF2-40B4-BE49-F238E27FC236}">
              <a16:creationId xmlns:a16="http://schemas.microsoft.com/office/drawing/2014/main" id="{0F674FE4-F0F2-4DD8-0EC7-5151A5F0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1997cbfd_0_46:notes">
            <a:extLst>
              <a:ext uri="{FF2B5EF4-FFF2-40B4-BE49-F238E27FC236}">
                <a16:creationId xmlns:a16="http://schemas.microsoft.com/office/drawing/2014/main" id="{39E5B8ED-D992-DABF-D262-E0B981CC2E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1997cbfd_0_46:notes">
            <a:extLst>
              <a:ext uri="{FF2B5EF4-FFF2-40B4-BE49-F238E27FC236}">
                <a16:creationId xmlns:a16="http://schemas.microsoft.com/office/drawing/2014/main" id="{44D56981-6C41-748D-9D62-224E16C07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68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422507" y="562314"/>
            <a:ext cx="4046205" cy="2485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"/>
          </a:p>
          <a:p>
            <a:r>
              <a:rPr lang="en" sz="4000"/>
              <a:t>Detection &amp; Prevention of ARP Spoofing Attacks in Local Area Networks</a:t>
            </a:r>
            <a:endParaRPr lang="en-US" sz="400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172322"/>
            <a:ext cx="2616702" cy="141724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220553" y="1977296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88BA9-E25D-3EE1-0FF6-B6E0B0A6A98B}"/>
              </a:ext>
            </a:extLst>
          </p:cNvPr>
          <p:cNvSpPr txBox="1"/>
          <p:nvPr/>
        </p:nvSpPr>
        <p:spPr>
          <a:xfrm>
            <a:off x="3041912" y="3853860"/>
            <a:ext cx="25790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Team 7 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G Prajwal Priyadarshan - 214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Kabilan K - 224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Kishore B - 227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Rahul L S - 248</a:t>
            </a:r>
          </a:p>
        </p:txBody>
      </p:sp>
      <p:pic>
        <p:nvPicPr>
          <p:cNvPr id="2" name="Picture 1" descr="A pink and black logo&#10;&#10;AI-generated content may be incorrect.">
            <a:extLst>
              <a:ext uri="{FF2B5EF4-FFF2-40B4-BE49-F238E27FC236}">
                <a16:creationId xmlns:a16="http://schemas.microsoft.com/office/drawing/2014/main" id="{F8BF184C-C74B-D73B-E0A6-2D2FE67F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1450" y="96988"/>
            <a:ext cx="3331214" cy="7433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445101" y="388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Goal &amp; Predicted Output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1F303-587B-78A7-BE1C-70299BCB2B41}"/>
              </a:ext>
            </a:extLst>
          </p:cNvPr>
          <p:cNvSpPr txBox="1"/>
          <p:nvPr/>
        </p:nvSpPr>
        <p:spPr>
          <a:xfrm>
            <a:off x="668438" y="1282601"/>
            <a:ext cx="7724969" cy="1572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725"/>
              </a:lnSpc>
              <a:buFont typeface="Wingdings"/>
              <a:buChar char="q"/>
            </a:pPr>
            <a:r>
              <a:rPr lang="en-US" b="1">
                <a:solidFill>
                  <a:srgbClr val="CEF3F5"/>
                </a:solidFill>
              </a:rPr>
              <a:t> Practical Demonstration :</a:t>
            </a:r>
            <a:r>
              <a:rPr lang="en-US">
                <a:solidFill>
                  <a:srgbClr val="CEF3F5"/>
                </a:solidFill>
              </a:rPr>
              <a:t> Perform an ARP spoofing attack in a virtual LAN using tools like Ettercap, then capture and study how the attacker can intercept or change the communication between devices.</a:t>
            </a:r>
            <a:endParaRPr lang="en-US"/>
          </a:p>
          <a:p>
            <a:pPr marL="285750" indent="-285750">
              <a:lnSpc>
                <a:spcPts val="1425"/>
              </a:lnSpc>
              <a:buFont typeface="Wingdings"/>
              <a:buChar char="q"/>
            </a:pPr>
            <a:endParaRPr lang="en-US">
              <a:solidFill>
                <a:srgbClr val="CEF3F5"/>
              </a:solidFill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solidFill>
                  <a:srgbClr val="CEF3F5"/>
                </a:solidFill>
              </a:rPr>
              <a:t> The goal is to</a:t>
            </a:r>
            <a:endParaRPr lang="en-US"/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CEF3F5"/>
                </a:solidFill>
              </a:rPr>
              <a:t> Intercept or modify data going between two devices on the network.</a:t>
            </a:r>
            <a:endParaRPr lang="en-US"/>
          </a:p>
          <a:p>
            <a:pPr marL="742950" lvl="1" indent="-285750">
              <a:buFont typeface="Wingdings"/>
              <a:buChar char="Ø"/>
            </a:pPr>
            <a:r>
              <a:rPr lang="en-US">
                <a:solidFill>
                  <a:srgbClr val="CEF3F5"/>
                </a:solidFill>
              </a:rPr>
              <a:t> Capture packets and study how an attacker can watch or tamper with communication.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87578-E3B9-C90F-0DBE-69E9B53E97D2}"/>
              </a:ext>
            </a:extLst>
          </p:cNvPr>
          <p:cNvSpPr txBox="1"/>
          <p:nvPr/>
        </p:nvSpPr>
        <p:spPr>
          <a:xfrm>
            <a:off x="668438" y="2986290"/>
            <a:ext cx="5810490" cy="1693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>
                <a:solidFill>
                  <a:srgbClr val="CEF3F5"/>
                </a:solidFill>
                <a:latin typeface="Roboto"/>
                <a:cs typeface="Segoe UI"/>
              </a:rPr>
              <a:t>​</a:t>
            </a:r>
          </a:p>
          <a:p>
            <a:pPr>
              <a:lnSpc>
                <a:spcPts val="1425"/>
              </a:lnSpc>
            </a:pPr>
            <a:r>
              <a:rPr lang="en-US" sz="1500">
                <a:solidFill>
                  <a:srgbClr val="CEF3F5"/>
                </a:solidFill>
                <a:latin typeface="Roboto"/>
                <a:cs typeface="Segoe UI"/>
              </a:rPr>
              <a:t>​</a:t>
            </a:r>
            <a:r>
              <a:rPr lang="en-US" sz="1500" b="1">
                <a:solidFill>
                  <a:srgbClr val="CEF3F5"/>
                </a:solidFill>
                <a:latin typeface="Roboto"/>
                <a:cs typeface="Segoe UI"/>
              </a:rPr>
              <a:t>Expected Results</a:t>
            </a:r>
            <a:r>
              <a:rPr lang="en-US" sz="1500">
                <a:solidFill>
                  <a:srgbClr val="CEF3F5"/>
                </a:solidFill>
                <a:latin typeface="Roboto"/>
                <a:cs typeface="Segoe UI"/>
              </a:rPr>
              <a:t>​ :</a:t>
            </a:r>
          </a:p>
          <a:p>
            <a:pPr>
              <a:lnSpc>
                <a:spcPts val="1425"/>
              </a:lnSpc>
            </a:pPr>
            <a:endParaRPr lang="en-US" sz="1500">
              <a:solidFill>
                <a:srgbClr val="CEF3F5"/>
              </a:solidFill>
              <a:latin typeface="Roboto"/>
              <a:cs typeface="Segoe UI"/>
            </a:endParaRPr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Show that ARP poisoning is a major threat in LANs.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Demonstrate how attackers can intercept or block data.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Analyze how network traffic can be exploited.</a:t>
            </a:r>
            <a:endParaRPr lang="en-US" sz="1350"/>
          </a:p>
          <a:p>
            <a:pPr marL="285750" indent="-285750"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Recommend simple methods to prevent such attacks.</a:t>
            </a:r>
            <a:endParaRPr lang="en-US" sz="1350"/>
          </a:p>
          <a:p>
            <a:pPr marL="285750" indent="-285750">
              <a:lnSpc>
                <a:spcPts val="1725"/>
              </a:lnSpc>
              <a:buFont typeface="Wingdings"/>
              <a:buChar char="q"/>
            </a:pPr>
            <a:r>
              <a:rPr lang="en-US" sz="1350">
                <a:solidFill>
                  <a:srgbClr val="CEF3F5"/>
                </a:solidFill>
              </a:rPr>
              <a:t>Enhance the overall security of LAN communication.</a:t>
            </a:r>
            <a:endParaRPr lang="en-US"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60305" y="2129620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/>
              <a:t>Thank You !</a:t>
            </a:r>
            <a:endParaRPr lang="en-US" sz="3000"/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1788072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113121" y="131655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427076" y="2162063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Problem Statement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1329929" y="21638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2036090" y="2944940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1330358" y="2946709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3" name="Google Shape;683;p29"/>
          <p:cNvSpPr txBox="1">
            <a:spLocks noGrp="1"/>
          </p:cNvSpPr>
          <p:nvPr>
            <p:ph type="subTitle" idx="13"/>
          </p:nvPr>
        </p:nvSpPr>
        <p:spPr>
          <a:xfrm>
            <a:off x="2113120" y="378691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Expected Outcomes</a:t>
            </a: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1329200" y="378086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/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/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/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/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/>
          </p:nvPr>
        </p:nvSpPr>
        <p:spPr>
          <a:xfrm>
            <a:off x="790454" y="348808"/>
            <a:ext cx="2703834" cy="469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Introduction : </a:t>
            </a:r>
          </a:p>
        </p:txBody>
      </p:sp>
      <p:sp>
        <p:nvSpPr>
          <p:cNvPr id="741" name="Google Shape;741;p32"/>
          <p:cNvSpPr txBox="1">
            <a:spLocks noGrp="1"/>
          </p:cNvSpPr>
          <p:nvPr>
            <p:ph type="body" idx="1"/>
          </p:nvPr>
        </p:nvSpPr>
        <p:spPr>
          <a:xfrm>
            <a:off x="1596817" y="726387"/>
            <a:ext cx="5678765" cy="2977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In today's digital world, networks form the backbone of communication between devices, whether it's checking emails, browsing the internet, or sharing files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One of the major security risks in local networks is something called </a:t>
            </a:r>
            <a:r>
              <a:rPr lang="en-US" b="1"/>
              <a:t>ARP spoofing</a:t>
            </a:r>
            <a:r>
              <a:rPr lang="en-US"/>
              <a:t>. It’s a type of attack where a malicious device pretends to be someone. It is not, like tricking our computer and sending sensitive data to the wrong person.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ARP (Address Resolution Protocol),</a:t>
            </a:r>
          </a:p>
          <a:p>
            <a:pPr marL="0" indent="0">
              <a:buNone/>
            </a:pPr>
            <a:r>
              <a:rPr lang="en-US"/>
              <a:t>It helps devices in a local network map </a:t>
            </a:r>
            <a:r>
              <a:rPr lang="en-US" b="1"/>
              <a:t>IP addresses</a:t>
            </a:r>
            <a:r>
              <a:rPr lang="en-US"/>
              <a:t> to </a:t>
            </a:r>
            <a:r>
              <a:rPr lang="en-US" b="1"/>
              <a:t>MAC addresses</a:t>
            </a:r>
            <a:r>
              <a:rPr lang="en-US"/>
              <a:t>. ARP has </a:t>
            </a:r>
            <a:r>
              <a:rPr lang="en-US" b="1"/>
              <a:t>no security or authentication</a:t>
            </a:r>
            <a:r>
              <a:rPr lang="en-US"/>
              <a:t>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CEF3F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CEF3F5"/>
                </a:solidFill>
              </a:rPr>
              <a:t>It helps devices talk to each other doesn’t check whether the information it receives is actually true.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CEF3F5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Spoofing (in networking) means </a:t>
            </a:r>
            <a:r>
              <a:rPr lang="en-US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pretending to be someone else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 to trick devices or people.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42" name="Google Shape;742;p32"/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/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/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/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EBDA2693-9321-4D39-840C-641AFA6E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ACABD1FD-E4FA-E8AA-4A6E-328BBC348E24}"/>
              </a:ext>
            </a:extLst>
          </p:cNvPr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99AF16E6-57DF-2A42-0CBC-74BC0752E68C}"/>
              </a:ext>
            </a:extLst>
          </p:cNvPr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6CE43738-2A36-2623-D02A-F251304242DE}"/>
              </a:ext>
            </a:extLst>
          </p:cNvPr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D14C217A-8982-8778-2E59-660CDBD500ED}"/>
              </a:ext>
            </a:extLst>
          </p:cNvPr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5980D5E2-FBE6-239C-5A22-34C60FBBF838}"/>
              </a:ext>
            </a:extLst>
          </p:cNvPr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3CE43803-C8AA-95A9-01CF-172F9271DCF1}"/>
              </a:ext>
            </a:extLst>
          </p:cNvPr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41310D8E-8E62-0315-E68C-D08635E094A9}"/>
              </a:ext>
            </a:extLst>
          </p:cNvPr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D8729B94-D427-ACE5-C673-01E8AAFD5446}"/>
              </a:ext>
            </a:extLst>
          </p:cNvPr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722EA18D-6C94-93BE-6B7F-5875F0BE0C73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1BC40F26-63E0-DC1B-D837-27CF9AE9E84C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A9F7105E-1246-A423-9305-36691BC52EC3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D0464BA3-CE00-192E-074B-38E57625D08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7D05D953-9537-A172-30A4-4AC3E2E1AC66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17321833-E016-E773-F562-2A6454F464A4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F1871179-D88E-2386-E7AE-B5405BFC247E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41CCCA86-5F94-D36F-CF12-604FA05E63AB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F51234EA-CD6C-6713-4312-2335E1376F2D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B2DE8B39-06EC-2D46-9A80-7D85617340D6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2AFDA1BB-CFCD-A006-3693-06920B41E8FE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72E3330D-EB88-5E73-ACB9-0A2EAE6D4629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D386ACE2-B1AE-FD9A-F900-F55CF64F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63" y="23486"/>
            <a:ext cx="8689932" cy="49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0012558F-2AA3-E269-919B-1994119F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9883C6DF-5717-BDEF-56AE-140BC5B66778}"/>
              </a:ext>
            </a:extLst>
          </p:cNvPr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721D2396-88CF-9759-4795-90AD620E8218}"/>
              </a:ext>
            </a:extLst>
          </p:cNvPr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42818D03-A8F7-3168-78BB-04B25DA19225}"/>
              </a:ext>
            </a:extLst>
          </p:cNvPr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9FF36651-7561-C098-2643-E4C5C34D4F94}"/>
              </a:ext>
            </a:extLst>
          </p:cNvPr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475D7871-BF6F-930F-6418-F51C188B6FAE}"/>
              </a:ext>
            </a:extLst>
          </p:cNvPr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EA44488A-7C6F-CD66-45E5-142EF498D1E0}"/>
              </a:ext>
            </a:extLst>
          </p:cNvPr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8B5A1635-3D98-2FBE-33FF-45B6842B344B}"/>
              </a:ext>
            </a:extLst>
          </p:cNvPr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640816D1-44CA-E90B-25AD-58EE85AA2678}"/>
              </a:ext>
            </a:extLst>
          </p:cNvPr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59C9A2CF-4921-7CB9-36D0-7DAD1ADE92F1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5D1C84B0-BE7C-789C-7B41-4047DAACB21D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FC15ADD0-99FD-55D3-8395-4A615D446C28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C31AEA7C-4033-9DCE-D4D3-C1514D4ADBD4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3488775E-7067-FACD-01DD-F55B2BC9F9D6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F4467B49-F7E2-8CBE-9B8C-65DAA50E5B0D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A3BC9A7F-FA65-5D10-CAE4-70B79EBBA34E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2F061EC2-3311-D113-594C-984E7490099C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77101A72-ECDB-50C3-F79F-A48F2A36F10C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70A07D70-2FAB-7F86-3E5F-57FFB75F6AC0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52CE3CD1-42F1-F767-ECFA-ED8670A7E97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C5CC5429-33F3-9D51-9F22-FEE6197CDC78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178D8853-92DB-A80A-DB26-F642348D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" y="125261"/>
            <a:ext cx="8439412" cy="47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47F84AC7-2C2E-5F46-AD96-21446B09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">
            <a:extLst>
              <a:ext uri="{FF2B5EF4-FFF2-40B4-BE49-F238E27FC236}">
                <a16:creationId xmlns:a16="http://schemas.microsoft.com/office/drawing/2014/main" id="{6ECD87A5-7AC4-2D7C-F75B-33F91D36BFE3}"/>
              </a:ext>
            </a:extLst>
          </p:cNvPr>
          <p:cNvSpPr/>
          <p:nvPr/>
        </p:nvSpPr>
        <p:spPr>
          <a:xfrm rot="18900099">
            <a:off x="7787791" y="303997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2">
            <a:extLst>
              <a:ext uri="{FF2B5EF4-FFF2-40B4-BE49-F238E27FC236}">
                <a16:creationId xmlns:a16="http://schemas.microsoft.com/office/drawing/2014/main" id="{4BED1D14-7FA5-D69E-67DE-FD8A9A6D6A19}"/>
              </a:ext>
            </a:extLst>
          </p:cNvPr>
          <p:cNvSpPr/>
          <p:nvPr/>
        </p:nvSpPr>
        <p:spPr>
          <a:xfrm rot="18900101">
            <a:off x="8567078" y="311915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2">
            <a:extLst>
              <a:ext uri="{FF2B5EF4-FFF2-40B4-BE49-F238E27FC236}">
                <a16:creationId xmlns:a16="http://schemas.microsoft.com/office/drawing/2014/main" id="{04510411-231E-211F-D085-120BACF46899}"/>
              </a:ext>
            </a:extLst>
          </p:cNvPr>
          <p:cNvSpPr/>
          <p:nvPr/>
        </p:nvSpPr>
        <p:spPr>
          <a:xfrm rot="18900099">
            <a:off x="8565142" y="1105874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08CB8A0A-B954-3823-245C-81880DD1BEA1}"/>
              </a:ext>
            </a:extLst>
          </p:cNvPr>
          <p:cNvSpPr/>
          <p:nvPr/>
        </p:nvSpPr>
        <p:spPr>
          <a:xfrm rot="18900099">
            <a:off x="7749730" y="1096174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E6C36287-0F32-4B7E-DC5F-2E484FD0A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6235" y="1008223"/>
            <a:ext cx="5678765" cy="2977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/>
              <a:t>We will be proceeding like, how ARP spoofing can be detected and stopped, and how simple encryption tools can make a big difference in keeping networks secure.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776F08E1-5723-BB7A-3626-48C5645866EC}"/>
              </a:ext>
            </a:extLst>
          </p:cNvPr>
          <p:cNvSpPr/>
          <p:nvPr/>
        </p:nvSpPr>
        <p:spPr>
          <a:xfrm>
            <a:off x="8056749" y="23874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2">
            <a:extLst>
              <a:ext uri="{FF2B5EF4-FFF2-40B4-BE49-F238E27FC236}">
                <a16:creationId xmlns:a16="http://schemas.microsoft.com/office/drawing/2014/main" id="{23E81FD2-D561-A2F2-9726-4271557D40ED}"/>
              </a:ext>
            </a:extLst>
          </p:cNvPr>
          <p:cNvSpPr/>
          <p:nvPr/>
        </p:nvSpPr>
        <p:spPr>
          <a:xfrm>
            <a:off x="8528946" y="580802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">
            <a:extLst>
              <a:ext uri="{FF2B5EF4-FFF2-40B4-BE49-F238E27FC236}">
                <a16:creationId xmlns:a16="http://schemas.microsoft.com/office/drawing/2014/main" id="{8E1B6ECD-76DD-4196-B98B-CCCB8B39949B}"/>
              </a:ext>
            </a:extLst>
          </p:cNvPr>
          <p:cNvSpPr/>
          <p:nvPr/>
        </p:nvSpPr>
        <p:spPr>
          <a:xfrm>
            <a:off x="7962068" y="1033745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2">
            <a:extLst>
              <a:ext uri="{FF2B5EF4-FFF2-40B4-BE49-F238E27FC236}">
                <a16:creationId xmlns:a16="http://schemas.microsoft.com/office/drawing/2014/main" id="{D28CB7FB-D825-C81B-92FF-CFEE2943B527}"/>
              </a:ext>
            </a:extLst>
          </p:cNvPr>
          <p:cNvSpPr/>
          <p:nvPr/>
        </p:nvSpPr>
        <p:spPr>
          <a:xfrm>
            <a:off x="7477628" y="463697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EEC096E6-B01E-E77E-5FEA-B1ADB2A573BD}"/>
              </a:ext>
            </a:extLst>
          </p:cNvPr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48" name="Google Shape;748;p32">
              <a:extLst>
                <a:ext uri="{FF2B5EF4-FFF2-40B4-BE49-F238E27FC236}">
                  <a16:creationId xmlns:a16="http://schemas.microsoft.com/office/drawing/2014/main" id="{0A2120E7-5A1C-7B84-4377-88C4317F7388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>
              <a:extLst>
                <a:ext uri="{FF2B5EF4-FFF2-40B4-BE49-F238E27FC236}">
                  <a16:creationId xmlns:a16="http://schemas.microsoft.com/office/drawing/2014/main" id="{5D436A34-1DB3-FC08-BB31-17997E08B8B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1B1F9EFB-3EE9-F4ED-5FBF-C6F442C90083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>
              <a:extLst>
                <a:ext uri="{FF2B5EF4-FFF2-40B4-BE49-F238E27FC236}">
                  <a16:creationId xmlns:a16="http://schemas.microsoft.com/office/drawing/2014/main" id="{57645B46-CF8C-4987-42CC-71A02A15CF51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>
              <a:extLst>
                <a:ext uri="{FF2B5EF4-FFF2-40B4-BE49-F238E27FC236}">
                  <a16:creationId xmlns:a16="http://schemas.microsoft.com/office/drawing/2014/main" id="{8A7D9047-BBBA-AC44-9113-72FBC1CB78E7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2">
            <a:extLst>
              <a:ext uri="{FF2B5EF4-FFF2-40B4-BE49-F238E27FC236}">
                <a16:creationId xmlns:a16="http://schemas.microsoft.com/office/drawing/2014/main" id="{C1855F57-A259-0D29-6D9A-417E2F1EF180}"/>
              </a:ext>
            </a:extLst>
          </p:cNvPr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15180390-91AA-E138-EF9F-08C2432995A7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490D8EE8-005B-971B-F2F3-A963B87A0C2B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>
              <a:extLst>
                <a:ext uri="{FF2B5EF4-FFF2-40B4-BE49-F238E27FC236}">
                  <a16:creationId xmlns:a16="http://schemas.microsoft.com/office/drawing/2014/main" id="{319A6E0E-97F0-D3DE-F3E0-500E11C01888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>
              <a:extLst>
                <a:ext uri="{FF2B5EF4-FFF2-40B4-BE49-F238E27FC236}">
                  <a16:creationId xmlns:a16="http://schemas.microsoft.com/office/drawing/2014/main" id="{923BA22D-2C95-C249-6E53-C35A0FB36288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>
              <a:extLst>
                <a:ext uri="{FF2B5EF4-FFF2-40B4-BE49-F238E27FC236}">
                  <a16:creationId xmlns:a16="http://schemas.microsoft.com/office/drawing/2014/main" id="{5B825344-E218-9A77-D680-EFDA99297BB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996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383358" y="286179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body" idx="1"/>
          </p:nvPr>
        </p:nvSpPr>
        <p:spPr>
          <a:xfrm>
            <a:off x="386353" y="1376175"/>
            <a:ext cx="8612479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b="1"/>
              <a:t>ARP (Address Resolution Protocol)</a:t>
            </a:r>
            <a:r>
              <a:rPr lang="en"/>
              <a:t> is used in LANs to map IP addresses to MAC addresses.</a:t>
            </a:r>
            <a:endParaRPr lang="en-US"/>
          </a:p>
          <a:p>
            <a:pPr marL="285750" indent="-285750"/>
            <a:r>
              <a:rPr lang="en" b="1"/>
              <a:t>ARP is inherently insecure</a:t>
            </a:r>
            <a:r>
              <a:rPr lang="en"/>
              <a:t> because it does not authenticate messages.</a:t>
            </a:r>
          </a:p>
          <a:p>
            <a:pPr marL="285750" indent="-285750"/>
            <a:r>
              <a:rPr lang="en"/>
              <a:t>An attacker in the same LAN can send </a:t>
            </a:r>
            <a:r>
              <a:rPr lang="en" b="1"/>
              <a:t>fake (spoofed) ARP replies</a:t>
            </a:r>
            <a:r>
              <a:rPr lang="en"/>
              <a:t> to associate their MAC address with the IP of another device (e.g., the router).</a:t>
            </a:r>
          </a:p>
          <a:p>
            <a:pPr marL="285750" indent="-285750"/>
            <a:r>
              <a:rPr lang="en"/>
              <a:t>This allows the attacker to:</a:t>
            </a:r>
          </a:p>
          <a:p>
            <a:pPr marL="285750" indent="-285750"/>
            <a:r>
              <a:rPr lang="en"/>
              <a:t>Intercept sensitive data (Man-in-the-Middle attack)</a:t>
            </a:r>
          </a:p>
          <a:p>
            <a:pPr marL="285750" indent="-285750"/>
            <a:r>
              <a:rPr lang="en"/>
              <a:t>Modify or block network traffic</a:t>
            </a:r>
          </a:p>
          <a:p>
            <a:pPr marL="285750" indent="-285750"/>
            <a:r>
              <a:rPr lang="en"/>
              <a:t>Hijack sessions or credentials</a:t>
            </a:r>
          </a:p>
          <a:p>
            <a:pPr marL="285750" indent="-285750"/>
            <a:r>
              <a:rPr lang="en"/>
              <a:t>These attacks are </a:t>
            </a:r>
            <a:r>
              <a:rPr lang="en" b="1"/>
              <a:t>hard to detect manually</a:t>
            </a:r>
            <a:r>
              <a:rPr lang="en"/>
              <a:t> and can compromise the privacy, integrity, and availability of the network.</a:t>
            </a:r>
          </a:p>
          <a:p>
            <a:pPr marL="285750" indent="-285750"/>
            <a:r>
              <a:rPr lang="en"/>
              <a:t>Hence, there is a need for an </a:t>
            </a:r>
            <a:r>
              <a:rPr lang="en" b="1"/>
              <a:t>automated system</a:t>
            </a:r>
            <a:r>
              <a:rPr lang="en"/>
              <a:t> to:</a:t>
            </a:r>
          </a:p>
          <a:p>
            <a:pPr lvl="1"/>
            <a:r>
              <a:rPr lang="en" b="1"/>
              <a:t>Detect</a:t>
            </a:r>
            <a:r>
              <a:rPr lang="en"/>
              <a:t> abnormal or spoofed ARP activity</a:t>
            </a:r>
          </a:p>
          <a:p>
            <a:pPr lvl="1"/>
            <a:r>
              <a:rPr lang="en" b="1"/>
              <a:t>Prevent</a:t>
            </a:r>
            <a:r>
              <a:rPr lang="en"/>
              <a:t> such attacks in real-time to secure the LAN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3528293" y="623347"/>
            <a:ext cx="911016" cy="657767"/>
            <a:chOff x="-3137650" y="2787000"/>
            <a:chExt cx="291450" cy="257575"/>
          </a:xfrm>
        </p:grpSpPr>
        <p:sp>
          <p:nvSpPr>
            <p:cNvPr id="705" name="Google Shape;705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/>
          <p:cNvGrpSpPr/>
          <p:nvPr/>
        </p:nvGrpSpPr>
        <p:grpSpPr>
          <a:xfrm>
            <a:off x="22630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CD8FBB4C-4417-540B-304B-E3D77643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0342AE10-5255-502B-A32A-60F6B3760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674" y="429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03" name="Google Shape;703;p31">
            <a:extLst>
              <a:ext uri="{FF2B5EF4-FFF2-40B4-BE49-F238E27FC236}">
                <a16:creationId xmlns:a16="http://schemas.microsoft.com/office/drawing/2014/main" id="{696743AA-3879-8E81-BABF-1280B80BB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2308" y="1140851"/>
            <a:ext cx="7916065" cy="92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>
                <a:latin typeface="Arial"/>
                <a:ea typeface="Calibri"/>
                <a:cs typeface="Calibri"/>
              </a:rPr>
              <a:t>A. Network Environment Setup</a:t>
            </a:r>
          </a:p>
          <a:p>
            <a:pPr>
              <a:buFont typeface="Arial"/>
              <a:buChar char="•"/>
            </a:pPr>
            <a:r>
              <a:rPr lang="en">
                <a:latin typeface="Arial"/>
                <a:ea typeface="Calibri"/>
                <a:cs typeface="Calibri"/>
              </a:rPr>
              <a:t>Simulate a LAN using virtual machines or physical systems.</a:t>
            </a:r>
            <a:endParaRPr lang="en" b="1">
              <a:latin typeface="Arial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">
                <a:latin typeface="Arial"/>
                <a:ea typeface="Calibri"/>
                <a:cs typeface="Calibri"/>
              </a:rPr>
              <a:t>Deploy legitimate clients and a malicious attacker to mimic real-world ARP spoofing behavior.</a:t>
            </a:r>
            <a:endParaRPr lang="en" b="1">
              <a:latin typeface="Arial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en">
              <a:latin typeface="Arial"/>
              <a:ea typeface="Calibri"/>
              <a:cs typeface="Calibri"/>
            </a:endParaRPr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826089E6-4C3C-8D9A-774F-7A5EE123183C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8516576E-1F41-0D4A-0BA6-B79E7BBC7810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8644CD95-3491-B462-F647-1365C300FEAE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E1DA98B3-DF1C-FE55-4446-4E4B10FB7E6A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C8FD5696-8662-54A8-68E7-05C8B0AE804B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B5BDE932-790D-A2D7-C891-91716B47172F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2ADC3D6F-65D0-CB7D-70A1-224A25A76F40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B34CD615-FA11-FA8E-D8CF-1301817ED75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95D8E0A3-D5D1-4075-84C7-9418986EC57A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D9995848-7762-3258-A3A2-A0020F90E510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07414037-8F61-3447-309C-EB24CF05AA6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15D6784B-4AE8-D3DE-8543-D693BC4B4218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EF33970F-E7B0-07F7-4416-1E33458C3802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A148F208-1EC7-3330-AA0B-95FBB3155719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D0DAE1B2-0249-0014-0780-9FDE6EB50921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100D85F5-5860-B041-A3BD-9F4A146B9956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217E567D-725D-8A38-C748-9A44111CF181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47563C3E-C97C-44EA-1C76-A3CF51417D51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BB675E9E-A6E7-FECD-C736-4ED129A11246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E39977BD-CB8B-AEEE-37F2-BFE60C1277A5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A29A7348-9AB1-BC63-C645-8F65EA913CE9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3DBB346E-8742-00EE-1040-C5D56DC450B6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D8F8E50D-5713-F700-D105-E127DF2CA14E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D594C716-1685-C6EA-D5E9-2A42A0721315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86A6D06F-670A-2CD5-2D05-26BF089668CE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24D4093C-FE5B-BA0B-77B6-447379670E50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D643E205-208F-4BB7-F686-EFA44D4F2944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422CD804-07B4-8ABA-70D4-2C998DD044B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098A53-C554-D968-5DDB-C7500754DDD3}"/>
              </a:ext>
            </a:extLst>
          </p:cNvPr>
          <p:cNvSpPr txBox="1"/>
          <p:nvPr/>
        </p:nvSpPr>
        <p:spPr>
          <a:xfrm>
            <a:off x="305664" y="2385966"/>
            <a:ext cx="766756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endParaRPr lang="en-US" sz="1800">
              <a:solidFill>
                <a:srgbClr val="CEF3F5"/>
              </a:solidFill>
              <a:latin typeface="Calibri"/>
              <a:ea typeface="Calibri"/>
              <a:cs typeface="Calibri"/>
            </a:endParaRPr>
          </a:p>
          <a:p>
            <a:pPr marL="139700"/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B. </a:t>
            </a:r>
            <a:r>
              <a:rPr lang="en" sz="1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Detection Techniques</a:t>
            </a:r>
          </a:p>
          <a:p>
            <a:pPr marL="311150" indent="-171450">
              <a:buChar char="•"/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Monitor ARP tables for frequent or unusual MAC-IP mappings.</a:t>
            </a:r>
          </a:p>
          <a:p>
            <a:pPr marL="311150" indent="-171450">
              <a:buChar char="•"/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 tools like </a:t>
            </a:r>
            <a:r>
              <a:rPr lang="en" sz="1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Wireshark</a:t>
            </a: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ARPWatch</a:t>
            </a: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to log ARP traffic and identify anomalies.</a:t>
            </a: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11150" indent="-171450">
              <a:buChar char="•"/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Develop or integrate a custom script to detect multiple IPs mapping to a single MAC address or vice versa.</a:t>
            </a:r>
            <a:endParaRPr lang="en-US" sz="1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1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1">
          <a:extLst>
            <a:ext uri="{FF2B5EF4-FFF2-40B4-BE49-F238E27FC236}">
              <a16:creationId xmlns:a16="http://schemas.microsoft.com/office/drawing/2014/main" id="{C921914F-6EC3-0453-9AA8-B99171EB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1">
            <a:extLst>
              <a:ext uri="{FF2B5EF4-FFF2-40B4-BE49-F238E27FC236}">
                <a16:creationId xmlns:a16="http://schemas.microsoft.com/office/drawing/2014/main" id="{5A2303AF-A727-4E6C-CB20-AA6BE001F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674" y="429"/>
            <a:ext cx="3878149" cy="993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704" name="Google Shape;704;p31">
            <a:extLst>
              <a:ext uri="{FF2B5EF4-FFF2-40B4-BE49-F238E27FC236}">
                <a16:creationId xmlns:a16="http://schemas.microsoft.com/office/drawing/2014/main" id="{B4514F82-F60E-BB85-0213-5E87EA246319}"/>
              </a:ext>
            </a:extLst>
          </p:cNvPr>
          <p:cNvGrpSpPr/>
          <p:nvPr/>
        </p:nvGrpSpPr>
        <p:grpSpPr>
          <a:xfrm>
            <a:off x="8119761" y="4281607"/>
            <a:ext cx="898462" cy="741387"/>
            <a:chOff x="-3137649" y="2786998"/>
            <a:chExt cx="291450" cy="257575"/>
          </a:xfrm>
        </p:grpSpPr>
        <p:sp>
          <p:nvSpPr>
            <p:cNvPr id="705" name="Google Shape;705;p31">
              <a:extLst>
                <a:ext uri="{FF2B5EF4-FFF2-40B4-BE49-F238E27FC236}">
                  <a16:creationId xmlns:a16="http://schemas.microsoft.com/office/drawing/2014/main" id="{4D07BB2F-E735-D4FB-993B-17AB57B038B8}"/>
                </a:ext>
              </a:extLst>
            </p:cNvPr>
            <p:cNvSpPr/>
            <p:nvPr/>
          </p:nvSpPr>
          <p:spPr>
            <a:xfrm>
              <a:off x="-3137649" y="2786998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>
              <a:extLst>
                <a:ext uri="{FF2B5EF4-FFF2-40B4-BE49-F238E27FC236}">
                  <a16:creationId xmlns:a16="http://schemas.microsoft.com/office/drawing/2014/main" id="{9857E63A-086E-7349-CB30-FF5B8CBD889E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1">
              <a:extLst>
                <a:ext uri="{FF2B5EF4-FFF2-40B4-BE49-F238E27FC236}">
                  <a16:creationId xmlns:a16="http://schemas.microsoft.com/office/drawing/2014/main" id="{09A74D09-2BAD-2DAD-C523-1CAEA58BC71B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1">
              <a:extLst>
                <a:ext uri="{FF2B5EF4-FFF2-40B4-BE49-F238E27FC236}">
                  <a16:creationId xmlns:a16="http://schemas.microsoft.com/office/drawing/2014/main" id="{4339EC2B-AA93-1C5B-1DE9-F1B10AAF10C0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1">
              <a:extLst>
                <a:ext uri="{FF2B5EF4-FFF2-40B4-BE49-F238E27FC236}">
                  <a16:creationId xmlns:a16="http://schemas.microsoft.com/office/drawing/2014/main" id="{1C916506-C9B3-3623-94C5-5F28FA19A413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>
              <a:extLst>
                <a:ext uri="{FF2B5EF4-FFF2-40B4-BE49-F238E27FC236}">
                  <a16:creationId xmlns:a16="http://schemas.microsoft.com/office/drawing/2014/main" id="{6660A74F-B6DE-2197-1990-4608EC679323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1">
              <a:extLst>
                <a:ext uri="{FF2B5EF4-FFF2-40B4-BE49-F238E27FC236}">
                  <a16:creationId xmlns:a16="http://schemas.microsoft.com/office/drawing/2014/main" id="{1556F55A-B667-F4C9-C520-AADDC69260D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1">
              <a:extLst>
                <a:ext uri="{FF2B5EF4-FFF2-40B4-BE49-F238E27FC236}">
                  <a16:creationId xmlns:a16="http://schemas.microsoft.com/office/drawing/2014/main" id="{858DF195-0A88-EF2A-F2CB-8A3C68849AB0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1">
            <a:extLst>
              <a:ext uri="{FF2B5EF4-FFF2-40B4-BE49-F238E27FC236}">
                <a16:creationId xmlns:a16="http://schemas.microsoft.com/office/drawing/2014/main" id="{7D9778C3-218A-7991-F71D-AE2EADCE11B9}"/>
              </a:ext>
            </a:extLst>
          </p:cNvPr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14" name="Google Shape;714;p31">
              <a:extLst>
                <a:ext uri="{FF2B5EF4-FFF2-40B4-BE49-F238E27FC236}">
                  <a16:creationId xmlns:a16="http://schemas.microsoft.com/office/drawing/2014/main" id="{9E6A227C-AAC5-AF79-557E-2B26E2245269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>
              <a:extLst>
                <a:ext uri="{FF2B5EF4-FFF2-40B4-BE49-F238E27FC236}">
                  <a16:creationId xmlns:a16="http://schemas.microsoft.com/office/drawing/2014/main" id="{4390BF50-4C76-BF37-F983-86C21EA7EF65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1">
              <a:extLst>
                <a:ext uri="{FF2B5EF4-FFF2-40B4-BE49-F238E27FC236}">
                  <a16:creationId xmlns:a16="http://schemas.microsoft.com/office/drawing/2014/main" id="{B48662DA-150A-E23F-81F5-FED9EB64C50C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1">
              <a:extLst>
                <a:ext uri="{FF2B5EF4-FFF2-40B4-BE49-F238E27FC236}">
                  <a16:creationId xmlns:a16="http://schemas.microsoft.com/office/drawing/2014/main" id="{98904F30-157C-17FC-2718-869314E69684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>
              <a:extLst>
                <a:ext uri="{FF2B5EF4-FFF2-40B4-BE49-F238E27FC236}">
                  <a16:creationId xmlns:a16="http://schemas.microsoft.com/office/drawing/2014/main" id="{0DA54679-EC1B-A030-BCA1-BD4716950F03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31">
            <a:extLst>
              <a:ext uri="{FF2B5EF4-FFF2-40B4-BE49-F238E27FC236}">
                <a16:creationId xmlns:a16="http://schemas.microsoft.com/office/drawing/2014/main" id="{493EE020-09F3-4956-226A-B9578780FB4B}"/>
              </a:ext>
            </a:extLst>
          </p:cNvPr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20" name="Google Shape;720;p31">
              <a:extLst>
                <a:ext uri="{FF2B5EF4-FFF2-40B4-BE49-F238E27FC236}">
                  <a16:creationId xmlns:a16="http://schemas.microsoft.com/office/drawing/2014/main" id="{63F6BC2F-01CA-74FC-D0DE-FA309A9E3855}"/>
                </a:ext>
              </a:extLst>
            </p:cNvPr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>
              <a:extLst>
                <a:ext uri="{FF2B5EF4-FFF2-40B4-BE49-F238E27FC236}">
                  <a16:creationId xmlns:a16="http://schemas.microsoft.com/office/drawing/2014/main" id="{66BC675B-D6A0-B332-8AA6-27BA15AB81C6}"/>
                </a:ext>
              </a:extLst>
            </p:cNvPr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>
              <a:extLst>
                <a:ext uri="{FF2B5EF4-FFF2-40B4-BE49-F238E27FC236}">
                  <a16:creationId xmlns:a16="http://schemas.microsoft.com/office/drawing/2014/main" id="{32992A4A-E41B-C5A7-2EAD-8AC6CD668D49}"/>
                </a:ext>
              </a:extLst>
            </p:cNvPr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>
              <a:extLst>
                <a:ext uri="{FF2B5EF4-FFF2-40B4-BE49-F238E27FC236}">
                  <a16:creationId xmlns:a16="http://schemas.microsoft.com/office/drawing/2014/main" id="{C32EE9C2-47B9-8DF5-74F6-2B4717604564}"/>
                </a:ext>
              </a:extLst>
            </p:cNvPr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>
              <a:extLst>
                <a:ext uri="{FF2B5EF4-FFF2-40B4-BE49-F238E27FC236}">
                  <a16:creationId xmlns:a16="http://schemas.microsoft.com/office/drawing/2014/main" id="{0F245D17-1C73-931F-F81A-69C738C32470}"/>
                </a:ext>
              </a:extLst>
            </p:cNvPr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31">
            <a:extLst>
              <a:ext uri="{FF2B5EF4-FFF2-40B4-BE49-F238E27FC236}">
                <a16:creationId xmlns:a16="http://schemas.microsoft.com/office/drawing/2014/main" id="{FE245EAC-45D5-7D83-C1ED-EEE055090C71}"/>
              </a:ext>
            </a:extLst>
          </p:cNvPr>
          <p:cNvGrpSpPr/>
          <p:nvPr/>
        </p:nvGrpSpPr>
        <p:grpSpPr>
          <a:xfrm>
            <a:off x="301946" y="285550"/>
            <a:ext cx="3759263" cy="141319"/>
            <a:chOff x="4524300" y="1013625"/>
            <a:chExt cx="95400" cy="3116250"/>
          </a:xfrm>
        </p:grpSpPr>
        <p:sp>
          <p:nvSpPr>
            <p:cNvPr id="726" name="Google Shape;726;p31">
              <a:extLst>
                <a:ext uri="{FF2B5EF4-FFF2-40B4-BE49-F238E27FC236}">
                  <a16:creationId xmlns:a16="http://schemas.microsoft.com/office/drawing/2014/main" id="{78F7A7AF-2270-7BED-BD5C-1F361EB65784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7FD4554F-E106-4596-0BD0-4AC843780285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963C5F2F-715C-3FBB-3780-1F3B8D7AF81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E8B13AA9-0CDE-4FF1-524F-80C57FC4AFC2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ABEA1626-49C1-3558-03E7-61DA0C786BC0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979CB203-5AE6-DDB9-067C-1D7C2B56D795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648B1B-7E2C-77CC-BAB3-519EC80B21D4}"/>
              </a:ext>
            </a:extLst>
          </p:cNvPr>
          <p:cNvSpPr txBox="1"/>
          <p:nvPr/>
        </p:nvSpPr>
        <p:spPr>
          <a:xfrm>
            <a:off x="512830" y="998445"/>
            <a:ext cx="761269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C. Prevention Techniques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Implement </a:t>
            </a:r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Static ARP entries</a:t>
            </a: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for critical devices (e.g., gateway, servers).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 </a:t>
            </a:r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Packet filtering</a:t>
            </a: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with firewalls to restrict ARP traffic.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Employ </a:t>
            </a:r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Dynamic ARP Inspection (DAI)</a:t>
            </a: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in managed switches for hardware-level protection.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Optionally, test the use of </a:t>
            </a:r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SSH tunneling or VPN</a:t>
            </a: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to secure sensitive communications even in the presence of spoofing.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AC771-75C3-7383-B390-38A0555D0093}"/>
              </a:ext>
            </a:extLst>
          </p:cNvPr>
          <p:cNvSpPr txBox="1"/>
          <p:nvPr/>
        </p:nvSpPr>
        <p:spPr>
          <a:xfrm>
            <a:off x="692893" y="3280530"/>
            <a:ext cx="651666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D. Testing and Evaluation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Conduct spoofing attacks in the test LAN.</a:t>
            </a:r>
          </a:p>
          <a:p>
            <a:pPr marL="228600" indent="-228600">
              <a:buFont typeface="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Measure detection accuracy, response time, and data protection effectiveness before and after implementing the proposed countermeasures.</a:t>
            </a:r>
          </a:p>
        </p:txBody>
      </p:sp>
    </p:spTree>
    <p:extLst>
      <p:ext uri="{BB962C8B-B14F-4D97-AF65-F5344CB8AC3E}">
        <p14:creationId xmlns:p14="http://schemas.microsoft.com/office/powerpoint/2010/main" val="24369064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Software Development Bussines Plan by Slidesgo</vt:lpstr>
      <vt:lpstr> Detection &amp; Prevention of ARP Spoofing Attacks in Local Area Networks</vt:lpstr>
      <vt:lpstr>TABLE OF CONTENTS</vt:lpstr>
      <vt:lpstr>Introduction : </vt:lpstr>
      <vt:lpstr>PowerPoint Presentation</vt:lpstr>
      <vt:lpstr>PowerPoint Presentation</vt:lpstr>
      <vt:lpstr>PowerPoint Presentation</vt:lpstr>
      <vt:lpstr>PROBLEM STATEMENT</vt:lpstr>
      <vt:lpstr>Methodology</vt:lpstr>
      <vt:lpstr>Methodology</vt:lpstr>
      <vt:lpstr>Goal &amp; Predicted Output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2025-08-12T15:32:45Z</dcterms:modified>
</cp:coreProperties>
</file>