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slide" Target="slides/slide9.xml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d7b76150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d7b76150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d74825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d74825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406b4f7a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406b4f7a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fd05026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fd05026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r">
                <a:solidFill>
                  <a:schemeClr val="dk1"/>
                </a:solidFill>
              </a:rPr>
              <a:t>(This graph shows the number of job postings for Data Analyst and Data Scientist roles over time. The x-axis represents the dates starting from January 2023, while the y-axis shows the number of job postings. The trend line gives a clear view of how job opportunities have changed over time.This visualization helps understand when job postings were at their highest and lowest, giving useful insights into job market trends.)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3b1cd8d9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3b1cd8d9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406b4f7a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406b4f7a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d75137f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d75137f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406b4f7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406b4f7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56350" y="1568575"/>
            <a:ext cx="42555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hr" sz="3006">
                <a:solidFill>
                  <a:srgbClr val="6553E9"/>
                </a:solidFill>
              </a:rPr>
              <a:t>What’s Next? Analyzing the Data Analyst &amp; Data Scientist Job Market</a:t>
            </a:r>
            <a:endParaRPr b="1" sz="3006">
              <a:solidFill>
                <a:srgbClr val="6553E9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08600" y="4328275"/>
            <a:ext cx="592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>
                <a:solidFill>
                  <a:srgbClr val="9588FF"/>
                </a:solidFill>
                <a:latin typeface="Maven Pro"/>
                <a:ea typeface="Maven Pro"/>
                <a:cs typeface="Maven Pro"/>
                <a:sym typeface="Maven Pro"/>
              </a:rPr>
              <a:t>Francesco Arioli, </a:t>
            </a:r>
            <a:r>
              <a:rPr b="1" lang="hr" sz="1600">
                <a:solidFill>
                  <a:srgbClr val="9588FF"/>
                </a:solidFill>
                <a:latin typeface="Maven Pro"/>
                <a:ea typeface="Maven Pro"/>
                <a:cs typeface="Maven Pro"/>
                <a:sym typeface="Maven Pro"/>
              </a:rPr>
              <a:t>Marija Matošević, </a:t>
            </a:r>
            <a:r>
              <a:rPr b="1" lang="hr" sz="1600">
                <a:solidFill>
                  <a:srgbClr val="9588FF"/>
                </a:solidFill>
                <a:latin typeface="Maven Pro"/>
                <a:ea typeface="Maven Pro"/>
                <a:cs typeface="Maven Pro"/>
                <a:sym typeface="Maven Pro"/>
              </a:rPr>
              <a:t>Konstantinos Kallias</a:t>
            </a:r>
            <a:endParaRPr b="1" sz="1600">
              <a:solidFill>
                <a:srgbClr val="9588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535400" y="4759375"/>
            <a:ext cx="14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-02-2025</a:t>
            </a:r>
            <a:endParaRPr b="1" sz="1600">
              <a:solidFill>
                <a:srgbClr val="6553E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66100" y="0"/>
            <a:ext cx="441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Worldwide background</a:t>
            </a:r>
            <a:endParaRPr b="1" sz="2600">
              <a:solidFill>
                <a:srgbClr val="6553E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535400" y="4759375"/>
            <a:ext cx="14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-02-2025</a:t>
            </a:r>
            <a:endParaRPr b="1" sz="1600">
              <a:solidFill>
                <a:srgbClr val="6553E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5171" l="0" r="0" t="1484"/>
          <a:stretch/>
        </p:blipFill>
        <p:spPr>
          <a:xfrm>
            <a:off x="6210163" y="-3237862"/>
            <a:ext cx="4079374" cy="32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21000"/>
            <a:ext cx="4740124" cy="31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714" t="1690"/>
          <a:stretch/>
        </p:blipFill>
        <p:spPr>
          <a:xfrm>
            <a:off x="5175125" y="1222338"/>
            <a:ext cx="3789176" cy="292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535400" y="4759375"/>
            <a:ext cx="14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-02-2025</a:t>
            </a:r>
            <a:endParaRPr b="1" sz="1600">
              <a:solidFill>
                <a:srgbClr val="6553E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48850" y="0"/>
            <a:ext cx="384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What about Germany?</a:t>
            </a:r>
            <a:endParaRPr sz="2600">
              <a:solidFill>
                <a:srgbClr val="6553E9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875" y="787362"/>
            <a:ext cx="4186350" cy="331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43038"/>
            <a:ext cx="4867875" cy="2999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648850" y="0"/>
            <a:ext cx="384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What about Germany?</a:t>
            </a:r>
            <a:endParaRPr sz="2600">
              <a:solidFill>
                <a:srgbClr val="6553E9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535400" y="4759375"/>
            <a:ext cx="14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13-02-2025</a:t>
            </a:r>
            <a:endParaRPr b="1" sz="1600">
              <a:solidFill>
                <a:srgbClr val="6553E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2475" y="810700"/>
            <a:ext cx="32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r" sz="1800">
                <a:solidFill>
                  <a:srgbClr val="6553E9"/>
                </a:solidFill>
              </a:rPr>
              <a:t>2025 Predicted ranges</a:t>
            </a:r>
            <a:endParaRPr sz="21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6646" l="0" r="0" t="0"/>
          <a:stretch/>
        </p:blipFill>
        <p:spPr>
          <a:xfrm>
            <a:off x="3306375" y="810700"/>
            <a:ext cx="5837624" cy="270618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2475" y="1331375"/>
            <a:ext cx="32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553E9"/>
              </a:buClr>
              <a:buSzPts val="1800"/>
              <a:buChar char="●"/>
            </a:pPr>
            <a:r>
              <a:rPr b="1" lang="hr" sz="1800">
                <a:solidFill>
                  <a:srgbClr val="6553E9"/>
                </a:solidFill>
              </a:rPr>
              <a:t>Entry:</a:t>
            </a:r>
            <a:r>
              <a:rPr lang="hr" sz="1800">
                <a:solidFill>
                  <a:srgbClr val="6553E9"/>
                </a:solidFill>
              </a:rPr>
              <a:t> €42,000 - €63,000 </a:t>
            </a:r>
            <a:endParaRPr sz="2100"/>
          </a:p>
        </p:txBody>
      </p:sp>
      <p:sp>
        <p:nvSpPr>
          <p:cNvPr id="83" name="Google Shape;83;p16"/>
          <p:cNvSpPr txBox="1"/>
          <p:nvPr/>
        </p:nvSpPr>
        <p:spPr>
          <a:xfrm>
            <a:off x="62475" y="1666925"/>
            <a:ext cx="32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553E9"/>
              </a:buClr>
              <a:buSzPts val="1800"/>
              <a:buChar char="●"/>
            </a:pPr>
            <a:r>
              <a:rPr b="1" lang="hr" sz="1800">
                <a:solidFill>
                  <a:srgbClr val="6553E9"/>
                </a:solidFill>
              </a:rPr>
              <a:t>Mid:</a:t>
            </a:r>
            <a:r>
              <a:rPr lang="hr" sz="1800">
                <a:solidFill>
                  <a:srgbClr val="6553E9"/>
                </a:solidFill>
              </a:rPr>
              <a:t> €63,000 - €95,000 </a:t>
            </a:r>
            <a:endParaRPr sz="2100"/>
          </a:p>
        </p:txBody>
      </p:sp>
      <p:sp>
        <p:nvSpPr>
          <p:cNvPr id="84" name="Google Shape;84;p16"/>
          <p:cNvSpPr txBox="1"/>
          <p:nvPr/>
        </p:nvSpPr>
        <p:spPr>
          <a:xfrm>
            <a:off x="62475" y="2052425"/>
            <a:ext cx="32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553E9"/>
              </a:buClr>
              <a:buSzPts val="1800"/>
              <a:buChar char="●"/>
            </a:pPr>
            <a:r>
              <a:rPr b="1" lang="hr" sz="1800">
                <a:solidFill>
                  <a:srgbClr val="6553E9"/>
                </a:solidFill>
              </a:rPr>
              <a:t>Senior:</a:t>
            </a:r>
            <a:r>
              <a:rPr lang="hr" sz="1800">
                <a:solidFill>
                  <a:srgbClr val="6553E9"/>
                </a:solidFill>
              </a:rPr>
              <a:t> €95,000 - €160k                  </a:t>
            </a:r>
            <a:endParaRPr sz="2100"/>
          </a:p>
        </p:txBody>
      </p:sp>
      <p:sp>
        <p:nvSpPr>
          <p:cNvPr id="85" name="Google Shape;85;p16"/>
          <p:cNvSpPr txBox="1"/>
          <p:nvPr/>
        </p:nvSpPr>
        <p:spPr>
          <a:xfrm>
            <a:off x="62475" y="2773475"/>
            <a:ext cx="3243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553E9"/>
              </a:buClr>
              <a:buSzPts val="1800"/>
              <a:buChar char="●"/>
            </a:pPr>
            <a:r>
              <a:rPr lang="hr" sz="1800">
                <a:solidFill>
                  <a:srgbClr val="6553E9"/>
                </a:solidFill>
              </a:rPr>
              <a:t>average salary increase anywhere from </a:t>
            </a:r>
            <a:r>
              <a:rPr b="1" lang="hr" sz="1800">
                <a:solidFill>
                  <a:srgbClr val="6553E9"/>
                </a:solidFill>
              </a:rPr>
              <a:t>3% to 7%</a:t>
            </a:r>
            <a:r>
              <a:rPr lang="hr" sz="1800">
                <a:solidFill>
                  <a:srgbClr val="6553E9"/>
                </a:solidFill>
              </a:rPr>
              <a:t> </a:t>
            </a:r>
            <a:endParaRPr sz="2100"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648850" y="0"/>
            <a:ext cx="384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What about Germany?</a:t>
            </a:r>
            <a:endParaRPr sz="2600">
              <a:solidFill>
                <a:srgbClr val="6553E9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535400" y="4759375"/>
            <a:ext cx="14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-02-2025</a:t>
            </a:r>
            <a:endParaRPr b="1" sz="1600">
              <a:solidFill>
                <a:srgbClr val="6553E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2723"/>
          <a:stretch/>
        </p:blipFill>
        <p:spPr>
          <a:xfrm>
            <a:off x="4688550" y="996250"/>
            <a:ext cx="4390151" cy="27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96250"/>
            <a:ext cx="4688549" cy="300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148850" y="0"/>
            <a:ext cx="684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Which cities have more job offers?</a:t>
            </a:r>
            <a:endParaRPr sz="2600">
              <a:solidFill>
                <a:srgbClr val="6553E9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535400" y="4759375"/>
            <a:ext cx="14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13-02-2025</a:t>
            </a:r>
            <a:endParaRPr b="1" sz="1600">
              <a:solidFill>
                <a:srgbClr val="6553E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5283" l="0" r="0" t="1372"/>
          <a:stretch/>
        </p:blipFill>
        <p:spPr>
          <a:xfrm>
            <a:off x="2137600" y="661200"/>
            <a:ext cx="4913920" cy="41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148850" y="0"/>
            <a:ext cx="684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What about companies?</a:t>
            </a:r>
            <a:endParaRPr sz="2600">
              <a:solidFill>
                <a:srgbClr val="6553E9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535400" y="4759375"/>
            <a:ext cx="14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13-02-2025</a:t>
            </a:r>
            <a:endParaRPr b="1" sz="1600">
              <a:solidFill>
                <a:srgbClr val="6553E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1380" t="0"/>
          <a:stretch/>
        </p:blipFill>
        <p:spPr>
          <a:xfrm>
            <a:off x="1524350" y="647025"/>
            <a:ext cx="6011048" cy="41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3000">
                <a:solidFill>
                  <a:srgbClr val="6553E9"/>
                </a:solidFill>
              </a:rPr>
              <a:t>Final remarks</a:t>
            </a:r>
            <a:endParaRPr b="1"/>
          </a:p>
        </p:txBody>
      </p:sp>
      <p:sp>
        <p:nvSpPr>
          <p:cNvPr id="113" name="Google Shape;113;p20"/>
          <p:cNvSpPr txBox="1"/>
          <p:nvPr>
            <p:ph idx="4294967295" type="ctrTitle"/>
          </p:nvPr>
        </p:nvSpPr>
        <p:spPr>
          <a:xfrm>
            <a:off x="5094925" y="971725"/>
            <a:ext cx="4231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Demand for Data Analysts &amp; Data Scientists is growing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20"/>
          <p:cNvSpPr txBox="1"/>
          <p:nvPr>
            <p:ph idx="4294967295" type="ctrTitle"/>
          </p:nvPr>
        </p:nvSpPr>
        <p:spPr>
          <a:xfrm>
            <a:off x="5094925" y="3238225"/>
            <a:ext cx="35898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Demand is higher in major cities</a:t>
            </a:r>
            <a:endParaRPr sz="2000"/>
          </a:p>
        </p:txBody>
      </p:sp>
      <p:sp>
        <p:nvSpPr>
          <p:cNvPr id="115" name="Google Shape;115;p20"/>
          <p:cNvSpPr txBox="1"/>
          <p:nvPr/>
        </p:nvSpPr>
        <p:spPr>
          <a:xfrm>
            <a:off x="6408700" y="582750"/>
            <a:ext cx="107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200">
                <a:solidFill>
                  <a:srgbClr val="9588FF"/>
                </a:solidFill>
                <a:latin typeface="Maven Pro"/>
                <a:ea typeface="Maven Pro"/>
                <a:cs typeface="Maven Pro"/>
                <a:sym typeface="Maven Pro"/>
              </a:rPr>
              <a:t>PROS</a:t>
            </a:r>
            <a:endParaRPr b="1" sz="2200">
              <a:solidFill>
                <a:srgbClr val="9588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408700" y="2868800"/>
            <a:ext cx="107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200">
                <a:solidFill>
                  <a:srgbClr val="9588FF"/>
                </a:solidFill>
                <a:latin typeface="Maven Pro"/>
                <a:ea typeface="Maven Pro"/>
                <a:cs typeface="Maven Pro"/>
                <a:sym typeface="Maven Pro"/>
              </a:rPr>
              <a:t>CONS</a:t>
            </a:r>
            <a:endParaRPr b="1" sz="2200">
              <a:solidFill>
                <a:srgbClr val="9588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535400" y="4759375"/>
            <a:ext cx="14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13-02-2025</a:t>
            </a:r>
            <a:endParaRPr b="1" sz="1600">
              <a:solidFill>
                <a:srgbClr val="6553E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8" name="Google Shape;118;p20"/>
          <p:cNvSpPr txBox="1"/>
          <p:nvPr>
            <p:ph idx="4294967295" type="ctrTitle"/>
          </p:nvPr>
        </p:nvSpPr>
        <p:spPr>
          <a:xfrm>
            <a:off x="5094925" y="1721420"/>
            <a:ext cx="35898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Salaries are rising</a:t>
            </a:r>
            <a:endParaRPr sz="2000"/>
          </a:p>
        </p:txBody>
      </p:sp>
      <p:sp>
        <p:nvSpPr>
          <p:cNvPr id="119" name="Google Shape;119;p20"/>
          <p:cNvSpPr txBox="1"/>
          <p:nvPr>
            <p:ph idx="4294967295" type="ctrTitle"/>
          </p:nvPr>
        </p:nvSpPr>
        <p:spPr>
          <a:xfrm>
            <a:off x="5094925" y="2135900"/>
            <a:ext cx="35898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Strong career opportunities ahead</a:t>
            </a:r>
            <a:endParaRPr sz="2000"/>
          </a:p>
        </p:txBody>
      </p:sp>
      <p:sp>
        <p:nvSpPr>
          <p:cNvPr id="120" name="Google Shape;120;p20"/>
          <p:cNvSpPr txBox="1"/>
          <p:nvPr>
            <p:ph idx="4294967295" type="ctrTitle"/>
          </p:nvPr>
        </p:nvSpPr>
        <p:spPr>
          <a:xfrm>
            <a:off x="5094925" y="3995025"/>
            <a:ext cx="35898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Big corporations drive hiring trends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040925" y="1980000"/>
            <a:ext cx="45171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3000">
                <a:solidFill>
                  <a:srgbClr val="6553E9"/>
                </a:solidFill>
              </a:rPr>
              <a:t>Thank you for your attention!</a:t>
            </a:r>
            <a:endParaRPr b="1"/>
          </a:p>
        </p:txBody>
      </p:sp>
      <p:sp>
        <p:nvSpPr>
          <p:cNvPr id="126" name="Google Shape;126;p21"/>
          <p:cNvSpPr txBox="1"/>
          <p:nvPr/>
        </p:nvSpPr>
        <p:spPr>
          <a:xfrm>
            <a:off x="7535400" y="4759375"/>
            <a:ext cx="14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1600">
                <a:solidFill>
                  <a:srgbClr val="6553E9"/>
                </a:solidFill>
                <a:latin typeface="Maven Pro"/>
                <a:ea typeface="Maven Pro"/>
                <a:cs typeface="Maven Pro"/>
                <a:sym typeface="Maven Pro"/>
              </a:rPr>
              <a:t>13-02-2025</a:t>
            </a:r>
            <a:endParaRPr b="1" sz="1600">
              <a:solidFill>
                <a:srgbClr val="6553E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