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7" r:id="rId6"/>
    <p:sldId id="260" r:id="rId7"/>
    <p:sldId id="258" r:id="rId8"/>
    <p:sldId id="265" r:id="rId9"/>
    <p:sldId id="274" r:id="rId10"/>
    <p:sldId id="279" r:id="rId11"/>
    <p:sldId id="259" r:id="rId12"/>
    <p:sldId id="276" r:id="rId13"/>
    <p:sldId id="278" r:id="rId14"/>
    <p:sldId id="271" r:id="rId15"/>
    <p:sldId id="277" r:id="rId16"/>
    <p:sldId id="267" r:id="rId17"/>
    <p:sldId id="26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58593E-3193-48AC-9D72-B1924A9A2FF4}" v="10" dt="2025-05-25T16:44:53.686"/>
    <p1510:client id="{A8BE8D53-01EA-415F-9FD5-436718CAF01A}" v="2" dt="2025-05-25T16:45:40.335"/>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5196" autoAdjust="0"/>
  </p:normalViewPr>
  <p:slideViewPr>
    <p:cSldViewPr snapToGrid="0">
      <p:cViewPr varScale="1">
        <p:scale>
          <a:sx n="81" d="100"/>
          <a:sy n="81" d="100"/>
        </p:scale>
        <p:origin x="1032"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STAN K." userId="S::2021e064@eng.jfn.ac.lk::16a46dd7-d0bd-4646-bae8-aad286b00d09" providerId="AD" clId="Web-{A358593E-3193-48AC-9D72-B1924A9A2FF4}"/>
    <pc:docChg chg="modSld">
      <pc:chgData name="KANISTAN K." userId="S::2021e064@eng.jfn.ac.lk::16a46dd7-d0bd-4646-bae8-aad286b00d09" providerId="AD" clId="Web-{A358593E-3193-48AC-9D72-B1924A9A2FF4}" dt="2025-05-25T16:44:53.686" v="4" actId="20577"/>
      <pc:docMkLst>
        <pc:docMk/>
      </pc:docMkLst>
      <pc:sldChg chg="modSp">
        <pc:chgData name="KANISTAN K." userId="S::2021e064@eng.jfn.ac.lk::16a46dd7-d0bd-4646-bae8-aad286b00d09" providerId="AD" clId="Web-{A358593E-3193-48AC-9D72-B1924A9A2FF4}" dt="2025-05-25T16:44:53.686" v="4" actId="20577"/>
        <pc:sldMkLst>
          <pc:docMk/>
          <pc:sldMk cId="2091618597" sldId="279"/>
        </pc:sldMkLst>
        <pc:spChg chg="mod">
          <ac:chgData name="KANISTAN K." userId="S::2021e064@eng.jfn.ac.lk::16a46dd7-d0bd-4646-bae8-aad286b00d09" providerId="AD" clId="Web-{A358593E-3193-48AC-9D72-B1924A9A2FF4}" dt="2025-05-25T16:44:53.686" v="4" actId="20577"/>
          <ac:spMkLst>
            <pc:docMk/>
            <pc:sldMk cId="2091618597" sldId="279"/>
            <ac:spMk id="5" creationId="{763CE6EA-09C7-54F9-81C6-21E340E19586}"/>
          </ac:spMkLst>
        </pc:spChg>
      </pc:sldChg>
    </pc:docChg>
  </pc:docChgLst>
  <pc:docChgLst>
    <pc:chgData name="KANISTAN K." userId="S::2021e064@eng.jfn.ac.lk::16a46dd7-d0bd-4646-bae8-aad286b00d09" providerId="AD" clId="Web-{A8BE8D53-01EA-415F-9FD5-436718CAF01A}"/>
    <pc:docChg chg="modSld">
      <pc:chgData name="KANISTAN K." userId="S::2021e064@eng.jfn.ac.lk::16a46dd7-d0bd-4646-bae8-aad286b00d09" providerId="AD" clId="Web-{A8BE8D53-01EA-415F-9FD5-436718CAF01A}" dt="2025-05-25T16:45:40.335" v="0" actId="20577"/>
      <pc:docMkLst>
        <pc:docMk/>
      </pc:docMkLst>
      <pc:sldChg chg="modSp">
        <pc:chgData name="KANISTAN K." userId="S::2021e064@eng.jfn.ac.lk::16a46dd7-d0bd-4646-bae8-aad286b00d09" providerId="AD" clId="Web-{A8BE8D53-01EA-415F-9FD5-436718CAF01A}" dt="2025-05-25T16:45:40.335" v="0" actId="20577"/>
        <pc:sldMkLst>
          <pc:docMk/>
          <pc:sldMk cId="2091618597" sldId="279"/>
        </pc:sldMkLst>
        <pc:spChg chg="mod">
          <ac:chgData name="KANISTAN K." userId="S::2021e064@eng.jfn.ac.lk::16a46dd7-d0bd-4646-bae8-aad286b00d09" providerId="AD" clId="Web-{A8BE8D53-01EA-415F-9FD5-436718CAF01A}" dt="2025-05-25T16:45:40.335" v="0" actId="20577"/>
          <ac:spMkLst>
            <pc:docMk/>
            <pc:sldMk cId="2091618597" sldId="279"/>
            <ac:spMk id="5" creationId="{763CE6EA-09C7-54F9-81C6-21E340E195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B922B-36F3-4B08-A127-E4CE81436F82}" type="datetimeFigureOut">
              <a:rPr lang="en-GB" smtClean="0"/>
              <a:t>25/05/2025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FFCB7-55F7-430A-8CD6-05BC363D92F5}" type="slidenum">
              <a:rPr lang="en-GB" smtClean="0"/>
              <a:t>‹#›</a:t>
            </a:fld>
            <a:endParaRPr lang="en-GB"/>
          </a:p>
        </p:txBody>
      </p:sp>
    </p:spTree>
    <p:extLst>
      <p:ext uri="{BB962C8B-B14F-4D97-AF65-F5344CB8AC3E}">
        <p14:creationId xmlns:p14="http://schemas.microsoft.com/office/powerpoint/2010/main" val="65484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40B5D-CBCF-4914-4626-A6A6DC0A22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D0B45A-C1FC-90B3-6AA8-1D1CC27101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3B5B00-93B5-313D-514B-7A96A95130D5}"/>
              </a:ext>
            </a:extLst>
          </p:cNvPr>
          <p:cNvSpPr>
            <a:spLocks noGrp="1"/>
          </p:cNvSpPr>
          <p:nvPr>
            <p:ph type="body" idx="1"/>
          </p:nvPr>
        </p:nvSpPr>
        <p:spPr/>
        <p:txBody>
          <a:bodyPr/>
          <a:lstStyle/>
          <a:p>
            <a:r>
              <a:rPr lang="en-GB" dirty="0"/>
              <a:t>HOG (Histogram of Oriented Gradients) is a method that helps recognize objects and patterns in images by focusing on the shape and structure. It works by breaking an image into small parts and </a:t>
            </a:r>
            <a:r>
              <a:rPr lang="en-GB" dirty="0" err="1"/>
              <a:t>analyzing</a:t>
            </a:r>
            <a:r>
              <a:rPr lang="en-GB" dirty="0"/>
              <a:t> how the edges and gradients (changes in brightness) are oriented.</a:t>
            </a:r>
          </a:p>
          <a:p>
            <a:r>
              <a:rPr lang="en-GB" dirty="0"/>
              <a:t>In </a:t>
            </a:r>
            <a:r>
              <a:rPr lang="en-GB" b="1" dirty="0"/>
              <a:t>facial emotion recognition</a:t>
            </a:r>
            <a:r>
              <a:rPr lang="en-GB" dirty="0"/>
              <a:t>, HOG is useful because emotions are expressed through the movement of facial features, like raised eyebrows, smiling lips, or wrinkled foreheads. HOG captures these overall shapes and patterns rather than just a few key points (like SIFT). This means it is better at recognizing full facial expressions, even if the face is slightly tilted or has different lighting conditions.</a:t>
            </a:r>
          </a:p>
          <a:p>
            <a:endParaRPr lang="en-GB" dirty="0"/>
          </a:p>
          <a:p>
            <a:endParaRPr lang="en-GB" dirty="0"/>
          </a:p>
          <a:p>
            <a:r>
              <a:rPr lang="en-GB" dirty="0"/>
              <a:t>SIFT (Scale-Invariant Feature Transform) is a method used to find and describe key points in an image, no matter if the image is resized, rotated, or has different lighting. This makes it useful for recognizing objects, patterns, and even faces.</a:t>
            </a:r>
          </a:p>
          <a:p>
            <a:r>
              <a:rPr lang="en-GB" dirty="0"/>
              <a:t>In </a:t>
            </a:r>
            <a:r>
              <a:rPr lang="en-GB" b="1" dirty="0"/>
              <a:t>facial emotion recognition</a:t>
            </a:r>
            <a:r>
              <a:rPr lang="en-GB" dirty="0"/>
              <a:t>, SIFT looks for unique features on the face, like the shape of the eyes, nose, and mouth. It detects important points in these areas and uses them to identify emotions. However, SIFT focuses more on small details (key points) rather than the overall structure of the face.</a:t>
            </a:r>
          </a:p>
          <a:p>
            <a:r>
              <a:rPr lang="en-GB" dirty="0"/>
              <a:t>This can be a problem because emotions are expressed through the entire face, not just specific points. </a:t>
            </a:r>
          </a:p>
          <a:p>
            <a:r>
              <a:rPr lang="en-GB" dirty="0"/>
              <a:t>For example, a smile involves the movement of the mouth, cheeks, and eyes together. Since SIFT captures only key points, it might miss some of these overall changes, making it less effective for recognizing subtle emotions.</a:t>
            </a:r>
          </a:p>
          <a:p>
            <a:endParaRPr lang="en-GB" dirty="0"/>
          </a:p>
        </p:txBody>
      </p:sp>
      <p:sp>
        <p:nvSpPr>
          <p:cNvPr id="4" name="Slide Number Placeholder 3">
            <a:extLst>
              <a:ext uri="{FF2B5EF4-FFF2-40B4-BE49-F238E27FC236}">
                <a16:creationId xmlns:a16="http://schemas.microsoft.com/office/drawing/2014/main" id="{ABC118BA-F026-6F83-5CCF-F8F103232517}"/>
              </a:ext>
            </a:extLst>
          </p:cNvPr>
          <p:cNvSpPr>
            <a:spLocks noGrp="1"/>
          </p:cNvSpPr>
          <p:nvPr>
            <p:ph type="sldNum" sz="quarter" idx="5"/>
          </p:nvPr>
        </p:nvSpPr>
        <p:spPr/>
        <p:txBody>
          <a:bodyPr/>
          <a:lstStyle/>
          <a:p>
            <a:fld id="{5F1FFCB7-55F7-430A-8CD6-05BC363D92F5}" type="slidenum">
              <a:rPr lang="en-GB" smtClean="0"/>
              <a:t>7</a:t>
            </a:fld>
            <a:endParaRPr lang="en-GB"/>
          </a:p>
        </p:txBody>
      </p:sp>
    </p:spTree>
    <p:extLst>
      <p:ext uri="{BB962C8B-B14F-4D97-AF65-F5344CB8AC3E}">
        <p14:creationId xmlns:p14="http://schemas.microsoft.com/office/powerpoint/2010/main" val="335352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9AC4C-9661-4A3E-3D3D-31F15FD284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F8C9C9-606F-CD4C-6577-5A90A371E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F9C5E3-2403-260B-1577-8FB02CF81EBF}"/>
              </a:ext>
            </a:extLst>
          </p:cNvPr>
          <p:cNvSpPr>
            <a:spLocks noGrp="1"/>
          </p:cNvSpPr>
          <p:nvPr>
            <p:ph type="body" idx="1"/>
          </p:nvPr>
        </p:nvSpPr>
        <p:spPr/>
        <p:txBody>
          <a:bodyPr/>
          <a:lstStyle/>
          <a:p>
            <a:pPr>
              <a:buNone/>
            </a:pPr>
            <a:r>
              <a:rPr lang="en-GB" dirty="0"/>
              <a:t>Approximately </a:t>
            </a:r>
            <a:r>
              <a:rPr lang="en-GB" b="1" dirty="0"/>
              <a:t>5–7 million parameters</a:t>
            </a:r>
            <a:r>
              <a:rPr lang="en-GB" dirty="0"/>
              <a:t> will be updated during the fine-tuning process.</a:t>
            </a:r>
          </a:p>
          <a:p>
            <a:endParaRPr lang="en-GB" dirty="0"/>
          </a:p>
        </p:txBody>
      </p:sp>
      <p:sp>
        <p:nvSpPr>
          <p:cNvPr id="4" name="Slide Number Placeholder 3">
            <a:extLst>
              <a:ext uri="{FF2B5EF4-FFF2-40B4-BE49-F238E27FC236}">
                <a16:creationId xmlns:a16="http://schemas.microsoft.com/office/drawing/2014/main" id="{0B6ED470-2E97-28AC-98C8-8D4D6A9CD1C5}"/>
              </a:ext>
            </a:extLst>
          </p:cNvPr>
          <p:cNvSpPr>
            <a:spLocks noGrp="1"/>
          </p:cNvSpPr>
          <p:nvPr>
            <p:ph type="sldNum" sz="quarter" idx="5"/>
          </p:nvPr>
        </p:nvSpPr>
        <p:spPr/>
        <p:txBody>
          <a:bodyPr/>
          <a:lstStyle/>
          <a:p>
            <a:fld id="{5F1FFCB7-55F7-430A-8CD6-05BC363D92F5}" type="slidenum">
              <a:rPr lang="en-GB" smtClean="0"/>
              <a:t>9</a:t>
            </a:fld>
            <a:endParaRPr lang="en-GB"/>
          </a:p>
        </p:txBody>
      </p:sp>
    </p:spTree>
    <p:extLst>
      <p:ext uri="{BB962C8B-B14F-4D97-AF65-F5344CB8AC3E}">
        <p14:creationId xmlns:p14="http://schemas.microsoft.com/office/powerpoint/2010/main" val="3613901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1FFCB7-55F7-430A-8CD6-05BC363D92F5}" type="slidenum">
              <a:rPr lang="en-GB" smtClean="0"/>
              <a:t>11</a:t>
            </a:fld>
            <a:endParaRPr lang="en-GB"/>
          </a:p>
        </p:txBody>
      </p:sp>
    </p:spTree>
    <p:extLst>
      <p:ext uri="{BB962C8B-B14F-4D97-AF65-F5344CB8AC3E}">
        <p14:creationId xmlns:p14="http://schemas.microsoft.com/office/powerpoint/2010/main" val="1007133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C03B6-C801-5FB0-BEBB-6E5E1E1A7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CEE00A-1524-9F9E-BF43-59B83D9E0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01501-7D91-3E49-5122-0D2723EEB65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C3A2315-5C23-8EB1-B4CB-FC788181AF55}"/>
              </a:ext>
            </a:extLst>
          </p:cNvPr>
          <p:cNvSpPr>
            <a:spLocks noGrp="1"/>
          </p:cNvSpPr>
          <p:nvPr>
            <p:ph type="sldNum" sz="quarter" idx="5"/>
          </p:nvPr>
        </p:nvSpPr>
        <p:spPr/>
        <p:txBody>
          <a:bodyPr/>
          <a:lstStyle/>
          <a:p>
            <a:fld id="{5F1FFCB7-55F7-430A-8CD6-05BC363D92F5}" type="slidenum">
              <a:rPr lang="en-GB" smtClean="0"/>
              <a:t>12</a:t>
            </a:fld>
            <a:endParaRPr lang="en-GB"/>
          </a:p>
        </p:txBody>
      </p:sp>
    </p:spTree>
    <p:extLst>
      <p:ext uri="{BB962C8B-B14F-4D97-AF65-F5344CB8AC3E}">
        <p14:creationId xmlns:p14="http://schemas.microsoft.com/office/powerpoint/2010/main" val="305744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EEA8-D538-1A8D-2379-AB9C7B9578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F0ED29-9E39-1A32-881D-D37A45DC2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D48939-21F4-9DB4-A751-81A3C3E2245E}"/>
              </a:ext>
            </a:extLst>
          </p:cNvPr>
          <p:cNvSpPr>
            <a:spLocks noGrp="1"/>
          </p:cNvSpPr>
          <p:nvPr>
            <p:ph type="dt" sz="half" idx="10"/>
          </p:nvPr>
        </p:nvSpPr>
        <p:spPr/>
        <p:txBody>
          <a:bodyPr/>
          <a:lstStyle/>
          <a:p>
            <a:fld id="{86F248C1-AF1D-4FE7-8FB2-039E39C019F7}" type="datetime1">
              <a:rPr lang="en-GB" smtClean="0"/>
              <a:t>25/05/2025</a:t>
            </a:fld>
            <a:endParaRPr lang="en-GB"/>
          </a:p>
        </p:txBody>
      </p:sp>
      <p:sp>
        <p:nvSpPr>
          <p:cNvPr id="5" name="Footer Placeholder 4">
            <a:extLst>
              <a:ext uri="{FF2B5EF4-FFF2-40B4-BE49-F238E27FC236}">
                <a16:creationId xmlns:a16="http://schemas.microsoft.com/office/drawing/2014/main" id="{D69CBA70-CA8B-BA51-BD04-1BAE8D1849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99194F-DAF3-EC1F-63CB-AEE10D333A67}"/>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359796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6897-4663-3F8A-7E40-7CE8CEC80B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7F8D78-C683-8803-AA86-56024AFDE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B7DCF9-DA20-CC7B-4B9C-9B71760B55D3}"/>
              </a:ext>
            </a:extLst>
          </p:cNvPr>
          <p:cNvSpPr>
            <a:spLocks noGrp="1"/>
          </p:cNvSpPr>
          <p:nvPr>
            <p:ph type="dt" sz="half" idx="10"/>
          </p:nvPr>
        </p:nvSpPr>
        <p:spPr/>
        <p:txBody>
          <a:bodyPr/>
          <a:lstStyle/>
          <a:p>
            <a:fld id="{3F8E160B-B2DE-462F-B42D-5C8F7EB23C67}" type="datetime1">
              <a:rPr lang="en-GB" smtClean="0"/>
              <a:t>25/05/2025</a:t>
            </a:fld>
            <a:endParaRPr lang="en-GB"/>
          </a:p>
        </p:txBody>
      </p:sp>
      <p:sp>
        <p:nvSpPr>
          <p:cNvPr id="5" name="Footer Placeholder 4">
            <a:extLst>
              <a:ext uri="{FF2B5EF4-FFF2-40B4-BE49-F238E27FC236}">
                <a16:creationId xmlns:a16="http://schemas.microsoft.com/office/drawing/2014/main" id="{3F68A832-7FCA-A248-F1DF-658945EECE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6607E-0BAC-7435-4783-A95F13771270}"/>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315291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2070D-547C-CED3-0544-5C0D2072ED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D31D4C-04B4-D43E-D63D-E1C7E3700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E2011E-C732-42C7-DA07-BA93155B4F12}"/>
              </a:ext>
            </a:extLst>
          </p:cNvPr>
          <p:cNvSpPr>
            <a:spLocks noGrp="1"/>
          </p:cNvSpPr>
          <p:nvPr>
            <p:ph type="dt" sz="half" idx="10"/>
          </p:nvPr>
        </p:nvSpPr>
        <p:spPr/>
        <p:txBody>
          <a:bodyPr/>
          <a:lstStyle/>
          <a:p>
            <a:fld id="{45C6F343-7CE6-4114-96F4-1CD71160C836}" type="datetime1">
              <a:rPr lang="en-GB" smtClean="0"/>
              <a:t>25/05/2025</a:t>
            </a:fld>
            <a:endParaRPr lang="en-GB"/>
          </a:p>
        </p:txBody>
      </p:sp>
      <p:sp>
        <p:nvSpPr>
          <p:cNvPr id="5" name="Footer Placeholder 4">
            <a:extLst>
              <a:ext uri="{FF2B5EF4-FFF2-40B4-BE49-F238E27FC236}">
                <a16:creationId xmlns:a16="http://schemas.microsoft.com/office/drawing/2014/main" id="{948267ED-8165-191F-AE9A-AE14B6635A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13EA58-EE9F-4E90-F993-1CF0A0E958AD}"/>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201158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9876-996C-163C-E540-59BE85D5AD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DB93CB-D990-2350-CD1C-4CB08405C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45EFE8-8FA8-C24F-72E7-07622179F696}"/>
              </a:ext>
            </a:extLst>
          </p:cNvPr>
          <p:cNvSpPr>
            <a:spLocks noGrp="1"/>
          </p:cNvSpPr>
          <p:nvPr>
            <p:ph type="dt" sz="half" idx="10"/>
          </p:nvPr>
        </p:nvSpPr>
        <p:spPr/>
        <p:txBody>
          <a:bodyPr/>
          <a:lstStyle/>
          <a:p>
            <a:fld id="{3EAD8A32-37C2-4CA8-9C98-70A7B4D6BA80}" type="datetime1">
              <a:rPr lang="en-GB" smtClean="0"/>
              <a:t>25/05/2025</a:t>
            </a:fld>
            <a:endParaRPr lang="en-GB"/>
          </a:p>
        </p:txBody>
      </p:sp>
      <p:sp>
        <p:nvSpPr>
          <p:cNvPr id="5" name="Footer Placeholder 4">
            <a:extLst>
              <a:ext uri="{FF2B5EF4-FFF2-40B4-BE49-F238E27FC236}">
                <a16:creationId xmlns:a16="http://schemas.microsoft.com/office/drawing/2014/main" id="{354BF1A9-5B0F-F3F4-0225-629A27E9F4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CBD7D4-9846-F5D9-7B44-4B56532ADFE1}"/>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201407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7C46-85EA-B241-5898-C074C2785B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A05CDD-E096-EE5B-3BE4-069DF95B8D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A7C7E-689E-1B7A-BA2E-8510FB81D476}"/>
              </a:ext>
            </a:extLst>
          </p:cNvPr>
          <p:cNvSpPr>
            <a:spLocks noGrp="1"/>
          </p:cNvSpPr>
          <p:nvPr>
            <p:ph type="dt" sz="half" idx="10"/>
          </p:nvPr>
        </p:nvSpPr>
        <p:spPr/>
        <p:txBody>
          <a:bodyPr/>
          <a:lstStyle/>
          <a:p>
            <a:fld id="{4F745C55-BB00-4C68-9ED5-BA9E9AB3F50A}" type="datetime1">
              <a:rPr lang="en-GB" smtClean="0"/>
              <a:t>25/05/2025</a:t>
            </a:fld>
            <a:endParaRPr lang="en-GB"/>
          </a:p>
        </p:txBody>
      </p:sp>
      <p:sp>
        <p:nvSpPr>
          <p:cNvPr id="5" name="Footer Placeholder 4">
            <a:extLst>
              <a:ext uri="{FF2B5EF4-FFF2-40B4-BE49-F238E27FC236}">
                <a16:creationId xmlns:a16="http://schemas.microsoft.com/office/drawing/2014/main" id="{541F058C-6334-4959-4485-BB0F4DE04C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EB97C9-03C3-05E5-B416-A8F13CA859E0}"/>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302242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8E55-7818-0BE1-3ACF-46405FBD21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CAF713-8BF1-97A9-F10A-D5C8647DE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4EA3DB-4544-B81C-85DB-3A41920A8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3171A0-3982-3E1D-7A64-BFEC9E342540}"/>
              </a:ext>
            </a:extLst>
          </p:cNvPr>
          <p:cNvSpPr>
            <a:spLocks noGrp="1"/>
          </p:cNvSpPr>
          <p:nvPr>
            <p:ph type="dt" sz="half" idx="10"/>
          </p:nvPr>
        </p:nvSpPr>
        <p:spPr/>
        <p:txBody>
          <a:bodyPr/>
          <a:lstStyle/>
          <a:p>
            <a:fld id="{6DA84CB1-7EA9-45EE-B7F4-815B336B35E7}" type="datetime1">
              <a:rPr lang="en-GB" smtClean="0"/>
              <a:t>25/05/2025</a:t>
            </a:fld>
            <a:endParaRPr lang="en-GB"/>
          </a:p>
        </p:txBody>
      </p:sp>
      <p:sp>
        <p:nvSpPr>
          <p:cNvPr id="6" name="Footer Placeholder 5">
            <a:extLst>
              <a:ext uri="{FF2B5EF4-FFF2-40B4-BE49-F238E27FC236}">
                <a16:creationId xmlns:a16="http://schemas.microsoft.com/office/drawing/2014/main" id="{0679851A-ABF6-6146-C278-6A9ACBF011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296E98-BB55-F7F9-7410-4A72280A4FFE}"/>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263537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47B7-A98D-811C-D2D2-B3F07E3646D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23B090-8EBE-C15A-EF4F-6D3142E37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FE914-9178-E129-3997-F7398BE3F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3B92E7-FA9A-0D5B-5D20-8D8EA37FF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2EB0D-91F4-ADB6-905E-C6FA2B64C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B0B89CD-708B-CB23-CD71-74C192AA56CD}"/>
              </a:ext>
            </a:extLst>
          </p:cNvPr>
          <p:cNvSpPr>
            <a:spLocks noGrp="1"/>
          </p:cNvSpPr>
          <p:nvPr>
            <p:ph type="dt" sz="half" idx="10"/>
          </p:nvPr>
        </p:nvSpPr>
        <p:spPr/>
        <p:txBody>
          <a:bodyPr/>
          <a:lstStyle/>
          <a:p>
            <a:fld id="{A6DE8359-A5DC-451E-9D9A-053FD5D7B7D9}" type="datetime1">
              <a:rPr lang="en-GB" smtClean="0"/>
              <a:t>25/05/2025</a:t>
            </a:fld>
            <a:endParaRPr lang="en-GB"/>
          </a:p>
        </p:txBody>
      </p:sp>
      <p:sp>
        <p:nvSpPr>
          <p:cNvPr id="8" name="Footer Placeholder 7">
            <a:extLst>
              <a:ext uri="{FF2B5EF4-FFF2-40B4-BE49-F238E27FC236}">
                <a16:creationId xmlns:a16="http://schemas.microsoft.com/office/drawing/2014/main" id="{5552C12F-D8B1-9662-9DDA-AA2CA2DC53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258214E-8040-ECF7-17BE-2E004B14F748}"/>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272153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F8BA-4836-24B1-7515-A813DF6ED3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B030D2-F736-F5E5-F0DB-8A70FE60292F}"/>
              </a:ext>
            </a:extLst>
          </p:cNvPr>
          <p:cNvSpPr>
            <a:spLocks noGrp="1"/>
          </p:cNvSpPr>
          <p:nvPr>
            <p:ph type="dt" sz="half" idx="10"/>
          </p:nvPr>
        </p:nvSpPr>
        <p:spPr/>
        <p:txBody>
          <a:bodyPr/>
          <a:lstStyle/>
          <a:p>
            <a:fld id="{FF5D6560-D1C0-4B64-A921-82F6C83EEABE}" type="datetime1">
              <a:rPr lang="en-GB" smtClean="0"/>
              <a:t>25/05/2025</a:t>
            </a:fld>
            <a:endParaRPr lang="en-GB"/>
          </a:p>
        </p:txBody>
      </p:sp>
      <p:sp>
        <p:nvSpPr>
          <p:cNvPr id="4" name="Footer Placeholder 3">
            <a:extLst>
              <a:ext uri="{FF2B5EF4-FFF2-40B4-BE49-F238E27FC236}">
                <a16:creationId xmlns:a16="http://schemas.microsoft.com/office/drawing/2014/main" id="{852DDD04-9D94-079E-4A30-8AA663DCDA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AEBFB4-8462-75DE-687F-52B0FA822762}"/>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352765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966950-1527-530D-E874-B74A18E59635}"/>
              </a:ext>
            </a:extLst>
          </p:cNvPr>
          <p:cNvSpPr>
            <a:spLocks noGrp="1"/>
          </p:cNvSpPr>
          <p:nvPr>
            <p:ph type="dt" sz="half" idx="10"/>
          </p:nvPr>
        </p:nvSpPr>
        <p:spPr/>
        <p:txBody>
          <a:bodyPr/>
          <a:lstStyle/>
          <a:p>
            <a:fld id="{52D30221-0ED6-4FD2-ABCB-F59F9A02B022}" type="datetime1">
              <a:rPr lang="en-GB" smtClean="0"/>
              <a:t>25/05/2025</a:t>
            </a:fld>
            <a:endParaRPr lang="en-GB"/>
          </a:p>
        </p:txBody>
      </p:sp>
      <p:sp>
        <p:nvSpPr>
          <p:cNvPr id="3" name="Footer Placeholder 2">
            <a:extLst>
              <a:ext uri="{FF2B5EF4-FFF2-40B4-BE49-F238E27FC236}">
                <a16:creationId xmlns:a16="http://schemas.microsoft.com/office/drawing/2014/main" id="{CD79A9CA-2B04-9501-696D-C1EB5CCF78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BB81CF9-B816-D348-C90B-B64D0267DD44}"/>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335846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C71F-1A65-982D-F89B-1CF6A4EB7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1B93A1B-D947-B8EF-886D-FE94E1B061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6DCABC-49EA-2A1C-2DEA-2E0984AF5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6308A-0CFF-D383-0502-EB7EAAC75AF1}"/>
              </a:ext>
            </a:extLst>
          </p:cNvPr>
          <p:cNvSpPr>
            <a:spLocks noGrp="1"/>
          </p:cNvSpPr>
          <p:nvPr>
            <p:ph type="dt" sz="half" idx="10"/>
          </p:nvPr>
        </p:nvSpPr>
        <p:spPr/>
        <p:txBody>
          <a:bodyPr/>
          <a:lstStyle/>
          <a:p>
            <a:fld id="{E27739C7-CF06-4228-8AA3-D78D22114F81}" type="datetime1">
              <a:rPr lang="en-GB" smtClean="0"/>
              <a:t>25/05/2025</a:t>
            </a:fld>
            <a:endParaRPr lang="en-GB"/>
          </a:p>
        </p:txBody>
      </p:sp>
      <p:sp>
        <p:nvSpPr>
          <p:cNvPr id="6" name="Footer Placeholder 5">
            <a:extLst>
              <a:ext uri="{FF2B5EF4-FFF2-40B4-BE49-F238E27FC236}">
                <a16:creationId xmlns:a16="http://schemas.microsoft.com/office/drawing/2014/main" id="{CDA1B697-AB58-2546-5FB9-E12BCC1CC5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FCD7E6-252A-F7D7-5F06-DE823E17A00F}"/>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161809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7717-788E-420C-6217-209B178CA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23E412-09D7-EA85-58B4-D7A0C8D80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4589EF-69EB-6FE7-B2E1-34165160A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58EBC-302E-6B34-14C3-B5E6390D4451}"/>
              </a:ext>
            </a:extLst>
          </p:cNvPr>
          <p:cNvSpPr>
            <a:spLocks noGrp="1"/>
          </p:cNvSpPr>
          <p:nvPr>
            <p:ph type="dt" sz="half" idx="10"/>
          </p:nvPr>
        </p:nvSpPr>
        <p:spPr/>
        <p:txBody>
          <a:bodyPr/>
          <a:lstStyle/>
          <a:p>
            <a:fld id="{BB44E451-6249-4C46-A17D-14C74372651F}" type="datetime1">
              <a:rPr lang="en-GB" smtClean="0"/>
              <a:t>25/05/2025</a:t>
            </a:fld>
            <a:endParaRPr lang="en-GB"/>
          </a:p>
        </p:txBody>
      </p:sp>
      <p:sp>
        <p:nvSpPr>
          <p:cNvPr id="6" name="Footer Placeholder 5">
            <a:extLst>
              <a:ext uri="{FF2B5EF4-FFF2-40B4-BE49-F238E27FC236}">
                <a16:creationId xmlns:a16="http://schemas.microsoft.com/office/drawing/2014/main" id="{5A724C3E-FDE2-A370-4E45-A652E5B4EB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41C17-9AA4-00DC-1FC9-F2EE82324015}"/>
              </a:ext>
            </a:extLst>
          </p:cNvPr>
          <p:cNvSpPr>
            <a:spLocks noGrp="1"/>
          </p:cNvSpPr>
          <p:nvPr>
            <p:ph type="sldNum" sz="quarter" idx="12"/>
          </p:nvPr>
        </p:nvSpPr>
        <p:spPr/>
        <p:txBody>
          <a:bodyPr/>
          <a:lstStyle/>
          <a:p>
            <a:fld id="{7EDB9A5E-AF70-4E46-B9A5-4031C7BE812B}" type="slidenum">
              <a:rPr lang="en-GB" smtClean="0"/>
              <a:t>‹#›</a:t>
            </a:fld>
            <a:endParaRPr lang="en-GB"/>
          </a:p>
        </p:txBody>
      </p:sp>
    </p:spTree>
    <p:extLst>
      <p:ext uri="{BB962C8B-B14F-4D97-AF65-F5344CB8AC3E}">
        <p14:creationId xmlns:p14="http://schemas.microsoft.com/office/powerpoint/2010/main" val="1201106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9B7BB-298F-C3FB-34F4-BD5AFE9D0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FD61CC-BAB0-8E56-3FE4-E6320A1E6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EB3211-268D-11BD-A210-AE375F3A1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D7E87-A4D3-4322-9E61-FBDB820BE458}" type="datetime1">
              <a:rPr lang="en-GB" smtClean="0"/>
              <a:t>25/05/2025</a:t>
            </a:fld>
            <a:endParaRPr lang="en-GB"/>
          </a:p>
        </p:txBody>
      </p:sp>
      <p:sp>
        <p:nvSpPr>
          <p:cNvPr id="5" name="Footer Placeholder 4">
            <a:extLst>
              <a:ext uri="{FF2B5EF4-FFF2-40B4-BE49-F238E27FC236}">
                <a16:creationId xmlns:a16="http://schemas.microsoft.com/office/drawing/2014/main" id="{C8CBF93C-20E3-B62A-7951-37AE76666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A23F1F-E565-E444-546E-2290993DF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B9A5E-AF70-4E46-B9A5-4031C7BE812B}" type="slidenum">
              <a:rPr lang="en-GB" smtClean="0"/>
              <a:t>‹#›</a:t>
            </a:fld>
            <a:endParaRPr lang="en-GB"/>
          </a:p>
        </p:txBody>
      </p:sp>
    </p:spTree>
    <p:extLst>
      <p:ext uri="{BB962C8B-B14F-4D97-AF65-F5344CB8AC3E}">
        <p14:creationId xmlns:p14="http://schemas.microsoft.com/office/powerpoint/2010/main" val="3373836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5D8A-E222-21AD-A6D7-77B420B0CEE2}"/>
              </a:ext>
            </a:extLst>
          </p:cNvPr>
          <p:cNvSpPr>
            <a:spLocks noGrp="1"/>
          </p:cNvSpPr>
          <p:nvPr>
            <p:ph type="ctrTitle"/>
          </p:nvPr>
        </p:nvSpPr>
        <p:spPr>
          <a:xfrm>
            <a:off x="353898" y="358588"/>
            <a:ext cx="11484203" cy="2618142"/>
          </a:xfrm>
        </p:spPr>
        <p:txBody>
          <a:bodyPr spcCol="36000">
            <a:noAutofit/>
          </a:bodyPr>
          <a:lstStyle/>
          <a:p>
            <a:r>
              <a:rPr lang="en-GB" sz="4400" b="1" dirty="0">
                <a:solidFill>
                  <a:srgbClr val="002060"/>
                </a:solidFill>
                <a:latin typeface="Times New Roman" panose="02020603050405020304" pitchFamily="18" charset="0"/>
                <a:cs typeface="Times New Roman" panose="02020603050405020304" pitchFamily="18" charset="0"/>
              </a:rPr>
              <a:t>DOMAIN ADAPTATION FOR CROSS CULTURAL FACIAL EMOTION RECOGNITION USING TRANSFER LEARNING</a:t>
            </a:r>
          </a:p>
        </p:txBody>
      </p:sp>
      <p:sp>
        <p:nvSpPr>
          <p:cNvPr id="3" name="Subtitle 2">
            <a:extLst>
              <a:ext uri="{FF2B5EF4-FFF2-40B4-BE49-F238E27FC236}">
                <a16:creationId xmlns:a16="http://schemas.microsoft.com/office/drawing/2014/main" id="{9C07282B-ED85-3F2B-D960-96A865C26997}"/>
              </a:ext>
            </a:extLst>
          </p:cNvPr>
          <p:cNvSpPr>
            <a:spLocks noGrp="1"/>
          </p:cNvSpPr>
          <p:nvPr>
            <p:ph type="subTitle" idx="1"/>
          </p:nvPr>
        </p:nvSpPr>
        <p:spPr>
          <a:xfrm>
            <a:off x="4314038" y="4713834"/>
            <a:ext cx="3563919" cy="1256660"/>
          </a:xfrm>
        </p:spPr>
        <p:txBody>
          <a:bodyPr>
            <a:normAutofit fontScale="92500"/>
          </a:bodyPr>
          <a:lstStyle/>
          <a:p>
            <a:r>
              <a:rPr lang="en-GB" b="1" dirty="0">
                <a:latin typeface="Times New Roman" panose="02020603050405020304" pitchFamily="18" charset="0"/>
                <a:cs typeface="Times New Roman" panose="02020603050405020304" pitchFamily="18" charset="0"/>
              </a:rPr>
              <a:t>Presented by</a:t>
            </a:r>
          </a:p>
          <a:p>
            <a:r>
              <a:rPr lang="en-GB" dirty="0">
                <a:latin typeface="Times New Roman" panose="02020603050405020304" pitchFamily="18" charset="0"/>
                <a:cs typeface="Times New Roman" panose="02020603050405020304" pitchFamily="18" charset="0"/>
              </a:rPr>
              <a:t>    2021/E/064 – Kanistan K.</a:t>
            </a:r>
          </a:p>
          <a:p>
            <a:r>
              <a:rPr lang="en-GB" dirty="0">
                <a:latin typeface="Times New Roman" panose="02020603050405020304" pitchFamily="18" charset="0"/>
                <a:cs typeface="Times New Roman" panose="02020603050405020304" pitchFamily="18" charset="0"/>
              </a:rPr>
              <a:t> 2021/E/112 – Pogitha P.</a:t>
            </a:r>
          </a:p>
        </p:txBody>
      </p:sp>
      <p:sp>
        <p:nvSpPr>
          <p:cNvPr id="4" name="Subtitle 2">
            <a:extLst>
              <a:ext uri="{FF2B5EF4-FFF2-40B4-BE49-F238E27FC236}">
                <a16:creationId xmlns:a16="http://schemas.microsoft.com/office/drawing/2014/main" id="{FC5667F2-35C8-5EF4-A016-50AF94CD001D}"/>
              </a:ext>
            </a:extLst>
          </p:cNvPr>
          <p:cNvSpPr txBox="1">
            <a:spLocks/>
          </p:cNvSpPr>
          <p:nvPr/>
        </p:nvSpPr>
        <p:spPr>
          <a:xfrm>
            <a:off x="3912823" y="3341502"/>
            <a:ext cx="4473940" cy="100756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latin typeface="Times New Roman" panose="02020603050405020304" pitchFamily="18" charset="0"/>
                <a:cs typeface="Times New Roman" panose="02020603050405020304" pitchFamily="18" charset="0"/>
              </a:rPr>
              <a:t>Supervisor :</a:t>
            </a:r>
            <a:r>
              <a:rPr lang="en-GB" dirty="0">
                <a:latin typeface="Times New Roman" panose="02020603050405020304" pitchFamily="18" charset="0"/>
                <a:cs typeface="Times New Roman" panose="02020603050405020304" pitchFamily="18" charset="0"/>
              </a:rPr>
              <a:t> Dr.(Mrs.) </a:t>
            </a:r>
            <a:r>
              <a:rPr lang="en-GB" dirty="0" err="1">
                <a:latin typeface="Times New Roman" panose="02020603050405020304" pitchFamily="18" charset="0"/>
                <a:cs typeface="Times New Roman" panose="02020603050405020304" pitchFamily="18" charset="0"/>
              </a:rPr>
              <a:t>P.Jeyananthan</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Co-Supervisor : </a:t>
            </a:r>
            <a:r>
              <a:rPr lang="en-GB" dirty="0" err="1">
                <a:latin typeface="Times New Roman" panose="02020603050405020304" pitchFamily="18" charset="0"/>
                <a:cs typeface="Times New Roman" panose="02020603050405020304" pitchFamily="18" charset="0"/>
              </a:rPr>
              <a:t>Miss.V.Aarthy</a:t>
            </a:r>
            <a:endParaRPr lang="en-GB"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08CE204D-8038-B6D5-F861-EE95D04A3B7B}"/>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01</a:t>
            </a:r>
          </a:p>
        </p:txBody>
      </p:sp>
    </p:spTree>
    <p:extLst>
      <p:ext uri="{BB962C8B-B14F-4D97-AF65-F5344CB8AC3E}">
        <p14:creationId xmlns:p14="http://schemas.microsoft.com/office/powerpoint/2010/main" val="367784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27D7F-6FC1-B893-EE80-4D6687C89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66079D-B4B9-E306-1B53-2D47B8954E9F}"/>
              </a:ext>
            </a:extLst>
          </p:cNvPr>
          <p:cNvSpPr>
            <a:spLocks noGrp="1"/>
          </p:cNvSpPr>
          <p:nvPr>
            <p:ph type="title"/>
          </p:nvPr>
        </p:nvSpPr>
        <p:spPr>
          <a:xfrm>
            <a:off x="527901" y="289881"/>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METHODOLOGY CONT…</a:t>
            </a:r>
          </a:p>
        </p:txBody>
      </p:sp>
      <p:sp>
        <p:nvSpPr>
          <p:cNvPr id="3" name="Title 1">
            <a:hlinkClick r:id="rId2" action="ppaction://hlinksldjump"/>
            <a:extLst>
              <a:ext uri="{FF2B5EF4-FFF2-40B4-BE49-F238E27FC236}">
                <a16:creationId xmlns:a16="http://schemas.microsoft.com/office/drawing/2014/main" id="{64E78D9C-9F8A-0902-B5F4-3EBA9DD3FE89}"/>
              </a:ext>
            </a:extLst>
          </p:cNvPr>
          <p:cNvSpPr txBox="1">
            <a:spLocks/>
          </p:cNvSpPr>
          <p:nvPr/>
        </p:nvSpPr>
        <p:spPr>
          <a:xfrm>
            <a:off x="527901" y="992635"/>
            <a:ext cx="10515600" cy="8611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Times New Roman" panose="02020603050405020304" pitchFamily="18" charset="0"/>
                <a:cs typeface="Times New Roman" panose="02020603050405020304" pitchFamily="18" charset="0"/>
              </a:rPr>
              <a:t>Data Preprocessing</a:t>
            </a:r>
          </a:p>
        </p:txBody>
      </p:sp>
      <p:sp>
        <p:nvSpPr>
          <p:cNvPr id="8" name="Subtitle 2">
            <a:extLst>
              <a:ext uri="{FF2B5EF4-FFF2-40B4-BE49-F238E27FC236}">
                <a16:creationId xmlns:a16="http://schemas.microsoft.com/office/drawing/2014/main" id="{86943812-A275-309A-403A-BEC449518722}"/>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10</a:t>
            </a:r>
          </a:p>
        </p:txBody>
      </p:sp>
      <p:grpSp>
        <p:nvGrpSpPr>
          <p:cNvPr id="93" name="Group 92">
            <a:extLst>
              <a:ext uri="{FF2B5EF4-FFF2-40B4-BE49-F238E27FC236}">
                <a16:creationId xmlns:a16="http://schemas.microsoft.com/office/drawing/2014/main" id="{D6251EDF-AB36-913B-15C8-58D8C1942485}"/>
              </a:ext>
            </a:extLst>
          </p:cNvPr>
          <p:cNvGrpSpPr/>
          <p:nvPr/>
        </p:nvGrpSpPr>
        <p:grpSpPr>
          <a:xfrm>
            <a:off x="838200" y="2105123"/>
            <a:ext cx="10508964" cy="3960702"/>
            <a:chOff x="597484" y="2061290"/>
            <a:chExt cx="10508964" cy="3960702"/>
          </a:xfrm>
        </p:grpSpPr>
        <p:sp>
          <p:nvSpPr>
            <p:cNvPr id="10" name="TextBox 9">
              <a:extLst>
                <a:ext uri="{FF2B5EF4-FFF2-40B4-BE49-F238E27FC236}">
                  <a16:creationId xmlns:a16="http://schemas.microsoft.com/office/drawing/2014/main" id="{61FE29CC-B731-061E-073A-199D4FE35E70}"/>
                </a:ext>
              </a:extLst>
            </p:cNvPr>
            <p:cNvSpPr txBox="1"/>
            <p:nvPr/>
          </p:nvSpPr>
          <p:spPr>
            <a:xfrm>
              <a:off x="4639171" y="2061290"/>
              <a:ext cx="2790015" cy="648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sz="2400" dirty="0">
                  <a:latin typeface="Times New Roman" panose="02020603050405020304" pitchFamily="18" charset="0"/>
                  <a:cs typeface="Times New Roman" panose="02020603050405020304" pitchFamily="18" charset="0"/>
                </a:rPr>
                <a:t>Convert to Grayscale</a:t>
              </a:r>
            </a:p>
          </p:txBody>
        </p:sp>
        <p:sp>
          <p:nvSpPr>
            <p:cNvPr id="11" name="TextBox 10">
              <a:extLst>
                <a:ext uri="{FF2B5EF4-FFF2-40B4-BE49-F238E27FC236}">
                  <a16:creationId xmlns:a16="http://schemas.microsoft.com/office/drawing/2014/main" id="{0BF45F3E-0F68-DA86-38E7-DA7C07872E1F}"/>
                </a:ext>
              </a:extLst>
            </p:cNvPr>
            <p:cNvSpPr txBox="1"/>
            <p:nvPr/>
          </p:nvSpPr>
          <p:spPr>
            <a:xfrm>
              <a:off x="8777378" y="2061290"/>
              <a:ext cx="2329070" cy="648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sz="2400" dirty="0">
                  <a:latin typeface="Times New Roman" panose="02020603050405020304" pitchFamily="18" charset="0"/>
                  <a:cs typeface="Times New Roman" panose="02020603050405020304" pitchFamily="18" charset="0"/>
                </a:rPr>
                <a:t>Resize 224x224</a:t>
              </a:r>
            </a:p>
          </p:txBody>
        </p:sp>
        <p:sp>
          <p:nvSpPr>
            <p:cNvPr id="12" name="TextBox 11">
              <a:extLst>
                <a:ext uri="{FF2B5EF4-FFF2-40B4-BE49-F238E27FC236}">
                  <a16:creationId xmlns:a16="http://schemas.microsoft.com/office/drawing/2014/main" id="{BA756A1C-7F24-174E-ACD2-E70ACC6BDA57}"/>
                </a:ext>
              </a:extLst>
            </p:cNvPr>
            <p:cNvSpPr txBox="1"/>
            <p:nvPr/>
          </p:nvSpPr>
          <p:spPr>
            <a:xfrm>
              <a:off x="4864007" y="3719974"/>
              <a:ext cx="2329070" cy="648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sz="2400" dirty="0">
                  <a:latin typeface="Times New Roman" panose="02020603050405020304" pitchFamily="18" charset="0"/>
                  <a:cs typeface="Times New Roman" panose="02020603050405020304" pitchFamily="18" charset="0"/>
                </a:rPr>
                <a:t>Augmentation</a:t>
              </a:r>
            </a:p>
          </p:txBody>
        </p:sp>
        <p:grpSp>
          <p:nvGrpSpPr>
            <p:cNvPr id="73" name="Group 72">
              <a:extLst>
                <a:ext uri="{FF2B5EF4-FFF2-40B4-BE49-F238E27FC236}">
                  <a16:creationId xmlns:a16="http://schemas.microsoft.com/office/drawing/2014/main" id="{1C72F90D-21BC-49A8-C1A9-65100D99C3A4}"/>
                </a:ext>
              </a:extLst>
            </p:cNvPr>
            <p:cNvGrpSpPr/>
            <p:nvPr/>
          </p:nvGrpSpPr>
          <p:grpSpPr>
            <a:xfrm>
              <a:off x="1025049" y="5517992"/>
              <a:ext cx="10018644" cy="504000"/>
              <a:chOff x="1087804" y="5517992"/>
              <a:chExt cx="10018644" cy="504000"/>
            </a:xfrm>
          </p:grpSpPr>
          <p:sp>
            <p:nvSpPr>
              <p:cNvPr id="13" name="TextBox 12">
                <a:extLst>
                  <a:ext uri="{FF2B5EF4-FFF2-40B4-BE49-F238E27FC236}">
                    <a16:creationId xmlns:a16="http://schemas.microsoft.com/office/drawing/2014/main" id="{C6DD9B16-FB37-084C-CB99-845EE40217A1}"/>
                  </a:ext>
                </a:extLst>
              </p:cNvPr>
              <p:cNvSpPr txBox="1"/>
              <p:nvPr/>
            </p:nvSpPr>
            <p:spPr>
              <a:xfrm>
                <a:off x="1087804" y="5517992"/>
                <a:ext cx="1815548" cy="504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dirty="0">
                    <a:latin typeface="Times New Roman" panose="02020603050405020304" pitchFamily="18" charset="0"/>
                    <a:cs typeface="Times New Roman" panose="02020603050405020304" pitchFamily="18" charset="0"/>
                  </a:rPr>
                  <a:t>Rotation</a:t>
                </a:r>
              </a:p>
            </p:txBody>
          </p:sp>
          <p:sp>
            <p:nvSpPr>
              <p:cNvPr id="14" name="TextBox 13">
                <a:extLst>
                  <a:ext uri="{FF2B5EF4-FFF2-40B4-BE49-F238E27FC236}">
                    <a16:creationId xmlns:a16="http://schemas.microsoft.com/office/drawing/2014/main" id="{61E9D635-460F-A736-B5B7-51C12323E5E2}"/>
                  </a:ext>
                </a:extLst>
              </p:cNvPr>
              <p:cNvSpPr txBox="1"/>
              <p:nvPr/>
            </p:nvSpPr>
            <p:spPr>
              <a:xfrm>
                <a:off x="3138578" y="5517992"/>
                <a:ext cx="1815548" cy="504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sz="1800" kern="1200" dirty="0">
                    <a:solidFill>
                      <a:srgbClr val="000000"/>
                    </a:solidFill>
                    <a:effectLst/>
                    <a:latin typeface="Times New Roman" panose="02020603050405020304" pitchFamily="18" charset="0"/>
                    <a:cs typeface="Times New Roman" panose="02020603050405020304" pitchFamily="18" charset="0"/>
                  </a:rPr>
                  <a:t>Flipping</a:t>
                </a:r>
                <a:endParaRPr lang="en-GB"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E27EF63-ADAF-4C4C-83F0-FE8A882835E0}"/>
                  </a:ext>
                </a:extLst>
              </p:cNvPr>
              <p:cNvSpPr txBox="1"/>
              <p:nvPr/>
            </p:nvSpPr>
            <p:spPr>
              <a:xfrm>
                <a:off x="5181307" y="5517992"/>
                <a:ext cx="1815548" cy="504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sz="1800" kern="1200" dirty="0">
                    <a:solidFill>
                      <a:srgbClr val="000000"/>
                    </a:solidFill>
                    <a:effectLst/>
                    <a:latin typeface="Times New Roman" panose="02020603050405020304" pitchFamily="18" charset="0"/>
                    <a:cs typeface="Times New Roman" panose="02020603050405020304" pitchFamily="18" charset="0"/>
                  </a:rPr>
                  <a:t>Shearing</a:t>
                </a:r>
                <a:endParaRPr lang="en-GB"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CAE3A47-7A75-E117-1279-285CF0DC36E9}"/>
                  </a:ext>
                </a:extLst>
              </p:cNvPr>
              <p:cNvSpPr txBox="1"/>
              <p:nvPr/>
            </p:nvSpPr>
            <p:spPr>
              <a:xfrm>
                <a:off x="7240126" y="5517992"/>
                <a:ext cx="1815548" cy="504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sz="1800" kern="1200" dirty="0">
                    <a:solidFill>
                      <a:srgbClr val="000000"/>
                    </a:solidFill>
                    <a:effectLst/>
                    <a:latin typeface="Times New Roman" panose="02020603050405020304" pitchFamily="18" charset="0"/>
                    <a:cs typeface="Times New Roman" panose="02020603050405020304" pitchFamily="18" charset="0"/>
                  </a:rPr>
                  <a:t>Translation</a:t>
                </a:r>
                <a:endParaRPr lang="en-GB"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E5139F8-4053-1089-7753-E3D6833CD089}"/>
                  </a:ext>
                </a:extLst>
              </p:cNvPr>
              <p:cNvSpPr txBox="1"/>
              <p:nvPr/>
            </p:nvSpPr>
            <p:spPr>
              <a:xfrm>
                <a:off x="9290900" y="5517992"/>
                <a:ext cx="1815548" cy="504000"/>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dirty="0">
                    <a:solidFill>
                      <a:srgbClr val="000000"/>
                    </a:solidFill>
                    <a:latin typeface="Times New Roman" panose="02020603050405020304" pitchFamily="18" charset="0"/>
                    <a:cs typeface="Times New Roman" panose="02020603050405020304" pitchFamily="18" charset="0"/>
                  </a:rPr>
                  <a:t>C</a:t>
                </a:r>
                <a:r>
                  <a:rPr lang="en-GB" sz="1800" kern="1200" dirty="0">
                    <a:solidFill>
                      <a:srgbClr val="000000"/>
                    </a:solidFill>
                    <a:effectLst/>
                    <a:latin typeface="Times New Roman" panose="02020603050405020304" pitchFamily="18" charset="0"/>
                    <a:cs typeface="Times New Roman" panose="02020603050405020304" pitchFamily="18" charset="0"/>
                  </a:rPr>
                  <a:t>ontrast</a:t>
                </a:r>
                <a:endParaRPr lang="en-GB" dirty="0">
                  <a:latin typeface="Times New Roman" panose="02020603050405020304" pitchFamily="18" charset="0"/>
                  <a:cs typeface="Times New Roman" panose="02020603050405020304" pitchFamily="18" charset="0"/>
                </a:endParaRPr>
              </a:p>
            </p:txBody>
          </p:sp>
        </p:grpSp>
        <p:cxnSp>
          <p:nvCxnSpPr>
            <p:cNvPr id="22" name="Straight Arrow Connector 21">
              <a:extLst>
                <a:ext uri="{FF2B5EF4-FFF2-40B4-BE49-F238E27FC236}">
                  <a16:creationId xmlns:a16="http://schemas.microsoft.com/office/drawing/2014/main" id="{CF29CB10-54F2-1E71-1341-655EDDA0A8F1}"/>
                </a:ext>
              </a:extLst>
            </p:cNvPr>
            <p:cNvCxnSpPr>
              <a:cxnSpLocks/>
              <a:stCxn id="10" idx="3"/>
              <a:endCxn id="11" idx="1"/>
            </p:cNvCxnSpPr>
            <p:nvPr/>
          </p:nvCxnSpPr>
          <p:spPr>
            <a:xfrm>
              <a:off x="7429186" y="2385290"/>
              <a:ext cx="1348192"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C5E02986-01DD-F454-9D41-D8E74E40DC09}"/>
                </a:ext>
              </a:extLst>
            </p:cNvPr>
            <p:cNvSpPr txBox="1"/>
            <p:nvPr/>
          </p:nvSpPr>
          <p:spPr>
            <a:xfrm>
              <a:off x="597484" y="2154457"/>
              <a:ext cx="2693496" cy="461665"/>
            </a:xfrm>
            <a:prstGeom prst="rect">
              <a:avLst/>
            </a:prstGeom>
            <a:solidFill>
              <a:schemeClr val="accent5">
                <a:lumMod val="60000"/>
                <a:lumOff val="40000"/>
              </a:schemeClr>
            </a:solidFill>
            <a:ln w="19050">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GB" sz="2400" dirty="0">
                  <a:latin typeface="Times New Roman" panose="02020603050405020304" pitchFamily="18" charset="0"/>
                  <a:cs typeface="Times New Roman" panose="02020603050405020304" pitchFamily="18" charset="0"/>
                </a:rPr>
                <a:t>Original Image</a:t>
              </a:r>
            </a:p>
          </p:txBody>
        </p:sp>
        <p:cxnSp>
          <p:nvCxnSpPr>
            <p:cNvPr id="7" name="Straight Arrow Connector 6">
              <a:extLst>
                <a:ext uri="{FF2B5EF4-FFF2-40B4-BE49-F238E27FC236}">
                  <a16:creationId xmlns:a16="http://schemas.microsoft.com/office/drawing/2014/main" id="{4DBACED8-DCC3-57C4-1324-D805CD0D9F71}"/>
                </a:ext>
              </a:extLst>
            </p:cNvPr>
            <p:cNvCxnSpPr>
              <a:cxnSpLocks/>
              <a:stCxn id="6" idx="3"/>
              <a:endCxn id="10" idx="1"/>
            </p:cNvCxnSpPr>
            <p:nvPr/>
          </p:nvCxnSpPr>
          <p:spPr>
            <a:xfrm>
              <a:off x="3290980" y="2385290"/>
              <a:ext cx="1348191"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9" name="Connector: Elbow 48">
              <a:extLst>
                <a:ext uri="{FF2B5EF4-FFF2-40B4-BE49-F238E27FC236}">
                  <a16:creationId xmlns:a16="http://schemas.microsoft.com/office/drawing/2014/main" id="{D1B145B0-690B-6269-D778-D26B523EFF07}"/>
                </a:ext>
              </a:extLst>
            </p:cNvPr>
            <p:cNvCxnSpPr>
              <a:stCxn id="11" idx="2"/>
              <a:endCxn id="12" idx="0"/>
            </p:cNvCxnSpPr>
            <p:nvPr/>
          </p:nvCxnSpPr>
          <p:spPr>
            <a:xfrm rot="5400000">
              <a:off x="7479886" y="1257947"/>
              <a:ext cx="1010684" cy="3913371"/>
            </a:xfrm>
            <a:prstGeom prst="bentConnector3">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62" name="Connector: Curved 61">
              <a:extLst>
                <a:ext uri="{FF2B5EF4-FFF2-40B4-BE49-F238E27FC236}">
                  <a16:creationId xmlns:a16="http://schemas.microsoft.com/office/drawing/2014/main" id="{EF63E630-C9DD-95CF-0887-289A7F4E8BB0}"/>
                </a:ext>
              </a:extLst>
            </p:cNvPr>
            <p:cNvCxnSpPr>
              <a:cxnSpLocks/>
              <a:stCxn id="12" idx="1"/>
              <a:endCxn id="13" idx="0"/>
            </p:cNvCxnSpPr>
            <p:nvPr/>
          </p:nvCxnSpPr>
          <p:spPr>
            <a:xfrm rot="10800000" flipV="1">
              <a:off x="1932823" y="4043974"/>
              <a:ext cx="2931184" cy="147401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F701888A-D44C-A0BF-BDC5-06087AA027CB}"/>
                </a:ext>
              </a:extLst>
            </p:cNvPr>
            <p:cNvCxnSpPr>
              <a:cxnSpLocks/>
            </p:cNvCxnSpPr>
            <p:nvPr/>
          </p:nvCxnSpPr>
          <p:spPr>
            <a:xfrm rot="10800000" flipV="1">
              <a:off x="3965075" y="4232513"/>
              <a:ext cx="898932" cy="128510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8DA37E0B-D9D7-BD90-A661-5F5BEF325D5D}"/>
                </a:ext>
              </a:extLst>
            </p:cNvPr>
            <p:cNvCxnSpPr>
              <a:stCxn id="12" idx="2"/>
              <a:endCxn id="17" idx="0"/>
            </p:cNvCxnSpPr>
            <p:nvPr/>
          </p:nvCxnSpPr>
          <p:spPr>
            <a:xfrm rot="5400000">
              <a:off x="5452425" y="4941875"/>
              <a:ext cx="1150018" cy="2216"/>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Connector: Curved 71">
              <a:extLst>
                <a:ext uri="{FF2B5EF4-FFF2-40B4-BE49-F238E27FC236}">
                  <a16:creationId xmlns:a16="http://schemas.microsoft.com/office/drawing/2014/main" id="{060B02AA-C11C-925A-F358-35743DBBBD40}"/>
                </a:ext>
              </a:extLst>
            </p:cNvPr>
            <p:cNvCxnSpPr>
              <a:cxnSpLocks/>
              <a:stCxn id="12" idx="3"/>
              <a:endCxn id="19" idx="0"/>
            </p:cNvCxnSpPr>
            <p:nvPr/>
          </p:nvCxnSpPr>
          <p:spPr>
            <a:xfrm>
              <a:off x="7193077" y="4043974"/>
              <a:ext cx="2942842" cy="147401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28" name="Connector: Curved 27">
            <a:extLst>
              <a:ext uri="{FF2B5EF4-FFF2-40B4-BE49-F238E27FC236}">
                <a16:creationId xmlns:a16="http://schemas.microsoft.com/office/drawing/2014/main" id="{70B85847-5A85-0954-868C-24C519564838}"/>
              </a:ext>
            </a:extLst>
          </p:cNvPr>
          <p:cNvCxnSpPr>
            <a:cxnSpLocks/>
          </p:cNvCxnSpPr>
          <p:nvPr/>
        </p:nvCxnSpPr>
        <p:spPr>
          <a:xfrm rot="10800000" flipH="1" flipV="1">
            <a:off x="7440765" y="4277914"/>
            <a:ext cx="898932" cy="128510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09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FBD95-C810-53E9-29D5-85F432C2C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29442-08C8-4E52-9CB7-52181C75E227}"/>
              </a:ext>
            </a:extLst>
          </p:cNvPr>
          <p:cNvSpPr>
            <a:spLocks noGrp="1"/>
          </p:cNvSpPr>
          <p:nvPr>
            <p:ph type="title"/>
          </p:nvPr>
        </p:nvSpPr>
        <p:spPr>
          <a:xfrm>
            <a:off x="527901" y="146441"/>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DATASET</a:t>
            </a:r>
          </a:p>
        </p:txBody>
      </p:sp>
      <p:sp>
        <p:nvSpPr>
          <p:cNvPr id="9" name="Subtitle 2">
            <a:extLst>
              <a:ext uri="{FF2B5EF4-FFF2-40B4-BE49-F238E27FC236}">
                <a16:creationId xmlns:a16="http://schemas.microsoft.com/office/drawing/2014/main" id="{590F58F8-ECF6-742E-2D09-39EB22833CF8}"/>
              </a:ext>
            </a:extLst>
          </p:cNvPr>
          <p:cNvSpPr txBox="1">
            <a:spLocks/>
          </p:cNvSpPr>
          <p:nvPr/>
        </p:nvSpPr>
        <p:spPr>
          <a:xfrm>
            <a:off x="11141666" y="6342978"/>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11</a:t>
            </a:r>
          </a:p>
        </p:txBody>
      </p:sp>
      <p:sp>
        <p:nvSpPr>
          <p:cNvPr id="3" name="Title 1">
            <a:hlinkClick r:id="rId3" action="ppaction://hlinksldjump"/>
            <a:extLst>
              <a:ext uri="{FF2B5EF4-FFF2-40B4-BE49-F238E27FC236}">
                <a16:creationId xmlns:a16="http://schemas.microsoft.com/office/drawing/2014/main" id="{56DF6F05-B558-B378-C314-D0CBD4D926BD}"/>
              </a:ext>
            </a:extLst>
          </p:cNvPr>
          <p:cNvSpPr txBox="1">
            <a:spLocks/>
          </p:cNvSpPr>
          <p:nvPr/>
        </p:nvSpPr>
        <p:spPr>
          <a:xfrm>
            <a:off x="527901" y="1007570"/>
            <a:ext cx="10515600" cy="282663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GB" sz="2400" dirty="0">
                <a:latin typeface="Times New Roman" panose="02020603050405020304" pitchFamily="18" charset="0"/>
                <a:cs typeface="Times New Roman" panose="02020603050405020304" pitchFamily="18" charset="0"/>
              </a:rPr>
              <a:t>Training – JAFFE [1, 2, 4, 10]</a:t>
            </a:r>
          </a:p>
          <a:p>
            <a:pPr marL="800100" lvl="1"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Contains </a:t>
            </a:r>
            <a:r>
              <a:rPr lang="en-US" altLang="en-US" sz="2000" b="1" dirty="0">
                <a:latin typeface="Times New Roman" panose="02020603050405020304" pitchFamily="18" charset="0"/>
                <a:cs typeface="Times New Roman" panose="02020603050405020304" pitchFamily="18" charset="0"/>
              </a:rPr>
              <a:t>213 grayscale </a:t>
            </a:r>
            <a:r>
              <a:rPr lang="en-US" altLang="en-US" sz="2000" dirty="0">
                <a:latin typeface="Times New Roman" panose="02020603050405020304" pitchFamily="18" charset="0"/>
                <a:cs typeface="Times New Roman" panose="02020603050405020304" pitchFamily="18" charset="0"/>
              </a:rPr>
              <a:t>images of Japanese female subjects.</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resolution is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256×256 pixels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emotion classes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happiness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sadness, anger, disgust, fear, surprise, and neutral.</a:t>
            </a:r>
          </a:p>
          <a:p>
            <a:pPr lvl="1" algn="just"/>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a:t>
            </a:r>
            <a:r>
              <a:rPr lang="en-US" altLang="en-US" sz="2400" dirty="0">
                <a:latin typeface="Times New Roman" panose="02020603050405020304" pitchFamily="18" charset="0"/>
                <a:cs typeface="Times New Roman" panose="02020603050405020304" pitchFamily="18" charset="0"/>
              </a:rPr>
              <a:t> – Indian dataset</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a:endParaRPr kumimoji="0" lang="en-US" altLang="en-US" sz="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Contains 700 images with the same resolution of </a:t>
            </a:r>
            <a:r>
              <a:rPr lang="en-GB" sz="2000" b="1" dirty="0">
                <a:latin typeface="Times New Roman" panose="02020603050405020304" pitchFamily="18" charset="0"/>
                <a:cs typeface="Times New Roman" panose="02020603050405020304" pitchFamily="18" charset="0"/>
              </a:rPr>
              <a:t>256×256 pixels</a:t>
            </a:r>
            <a:r>
              <a:rPr lang="en-GB"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Includes the </a:t>
            </a:r>
            <a:r>
              <a:rPr lang="en-GB" sz="2000" b="1" dirty="0">
                <a:latin typeface="Times New Roman" panose="02020603050405020304" pitchFamily="18" charset="0"/>
                <a:cs typeface="Times New Roman" panose="02020603050405020304" pitchFamily="18" charset="0"/>
              </a:rPr>
              <a:t>same 7 emotion classes </a:t>
            </a:r>
            <a:r>
              <a:rPr lang="en-GB" sz="2000" dirty="0">
                <a:latin typeface="Times New Roman" panose="02020603050405020304" pitchFamily="18" charset="0"/>
                <a:cs typeface="Times New Roman" panose="02020603050405020304" pitchFamily="18" charset="0"/>
              </a:rPr>
              <a:t>as the training dataset.</a:t>
            </a:r>
          </a:p>
          <a:p>
            <a:pPr lvl="1" algn="just"/>
            <a:endParaRPr lang="en-GB" sz="2000" b="1" dirty="0">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27E5DB21-5476-7DFA-A511-D37B58288A5B}"/>
              </a:ext>
            </a:extLst>
          </p:cNvPr>
          <p:cNvGraphicFramePr>
            <a:graphicFrameLocks noGrp="1"/>
          </p:cNvGraphicFramePr>
          <p:nvPr>
            <p:extLst>
              <p:ext uri="{D42A27DB-BD31-4B8C-83A1-F6EECF244321}">
                <p14:modId xmlns:p14="http://schemas.microsoft.com/office/powerpoint/2010/main" val="4147284328"/>
              </p:ext>
            </p:extLst>
          </p:nvPr>
        </p:nvGraphicFramePr>
        <p:xfrm>
          <a:off x="1977031" y="3911772"/>
          <a:ext cx="8237938" cy="2343912"/>
        </p:xfrm>
        <a:graphic>
          <a:graphicData uri="http://schemas.openxmlformats.org/drawingml/2006/table">
            <a:tbl>
              <a:tblPr firstRow="1" firstCol="1" bandRow="1">
                <a:tableStyleId>{5940675A-B579-460E-94D1-54222C63F5DA}</a:tableStyleId>
              </a:tblPr>
              <a:tblGrid>
                <a:gridCol w="1225133">
                  <a:extLst>
                    <a:ext uri="{9D8B030D-6E8A-4147-A177-3AD203B41FA5}">
                      <a16:colId xmlns:a16="http://schemas.microsoft.com/office/drawing/2014/main" val="3040729554"/>
                    </a:ext>
                  </a:extLst>
                </a:gridCol>
                <a:gridCol w="1990940">
                  <a:extLst>
                    <a:ext uri="{9D8B030D-6E8A-4147-A177-3AD203B41FA5}">
                      <a16:colId xmlns:a16="http://schemas.microsoft.com/office/drawing/2014/main" val="729656173"/>
                    </a:ext>
                  </a:extLst>
                </a:gridCol>
                <a:gridCol w="1805791">
                  <a:extLst>
                    <a:ext uri="{9D8B030D-6E8A-4147-A177-3AD203B41FA5}">
                      <a16:colId xmlns:a16="http://schemas.microsoft.com/office/drawing/2014/main" val="1723600508"/>
                    </a:ext>
                  </a:extLst>
                </a:gridCol>
                <a:gridCol w="1672642">
                  <a:extLst>
                    <a:ext uri="{9D8B030D-6E8A-4147-A177-3AD203B41FA5}">
                      <a16:colId xmlns:a16="http://schemas.microsoft.com/office/drawing/2014/main" val="3564033824"/>
                    </a:ext>
                  </a:extLst>
                </a:gridCol>
                <a:gridCol w="1543432">
                  <a:extLst>
                    <a:ext uri="{9D8B030D-6E8A-4147-A177-3AD203B41FA5}">
                      <a16:colId xmlns:a16="http://schemas.microsoft.com/office/drawing/2014/main" val="4117006400"/>
                    </a:ext>
                  </a:extLst>
                </a:gridCol>
              </a:tblGrid>
              <a:tr h="443865">
                <a:tc>
                  <a:txBody>
                    <a:bodyPr/>
                    <a:lstStyle/>
                    <a:p>
                      <a:pPr algn="ctr">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Class</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Training images before augmentation</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Training images after augmentation</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Validation images</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Testing images</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962353859"/>
                  </a:ext>
                </a:extLst>
              </a:tr>
              <a:tr h="0">
                <a:tc>
                  <a:txBody>
                    <a:bodyPr/>
                    <a:lstStyle/>
                    <a:p>
                      <a:pPr algn="l">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Happy</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31</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740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30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100</a:t>
                      </a:r>
                    </a:p>
                  </a:txBody>
                  <a:tcPr marL="68580" marR="68580" marT="0" marB="0"/>
                </a:tc>
                <a:extLst>
                  <a:ext uri="{0D108BD9-81ED-4DB2-BD59-A6C34878D82A}">
                    <a16:rowId xmlns:a16="http://schemas.microsoft.com/office/drawing/2014/main" val="50500717"/>
                  </a:ext>
                </a:extLst>
              </a:tr>
              <a:tr h="74930">
                <a:tc>
                  <a:txBody>
                    <a:bodyPr/>
                    <a:lstStyle/>
                    <a:p>
                      <a:pPr algn="l">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Angry</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29</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695</a:t>
                      </a:r>
                    </a:p>
                  </a:txBody>
                  <a:tcPr marL="68580" marR="68580" marT="0" marB="0"/>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9095162"/>
                  </a:ext>
                </a:extLst>
              </a:tr>
              <a:tr h="74930">
                <a:tc>
                  <a:txBody>
                    <a:bodyPr/>
                    <a:lstStyle/>
                    <a:p>
                      <a:pPr algn="l">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Sad</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31</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740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969502"/>
                  </a:ext>
                </a:extLst>
              </a:tr>
              <a:tr h="74930">
                <a:tc>
                  <a:txBody>
                    <a:bodyPr/>
                    <a:lstStyle/>
                    <a:p>
                      <a:pPr algn="l">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Surprise</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710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5995677"/>
                  </a:ext>
                </a:extLst>
              </a:tr>
              <a:tr h="74930">
                <a:tc>
                  <a:txBody>
                    <a:bodyPr/>
                    <a:lstStyle/>
                    <a:p>
                      <a:pPr algn="l">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Disgust</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29</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695</a:t>
                      </a:r>
                    </a:p>
                  </a:txBody>
                  <a:tcPr marL="68580" marR="68580" marT="0" marB="0"/>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5414279"/>
                  </a:ext>
                </a:extLst>
              </a:tr>
              <a:tr h="0">
                <a:tc>
                  <a:txBody>
                    <a:bodyPr/>
                    <a:lstStyle/>
                    <a:p>
                      <a:pPr algn="l">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Fear</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32</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770</a:t>
                      </a:r>
                    </a:p>
                  </a:txBody>
                  <a:tcPr marL="68580" marR="68580" marT="0" marB="0"/>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7801984"/>
                  </a:ext>
                </a:extLst>
              </a:tr>
              <a:tr h="74930">
                <a:tc>
                  <a:txBody>
                    <a:bodyPr/>
                    <a:lstStyle/>
                    <a:p>
                      <a:pPr algn="l">
                        <a:lnSpc>
                          <a:spcPct val="115000"/>
                        </a:lnSpc>
                        <a:spcAft>
                          <a:spcPts val="800"/>
                        </a:spcAft>
                        <a:buNone/>
                      </a:pPr>
                      <a:r>
                        <a:rPr lang="en-GB" sz="1600" b="0" kern="100" dirty="0">
                          <a:effectLst/>
                          <a:latin typeface="Times New Roman" panose="02020603050405020304" pitchFamily="18" charset="0"/>
                          <a:cs typeface="Times New Roman" panose="02020603050405020304" pitchFamily="18" charset="0"/>
                        </a:rPr>
                        <a:t>Nueral</a:t>
                      </a:r>
                      <a:endParaRPr lang="en-GB" sz="16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710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a:effectLst/>
                          <a:latin typeface="Times New Roman" panose="02020603050405020304" pitchFamily="18" charset="0"/>
                          <a:cs typeface="Times New Roman" panose="02020603050405020304" pitchFamily="18" charset="0"/>
                        </a:rPr>
                        <a:t>30</a:t>
                      </a:r>
                      <a:endParaRPr lang="en-GB"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100</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9330750"/>
                  </a:ext>
                </a:extLst>
              </a:tr>
            </a:tbl>
          </a:graphicData>
        </a:graphic>
      </p:graphicFrame>
    </p:spTree>
    <p:extLst>
      <p:ext uri="{BB962C8B-B14F-4D97-AF65-F5344CB8AC3E}">
        <p14:creationId xmlns:p14="http://schemas.microsoft.com/office/powerpoint/2010/main" val="410980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EF669-142F-5A80-A408-89B99FDEBF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004EB-047E-EC10-1F53-41EB05B33485}"/>
              </a:ext>
            </a:extLst>
          </p:cNvPr>
          <p:cNvSpPr>
            <a:spLocks noGrp="1"/>
          </p:cNvSpPr>
          <p:nvPr>
            <p:ph type="title"/>
          </p:nvPr>
        </p:nvSpPr>
        <p:spPr>
          <a:xfrm>
            <a:off x="626519" y="137476"/>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TIMELINE</a:t>
            </a:r>
          </a:p>
        </p:txBody>
      </p:sp>
      <p:sp>
        <p:nvSpPr>
          <p:cNvPr id="9" name="Subtitle 2">
            <a:extLst>
              <a:ext uri="{FF2B5EF4-FFF2-40B4-BE49-F238E27FC236}">
                <a16:creationId xmlns:a16="http://schemas.microsoft.com/office/drawing/2014/main" id="{8C05A580-59F2-3A11-DE44-C1D0EA857118}"/>
              </a:ext>
            </a:extLst>
          </p:cNvPr>
          <p:cNvSpPr txBox="1">
            <a:spLocks/>
          </p:cNvSpPr>
          <p:nvPr/>
        </p:nvSpPr>
        <p:spPr>
          <a:xfrm>
            <a:off x="11141666" y="6342978"/>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12</a:t>
            </a:r>
          </a:p>
        </p:txBody>
      </p:sp>
      <p:graphicFrame>
        <p:nvGraphicFramePr>
          <p:cNvPr id="5" name="Table 4">
            <a:extLst>
              <a:ext uri="{FF2B5EF4-FFF2-40B4-BE49-F238E27FC236}">
                <a16:creationId xmlns:a16="http://schemas.microsoft.com/office/drawing/2014/main" id="{B21DCD2B-0230-CDCC-3477-D7A507654678}"/>
              </a:ext>
            </a:extLst>
          </p:cNvPr>
          <p:cNvGraphicFramePr>
            <a:graphicFrameLocks noGrp="1"/>
          </p:cNvGraphicFramePr>
          <p:nvPr>
            <p:extLst>
              <p:ext uri="{D42A27DB-BD31-4B8C-83A1-F6EECF244321}">
                <p14:modId xmlns:p14="http://schemas.microsoft.com/office/powerpoint/2010/main" val="2586778437"/>
              </p:ext>
            </p:extLst>
          </p:nvPr>
        </p:nvGraphicFramePr>
        <p:xfrm>
          <a:off x="803565" y="1094943"/>
          <a:ext cx="10584869" cy="5200076"/>
        </p:xfrm>
        <a:graphic>
          <a:graphicData uri="http://schemas.openxmlformats.org/drawingml/2006/table">
            <a:tbl>
              <a:tblPr firstRow="1" firstCol="1" bandRow="1">
                <a:tableStyleId>{5940675A-B579-460E-94D1-54222C63F5DA}</a:tableStyleId>
              </a:tblPr>
              <a:tblGrid>
                <a:gridCol w="1928110">
                  <a:extLst>
                    <a:ext uri="{9D8B030D-6E8A-4147-A177-3AD203B41FA5}">
                      <a16:colId xmlns:a16="http://schemas.microsoft.com/office/drawing/2014/main" val="1479575989"/>
                    </a:ext>
                  </a:extLst>
                </a:gridCol>
                <a:gridCol w="624421">
                  <a:extLst>
                    <a:ext uri="{9D8B030D-6E8A-4147-A177-3AD203B41FA5}">
                      <a16:colId xmlns:a16="http://schemas.microsoft.com/office/drawing/2014/main" val="1034803489"/>
                    </a:ext>
                  </a:extLst>
                </a:gridCol>
                <a:gridCol w="649735">
                  <a:extLst>
                    <a:ext uri="{9D8B030D-6E8A-4147-A177-3AD203B41FA5}">
                      <a16:colId xmlns:a16="http://schemas.microsoft.com/office/drawing/2014/main" val="385962155"/>
                    </a:ext>
                  </a:extLst>
                </a:gridCol>
                <a:gridCol w="615982">
                  <a:extLst>
                    <a:ext uri="{9D8B030D-6E8A-4147-A177-3AD203B41FA5}">
                      <a16:colId xmlns:a16="http://schemas.microsoft.com/office/drawing/2014/main" val="951593330"/>
                    </a:ext>
                  </a:extLst>
                </a:gridCol>
                <a:gridCol w="801621">
                  <a:extLst>
                    <a:ext uri="{9D8B030D-6E8A-4147-A177-3AD203B41FA5}">
                      <a16:colId xmlns:a16="http://schemas.microsoft.com/office/drawing/2014/main" val="3575174089"/>
                    </a:ext>
                  </a:extLst>
                </a:gridCol>
                <a:gridCol w="658174">
                  <a:extLst>
                    <a:ext uri="{9D8B030D-6E8A-4147-A177-3AD203B41FA5}">
                      <a16:colId xmlns:a16="http://schemas.microsoft.com/office/drawing/2014/main" val="669292293"/>
                    </a:ext>
                  </a:extLst>
                </a:gridCol>
                <a:gridCol w="675049">
                  <a:extLst>
                    <a:ext uri="{9D8B030D-6E8A-4147-A177-3AD203B41FA5}">
                      <a16:colId xmlns:a16="http://schemas.microsoft.com/office/drawing/2014/main" val="2746336443"/>
                    </a:ext>
                  </a:extLst>
                </a:gridCol>
                <a:gridCol w="658173">
                  <a:extLst>
                    <a:ext uri="{9D8B030D-6E8A-4147-A177-3AD203B41FA5}">
                      <a16:colId xmlns:a16="http://schemas.microsoft.com/office/drawing/2014/main" val="1747430017"/>
                    </a:ext>
                  </a:extLst>
                </a:gridCol>
                <a:gridCol w="683487">
                  <a:extLst>
                    <a:ext uri="{9D8B030D-6E8A-4147-A177-3AD203B41FA5}">
                      <a16:colId xmlns:a16="http://schemas.microsoft.com/office/drawing/2014/main" val="2370281318"/>
                    </a:ext>
                  </a:extLst>
                </a:gridCol>
                <a:gridCol w="623295">
                  <a:extLst>
                    <a:ext uri="{9D8B030D-6E8A-4147-A177-3AD203B41FA5}">
                      <a16:colId xmlns:a16="http://schemas.microsoft.com/office/drawing/2014/main" val="3549702956"/>
                    </a:ext>
                  </a:extLst>
                </a:gridCol>
                <a:gridCol w="711655">
                  <a:extLst>
                    <a:ext uri="{9D8B030D-6E8A-4147-A177-3AD203B41FA5}">
                      <a16:colId xmlns:a16="http://schemas.microsoft.com/office/drawing/2014/main" val="1536637980"/>
                    </a:ext>
                  </a:extLst>
                </a:gridCol>
                <a:gridCol w="711655">
                  <a:extLst>
                    <a:ext uri="{9D8B030D-6E8A-4147-A177-3AD203B41FA5}">
                      <a16:colId xmlns:a16="http://schemas.microsoft.com/office/drawing/2014/main" val="2848447427"/>
                    </a:ext>
                  </a:extLst>
                </a:gridCol>
                <a:gridCol w="621756">
                  <a:extLst>
                    <a:ext uri="{9D8B030D-6E8A-4147-A177-3AD203B41FA5}">
                      <a16:colId xmlns:a16="http://schemas.microsoft.com/office/drawing/2014/main" val="3437406972"/>
                    </a:ext>
                  </a:extLst>
                </a:gridCol>
                <a:gridCol w="621756">
                  <a:extLst>
                    <a:ext uri="{9D8B030D-6E8A-4147-A177-3AD203B41FA5}">
                      <a16:colId xmlns:a16="http://schemas.microsoft.com/office/drawing/2014/main" val="2680750121"/>
                    </a:ext>
                  </a:extLst>
                </a:gridCol>
              </a:tblGrid>
              <a:tr h="220677">
                <a:tc rowSpan="2">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TASKS</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gridSpan="5">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SEMESTER 6</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5">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SEMESTER 7</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SEMESTER 8</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hMerge="1">
                  <a:txBody>
                    <a:bodyPr/>
                    <a:lstStyle/>
                    <a:p>
                      <a:endParaRPr lang="en-GB"/>
                    </a:p>
                  </a:txBody>
                  <a:tcPr/>
                </a:tc>
                <a:tc hMerge="1">
                  <a:txBody>
                    <a:bodyPr/>
                    <a:lstStyle/>
                    <a:p>
                      <a:pPr algn="ctr">
                        <a:lnSpc>
                          <a:spcPct val="115000"/>
                        </a:lnSpc>
                        <a:spcAft>
                          <a:spcPts val="800"/>
                        </a:spcAft>
                        <a:buNone/>
                      </a:pP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654875560"/>
                  </a:ext>
                </a:extLst>
              </a:tr>
              <a:tr h="474150">
                <a:tc vMerge="1">
                  <a:txBody>
                    <a:bodyPr/>
                    <a:lstStyle/>
                    <a:p>
                      <a:endParaRPr lang="en-GB"/>
                    </a:p>
                  </a:txBody>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1-3</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4-6</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7-9</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10-12</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13-15</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1-3</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4-6</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7-9</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10-12</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13-15</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1-3</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4-6</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W</a:t>
                      </a:r>
                    </a:p>
                    <a:p>
                      <a:pPr algn="ctr">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7</a:t>
                      </a:r>
                      <a:r>
                        <a:rPr lang="en-GB" sz="1600" kern="100">
                          <a:effectLst/>
                          <a:latin typeface="Times New Roman" panose="02020603050405020304" pitchFamily="18" charset="0"/>
                          <a:cs typeface="Times New Roman" panose="02020603050405020304" pitchFamily="18" charset="0"/>
                        </a:rPr>
                        <a:t>-8</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80804283"/>
                  </a:ext>
                </a:extLst>
              </a:tr>
              <a:tr h="453307">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Literature review</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highlight>
                            <a:srgbClr val="D3D3D3"/>
                          </a:highligh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294070321"/>
                  </a:ext>
                </a:extLst>
              </a:tr>
              <a:tr h="453307">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Annotated bibliography</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170577"/>
                  </a:ext>
                </a:extLst>
              </a:tr>
              <a:tr h="404591">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Research proposal</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5637621"/>
                  </a:ext>
                </a:extLst>
              </a:tr>
              <a:tr h="412376">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Data collection</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2916090"/>
                  </a:ext>
                </a:extLst>
              </a:tr>
              <a:tr h="403412">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Data preparation</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2068751"/>
                  </a:ext>
                </a:extLst>
              </a:tr>
              <a:tr h="385482">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Build the model</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9458406"/>
                  </a:ext>
                </a:extLst>
              </a:tr>
              <a:tr h="453307">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Experimenting the model</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615677"/>
                  </a:ext>
                </a:extLst>
              </a:tr>
              <a:tr h="627959">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Research project report writing</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25934062"/>
                  </a:ext>
                </a:extLst>
              </a:tr>
              <a:tr h="360862">
                <a:tc>
                  <a:txBody>
                    <a:bodyPr/>
                    <a:lstStyle/>
                    <a:p>
                      <a:pPr algn="l">
                        <a:lnSpc>
                          <a:spcPct val="115000"/>
                        </a:lnSpc>
                        <a:spcAft>
                          <a:spcPts val="800"/>
                        </a:spcAft>
                        <a:buNone/>
                      </a:pPr>
                      <a:r>
                        <a:rPr lang="en-GB" sz="1600" kern="100" dirty="0">
                          <a:effectLst/>
                          <a:latin typeface="Times New Roman" panose="02020603050405020304" pitchFamily="18" charset="0"/>
                          <a:cs typeface="Times New Roman" panose="02020603050405020304" pitchFamily="18" charset="0"/>
                        </a:rPr>
                        <a:t>Research </a:t>
                      </a:r>
                      <a:r>
                        <a:rPr lang="en-GB" sz="1600" dirty="0"/>
                        <a:t>Thesis</a:t>
                      </a:r>
                      <a:r>
                        <a:rPr lang="en-GB" sz="1600" kern="100" dirty="0">
                          <a:effectLst/>
                          <a:latin typeface="Times New Roman" panose="02020603050405020304" pitchFamily="18" charset="0"/>
                          <a:cs typeface="Times New Roman" panose="02020603050405020304" pitchFamily="18" charset="0"/>
                        </a:rPr>
                        <a:t> writing</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a:effectLst/>
                        </a:rPr>
                        <a:t>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GB" sz="1200" kern="100" dirty="0">
                          <a:effectLst/>
                        </a:rPr>
                        <a:t> </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algn="l">
                        <a:lnSpc>
                          <a:spcPct val="115000"/>
                        </a:lnSpc>
                        <a:spcAft>
                          <a:spcPts val="800"/>
                        </a:spcAft>
                        <a:buNone/>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855252556"/>
                  </a:ext>
                </a:extLst>
              </a:tr>
            </a:tbl>
          </a:graphicData>
        </a:graphic>
      </p:graphicFrame>
    </p:spTree>
    <p:extLst>
      <p:ext uri="{BB962C8B-B14F-4D97-AF65-F5344CB8AC3E}">
        <p14:creationId xmlns:p14="http://schemas.microsoft.com/office/powerpoint/2010/main" val="427166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ACABD-DB76-E535-0119-8E2A24CEC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58CD3-CD09-BB10-A95A-DEC3FD5FDF3B}"/>
              </a:ext>
            </a:extLst>
          </p:cNvPr>
          <p:cNvSpPr>
            <a:spLocks noGrp="1"/>
          </p:cNvSpPr>
          <p:nvPr>
            <p:ph type="title"/>
          </p:nvPr>
        </p:nvSpPr>
        <p:spPr>
          <a:xfrm>
            <a:off x="527901" y="289881"/>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AE6D408-0D70-EF0C-D889-9A8EA8835005}"/>
              </a:ext>
            </a:extLst>
          </p:cNvPr>
          <p:cNvSpPr>
            <a:spLocks noGrp="1"/>
          </p:cNvSpPr>
          <p:nvPr>
            <p:ph idx="1"/>
          </p:nvPr>
        </p:nvSpPr>
        <p:spPr>
          <a:xfrm>
            <a:off x="527902" y="1181432"/>
            <a:ext cx="10606364" cy="4881089"/>
          </a:xfrm>
        </p:spPr>
        <p:txBody>
          <a:bodyPr>
            <a:noAutofit/>
          </a:bodyPr>
          <a:lstStyle/>
          <a:p>
            <a:pPr marL="457200" indent="-457200" algn="just">
              <a:buFont typeface="+mj-lt"/>
              <a:buAutoNum type="arabicPeriod"/>
            </a:pPr>
            <a:r>
              <a:rPr lang="en-US" sz="2100" dirty="0" err="1">
                <a:effectLst/>
                <a:latin typeface="Times New Roman" panose="02020603050405020304" pitchFamily="18" charset="0"/>
                <a:ea typeface="Cambria" panose="02040503050406030204" pitchFamily="18" charset="0"/>
                <a:cs typeface="Times New Roman" panose="02020603050405020304" pitchFamily="18" charset="0"/>
              </a:rPr>
              <a:t>Pordoy</a:t>
            </a: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 J. et al. (2024) ‘Multi-frame Transfer Learning Framework for Facial Emotion Recognition in e-learning contexts’, IEEE Access, 12, pp. 151360–151381. doi:10.1109/access.2024.3478072. </a:t>
            </a:r>
          </a:p>
          <a:p>
            <a:pPr marL="457200" indent="-457200" algn="just">
              <a:buFont typeface="+mj-lt"/>
              <a:buAutoNum type="arabicPeriod"/>
            </a:pP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Khan, A.R. (2022) ‘Facial emotion recognition using conventional machine learning and deep learning methods: Current achievements, analysis and remaining challenges’, </a:t>
            </a:r>
            <a:r>
              <a:rPr lang="en-US" sz="2100" i="1" dirty="0">
                <a:effectLst/>
                <a:latin typeface="Times New Roman" panose="02020603050405020304" pitchFamily="18" charset="0"/>
                <a:ea typeface="Cambria" panose="02040503050406030204" pitchFamily="18" charset="0"/>
                <a:cs typeface="Times New Roman" panose="02020603050405020304" pitchFamily="18" charset="0"/>
              </a:rPr>
              <a:t>Information</a:t>
            </a: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 13(6), p. 268. doi:10.3390/info13060268. </a:t>
            </a:r>
            <a:endParaRPr lang="en-US" sz="2100" dirty="0">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a:pP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Gautam, C. and </a:t>
            </a:r>
            <a:r>
              <a:rPr lang="en-US" sz="2100" dirty="0" err="1">
                <a:effectLst/>
                <a:latin typeface="Times New Roman" panose="02020603050405020304" pitchFamily="18" charset="0"/>
                <a:ea typeface="Cambria" panose="02040503050406030204" pitchFamily="18" charset="0"/>
                <a:cs typeface="Times New Roman" panose="02020603050405020304" pitchFamily="18" charset="0"/>
              </a:rPr>
              <a:t>Seeja</a:t>
            </a: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 K.R. (2023) ‘Facial emotion recognition using handcrafted features and CNN’, </a:t>
            </a:r>
            <a:r>
              <a:rPr lang="en-US" sz="2100" i="1" dirty="0">
                <a:effectLst/>
                <a:latin typeface="Times New Roman" panose="02020603050405020304" pitchFamily="18" charset="0"/>
                <a:ea typeface="Cambria" panose="02040503050406030204" pitchFamily="18" charset="0"/>
                <a:cs typeface="Times New Roman" panose="02020603050405020304" pitchFamily="18" charset="0"/>
              </a:rPr>
              <a:t>Procedia Computer Science</a:t>
            </a: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 218, pp. 1295–1303. doi:10.1016/j.procs.2023.01.108.</a:t>
            </a:r>
            <a:r>
              <a:rPr lang="en-US" sz="2100" b="1"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GB" sz="2100" dirty="0">
              <a:effectLst/>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a:pP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Lamichhane, A. and Karn, G. (2024) ‘CNN-BILSTM based facial emotion recognition’, </a:t>
            </a:r>
            <a:r>
              <a:rPr lang="en-US" sz="2100" i="1" dirty="0">
                <a:effectLst/>
                <a:latin typeface="Times New Roman" panose="02020603050405020304" pitchFamily="18" charset="0"/>
                <a:ea typeface="Cambria" panose="02040503050406030204" pitchFamily="18" charset="0"/>
                <a:cs typeface="Times New Roman" panose="02020603050405020304" pitchFamily="18" charset="0"/>
              </a:rPr>
              <a:t>International Journal on Engineering Technology</a:t>
            </a: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 2(1), pp. 227–236. doi:10.3126/injet.v2i1.72579. </a:t>
            </a:r>
            <a:endParaRPr lang="en-GB" sz="2100" dirty="0">
              <a:effectLst/>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mj-lt"/>
              <a:buAutoNum type="arabicPeriod"/>
            </a:pP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Naseem, M. T., Lee, C.-S., &amp; Kim, N.-H. (2024). Facial Expression Recognition Using Visible, IR, and MSX Images by Early and Late Fusion of Deep Learning Models. </a:t>
            </a:r>
            <a:r>
              <a:rPr lang="en-US" sz="2100" i="1" dirty="0">
                <a:effectLst/>
                <a:latin typeface="Times New Roman" panose="02020603050405020304" pitchFamily="18" charset="0"/>
                <a:ea typeface="Cambria" panose="02040503050406030204" pitchFamily="18" charset="0"/>
                <a:cs typeface="Times New Roman" panose="02020603050405020304" pitchFamily="18" charset="0"/>
              </a:rPr>
              <a:t>IEEE Access</a:t>
            </a:r>
            <a:r>
              <a:rPr lang="en-US" sz="2100" dirty="0">
                <a:effectLst/>
                <a:latin typeface="Times New Roman" panose="02020603050405020304" pitchFamily="18" charset="0"/>
                <a:ea typeface="Cambria" panose="02040503050406030204" pitchFamily="18" charset="0"/>
                <a:cs typeface="Times New Roman" panose="02020603050405020304" pitchFamily="18" charset="0"/>
              </a:rPr>
              <a:t>, 12, 20692-20704. DOI: 10.1109/ACCESS.2024.3362247.</a:t>
            </a:r>
          </a:p>
          <a:p>
            <a:pPr marL="0" indent="0" algn="just">
              <a:buNone/>
            </a:pPr>
            <a:endParaRPr lang="en-GB" sz="21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DF574993-52E2-A5DF-50B1-A10B40A49178}"/>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13</a:t>
            </a:r>
          </a:p>
        </p:txBody>
      </p:sp>
    </p:spTree>
    <p:extLst>
      <p:ext uri="{BB962C8B-B14F-4D97-AF65-F5344CB8AC3E}">
        <p14:creationId xmlns:p14="http://schemas.microsoft.com/office/powerpoint/2010/main" val="50763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6E817-1A34-8693-9BE1-DFE62ED86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4664D-6480-453D-19F9-F22755559ABF}"/>
              </a:ext>
            </a:extLst>
          </p:cNvPr>
          <p:cNvSpPr>
            <a:spLocks noGrp="1"/>
          </p:cNvSpPr>
          <p:nvPr>
            <p:ph type="title"/>
          </p:nvPr>
        </p:nvSpPr>
        <p:spPr>
          <a:xfrm>
            <a:off x="527901" y="289881"/>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REFERENCES CONT…</a:t>
            </a:r>
          </a:p>
        </p:txBody>
      </p:sp>
      <p:sp>
        <p:nvSpPr>
          <p:cNvPr id="3" name="Content Placeholder 2">
            <a:extLst>
              <a:ext uri="{FF2B5EF4-FFF2-40B4-BE49-F238E27FC236}">
                <a16:creationId xmlns:a16="http://schemas.microsoft.com/office/drawing/2014/main" id="{35E16B30-E24E-0E18-C5DF-314221433E0A}"/>
              </a:ext>
            </a:extLst>
          </p:cNvPr>
          <p:cNvSpPr>
            <a:spLocks noGrp="1"/>
          </p:cNvSpPr>
          <p:nvPr>
            <p:ph idx="1"/>
          </p:nvPr>
        </p:nvSpPr>
        <p:spPr>
          <a:xfrm>
            <a:off x="527902" y="1282987"/>
            <a:ext cx="10606363" cy="4881089"/>
          </a:xfrm>
        </p:spPr>
        <p:txBody>
          <a:bodyPr>
            <a:noAutofit/>
          </a:bodyPr>
          <a:lstStyle/>
          <a:p>
            <a:pPr marL="457200" indent="-457200" algn="just">
              <a:buFont typeface="+mj-lt"/>
              <a:buAutoNum type="arabicPeriod" startAt="6"/>
            </a:pP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Akhand</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M.A.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et al.</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(2021) ‘Facial emotion recognition using transfer learning in the deep CNN’,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Electronics</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10(9), p. 1036. doi:10.3390/electronics10091036. </a:t>
            </a:r>
          </a:p>
          <a:p>
            <a:pPr marL="457200" indent="-457200" algn="just">
              <a:buFont typeface="+mj-lt"/>
              <a:buAutoNum type="arabicPeriod" startAt="6"/>
            </a:pP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Chaudhari, A.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et al.</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(2022)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Vitfer</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Facial emotion recognition with Vision Transformers’,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Applied System Innovation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5(4), p. 80. doi:10.3390/asi5040080. </a:t>
            </a:r>
            <a:endParaRPr lang="en-US" sz="21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lgn="just">
              <a:buFont typeface="+mj-lt"/>
              <a:buAutoNum type="arabicPeriod" startAt="6"/>
            </a:pP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Dias, W.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et al.</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(2022a) ‘Cross-dataset emotion recognition from facial expressions through convolutional neural networks’,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Journal of Visual Communication and Image Representation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82, p. 103395. doi:10.1016/j.jvcir.2021.103395. </a:t>
            </a:r>
          </a:p>
          <a:p>
            <a:pPr marL="457200" indent="-457200" algn="just">
              <a:buFont typeface="+mj-lt"/>
              <a:buAutoNum type="arabicPeriod" startAt="6"/>
            </a:pP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Guo, A. (2025) ‘Enhancing facial expression recognition with robust CNN architectures and adaptive preprocessing techniques’,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Applied and Computational Engineering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100(1). doi:10.54254/2755-2721/2025.20426. </a:t>
            </a:r>
            <a:endParaRPr lang="en-US" sz="21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lgn="just">
              <a:buFont typeface="+mj-lt"/>
              <a:buAutoNum type="arabicPeriod" startAt="6"/>
            </a:pP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An, Y. (2023) ‘Deep facial emotion recognition using local features based on facial landmarks for security system’, </a:t>
            </a:r>
            <a:r>
              <a:rPr lang="en-US" sz="2100" i="1" dirty="0">
                <a:effectLst/>
                <a:latin typeface="Times New Roman" panose="02020603050405020304" pitchFamily="18" charset="0"/>
                <a:ea typeface="MS Mincho" panose="02020609040205080304" pitchFamily="49" charset="-128"/>
                <a:cs typeface="Times New Roman" panose="02020603050405020304" pitchFamily="18" charset="0"/>
              </a:rPr>
              <a:t>Computers, Materials &amp;amp; Continua</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76(2), pp. 1817–1832. doi:10.32604/cmc.2023.039460. </a:t>
            </a:r>
            <a:endParaRPr lang="en-US" sz="2100" dirty="0">
              <a:latin typeface="Times New Roman" panose="02020603050405020304" pitchFamily="18" charset="0"/>
              <a:ea typeface="MS Mincho" panose="02020609040205080304" pitchFamily="49" charset="-128"/>
              <a:cs typeface="Times New Roman" panose="02020603050405020304" pitchFamily="18" charset="0"/>
            </a:endParaRPr>
          </a:p>
          <a:p>
            <a:pPr marL="0" indent="0" algn="just">
              <a:buNone/>
            </a:pPr>
            <a:endParaRPr lang="en-GB" sz="21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5CE1DEC9-CC22-861E-1A8B-F99CE99D75A5}"/>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14</a:t>
            </a:r>
          </a:p>
        </p:txBody>
      </p:sp>
    </p:spTree>
    <p:extLst>
      <p:ext uri="{BB962C8B-B14F-4D97-AF65-F5344CB8AC3E}">
        <p14:creationId xmlns:p14="http://schemas.microsoft.com/office/powerpoint/2010/main" val="81700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254DD-9AEE-9103-A0A9-6D2A2F1DDE54}"/>
            </a:ext>
          </a:extLst>
        </p:cNvPr>
        <p:cNvGrpSpPr/>
        <p:nvPr/>
      </p:nvGrpSpPr>
      <p:grpSpPr>
        <a:xfrm>
          <a:off x="0" y="0"/>
          <a:ext cx="0" cy="0"/>
          <a:chOff x="0" y="0"/>
          <a:chExt cx="0" cy="0"/>
        </a:xfrm>
      </p:grpSpPr>
      <p:sp>
        <p:nvSpPr>
          <p:cNvPr id="5" name="Subtitle 2">
            <a:extLst>
              <a:ext uri="{FF2B5EF4-FFF2-40B4-BE49-F238E27FC236}">
                <a16:creationId xmlns:a16="http://schemas.microsoft.com/office/drawing/2014/main" id="{FD3CA7E1-7D5B-3987-6243-172FD93ED9FA}"/>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15</a:t>
            </a:r>
          </a:p>
        </p:txBody>
      </p:sp>
      <p:sp>
        <p:nvSpPr>
          <p:cNvPr id="10" name="TextBox 2">
            <a:extLst>
              <a:ext uri="{FF2B5EF4-FFF2-40B4-BE49-F238E27FC236}">
                <a16:creationId xmlns:a16="http://schemas.microsoft.com/office/drawing/2014/main" id="{D27C3AB9-9564-2984-A0AD-C78306B3ACE7}"/>
              </a:ext>
            </a:extLst>
          </p:cNvPr>
          <p:cNvSpPr txBox="1"/>
          <p:nvPr/>
        </p:nvSpPr>
        <p:spPr>
          <a:xfrm>
            <a:off x="2382370" y="2653531"/>
            <a:ext cx="7427259" cy="1550937"/>
          </a:xfrm>
          <a:prstGeom prst="rect">
            <a:avLst/>
          </a:prstGeom>
        </p:spPr>
        <p:txBody>
          <a:bodyPr wrap="square" lIns="0" tIns="0" rIns="0" bIns="0" rtlCol="0" anchor="t">
            <a:spAutoFit/>
          </a:bodyPr>
          <a:lstStyle/>
          <a:p>
            <a:pPr algn="l">
              <a:lnSpc>
                <a:spcPts val="13030"/>
              </a:lnSpc>
            </a:pPr>
            <a:r>
              <a:rPr lang="en-US" sz="10000" b="1" spc="-443" dirty="0">
                <a:solidFill>
                  <a:srgbClr val="002060"/>
                </a:solidFill>
                <a:latin typeface="Times New Roman" panose="02020603050405020304" pitchFamily="18" charset="0"/>
                <a:ea typeface="Montserrat Classic Bold"/>
                <a:cs typeface="Times New Roman" panose="02020603050405020304" pitchFamily="18" charset="0"/>
                <a:sym typeface="Montserrat Classic Bold"/>
              </a:rPr>
              <a:t>THANK YOU</a:t>
            </a:r>
          </a:p>
        </p:txBody>
      </p:sp>
    </p:spTree>
    <p:extLst>
      <p:ext uri="{BB962C8B-B14F-4D97-AF65-F5344CB8AC3E}">
        <p14:creationId xmlns:p14="http://schemas.microsoft.com/office/powerpoint/2010/main" val="254613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41DA-613F-6C4B-4B29-0A928300F4CA}"/>
              </a:ext>
            </a:extLst>
          </p:cNvPr>
          <p:cNvSpPr>
            <a:spLocks noGrp="1"/>
          </p:cNvSpPr>
          <p:nvPr>
            <p:ph type="title"/>
          </p:nvPr>
        </p:nvSpPr>
        <p:spPr>
          <a:xfrm>
            <a:off x="838200" y="365125"/>
            <a:ext cx="10515600" cy="1281113"/>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EA818024-9AFF-7FA1-F77F-2CAFFF727D58}"/>
              </a:ext>
            </a:extLst>
          </p:cNvPr>
          <p:cNvSpPr>
            <a:spLocks noGrp="1"/>
          </p:cNvSpPr>
          <p:nvPr>
            <p:ph sz="half" idx="1"/>
          </p:nvPr>
        </p:nvSpPr>
        <p:spPr>
          <a:xfrm>
            <a:off x="838200" y="1646238"/>
            <a:ext cx="5181600" cy="4351338"/>
          </a:xfrm>
        </p:spPr>
        <p:txBody>
          <a:bodyPr numCol="1">
            <a:normAutofit/>
          </a:bodyPr>
          <a:lstStyle/>
          <a:p>
            <a:pPr>
              <a:lnSpc>
                <a:spcPct val="150000"/>
              </a:lnSpc>
            </a:pPr>
            <a:r>
              <a:rPr lang="en-GB" dirty="0">
                <a:latin typeface="Times New Roman" panose="02020603050405020304" pitchFamily="18" charset="0"/>
                <a:cs typeface="Times New Roman" panose="02020603050405020304" pitchFamily="18" charset="0"/>
              </a:rPr>
              <a:t>INTRODUCTION</a:t>
            </a:r>
          </a:p>
          <a:p>
            <a:pPr>
              <a:lnSpc>
                <a:spcPct val="150000"/>
              </a:lnSpc>
            </a:pPr>
            <a:r>
              <a:rPr lang="en-GB" dirty="0">
                <a:latin typeface="Times New Roman" panose="02020603050405020304" pitchFamily="18" charset="0"/>
                <a:cs typeface="Times New Roman" panose="02020603050405020304" pitchFamily="18" charset="0"/>
              </a:rPr>
              <a:t>AIM</a:t>
            </a:r>
          </a:p>
          <a:p>
            <a:pPr>
              <a:lnSpc>
                <a:spcPct val="150000"/>
              </a:lnSpc>
            </a:pPr>
            <a:r>
              <a:rPr lang="en-GB" dirty="0">
                <a:latin typeface="Times New Roman" panose="02020603050405020304" pitchFamily="18" charset="0"/>
                <a:cs typeface="Times New Roman" panose="02020603050405020304" pitchFamily="18" charset="0"/>
              </a:rPr>
              <a:t>OBJECTIVE</a:t>
            </a:r>
          </a:p>
          <a:p>
            <a:pPr>
              <a:lnSpc>
                <a:spcPct val="150000"/>
              </a:lnSpc>
            </a:pPr>
            <a:r>
              <a:rPr lang="en-GB" dirty="0">
                <a:latin typeface="Times New Roman" panose="02020603050405020304" pitchFamily="18" charset="0"/>
                <a:cs typeface="Times New Roman" panose="02020603050405020304" pitchFamily="18" charset="0"/>
              </a:rPr>
              <a:t>SCOPE</a:t>
            </a:r>
          </a:p>
          <a:p>
            <a:pPr>
              <a:lnSpc>
                <a:spcPct val="150000"/>
              </a:lnSpc>
            </a:pPr>
            <a:r>
              <a:rPr lang="en-GB" dirty="0">
                <a:latin typeface="Times New Roman" panose="02020603050405020304" pitchFamily="18" charset="0"/>
                <a:cs typeface="Times New Roman" panose="02020603050405020304" pitchFamily="18" charset="0"/>
              </a:rPr>
              <a:t>LITERATURE REVIEW</a:t>
            </a:r>
          </a:p>
        </p:txBody>
      </p:sp>
      <p:sp>
        <p:nvSpPr>
          <p:cNvPr id="6" name="Content Placeholder 5">
            <a:extLst>
              <a:ext uri="{FF2B5EF4-FFF2-40B4-BE49-F238E27FC236}">
                <a16:creationId xmlns:a16="http://schemas.microsoft.com/office/drawing/2014/main" id="{E13F8BDA-8A92-89F8-3636-C12F8967BB0D}"/>
              </a:ext>
            </a:extLst>
          </p:cNvPr>
          <p:cNvSpPr>
            <a:spLocks noGrp="1"/>
          </p:cNvSpPr>
          <p:nvPr>
            <p:ph sz="half" idx="2"/>
          </p:nvPr>
        </p:nvSpPr>
        <p:spPr>
          <a:xfrm>
            <a:off x="6172200" y="1646238"/>
            <a:ext cx="5181600" cy="4351338"/>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RESEARCH GAP</a:t>
            </a:r>
          </a:p>
          <a:p>
            <a:pPr>
              <a:lnSpc>
                <a:spcPct val="150000"/>
              </a:lnSpc>
            </a:pPr>
            <a:r>
              <a:rPr lang="en-GB" dirty="0">
                <a:latin typeface="Times New Roman" panose="02020603050405020304" pitchFamily="18" charset="0"/>
                <a:cs typeface="Times New Roman" panose="02020603050405020304" pitchFamily="18" charset="0"/>
              </a:rPr>
              <a:t>METHODOLOGY</a:t>
            </a:r>
          </a:p>
          <a:p>
            <a:pPr>
              <a:lnSpc>
                <a:spcPct val="150000"/>
              </a:lnSpc>
            </a:pPr>
            <a:r>
              <a:rPr lang="en-GB" dirty="0">
                <a:latin typeface="Times New Roman" panose="02020603050405020304" pitchFamily="18" charset="0"/>
                <a:cs typeface="Times New Roman" panose="02020603050405020304" pitchFamily="18" charset="0"/>
              </a:rPr>
              <a:t>DATASET</a:t>
            </a:r>
          </a:p>
          <a:p>
            <a:pPr>
              <a:lnSpc>
                <a:spcPct val="150000"/>
              </a:lnSpc>
            </a:pPr>
            <a:r>
              <a:rPr lang="en-GB" dirty="0">
                <a:latin typeface="Times New Roman" panose="02020603050405020304" pitchFamily="18" charset="0"/>
                <a:cs typeface="Times New Roman" panose="02020603050405020304" pitchFamily="18" charset="0"/>
              </a:rPr>
              <a:t>TIMELINE</a:t>
            </a:r>
          </a:p>
          <a:p>
            <a:pPr>
              <a:lnSpc>
                <a:spcPct val="150000"/>
              </a:lnSpc>
            </a:pPr>
            <a:r>
              <a:rPr lang="en-GB" dirty="0">
                <a:latin typeface="Times New Roman" panose="02020603050405020304" pitchFamily="18" charset="0"/>
                <a:cs typeface="Times New Roman" panose="02020603050405020304" pitchFamily="18" charset="0"/>
              </a:rPr>
              <a:t>REFERENCES</a:t>
            </a:r>
          </a:p>
        </p:txBody>
      </p:sp>
      <p:sp>
        <p:nvSpPr>
          <p:cNvPr id="7" name="Subtitle 2">
            <a:extLst>
              <a:ext uri="{FF2B5EF4-FFF2-40B4-BE49-F238E27FC236}">
                <a16:creationId xmlns:a16="http://schemas.microsoft.com/office/drawing/2014/main" id="{41D0112C-5722-FAB4-EFE5-D19CE964C513}"/>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02</a:t>
            </a:r>
          </a:p>
        </p:txBody>
      </p:sp>
    </p:spTree>
    <p:extLst>
      <p:ext uri="{BB962C8B-B14F-4D97-AF65-F5344CB8AC3E}">
        <p14:creationId xmlns:p14="http://schemas.microsoft.com/office/powerpoint/2010/main" val="69484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CA2B1-6748-C13B-CEA0-7D63EDFDD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B19D5-4C95-CCBC-E2F2-0181A9CA4933}"/>
              </a:ext>
            </a:extLst>
          </p:cNvPr>
          <p:cNvSpPr>
            <a:spLocks noGrp="1"/>
          </p:cNvSpPr>
          <p:nvPr>
            <p:ph type="title"/>
          </p:nvPr>
        </p:nvSpPr>
        <p:spPr>
          <a:xfrm>
            <a:off x="838200" y="413733"/>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4F315D-55A1-ED1A-45E9-426A59E592D0}"/>
              </a:ext>
            </a:extLst>
          </p:cNvPr>
          <p:cNvSpPr>
            <a:spLocks noGrp="1"/>
          </p:cNvSpPr>
          <p:nvPr>
            <p:ph idx="1"/>
          </p:nvPr>
        </p:nvSpPr>
        <p:spPr>
          <a:xfrm>
            <a:off x="838200" y="1369953"/>
            <a:ext cx="10515600" cy="4982384"/>
          </a:xfrm>
        </p:spPr>
        <p:txBody>
          <a:bodyPr>
            <a:normAutofit/>
          </a:bodyPr>
          <a:lstStyle/>
          <a:p>
            <a:pPr algn="just">
              <a:lnSpc>
                <a:spcPct val="100000"/>
              </a:lnSpc>
              <a:spcBef>
                <a:spcPts val="1800"/>
              </a:spcBef>
            </a:pPr>
            <a:r>
              <a:rPr lang="en-GB" sz="2400" dirty="0">
                <a:latin typeface="Times New Roman" panose="02020603050405020304" pitchFamily="18" charset="0"/>
                <a:cs typeface="Times New Roman" panose="02020603050405020304" pitchFamily="18" charset="0"/>
              </a:rPr>
              <a:t>In Emotional Communication, </a:t>
            </a:r>
          </a:p>
          <a:p>
            <a:pPr lvl="1" algn="just">
              <a:lnSpc>
                <a:spcPct val="100000"/>
              </a:lnSpc>
              <a:spcBef>
                <a:spcPts val="1800"/>
              </a:spcBef>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Facial expressions - 55%</a:t>
            </a:r>
          </a:p>
          <a:p>
            <a:pPr lvl="1" algn="just">
              <a:lnSpc>
                <a:spcPct val="100000"/>
              </a:lnSpc>
              <a:spcBef>
                <a:spcPts val="1800"/>
              </a:spcBef>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Paralanguage - 38% </a:t>
            </a:r>
          </a:p>
          <a:p>
            <a:pPr lvl="1" algn="just">
              <a:lnSpc>
                <a:spcPct val="100000"/>
              </a:lnSpc>
              <a:spcBef>
                <a:spcPts val="1800"/>
              </a:spcBef>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Verbal language - 7% </a:t>
            </a:r>
          </a:p>
          <a:p>
            <a:pPr algn="just">
              <a:lnSpc>
                <a:spcPct val="100000"/>
              </a:lnSpc>
              <a:spcBef>
                <a:spcPts val="1800"/>
              </a:spcBef>
            </a:pPr>
            <a:r>
              <a:rPr lang="en-GB" sz="2400" dirty="0">
                <a:latin typeface="Times New Roman" panose="02020603050405020304" pitchFamily="18" charset="0"/>
                <a:cs typeface="Times New Roman" panose="02020603050405020304" pitchFamily="18" charset="0"/>
              </a:rPr>
              <a:t>Cultural differences </a:t>
            </a:r>
            <a:r>
              <a:rPr lang="en-GB" sz="2400" b="1" dirty="0">
                <a:latin typeface="Times New Roman" panose="02020603050405020304" pitchFamily="18" charset="0"/>
                <a:cs typeface="Times New Roman" panose="02020603050405020304" pitchFamily="18" charset="0"/>
              </a:rPr>
              <a:t>influence </a:t>
            </a:r>
            <a:r>
              <a:rPr lang="en-GB" sz="2400" dirty="0">
                <a:latin typeface="Times New Roman" panose="02020603050405020304" pitchFamily="18" charset="0"/>
                <a:cs typeface="Times New Roman" panose="02020603050405020304" pitchFamily="18" charset="0"/>
              </a:rPr>
              <a:t>how emotions are </a:t>
            </a:r>
            <a:r>
              <a:rPr lang="en-GB" sz="2400" b="1" dirty="0">
                <a:latin typeface="Times New Roman" panose="02020603050405020304" pitchFamily="18" charset="0"/>
                <a:cs typeface="Times New Roman" panose="02020603050405020304" pitchFamily="18" charset="0"/>
              </a:rPr>
              <a:t>expressed</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understood</a:t>
            </a:r>
            <a:r>
              <a:rPr lang="en-GB" sz="2400" dirty="0">
                <a:latin typeface="Times New Roman" panose="02020603050405020304" pitchFamily="18" charset="0"/>
                <a:cs typeface="Times New Roman" panose="02020603050405020304" pitchFamily="18" charset="0"/>
              </a:rPr>
              <a:t>. </a:t>
            </a:r>
          </a:p>
          <a:p>
            <a:pPr algn="just">
              <a:lnSpc>
                <a:spcPct val="100000"/>
              </a:lnSpc>
              <a:spcBef>
                <a:spcPts val="1800"/>
              </a:spcBef>
            </a:pPr>
            <a:r>
              <a:rPr lang="en-GB" sz="2400" dirty="0">
                <a:latin typeface="Times New Roman" panose="02020603050405020304" pitchFamily="18" charset="0"/>
                <a:cs typeface="Times New Roman" panose="02020603050405020304" pitchFamily="18" charset="0"/>
              </a:rPr>
              <a:t>It is important to develop systems that can accurately recognize emotions across different cultures. </a:t>
            </a:r>
          </a:p>
          <a:p>
            <a:pPr algn="just">
              <a:lnSpc>
                <a:spcPct val="100000"/>
              </a:lnSpc>
              <a:spcBef>
                <a:spcPts val="1800"/>
              </a:spcBef>
            </a:pPr>
            <a:r>
              <a:rPr lang="en-GB" sz="2400" dirty="0">
                <a:latin typeface="Times New Roman" panose="02020603050405020304" pitchFamily="18" charset="0"/>
                <a:cs typeface="Times New Roman" panose="02020603050405020304" pitchFamily="18" charset="0"/>
              </a:rPr>
              <a:t>Benefiting global communication, mental health, and human-computer interaction.</a:t>
            </a:r>
          </a:p>
          <a:p>
            <a:pPr marL="0" indent="0" algn="just">
              <a:buNone/>
            </a:pPr>
            <a:endParaRPr lang="en-GB" sz="24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87CED01-EB25-3953-3C6B-E4660688FAE7}"/>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03</a:t>
            </a:r>
          </a:p>
        </p:txBody>
      </p:sp>
    </p:spTree>
    <p:extLst>
      <p:ext uri="{BB962C8B-B14F-4D97-AF65-F5344CB8AC3E}">
        <p14:creationId xmlns:p14="http://schemas.microsoft.com/office/powerpoint/2010/main" val="79651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4C31-0FAE-7B65-FA00-1755CFB4CE30}"/>
              </a:ext>
            </a:extLst>
          </p:cNvPr>
          <p:cNvSpPr>
            <a:spLocks noGrp="1"/>
          </p:cNvSpPr>
          <p:nvPr>
            <p:ph type="title"/>
          </p:nvPr>
        </p:nvSpPr>
        <p:spPr>
          <a:xfrm>
            <a:off x="715650" y="246231"/>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CC6F79FC-C414-D314-4F24-7911132DDD06}"/>
              </a:ext>
            </a:extLst>
          </p:cNvPr>
          <p:cNvSpPr>
            <a:spLocks noGrp="1"/>
          </p:cNvSpPr>
          <p:nvPr>
            <p:ph idx="1"/>
          </p:nvPr>
        </p:nvSpPr>
        <p:spPr>
          <a:xfrm>
            <a:off x="838199" y="1158824"/>
            <a:ext cx="10296065" cy="756004"/>
          </a:xfrm>
        </p:spPr>
        <p:txBody>
          <a:bodyPr>
            <a:normAutofit/>
          </a:bodyPr>
          <a:lstStyle/>
          <a:p>
            <a:pPr algn="just"/>
            <a:r>
              <a:rPr lang="en-GB" sz="2200" dirty="0">
                <a:latin typeface="Times New Roman" panose="02020603050405020304" pitchFamily="18" charset="0"/>
                <a:cs typeface="Times New Roman" panose="02020603050405020304" pitchFamily="18" charset="0"/>
              </a:rPr>
              <a:t>Analyse the performance of transfer learning in cross cultural facial emotion recognition (FER). </a:t>
            </a:r>
          </a:p>
        </p:txBody>
      </p:sp>
      <p:sp>
        <p:nvSpPr>
          <p:cNvPr id="7" name="Title 1">
            <a:extLst>
              <a:ext uri="{FF2B5EF4-FFF2-40B4-BE49-F238E27FC236}">
                <a16:creationId xmlns:a16="http://schemas.microsoft.com/office/drawing/2014/main" id="{634B65CD-2721-D346-2779-8B354F931DFA}"/>
              </a:ext>
            </a:extLst>
          </p:cNvPr>
          <p:cNvSpPr txBox="1">
            <a:spLocks/>
          </p:cNvSpPr>
          <p:nvPr/>
        </p:nvSpPr>
        <p:spPr>
          <a:xfrm>
            <a:off x="715650" y="2017756"/>
            <a:ext cx="10515600" cy="8611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002060"/>
                </a:solidFill>
                <a:latin typeface="Times New Roman" panose="02020603050405020304" pitchFamily="18" charset="0"/>
                <a:cs typeface="Times New Roman" panose="02020603050405020304" pitchFamily="18" charset="0"/>
              </a:rPr>
              <a:t>OBJECTIVE</a:t>
            </a:r>
          </a:p>
        </p:txBody>
      </p:sp>
      <p:sp>
        <p:nvSpPr>
          <p:cNvPr id="8" name="Content Placeholder 2">
            <a:extLst>
              <a:ext uri="{FF2B5EF4-FFF2-40B4-BE49-F238E27FC236}">
                <a16:creationId xmlns:a16="http://schemas.microsoft.com/office/drawing/2014/main" id="{1D59289E-146D-83B0-973F-71D3BA05A966}"/>
              </a:ext>
            </a:extLst>
          </p:cNvPr>
          <p:cNvSpPr txBox="1">
            <a:spLocks/>
          </p:cNvSpPr>
          <p:nvPr/>
        </p:nvSpPr>
        <p:spPr>
          <a:xfrm>
            <a:off x="838199" y="2862170"/>
            <a:ext cx="10296066" cy="7560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200" dirty="0">
                <a:latin typeface="Times New Roman" panose="02020603050405020304" pitchFamily="18" charset="0"/>
                <a:cs typeface="Times New Roman" panose="02020603050405020304" pitchFamily="18" charset="0"/>
              </a:rPr>
              <a:t>To evaluate the efficiency of transfer learning by using a convolutional neural network (CNN) model.</a:t>
            </a:r>
            <a:endParaRPr lang="en-GB" sz="2200" dirty="0">
              <a:highlight>
                <a:srgbClr val="FFFF00"/>
              </a:highlight>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85E9D722-211D-9162-CB1B-DFEE47E9B01D}"/>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04</a:t>
            </a:r>
          </a:p>
        </p:txBody>
      </p:sp>
      <p:sp>
        <p:nvSpPr>
          <p:cNvPr id="4" name="Title 1">
            <a:extLst>
              <a:ext uri="{FF2B5EF4-FFF2-40B4-BE49-F238E27FC236}">
                <a16:creationId xmlns:a16="http://schemas.microsoft.com/office/drawing/2014/main" id="{15FCE6D5-DD98-F193-D800-95B16BA9361A}"/>
              </a:ext>
            </a:extLst>
          </p:cNvPr>
          <p:cNvSpPr txBox="1">
            <a:spLocks/>
          </p:cNvSpPr>
          <p:nvPr/>
        </p:nvSpPr>
        <p:spPr>
          <a:xfrm>
            <a:off x="715650" y="3688007"/>
            <a:ext cx="10515600" cy="8611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002060"/>
                </a:solidFill>
                <a:latin typeface="Times New Roman" panose="02020603050405020304" pitchFamily="18" charset="0"/>
                <a:cs typeface="Times New Roman" panose="02020603050405020304" pitchFamily="18" charset="0"/>
              </a:rPr>
              <a:t>SCOPE</a:t>
            </a:r>
          </a:p>
        </p:txBody>
      </p:sp>
      <p:sp>
        <p:nvSpPr>
          <p:cNvPr id="9" name="Content Placeholder 2">
            <a:extLst>
              <a:ext uri="{FF2B5EF4-FFF2-40B4-BE49-F238E27FC236}">
                <a16:creationId xmlns:a16="http://schemas.microsoft.com/office/drawing/2014/main" id="{AC6C26BD-2089-0365-F2CB-47605C68E360}"/>
              </a:ext>
            </a:extLst>
          </p:cNvPr>
          <p:cNvSpPr txBox="1">
            <a:spLocks/>
          </p:cNvSpPr>
          <p:nvPr/>
        </p:nvSpPr>
        <p:spPr>
          <a:xfrm>
            <a:off x="838200" y="4509296"/>
            <a:ext cx="10393049" cy="19183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Aft>
                <a:spcPts val="1200"/>
              </a:spcAft>
            </a:pPr>
            <a:r>
              <a:rPr lang="en-GB" sz="2200" dirty="0">
                <a:latin typeface="Times New Roman" panose="02020603050405020304" pitchFamily="18" charset="0"/>
                <a:cs typeface="Times New Roman" panose="02020603050405020304" pitchFamily="18" charset="0"/>
              </a:rPr>
              <a:t>Develop and evaluate a transfer learning-based models for cross-cultural FER by training on the Japanese Female Facial Expression (JAFFE) dataset and testing on an Indian dataset.</a:t>
            </a:r>
          </a:p>
          <a:p>
            <a:pPr algn="just">
              <a:spcAft>
                <a:spcPts val="1200"/>
              </a:spcAft>
            </a:pPr>
            <a:r>
              <a:rPr lang="en-GB" sz="2200" dirty="0">
                <a:latin typeface="Times New Roman" panose="02020603050405020304" pitchFamily="18" charset="0"/>
                <a:cs typeface="Times New Roman" panose="02020603050405020304" pitchFamily="18" charset="0"/>
              </a:rPr>
              <a:t>Explore the limitations and difficulties faced by emotion recognition systems when transferring learning from one cultural dataset to another.</a:t>
            </a:r>
          </a:p>
          <a:p>
            <a:pPr algn="just"/>
            <a:endParaRPr lang="en-GB" sz="2200" dirty="0">
              <a:highlight>
                <a:srgbClr val="FFFF00"/>
              </a:highlight>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80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AD4B4-5A15-E6F5-90DE-B7F96F608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FD4E4F-F3A6-C7FB-AB58-B0F89A06190E}"/>
              </a:ext>
            </a:extLst>
          </p:cNvPr>
          <p:cNvSpPr>
            <a:spLocks noGrp="1"/>
          </p:cNvSpPr>
          <p:nvPr>
            <p:ph type="title"/>
          </p:nvPr>
        </p:nvSpPr>
        <p:spPr>
          <a:xfrm>
            <a:off x="527901" y="289882"/>
            <a:ext cx="10515600" cy="639868"/>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LITERATURE SUMMARY</a:t>
            </a:r>
          </a:p>
        </p:txBody>
      </p:sp>
      <p:graphicFrame>
        <p:nvGraphicFramePr>
          <p:cNvPr id="10" name="Table 9">
            <a:extLst>
              <a:ext uri="{FF2B5EF4-FFF2-40B4-BE49-F238E27FC236}">
                <a16:creationId xmlns:a16="http://schemas.microsoft.com/office/drawing/2014/main" id="{A62FCED2-0D8D-6B1E-8670-62058E4747A0}"/>
              </a:ext>
            </a:extLst>
          </p:cNvPr>
          <p:cNvGraphicFramePr>
            <a:graphicFrameLocks noGrp="1"/>
          </p:cNvGraphicFramePr>
          <p:nvPr>
            <p:extLst>
              <p:ext uri="{D42A27DB-BD31-4B8C-83A1-F6EECF244321}">
                <p14:modId xmlns:p14="http://schemas.microsoft.com/office/powerpoint/2010/main" val="2850441197"/>
              </p:ext>
            </p:extLst>
          </p:nvPr>
        </p:nvGraphicFramePr>
        <p:xfrm>
          <a:off x="838200" y="1045117"/>
          <a:ext cx="10515599" cy="5187840"/>
        </p:xfrm>
        <a:graphic>
          <a:graphicData uri="http://schemas.openxmlformats.org/drawingml/2006/table">
            <a:tbl>
              <a:tblPr>
                <a:tableStyleId>{616DA210-FB5B-4158-B5E0-FEB733F419BA}</a:tableStyleId>
              </a:tblPr>
              <a:tblGrid>
                <a:gridCol w="1250423">
                  <a:extLst>
                    <a:ext uri="{9D8B030D-6E8A-4147-A177-3AD203B41FA5}">
                      <a16:colId xmlns:a16="http://schemas.microsoft.com/office/drawing/2014/main" val="710970780"/>
                    </a:ext>
                  </a:extLst>
                </a:gridCol>
                <a:gridCol w="2330977">
                  <a:extLst>
                    <a:ext uri="{9D8B030D-6E8A-4147-A177-3AD203B41FA5}">
                      <a16:colId xmlns:a16="http://schemas.microsoft.com/office/drawing/2014/main" val="2120835940"/>
                    </a:ext>
                  </a:extLst>
                </a:gridCol>
                <a:gridCol w="2868705">
                  <a:extLst>
                    <a:ext uri="{9D8B030D-6E8A-4147-A177-3AD203B41FA5}">
                      <a16:colId xmlns:a16="http://schemas.microsoft.com/office/drawing/2014/main" val="3065056455"/>
                    </a:ext>
                  </a:extLst>
                </a:gridCol>
                <a:gridCol w="1792942">
                  <a:extLst>
                    <a:ext uri="{9D8B030D-6E8A-4147-A177-3AD203B41FA5}">
                      <a16:colId xmlns:a16="http://schemas.microsoft.com/office/drawing/2014/main" val="384066810"/>
                    </a:ext>
                  </a:extLst>
                </a:gridCol>
                <a:gridCol w="2272552">
                  <a:extLst>
                    <a:ext uri="{9D8B030D-6E8A-4147-A177-3AD203B41FA5}">
                      <a16:colId xmlns:a16="http://schemas.microsoft.com/office/drawing/2014/main" val="2132915061"/>
                    </a:ext>
                  </a:extLst>
                </a:gridCol>
              </a:tblGrid>
              <a:tr h="597844">
                <a:tc>
                  <a:txBody>
                    <a:bodyPr/>
                    <a:lstStyle/>
                    <a:p>
                      <a:pPr algn="ctr"/>
                      <a:r>
                        <a:rPr lang="en-GB" sz="1800" b="1" dirty="0">
                          <a:effectLst/>
                          <a:latin typeface="Times New Roman" panose="02020603050405020304" pitchFamily="18" charset="0"/>
                          <a:cs typeface="Times New Roman" panose="02020603050405020304" pitchFamily="18" charset="0"/>
                        </a:rPr>
                        <a:t>Reference No</a:t>
                      </a:r>
                    </a:p>
                  </a:txBody>
                  <a:tcPr marL="50015" marR="50015" marT="25008" marB="25008" anchor="ctr">
                    <a:solidFill>
                      <a:schemeClr val="bg1">
                        <a:lumMod val="95000"/>
                      </a:schemeClr>
                    </a:solidFill>
                  </a:tcPr>
                </a:tc>
                <a:tc>
                  <a:txBody>
                    <a:bodyPr/>
                    <a:lstStyle/>
                    <a:p>
                      <a:pPr algn="ctr"/>
                      <a:r>
                        <a:rPr lang="en-GB" sz="1800" b="1" dirty="0">
                          <a:latin typeface="Times New Roman" panose="02020603050405020304" pitchFamily="18" charset="0"/>
                          <a:cs typeface="Times New Roman" panose="02020603050405020304" pitchFamily="18" charset="0"/>
                        </a:rPr>
                        <a:t>Method</a:t>
                      </a:r>
                    </a:p>
                  </a:txBody>
                  <a:tcPr marL="50015" marR="50015" marT="25008" marB="25008" anchor="ctr">
                    <a:solidFill>
                      <a:schemeClr val="bg1">
                        <a:lumMod val="95000"/>
                      </a:schemeClr>
                    </a:solidFill>
                  </a:tcPr>
                </a:tc>
                <a:tc>
                  <a:txBody>
                    <a:bodyPr/>
                    <a:lstStyle/>
                    <a:p>
                      <a:pPr algn="ctr"/>
                      <a:r>
                        <a:rPr lang="en-GB" sz="1800" b="1" dirty="0">
                          <a:latin typeface="Times New Roman" panose="02020603050405020304" pitchFamily="18" charset="0"/>
                          <a:cs typeface="Times New Roman" panose="02020603050405020304" pitchFamily="18" charset="0"/>
                        </a:rPr>
                        <a:t>Description</a:t>
                      </a:r>
                    </a:p>
                  </a:txBody>
                  <a:tcPr marL="50015" marR="50015" marT="25008" marB="25008" anchor="ctr">
                    <a:solidFill>
                      <a:schemeClr val="bg1">
                        <a:lumMod val="95000"/>
                      </a:schemeClr>
                    </a:solidFill>
                  </a:tcPr>
                </a:tc>
                <a:tc>
                  <a:txBody>
                    <a:bodyPr/>
                    <a:lstStyle/>
                    <a:p>
                      <a:pPr algn="ctr"/>
                      <a:r>
                        <a:rPr lang="en-GB" sz="1800" b="1">
                          <a:latin typeface="Times New Roman" panose="02020603050405020304" pitchFamily="18" charset="0"/>
                          <a:cs typeface="Times New Roman" panose="02020603050405020304" pitchFamily="18" charset="0"/>
                        </a:rPr>
                        <a:t>Dataset</a:t>
                      </a:r>
                    </a:p>
                  </a:txBody>
                  <a:tcPr marL="50015" marR="50015" marT="25008" marB="25008" anchor="ctr">
                    <a:solidFill>
                      <a:schemeClr val="bg1">
                        <a:lumMod val="95000"/>
                      </a:schemeClr>
                    </a:solidFill>
                  </a:tcPr>
                </a:tc>
                <a:tc>
                  <a:txBody>
                    <a:bodyPr/>
                    <a:lstStyle/>
                    <a:p>
                      <a:pPr algn="ctr"/>
                      <a:r>
                        <a:rPr lang="en-GB" sz="1800" b="1" dirty="0">
                          <a:latin typeface="Times New Roman" panose="02020603050405020304" pitchFamily="18" charset="0"/>
                          <a:cs typeface="Times New Roman" panose="02020603050405020304" pitchFamily="18" charset="0"/>
                        </a:rPr>
                        <a:t>Results (%)</a:t>
                      </a:r>
                    </a:p>
                  </a:txBody>
                  <a:tcPr marL="50015" marR="50015" marT="25008" marB="25008" anchor="ctr">
                    <a:solidFill>
                      <a:schemeClr val="bg1">
                        <a:lumMod val="95000"/>
                      </a:schemeClr>
                    </a:solidFill>
                  </a:tcPr>
                </a:tc>
                <a:extLst>
                  <a:ext uri="{0D108BD9-81ED-4DB2-BD59-A6C34878D82A}">
                    <a16:rowId xmlns:a16="http://schemas.microsoft.com/office/drawing/2014/main" val="2423159001"/>
                  </a:ext>
                </a:extLst>
              </a:tr>
              <a:tr h="1145740">
                <a:tc>
                  <a:txBody>
                    <a:bodyPr/>
                    <a:lstStyle/>
                    <a:p>
                      <a:pPr algn="ctr"/>
                      <a:r>
                        <a:rPr lang="en-GB" sz="1800" dirty="0">
                          <a:effectLst/>
                          <a:latin typeface="Times New Roman" panose="02020603050405020304" pitchFamily="18" charset="0"/>
                          <a:cs typeface="Times New Roman" panose="02020603050405020304" pitchFamily="18" charset="0"/>
                        </a:rPr>
                        <a:t>[1]</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Multi‑Frame Transfer Learning (MFTL)</a:t>
                      </a:r>
                    </a:p>
                    <a:p>
                      <a:pPr algn="ctr"/>
                      <a:r>
                        <a:rPr lang="en-GB" sz="1800" dirty="0">
                          <a:latin typeface="Times New Roman" panose="02020603050405020304" pitchFamily="18" charset="0"/>
                          <a:cs typeface="Times New Roman" panose="02020603050405020304" pitchFamily="18" charset="0"/>
                        </a:rPr>
                        <a:t> Temporal Aggregation Window (TAW)</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Combine multi‑frame analysis with transfer learning to enhance FER in e‑learning contexts ​</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Video data: 100 students</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89.98</a:t>
                      </a:r>
                    </a:p>
                  </a:txBody>
                  <a:tcPr marL="50015" marR="50015" marT="25008" marB="25008" anchor="ctr"/>
                </a:tc>
                <a:extLst>
                  <a:ext uri="{0D108BD9-81ED-4DB2-BD59-A6C34878D82A}">
                    <a16:rowId xmlns:a16="http://schemas.microsoft.com/office/drawing/2014/main" val="1296914067"/>
                  </a:ext>
                </a:extLst>
              </a:tr>
              <a:tr h="1397132">
                <a:tc>
                  <a:txBody>
                    <a:bodyPr/>
                    <a:lstStyle/>
                    <a:p>
                      <a:pPr algn="ctr"/>
                      <a:r>
                        <a:rPr lang="en-GB" sz="1800" dirty="0">
                          <a:effectLst/>
                          <a:latin typeface="Times New Roman" panose="02020603050405020304" pitchFamily="18" charset="0"/>
                          <a:cs typeface="Times New Roman" panose="02020603050405020304" pitchFamily="18" charset="0"/>
                        </a:rPr>
                        <a:t>[2]</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Histogram of oriented gradients (HOG)</a:t>
                      </a:r>
                    </a:p>
                    <a:p>
                      <a:pPr algn="ctr"/>
                      <a:r>
                        <a:rPr lang="en-GB" sz="1800" dirty="0">
                          <a:latin typeface="Times New Roman" panose="02020603050405020304" pitchFamily="18" charset="0"/>
                          <a:cs typeface="Times New Roman" panose="02020603050405020304" pitchFamily="18" charset="0"/>
                        </a:rPr>
                        <a:t> Scale invariant feature transform (SIFT)</a:t>
                      </a:r>
                    </a:p>
                    <a:p>
                      <a:pPr algn="ctr"/>
                      <a:r>
                        <a:rPr lang="en-GB" sz="1800" dirty="0">
                          <a:latin typeface="Times New Roman" panose="02020603050405020304" pitchFamily="18" charset="0"/>
                          <a:cs typeface="Times New Roman" panose="02020603050405020304" pitchFamily="18" charset="0"/>
                        </a:rPr>
                        <a:t> CNN</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Combine handcrafted features (HOG, SIFT) with a CNN for emotion recognition ​</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Cohn-Kanade (CK+)</a:t>
                      </a:r>
                    </a:p>
                    <a:p>
                      <a:pPr algn="ctr"/>
                      <a:r>
                        <a:rPr lang="en-GB" sz="1800" dirty="0">
                          <a:latin typeface="Times New Roman" panose="02020603050405020304" pitchFamily="18" charset="0"/>
                          <a:cs typeface="Times New Roman" panose="02020603050405020304" pitchFamily="18" charset="0"/>
                        </a:rPr>
                        <a:t> JAFFE</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CK+ : HOG‑CNN 98.48 SIFT‑CNN 97.96</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JAFFE: HOG‑CNN 91.43 SIFT‑CNN 82.85</a:t>
                      </a:r>
                    </a:p>
                  </a:txBody>
                  <a:tcPr marL="50015" marR="50015" marT="25008" marB="25008" anchor="ctr"/>
                </a:tc>
                <a:extLst>
                  <a:ext uri="{0D108BD9-81ED-4DB2-BD59-A6C34878D82A}">
                    <a16:rowId xmlns:a16="http://schemas.microsoft.com/office/drawing/2014/main" val="3968172194"/>
                  </a:ext>
                </a:extLst>
              </a:tr>
              <a:tr h="871792">
                <a:tc>
                  <a:txBody>
                    <a:bodyPr/>
                    <a:lstStyle/>
                    <a:p>
                      <a:pPr algn="ctr"/>
                      <a:r>
                        <a:rPr lang="en-GB" sz="1800" dirty="0">
                          <a:effectLst/>
                          <a:latin typeface="Times New Roman" panose="02020603050405020304" pitchFamily="18" charset="0"/>
                          <a:cs typeface="Times New Roman" panose="02020603050405020304" pitchFamily="18" charset="0"/>
                        </a:rPr>
                        <a:t>[3]</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Adaptive preprocessing pipeline CNN</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Custom CNN architecture with adaptive preprocessing techniques ​</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Facial Expression Recognition(FER) 2013</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Overall : 62 </a:t>
                      </a:r>
                    </a:p>
                    <a:p>
                      <a:pPr algn="ctr"/>
                      <a:r>
                        <a:rPr lang="en-GB" sz="1800" dirty="0">
                          <a:latin typeface="Times New Roman" panose="02020603050405020304" pitchFamily="18" charset="0"/>
                          <a:cs typeface="Times New Roman" panose="02020603050405020304" pitchFamily="18" charset="0"/>
                        </a:rPr>
                        <a:t>Happiness : 86 </a:t>
                      </a:r>
                    </a:p>
                    <a:p>
                      <a:pPr algn="ctr"/>
                      <a:r>
                        <a:rPr lang="en-GB" sz="1800" dirty="0">
                          <a:latin typeface="Times New Roman" panose="02020603050405020304" pitchFamily="18" charset="0"/>
                          <a:cs typeface="Times New Roman" panose="02020603050405020304" pitchFamily="18" charset="0"/>
                        </a:rPr>
                        <a:t>Surprise : 66</a:t>
                      </a:r>
                    </a:p>
                  </a:txBody>
                  <a:tcPr marL="50015" marR="50015" marT="25008" marB="25008" anchor="ctr"/>
                </a:tc>
                <a:extLst>
                  <a:ext uri="{0D108BD9-81ED-4DB2-BD59-A6C34878D82A}">
                    <a16:rowId xmlns:a16="http://schemas.microsoft.com/office/drawing/2014/main" val="3162859220"/>
                  </a:ext>
                </a:extLst>
              </a:tr>
              <a:tr h="871792">
                <a:tc>
                  <a:txBody>
                    <a:bodyPr/>
                    <a:lstStyle/>
                    <a:p>
                      <a:pPr algn="ctr"/>
                      <a:r>
                        <a:rPr lang="en-GB" sz="1800" dirty="0">
                          <a:effectLst/>
                          <a:latin typeface="Times New Roman" panose="02020603050405020304" pitchFamily="18" charset="0"/>
                          <a:cs typeface="Times New Roman" panose="02020603050405020304" pitchFamily="18" charset="0"/>
                        </a:rPr>
                        <a:t>[4]</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Landmark‑based feature extraction</a:t>
                      </a:r>
                    </a:p>
                    <a:p>
                      <a:pPr algn="ctr"/>
                      <a:r>
                        <a:rPr lang="en-GB" sz="1800" dirty="0">
                          <a:latin typeface="Times New Roman" panose="02020603050405020304" pitchFamily="18" charset="0"/>
                          <a:cs typeface="Times New Roman" panose="02020603050405020304" pitchFamily="18" charset="0"/>
                        </a:rPr>
                        <a:t> CNN</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Use facial landmarks to extract local features before CNN ​</a:t>
                      </a:r>
                    </a:p>
                  </a:txBody>
                  <a:tcPr marL="50015" marR="50015" marT="25008" marB="25008" anchor="ctr"/>
                </a:tc>
                <a:tc>
                  <a:txBody>
                    <a:bodyPr/>
                    <a:lstStyle/>
                    <a:p>
                      <a:pPr algn="ctr"/>
                      <a:r>
                        <a:rPr lang="en-GB" sz="1800" dirty="0">
                          <a:latin typeface="Times New Roman" panose="02020603050405020304" pitchFamily="18" charset="0"/>
                          <a:cs typeface="Times New Roman" panose="02020603050405020304" pitchFamily="18" charset="0"/>
                        </a:rPr>
                        <a:t>CK+</a:t>
                      </a:r>
                    </a:p>
                    <a:p>
                      <a:pPr algn="ctr"/>
                      <a:r>
                        <a:rPr lang="en-GB" sz="1800" dirty="0">
                          <a:latin typeface="Times New Roman" panose="02020603050405020304" pitchFamily="18" charset="0"/>
                          <a:cs typeface="Times New Roman" panose="02020603050405020304" pitchFamily="18" charset="0"/>
                        </a:rPr>
                        <a:t> JAFFE </a:t>
                      </a:r>
                    </a:p>
                    <a:p>
                      <a:pPr algn="ctr"/>
                      <a:r>
                        <a:rPr lang="en-GB" sz="1800" dirty="0">
                          <a:latin typeface="Times New Roman" panose="02020603050405020304" pitchFamily="18" charset="0"/>
                          <a:cs typeface="Times New Roman" panose="02020603050405020304" pitchFamily="18" charset="0"/>
                        </a:rPr>
                        <a:t>FER2013</a:t>
                      </a:r>
                    </a:p>
                  </a:txBody>
                  <a:tcPr marL="50015" marR="50015" marT="25008" marB="25008" anchor="ctr"/>
                </a:tc>
                <a:tc>
                  <a:txBody>
                    <a:bodyPr/>
                    <a:lstStyle/>
                    <a:p>
                      <a:pPr algn="ctr"/>
                      <a:r>
                        <a:rPr lang="de-DE" sz="1800" dirty="0">
                          <a:latin typeface="Times New Roman" panose="02020603050405020304" pitchFamily="18" charset="0"/>
                          <a:cs typeface="Times New Roman" panose="02020603050405020304" pitchFamily="18" charset="0"/>
                        </a:rPr>
                        <a:t>CK+ : 96.07 </a:t>
                      </a:r>
                    </a:p>
                    <a:p>
                      <a:pPr algn="ctr"/>
                      <a:r>
                        <a:rPr lang="de-DE" sz="1800" dirty="0">
                          <a:latin typeface="Times New Roman" panose="02020603050405020304" pitchFamily="18" charset="0"/>
                          <a:cs typeface="Times New Roman" panose="02020603050405020304" pitchFamily="18" charset="0"/>
                        </a:rPr>
                        <a:t>JAFFE : 96.97 </a:t>
                      </a:r>
                    </a:p>
                    <a:p>
                      <a:pPr algn="ctr"/>
                      <a:r>
                        <a:rPr lang="de-DE" sz="1800" dirty="0">
                          <a:latin typeface="Times New Roman" panose="02020603050405020304" pitchFamily="18" charset="0"/>
                          <a:cs typeface="Times New Roman" panose="02020603050405020304" pitchFamily="18" charset="0"/>
                        </a:rPr>
                        <a:t>FER2013 : 95.87</a:t>
                      </a:r>
                    </a:p>
                  </a:txBody>
                  <a:tcPr marL="50015" marR="50015" marT="25008" marB="25008" anchor="ctr"/>
                </a:tc>
                <a:extLst>
                  <a:ext uri="{0D108BD9-81ED-4DB2-BD59-A6C34878D82A}">
                    <a16:rowId xmlns:a16="http://schemas.microsoft.com/office/drawing/2014/main" val="126790901"/>
                  </a:ext>
                </a:extLst>
              </a:tr>
            </a:tbl>
          </a:graphicData>
        </a:graphic>
      </p:graphicFrame>
      <p:sp>
        <p:nvSpPr>
          <p:cNvPr id="11" name="Subtitle 2">
            <a:extLst>
              <a:ext uri="{FF2B5EF4-FFF2-40B4-BE49-F238E27FC236}">
                <a16:creationId xmlns:a16="http://schemas.microsoft.com/office/drawing/2014/main" id="{4F25044C-A200-28A8-7B19-A49D26003D67}"/>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05</a:t>
            </a:r>
          </a:p>
        </p:txBody>
      </p:sp>
    </p:spTree>
    <p:extLst>
      <p:ext uri="{BB962C8B-B14F-4D97-AF65-F5344CB8AC3E}">
        <p14:creationId xmlns:p14="http://schemas.microsoft.com/office/powerpoint/2010/main" val="366160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DD150-B8AB-7112-5A28-F46411770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95963-FBD0-2448-628F-ED52D751D0F0}"/>
              </a:ext>
            </a:extLst>
          </p:cNvPr>
          <p:cNvSpPr>
            <a:spLocks noGrp="1"/>
          </p:cNvSpPr>
          <p:nvPr>
            <p:ph type="title"/>
          </p:nvPr>
        </p:nvSpPr>
        <p:spPr>
          <a:xfrm>
            <a:off x="527901" y="137479"/>
            <a:ext cx="10515600" cy="610517"/>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LITERATURE SUMMARY CONT…</a:t>
            </a:r>
          </a:p>
        </p:txBody>
      </p:sp>
      <p:graphicFrame>
        <p:nvGraphicFramePr>
          <p:cNvPr id="3" name="Content Placeholder 4">
            <a:extLst>
              <a:ext uri="{FF2B5EF4-FFF2-40B4-BE49-F238E27FC236}">
                <a16:creationId xmlns:a16="http://schemas.microsoft.com/office/drawing/2014/main" id="{4D50D8FE-D38D-DA35-87EE-1A602A3EE79B}"/>
              </a:ext>
            </a:extLst>
          </p:cNvPr>
          <p:cNvGraphicFramePr>
            <a:graphicFrameLocks noGrp="1"/>
          </p:cNvGraphicFramePr>
          <p:nvPr>
            <p:ph idx="1"/>
            <p:extLst>
              <p:ext uri="{D42A27DB-BD31-4B8C-83A1-F6EECF244321}">
                <p14:modId xmlns:p14="http://schemas.microsoft.com/office/powerpoint/2010/main" val="1779792330"/>
              </p:ext>
            </p:extLst>
          </p:nvPr>
        </p:nvGraphicFramePr>
        <p:xfrm>
          <a:off x="737695" y="865937"/>
          <a:ext cx="10716610" cy="5486400"/>
        </p:xfrm>
        <a:graphic>
          <a:graphicData uri="http://schemas.openxmlformats.org/drawingml/2006/table">
            <a:tbl>
              <a:tblPr firstRow="1" bandRow="1">
                <a:tableStyleId>{8799B23B-EC83-4686-B30A-512413B5E67A}</a:tableStyleId>
              </a:tblPr>
              <a:tblGrid>
                <a:gridCol w="1177159">
                  <a:extLst>
                    <a:ext uri="{9D8B030D-6E8A-4147-A177-3AD203B41FA5}">
                      <a16:colId xmlns:a16="http://schemas.microsoft.com/office/drawing/2014/main" val="1099586047"/>
                    </a:ext>
                  </a:extLst>
                </a:gridCol>
                <a:gridCol w="1950905">
                  <a:extLst>
                    <a:ext uri="{9D8B030D-6E8A-4147-A177-3AD203B41FA5}">
                      <a16:colId xmlns:a16="http://schemas.microsoft.com/office/drawing/2014/main" val="1222532159"/>
                    </a:ext>
                  </a:extLst>
                </a:gridCol>
                <a:gridCol w="3989294">
                  <a:extLst>
                    <a:ext uri="{9D8B030D-6E8A-4147-A177-3AD203B41FA5}">
                      <a16:colId xmlns:a16="http://schemas.microsoft.com/office/drawing/2014/main" val="1023333371"/>
                    </a:ext>
                  </a:extLst>
                </a:gridCol>
                <a:gridCol w="2079729">
                  <a:extLst>
                    <a:ext uri="{9D8B030D-6E8A-4147-A177-3AD203B41FA5}">
                      <a16:colId xmlns:a16="http://schemas.microsoft.com/office/drawing/2014/main" val="3332857183"/>
                    </a:ext>
                  </a:extLst>
                </a:gridCol>
                <a:gridCol w="1519523">
                  <a:extLst>
                    <a:ext uri="{9D8B030D-6E8A-4147-A177-3AD203B41FA5}">
                      <a16:colId xmlns:a16="http://schemas.microsoft.com/office/drawing/2014/main" val="1366980899"/>
                    </a:ext>
                  </a:extLst>
                </a:gridCol>
              </a:tblGrid>
              <a:tr h="625671">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Reference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Results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1195890"/>
                  </a:ext>
                </a:extLst>
              </a:tr>
              <a:tr h="506145">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CNN-</a:t>
                      </a:r>
                      <a:r>
                        <a:rPr lang="en-GB" dirty="0" err="1">
                          <a:solidFill>
                            <a:schemeClr val="tx1">
                              <a:lumMod val="95000"/>
                              <a:lumOff val="5000"/>
                            </a:schemeClr>
                          </a:solidFill>
                          <a:latin typeface="Times New Roman" panose="02020603050405020304" pitchFamily="18" charset="0"/>
                          <a:cs typeface="Times New Roman" panose="02020603050405020304" pitchFamily="18" charset="0"/>
                        </a:rPr>
                        <a:t>BiLSTM</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Develops a hybrid model using CNN for feature extraction and </a:t>
                      </a:r>
                      <a:r>
                        <a:rPr lang="en-GB" dirty="0" err="1">
                          <a:latin typeface="Times New Roman" panose="02020603050405020304" pitchFamily="18" charset="0"/>
                          <a:cs typeface="Times New Roman" panose="02020603050405020304" pitchFamily="18" charset="0"/>
                        </a:rPr>
                        <a:t>BiLSTM</a:t>
                      </a:r>
                      <a:r>
                        <a:rPr lang="en-GB" dirty="0">
                          <a:latin typeface="Times New Roman" panose="02020603050405020304" pitchFamily="18" charset="0"/>
                          <a:cs typeface="Times New Roman" panose="02020603050405020304" pitchFamily="18" charset="0"/>
                        </a:rPr>
                        <a:t> for analysing patterns in FER</a:t>
                      </a:r>
                      <a:endParaRPr lang="en-GB" b="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FER2013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79.40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452591"/>
                  </a:ext>
                </a:extLst>
              </a:tr>
              <a:tr h="893379">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CNN, Transfer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latin typeface="Times New Roman" panose="02020603050405020304" pitchFamily="18" charset="0"/>
                          <a:cs typeface="Times New Roman" panose="02020603050405020304" pitchFamily="18" charset="0"/>
                        </a:rPr>
                        <a:t>Improves facial emotion recognition by fine-tuning deep CNN models with transfer learning</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8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Karolinska Directed Emotional Faces (KDEF), JAFFE</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KDEF - 96.51</a:t>
                      </a:r>
                    </a:p>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JAFFE - 97.52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3183576"/>
                  </a:ext>
                </a:extLst>
              </a:tr>
              <a:tr h="625671">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CNN,</a:t>
                      </a:r>
                      <a:r>
                        <a:rPr lang="en-GB" sz="18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a:t>
                      </a:r>
                      <a:r>
                        <a:rPr lang="en-GB" sz="18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Vision Transformers</a:t>
                      </a:r>
                      <a:endParaRPr lang="en-GB" b="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latin typeface="Times New Roman" panose="02020603050405020304" pitchFamily="18" charset="0"/>
                          <a:cs typeface="Times New Roman" panose="02020603050405020304" pitchFamily="18" charset="0"/>
                        </a:rPr>
                        <a:t>Tests with CNN Vision Transformers for emotion recognition</a:t>
                      </a:r>
                      <a:endParaRPr lang="en-GB" b="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88.64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4993238"/>
                  </a:ext>
                </a:extLst>
              </a:tr>
              <a:tr h="893816">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CNN, </a:t>
                      </a:r>
                      <a:r>
                        <a:rPr lang="en-GB" sz="18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Visual Geometry Group (VGG-16)</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latin typeface="Times New Roman" panose="02020603050405020304" pitchFamily="18" charset="0"/>
                          <a:cs typeface="Times New Roman" panose="02020603050405020304" pitchFamily="18" charset="0"/>
                        </a:rPr>
                        <a:t>Develops CNN models that work across different datasets to improve emotion recognition</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CK+, KDEF, Compound Facial Expressions of Emotion(CFEE)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95.17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515390"/>
                  </a:ext>
                </a:extLst>
              </a:tr>
              <a:tr h="873409">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a:buFont typeface="Arial" panose="020B0604020202020204" pitchFamily="34" charset="0"/>
                        <a:buNone/>
                      </a:pPr>
                      <a:r>
                        <a:rPr lang="en-GB" sz="1800" dirty="0">
                          <a:solidFill>
                            <a:schemeClr val="tx1">
                              <a:lumMod val="95000"/>
                              <a:lumOff val="5000"/>
                            </a:schemeClr>
                          </a:solidFill>
                          <a:latin typeface="Times New Roman" panose="02020603050405020304" pitchFamily="18" charset="0"/>
                          <a:cs typeface="Times New Roman" panose="02020603050405020304" pitchFamily="18" charset="0"/>
                        </a:rPr>
                        <a:t>Principal Component Analysis (PCA), CNN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latin typeface="Times New Roman" panose="02020603050405020304" pitchFamily="18" charset="0"/>
                          <a:cs typeface="Times New Roman" panose="02020603050405020304" pitchFamily="18" charset="0"/>
                        </a:rPr>
                        <a:t>Comparing traditional machine learning and deep learning techniques in FER.</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CK+, JAFFE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Machine Learning - 85</a:t>
                      </a:r>
                    </a:p>
                    <a:p>
                      <a:pPr algn="ctr"/>
                      <a:r>
                        <a:rPr lang="en-GB" dirty="0">
                          <a:solidFill>
                            <a:schemeClr val="tx1">
                              <a:lumMod val="95000"/>
                              <a:lumOff val="5000"/>
                            </a:schemeClr>
                          </a:solidFill>
                          <a:latin typeface="Times New Roman" panose="02020603050405020304" pitchFamily="18" charset="0"/>
                          <a:cs typeface="Times New Roman" panose="02020603050405020304" pitchFamily="18" charset="0"/>
                        </a:rPr>
                        <a:t>CNN - 93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9964134"/>
                  </a:ext>
                </a:extLst>
              </a:tr>
            </a:tbl>
          </a:graphicData>
        </a:graphic>
      </p:graphicFrame>
      <p:sp>
        <p:nvSpPr>
          <p:cNvPr id="5" name="Subtitle 2">
            <a:extLst>
              <a:ext uri="{FF2B5EF4-FFF2-40B4-BE49-F238E27FC236}">
                <a16:creationId xmlns:a16="http://schemas.microsoft.com/office/drawing/2014/main" id="{2036EB08-722A-FFAA-B5AA-78325FDBB584}"/>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06</a:t>
            </a:r>
          </a:p>
        </p:txBody>
      </p:sp>
    </p:spTree>
    <p:extLst>
      <p:ext uri="{BB962C8B-B14F-4D97-AF65-F5344CB8AC3E}">
        <p14:creationId xmlns:p14="http://schemas.microsoft.com/office/powerpoint/2010/main" val="275612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5E961-B761-C154-5BD6-D23218548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52005-4D42-06FB-8AEE-6FAD3EFCA45F}"/>
              </a:ext>
            </a:extLst>
          </p:cNvPr>
          <p:cNvSpPr>
            <a:spLocks noGrp="1"/>
          </p:cNvSpPr>
          <p:nvPr>
            <p:ph type="title"/>
          </p:nvPr>
        </p:nvSpPr>
        <p:spPr>
          <a:xfrm>
            <a:off x="318247" y="136525"/>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STATE OF THE ART</a:t>
            </a:r>
          </a:p>
        </p:txBody>
      </p:sp>
      <p:sp>
        <p:nvSpPr>
          <p:cNvPr id="6" name="Content Placeholder 5">
            <a:extLst>
              <a:ext uri="{FF2B5EF4-FFF2-40B4-BE49-F238E27FC236}">
                <a16:creationId xmlns:a16="http://schemas.microsoft.com/office/drawing/2014/main" id="{86F4D650-F3B1-F12D-889E-8DE16C06881F}"/>
              </a:ext>
            </a:extLst>
          </p:cNvPr>
          <p:cNvSpPr>
            <a:spLocks noGrp="1"/>
          </p:cNvSpPr>
          <p:nvPr>
            <p:ph idx="1"/>
          </p:nvPr>
        </p:nvSpPr>
        <p:spPr>
          <a:xfrm>
            <a:off x="318247" y="997654"/>
            <a:ext cx="11555506" cy="5203600"/>
          </a:xfrm>
        </p:spPr>
        <p:txBody>
          <a:bodyPr>
            <a:normAutofit/>
          </a:bodyPr>
          <a:lstStyle/>
          <a:p>
            <a:pPr marL="0" indent="0" algn="jus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Naseem, M. T., Lee, C.-S., &amp; Kim, N.-H. (2024). Facial Expression Recognition Using Visible, IR, and MSX Images by Early and Late Fusion of Deep Learning Models. </a:t>
            </a:r>
            <a:r>
              <a:rPr lang="en-US" sz="1800" i="1" dirty="0">
                <a:effectLst/>
                <a:latin typeface="Times New Roman" panose="02020603050405020304" pitchFamily="18" charset="0"/>
                <a:ea typeface="MS Mincho" panose="02020609040205080304" pitchFamily="49" charset="-128"/>
                <a:cs typeface="Times New Roman" panose="02020603050405020304" pitchFamily="18" charset="0"/>
              </a:rPr>
              <a:t>IEEE Access</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12, 20692-20704. DOI:10.1109/ACCESS.2024.3362247.</a:t>
            </a:r>
            <a:endParaRPr lang="en-GB"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Aim	    </a:t>
            </a:r>
          </a:p>
          <a:p>
            <a:pPr marL="0" indent="0" algn="just">
              <a:lnSpc>
                <a:spcPct val="150000"/>
              </a:lnSpc>
              <a:spcBef>
                <a:spcPts val="2400"/>
              </a:spcBef>
              <a:buNone/>
            </a:pPr>
            <a:r>
              <a:rPr lang="en-GB" sz="2000" dirty="0">
                <a:latin typeface="Times New Roman" panose="02020603050405020304" pitchFamily="18" charset="0"/>
                <a:cs typeface="Times New Roman" panose="02020603050405020304" pitchFamily="18" charset="0"/>
              </a:rPr>
              <a:t>Methodology    </a:t>
            </a:r>
            <a:endParaRPr lang="en-GB" sz="18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000" dirty="0">
                <a:latin typeface="Times New Roman" panose="02020603050405020304" pitchFamily="18" charset="0"/>
                <a:cs typeface="Times New Roman" panose="02020603050405020304" pitchFamily="18" charset="0"/>
              </a:rPr>
              <a:t>Dataset</a:t>
            </a:r>
            <a:r>
              <a:rPr lang="en-GB" sz="1800" dirty="0">
                <a:latin typeface="Times New Roman" panose="02020603050405020304" pitchFamily="18" charset="0"/>
                <a:cs typeface="Times New Roman" panose="02020603050405020304" pitchFamily="18" charset="0"/>
              </a:rPr>
              <a:t> 	     </a:t>
            </a:r>
          </a:p>
          <a:p>
            <a:pPr marL="0" indent="0" algn="just">
              <a:lnSpc>
                <a:spcPct val="150000"/>
              </a:lnSpc>
              <a:buNone/>
            </a:pPr>
            <a:r>
              <a:rPr lang="en-GB" sz="2000" dirty="0">
                <a:latin typeface="Times New Roman" panose="02020603050405020304" pitchFamily="18" charset="0"/>
                <a:cs typeface="Times New Roman" panose="02020603050405020304" pitchFamily="18" charset="0"/>
              </a:rPr>
              <a:t>Result	    </a:t>
            </a:r>
            <a:endParaRPr lang="en-GB" sz="1800" dirty="0">
              <a:latin typeface="Times New Roman" panose="02020603050405020304" pitchFamily="18" charset="0"/>
              <a:cs typeface="Times New Roman" panose="02020603050405020304" pitchFamily="18" charset="0"/>
            </a:endParaRPr>
          </a:p>
          <a:p>
            <a:pPr marL="0" indent="0" algn="just">
              <a:lnSpc>
                <a:spcPct val="150000"/>
              </a:lnSpc>
              <a:spcBef>
                <a:spcPts val="1800"/>
              </a:spcBef>
              <a:buNone/>
            </a:pPr>
            <a:r>
              <a:rPr lang="en-GB" sz="2000" dirty="0">
                <a:latin typeface="Times New Roman" panose="02020603050405020304" pitchFamily="18" charset="0"/>
                <a:cs typeface="Times New Roman" panose="02020603050405020304" pitchFamily="18" charset="0"/>
              </a:rPr>
              <a:t>Limitations</a:t>
            </a:r>
          </a:p>
          <a:p>
            <a:pPr marL="457200" lvl="1" indent="0" algn="just">
              <a:buNone/>
            </a:pPr>
            <a:endParaRPr lang="en-GB" sz="1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45BBD8-EFCC-C217-C589-0A4CDF39E445}"/>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07</a:t>
            </a:r>
          </a:p>
        </p:txBody>
      </p:sp>
      <p:sp>
        <p:nvSpPr>
          <p:cNvPr id="5" name="TextBox 4">
            <a:extLst>
              <a:ext uri="{FF2B5EF4-FFF2-40B4-BE49-F238E27FC236}">
                <a16:creationId xmlns:a16="http://schemas.microsoft.com/office/drawing/2014/main" id="{763CE6EA-09C7-54F9-81C6-21E340E19586}"/>
              </a:ext>
            </a:extLst>
          </p:cNvPr>
          <p:cNvSpPr txBox="1"/>
          <p:nvPr/>
        </p:nvSpPr>
        <p:spPr>
          <a:xfrm>
            <a:off x="1806394" y="1960637"/>
            <a:ext cx="10076330" cy="4370427"/>
          </a:xfrm>
          <a:prstGeom prst="rect">
            <a:avLst/>
          </a:prstGeom>
          <a:noFill/>
        </p:spPr>
        <p:txBody>
          <a:bodyPr wrap="square" lIns="91440" tIns="45720" rIns="91440" bIns="45720" rtlCol="0" anchor="t">
            <a:spAutoFit/>
          </a:bodyPr>
          <a:lstStyle/>
          <a:p>
            <a:pPr marL="0" indent="0" algn="just">
              <a:buNone/>
            </a:pPr>
            <a:r>
              <a:rPr lang="en-GB" sz="2000" dirty="0">
                <a:latin typeface="Times New Roman" panose="02020603050405020304" pitchFamily="18" charset="0"/>
                <a:cs typeface="Times New Roman" panose="02020603050405020304" pitchFamily="18" charset="0"/>
              </a:rPr>
              <a:t>: The research aims to enhance emotion recognition accuracy by integrating multiple modalities</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000" dirty="0">
                <a:latin typeface="Times New Roman" panose="02020603050405020304" pitchFamily="18" charset="0"/>
                <a:cs typeface="Times New Roman" panose="02020603050405020304" pitchFamily="18" charset="0"/>
              </a:rPr>
              <a:t>: Deep learning approaches and Transfer Learning</a:t>
            </a:r>
          </a:p>
          <a:p>
            <a:pPr algn="just"/>
            <a:r>
              <a:rPr lang="en-GB" sz="2000" dirty="0">
                <a:latin typeface="Times New Roman" panose="02020603050405020304" pitchFamily="18" charset="0"/>
                <a:cs typeface="Times New Roman" panose="02020603050405020304" pitchFamily="18" charset="0"/>
              </a:rPr>
              <a:t>  Early Fusion and Late Fusion</a:t>
            </a:r>
          </a:p>
          <a:p>
            <a:pPr algn="just"/>
            <a:endParaRPr lang="en-GB" sz="2000" dirty="0">
              <a:latin typeface="Times New Roman" panose="02020603050405020304" pitchFamily="18" charset="0"/>
              <a:cs typeface="Times New Roman" panose="02020603050405020304" pitchFamily="18" charset="0"/>
            </a:endParaRPr>
          </a:p>
          <a:p>
            <a:pPr algn="just"/>
            <a:r>
              <a:rPr lang="en-GB" sz="2000">
                <a:latin typeface="Times New Roman"/>
                <a:cs typeface="Times New Roman"/>
              </a:rPr>
              <a:t>: 566 images, 110 subjects, 3 format (visible, infrared, multispectral dynamic imaging(MSX))</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 Achieved an accuracy 84.44 %</a:t>
            </a:r>
          </a:p>
          <a:p>
            <a:pPr marL="0" indent="0" algn="just">
              <a:spcAft>
                <a:spcPts val="600"/>
              </a:spcAft>
              <a:buNone/>
            </a:pPr>
            <a:endParaRPr lang="en-GB" sz="2000" b="1"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Lacks diversity in cultural representation</a:t>
            </a:r>
          </a:p>
          <a:p>
            <a:pPr marL="0" indent="0" algn="just">
              <a:buNone/>
            </a:pPr>
            <a:r>
              <a:rPr lang="en-GB" sz="2000" dirty="0">
                <a:latin typeface="Times New Roman" panose="02020603050405020304" pitchFamily="18" charset="0"/>
                <a:cs typeface="Times New Roman" panose="02020603050405020304" pitchFamily="18" charset="0"/>
              </a:rPr>
              <a:t>  Restricted to frontal images</a:t>
            </a:r>
          </a:p>
          <a:p>
            <a:pPr marL="0" indent="0" algn="just">
              <a:buNone/>
            </a:pPr>
            <a:r>
              <a:rPr lang="en-GB" sz="2000" dirty="0">
                <a:latin typeface="Times New Roman" panose="02020603050405020304" pitchFamily="18" charset="0"/>
                <a:cs typeface="Times New Roman" panose="02020603050405020304" pitchFamily="18" charset="0"/>
              </a:rPr>
              <a:t>  Recognized only five basic emotions</a:t>
            </a:r>
          </a:p>
          <a:p>
            <a:pPr marL="0" indent="0" algn="just">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61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610AE-1B76-9277-CBCC-553454708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3BAB3-9206-A3C5-9EC4-D7A141512CC6}"/>
              </a:ext>
            </a:extLst>
          </p:cNvPr>
          <p:cNvSpPr>
            <a:spLocks noGrp="1"/>
          </p:cNvSpPr>
          <p:nvPr>
            <p:ph type="title"/>
          </p:nvPr>
        </p:nvSpPr>
        <p:spPr>
          <a:xfrm>
            <a:off x="728432" y="510451"/>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52891B0A-33B6-8065-CABE-A1232024D3E9}"/>
              </a:ext>
            </a:extLst>
          </p:cNvPr>
          <p:cNvSpPr>
            <a:spLocks noGrp="1"/>
          </p:cNvSpPr>
          <p:nvPr>
            <p:ph idx="1"/>
          </p:nvPr>
        </p:nvSpPr>
        <p:spPr>
          <a:xfrm>
            <a:off x="728432" y="1638287"/>
            <a:ext cx="10296065" cy="3830461"/>
          </a:xfrm>
        </p:spPr>
        <p:txBody>
          <a:bodyPr>
            <a:normAutofit/>
          </a:bodyPr>
          <a:lstStyle/>
          <a:p>
            <a:pPr algn="just"/>
            <a:r>
              <a:rPr lang="en-GB" sz="2400" dirty="0">
                <a:latin typeface="Times New Roman" panose="02020603050405020304" pitchFamily="18" charset="0"/>
                <a:cs typeface="Times New Roman" panose="02020603050405020304" pitchFamily="18" charset="0"/>
              </a:rPr>
              <a:t>Based on the identified limitations of existing approaches, significant research gap was identified</a:t>
            </a:r>
          </a:p>
          <a:p>
            <a:pPr lvl="1"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Use of cross-cultural datasets to enhance the generalization in emotion recognition </a:t>
            </a:r>
          </a:p>
          <a:p>
            <a:pPr marL="457200" lvl="1" indent="0" algn="just">
              <a:buNone/>
            </a:pPr>
            <a:endParaRPr lang="en-US" dirty="0">
              <a:effectLst/>
              <a:latin typeface="Times New Roman" panose="02020603050405020304" pitchFamily="18" charset="0"/>
              <a:ea typeface="MS Mincho" panose="02020609040205080304" pitchFamily="49" charset="-128"/>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Significance of the research gap</a:t>
            </a:r>
          </a:p>
          <a:p>
            <a:pPr lvl="1"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By incorporating cross-cultural datasets, the model can better understand emotional expressions across diverse ethnic and demographic groups, reducing biases in current recognition systems.</a:t>
            </a:r>
          </a:p>
          <a:p>
            <a:pPr algn="just"/>
            <a:endParaRPr lang="en-GB"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CA687A28-D915-0D99-9C2E-E7CF6D58E3A6}"/>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08</a:t>
            </a:r>
          </a:p>
        </p:txBody>
      </p:sp>
    </p:spTree>
    <p:extLst>
      <p:ext uri="{BB962C8B-B14F-4D97-AF65-F5344CB8AC3E}">
        <p14:creationId xmlns:p14="http://schemas.microsoft.com/office/powerpoint/2010/main" val="168914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FFFB4-1021-44FD-D023-C51EC88E7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1374D-06B2-3B5C-466E-959AC999D162}"/>
              </a:ext>
            </a:extLst>
          </p:cNvPr>
          <p:cNvSpPr>
            <a:spLocks noGrp="1"/>
          </p:cNvSpPr>
          <p:nvPr>
            <p:ph type="title"/>
          </p:nvPr>
        </p:nvSpPr>
        <p:spPr>
          <a:xfrm>
            <a:off x="454038" y="307009"/>
            <a:ext cx="10515600" cy="861129"/>
          </a:xfrm>
        </p:spPr>
        <p:txBody>
          <a:bodyPr>
            <a:normAutofit/>
          </a:bodyPr>
          <a:lstStyle/>
          <a:p>
            <a:r>
              <a:rPr lang="en-GB" sz="3200" b="1" dirty="0">
                <a:solidFill>
                  <a:srgbClr val="002060"/>
                </a:solidFill>
                <a:latin typeface="Times New Roman" panose="02020603050405020304" pitchFamily="18" charset="0"/>
                <a:cs typeface="Times New Roman" panose="02020603050405020304" pitchFamily="18" charset="0"/>
              </a:rPr>
              <a:t>METHODOLOGY</a:t>
            </a:r>
          </a:p>
        </p:txBody>
      </p:sp>
      <p:sp>
        <p:nvSpPr>
          <p:cNvPr id="3" name="Title 1">
            <a:extLst>
              <a:ext uri="{FF2B5EF4-FFF2-40B4-BE49-F238E27FC236}">
                <a16:creationId xmlns:a16="http://schemas.microsoft.com/office/drawing/2014/main" id="{DD8FE8B4-32E5-779D-71E4-2291739F4440}"/>
              </a:ext>
            </a:extLst>
          </p:cNvPr>
          <p:cNvSpPr txBox="1">
            <a:spLocks/>
          </p:cNvSpPr>
          <p:nvPr/>
        </p:nvSpPr>
        <p:spPr>
          <a:xfrm>
            <a:off x="454038" y="1120866"/>
            <a:ext cx="10515600" cy="8611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Times New Roman" panose="02020603050405020304" pitchFamily="18" charset="0"/>
                <a:cs typeface="Times New Roman" panose="02020603050405020304" pitchFamily="18" charset="0"/>
              </a:rPr>
              <a:t>Pipeline for the study</a:t>
            </a:r>
          </a:p>
        </p:txBody>
      </p:sp>
      <p:sp>
        <p:nvSpPr>
          <p:cNvPr id="5" name="Subtitle 2">
            <a:extLst>
              <a:ext uri="{FF2B5EF4-FFF2-40B4-BE49-F238E27FC236}">
                <a16:creationId xmlns:a16="http://schemas.microsoft.com/office/drawing/2014/main" id="{EB284A41-1ADD-228C-B0B2-DC7741CE1E28}"/>
              </a:ext>
            </a:extLst>
          </p:cNvPr>
          <p:cNvSpPr txBox="1">
            <a:spLocks/>
          </p:cNvSpPr>
          <p:nvPr/>
        </p:nvSpPr>
        <p:spPr>
          <a:xfrm>
            <a:off x="11134265" y="6352337"/>
            <a:ext cx="954849" cy="5005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latin typeface="Baskerville Old Face" panose="02020602080505020303" pitchFamily="18" charset="0"/>
              </a:rPr>
              <a:t>09</a:t>
            </a:r>
          </a:p>
        </p:txBody>
      </p:sp>
      <p:grpSp>
        <p:nvGrpSpPr>
          <p:cNvPr id="13" name="Group 12">
            <a:extLst>
              <a:ext uri="{FF2B5EF4-FFF2-40B4-BE49-F238E27FC236}">
                <a16:creationId xmlns:a16="http://schemas.microsoft.com/office/drawing/2014/main" id="{9A1E8F97-036B-D234-45DE-A5C7EB545784}"/>
              </a:ext>
            </a:extLst>
          </p:cNvPr>
          <p:cNvGrpSpPr/>
          <p:nvPr/>
        </p:nvGrpSpPr>
        <p:grpSpPr>
          <a:xfrm>
            <a:off x="528175" y="2230554"/>
            <a:ext cx="2513988" cy="3270985"/>
            <a:chOff x="-238214" y="-11"/>
            <a:chExt cx="1664700" cy="2371424"/>
          </a:xfrm>
          <a:solidFill>
            <a:schemeClr val="tx2">
              <a:lumMod val="25000"/>
              <a:lumOff val="75000"/>
            </a:schemeClr>
          </a:solidFill>
        </p:grpSpPr>
        <p:sp>
          <p:nvSpPr>
            <p:cNvPr id="31" name="Rectangle: Rounded Corners 30">
              <a:extLst>
                <a:ext uri="{FF2B5EF4-FFF2-40B4-BE49-F238E27FC236}">
                  <a16:creationId xmlns:a16="http://schemas.microsoft.com/office/drawing/2014/main" id="{A316E8BF-EF2C-07E1-57AA-0672E8CE6E4C}"/>
                </a:ext>
              </a:extLst>
            </p:cNvPr>
            <p:cNvSpPr/>
            <p:nvPr/>
          </p:nvSpPr>
          <p:spPr>
            <a:xfrm>
              <a:off x="-179840" y="-11"/>
              <a:ext cx="1547952" cy="2371424"/>
            </a:xfrm>
            <a:prstGeom prst="roundRect">
              <a:avLst/>
            </a:prstGeom>
            <a:solidFill>
              <a:schemeClr val="accent5">
                <a:lumMod val="60000"/>
                <a:lumOff val="40000"/>
              </a:schemeClr>
            </a:solid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2" name="Text Box 8">
              <a:hlinkClick r:id="rId3" action="ppaction://hlinksldjump"/>
              <a:extLst>
                <a:ext uri="{FF2B5EF4-FFF2-40B4-BE49-F238E27FC236}">
                  <a16:creationId xmlns:a16="http://schemas.microsoft.com/office/drawing/2014/main" id="{93FB0EC0-7157-D4C7-E0D5-A570929F1127}"/>
                </a:ext>
              </a:extLst>
            </p:cNvPr>
            <p:cNvSpPr txBox="1"/>
            <p:nvPr/>
          </p:nvSpPr>
          <p:spPr>
            <a:xfrm>
              <a:off x="-238214" y="598059"/>
              <a:ext cx="1664700" cy="13341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800"/>
                </a:spcAft>
              </a:pPr>
              <a:r>
                <a:rPr lang="en-GB" sz="16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a:t>
              </a:r>
            </a:p>
            <a:p>
              <a:pPr algn="ctr">
                <a:lnSpc>
                  <a:spcPct val="115000"/>
                </a:lnSpc>
                <a:spcAft>
                  <a:spcPts val="800"/>
                </a:spcAft>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JAFFE (Training &amp;</a:t>
              </a:r>
            </a:p>
            <a:p>
              <a:pPr algn="ctr">
                <a:lnSpc>
                  <a:spcPct val="115000"/>
                </a:lnSpc>
                <a:spcAft>
                  <a:spcPts val="800"/>
                </a:spcAft>
              </a:pPr>
              <a:r>
                <a:rPr lang="en-GB" sz="1600" kern="100" dirty="0">
                  <a:latin typeface="Times New Roman" panose="02020603050405020304" pitchFamily="18" charset="0"/>
                  <a:ea typeface="Aptos" panose="020B0004020202020204" pitchFamily="34" charset="0"/>
                  <a:cs typeface="Times New Roman" panose="02020603050405020304" pitchFamily="18" charset="0"/>
                </a:rPr>
                <a:t>Validation</a:t>
              </a: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ctr">
                <a:lnSpc>
                  <a:spcPct val="115000"/>
                </a:lnSpc>
                <a:spcAft>
                  <a:spcPts val="800"/>
                </a:spcAft>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Indian dataset (</a:t>
              </a:r>
              <a:r>
                <a:rPr lang="en-GB" sz="1600" kern="100" dirty="0">
                  <a:latin typeface="Times New Roman" panose="02020603050405020304" pitchFamily="18" charset="0"/>
                  <a:ea typeface="Aptos" panose="020B0004020202020204" pitchFamily="34" charset="0"/>
                  <a:cs typeface="Times New Roman" panose="02020603050405020304" pitchFamily="18" charset="0"/>
                </a:rPr>
                <a:t>T</a:t>
              </a: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esting)</a:t>
              </a:r>
            </a:p>
          </p:txBody>
        </p:sp>
      </p:grpSp>
      <p:grpSp>
        <p:nvGrpSpPr>
          <p:cNvPr id="14" name="Group 13">
            <a:extLst>
              <a:ext uri="{FF2B5EF4-FFF2-40B4-BE49-F238E27FC236}">
                <a16:creationId xmlns:a16="http://schemas.microsoft.com/office/drawing/2014/main" id="{074BF19A-F036-D7AB-885D-968F520265F6}"/>
              </a:ext>
            </a:extLst>
          </p:cNvPr>
          <p:cNvGrpSpPr/>
          <p:nvPr/>
        </p:nvGrpSpPr>
        <p:grpSpPr>
          <a:xfrm>
            <a:off x="3616197" y="2230554"/>
            <a:ext cx="2298827" cy="3270985"/>
            <a:chOff x="54436" y="6927"/>
            <a:chExt cx="1552571" cy="2371413"/>
          </a:xfrm>
          <a:solidFill>
            <a:schemeClr val="accent5">
              <a:lumMod val="60000"/>
              <a:lumOff val="40000"/>
            </a:schemeClr>
          </a:solidFill>
        </p:grpSpPr>
        <p:sp>
          <p:nvSpPr>
            <p:cNvPr id="29" name="Rectangle: Rounded Corners 28">
              <a:extLst>
                <a:ext uri="{FF2B5EF4-FFF2-40B4-BE49-F238E27FC236}">
                  <a16:creationId xmlns:a16="http://schemas.microsoft.com/office/drawing/2014/main" id="{009A55CA-8E74-5DAF-3319-0DEC04B894E0}"/>
                </a:ext>
              </a:extLst>
            </p:cNvPr>
            <p:cNvSpPr/>
            <p:nvPr/>
          </p:nvSpPr>
          <p:spPr>
            <a:xfrm>
              <a:off x="54436" y="6927"/>
              <a:ext cx="1552571" cy="2371413"/>
            </a:xfrm>
            <a:prstGeom prst="roundRect">
              <a:avLst/>
            </a:prstGeom>
            <a:grp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0" name="Text Box 9">
              <a:hlinkClick r:id="rId4" action="ppaction://hlinksldjump"/>
              <a:extLst>
                <a:ext uri="{FF2B5EF4-FFF2-40B4-BE49-F238E27FC236}">
                  <a16:creationId xmlns:a16="http://schemas.microsoft.com/office/drawing/2014/main" id="{EC8F0B2D-1A11-EA39-284C-6D067A717356}"/>
                </a:ext>
              </a:extLst>
            </p:cNvPr>
            <p:cNvSpPr txBox="1"/>
            <p:nvPr/>
          </p:nvSpPr>
          <p:spPr>
            <a:xfrm>
              <a:off x="126537" y="99109"/>
              <a:ext cx="1407273" cy="2187048"/>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800"/>
                </a:spcAft>
                <a:buNone/>
              </a:pPr>
              <a:r>
                <a:rPr lang="en-GB" sz="1600" b="1" kern="100" dirty="0">
                  <a:effectLst/>
                  <a:latin typeface="Times New Roman" panose="02020603050405020304" pitchFamily="18" charset="0"/>
                  <a:ea typeface="Aptos" panose="020B0004020202020204" pitchFamily="34" charset="0"/>
                  <a:cs typeface="Times New Roman" panose="02020603050405020304" pitchFamily="18" charset="0"/>
                </a:rPr>
                <a:t>Preprocessing</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Convert to Grayscale</a:t>
              </a: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Resize 224x224</a:t>
              </a: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Rotation</a:t>
              </a: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Flipping</a:t>
              </a: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Shearing</a:t>
              </a: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Translation</a:t>
              </a:r>
            </a:p>
            <a:p>
              <a:pPr algn="ctr">
                <a:lnSpc>
                  <a:spcPct val="115000"/>
                </a:lnSpc>
                <a:spcAft>
                  <a:spcPts val="800"/>
                </a:spcAft>
              </a:pPr>
              <a:r>
                <a:rPr lang="en-GB" sz="1600" kern="100" dirty="0">
                  <a:latin typeface="Times New Roman" panose="02020603050405020304" pitchFamily="18" charset="0"/>
                  <a:ea typeface="Aptos" panose="020B0004020202020204" pitchFamily="34" charset="0"/>
                  <a:cs typeface="Times New Roman" panose="02020603050405020304" pitchFamily="18" charset="0"/>
                </a:rPr>
                <a:t>C</a:t>
              </a: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ontrast</a:t>
              </a:r>
            </a:p>
          </p:txBody>
        </p:sp>
      </p:grpSp>
      <p:grpSp>
        <p:nvGrpSpPr>
          <p:cNvPr id="15" name="Group 14">
            <a:extLst>
              <a:ext uri="{FF2B5EF4-FFF2-40B4-BE49-F238E27FC236}">
                <a16:creationId xmlns:a16="http://schemas.microsoft.com/office/drawing/2014/main" id="{15232925-A8A7-2B54-CBD8-F096166E554D}"/>
              </a:ext>
            </a:extLst>
          </p:cNvPr>
          <p:cNvGrpSpPr/>
          <p:nvPr/>
        </p:nvGrpSpPr>
        <p:grpSpPr>
          <a:xfrm>
            <a:off x="6756641" y="2447969"/>
            <a:ext cx="1649213" cy="2833273"/>
            <a:chOff x="-1991" y="102622"/>
            <a:chExt cx="1206586" cy="2054088"/>
          </a:xfrm>
          <a:solidFill>
            <a:schemeClr val="tx2">
              <a:lumMod val="25000"/>
              <a:lumOff val="75000"/>
            </a:schemeClr>
          </a:solidFill>
        </p:grpSpPr>
        <p:grpSp>
          <p:nvGrpSpPr>
            <p:cNvPr id="23" name="Group 22">
              <a:extLst>
                <a:ext uri="{FF2B5EF4-FFF2-40B4-BE49-F238E27FC236}">
                  <a16:creationId xmlns:a16="http://schemas.microsoft.com/office/drawing/2014/main" id="{2F381530-BFF9-51D6-2398-2E75CBF63176}"/>
                </a:ext>
              </a:extLst>
            </p:cNvPr>
            <p:cNvGrpSpPr/>
            <p:nvPr/>
          </p:nvGrpSpPr>
          <p:grpSpPr>
            <a:xfrm>
              <a:off x="0" y="102622"/>
              <a:ext cx="1204595" cy="789305"/>
              <a:chOff x="-6927" y="102622"/>
              <a:chExt cx="1204595" cy="789305"/>
            </a:xfrm>
            <a:grpFill/>
          </p:grpSpPr>
          <p:sp>
            <p:nvSpPr>
              <p:cNvPr id="27" name="Rectangle: Rounded Corners 26">
                <a:extLst>
                  <a:ext uri="{FF2B5EF4-FFF2-40B4-BE49-F238E27FC236}">
                    <a16:creationId xmlns:a16="http://schemas.microsoft.com/office/drawing/2014/main" id="{1E5B1172-760A-B9A8-7B6F-D83A551C94FD}"/>
                  </a:ext>
                </a:extLst>
              </p:cNvPr>
              <p:cNvSpPr/>
              <p:nvPr/>
            </p:nvSpPr>
            <p:spPr>
              <a:xfrm>
                <a:off x="-6927" y="102622"/>
                <a:ext cx="1204595" cy="789305"/>
              </a:xfrm>
              <a:prstGeom prst="roundRect">
                <a:avLst/>
              </a:prstGeom>
              <a:solidFill>
                <a:schemeClr val="accent5">
                  <a:lumMod val="60000"/>
                  <a:lumOff val="40000"/>
                </a:schemeClr>
              </a:solid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8" name="Text Box 11">
                <a:extLst>
                  <a:ext uri="{FF2B5EF4-FFF2-40B4-BE49-F238E27FC236}">
                    <a16:creationId xmlns:a16="http://schemas.microsoft.com/office/drawing/2014/main" id="{D4CB6D18-C2E0-C855-4C21-1DD12CC8FE87}"/>
                  </a:ext>
                </a:extLst>
              </p:cNvPr>
              <p:cNvSpPr txBox="1"/>
              <p:nvPr/>
            </p:nvSpPr>
            <p:spPr>
              <a:xfrm>
                <a:off x="83127" y="228109"/>
                <a:ext cx="1010920" cy="6299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800"/>
                  </a:spcAft>
                  <a:buNone/>
                </a:pPr>
                <a:r>
                  <a:rPr lang="en-GB" sz="1600" b="1" kern="100" dirty="0">
                    <a:effectLst/>
                    <a:latin typeface="Times New Roman" panose="02020603050405020304" pitchFamily="18" charset="0"/>
                    <a:ea typeface="Aptos" panose="020B0004020202020204" pitchFamily="34" charset="0"/>
                    <a:cs typeface="Times New Roman" panose="02020603050405020304" pitchFamily="18" charset="0"/>
                  </a:rPr>
                  <a:t>Training</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15000"/>
                  </a:lnSpc>
                  <a:spcAft>
                    <a:spcPts val="800"/>
                  </a:spcAft>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ResNet-18</a:t>
                </a:r>
              </a:p>
            </p:txBody>
          </p:sp>
        </p:grpSp>
        <p:grpSp>
          <p:nvGrpSpPr>
            <p:cNvPr id="24" name="Group 23">
              <a:extLst>
                <a:ext uri="{FF2B5EF4-FFF2-40B4-BE49-F238E27FC236}">
                  <a16:creationId xmlns:a16="http://schemas.microsoft.com/office/drawing/2014/main" id="{34B6857F-BD6C-CFFE-0A70-BC411FE4EFCA}"/>
                </a:ext>
              </a:extLst>
            </p:cNvPr>
            <p:cNvGrpSpPr/>
            <p:nvPr/>
          </p:nvGrpSpPr>
          <p:grpSpPr>
            <a:xfrm>
              <a:off x="-1991" y="1367405"/>
              <a:ext cx="1204595" cy="789305"/>
              <a:chOff x="-1991" y="279823"/>
              <a:chExt cx="1204595" cy="789305"/>
            </a:xfrm>
            <a:grpFill/>
          </p:grpSpPr>
          <p:sp>
            <p:nvSpPr>
              <p:cNvPr id="25" name="Rectangle: Rounded Corners 24">
                <a:extLst>
                  <a:ext uri="{FF2B5EF4-FFF2-40B4-BE49-F238E27FC236}">
                    <a16:creationId xmlns:a16="http://schemas.microsoft.com/office/drawing/2014/main" id="{F487DB01-208B-B374-DB7C-3EDE2C5F698E}"/>
                  </a:ext>
                </a:extLst>
              </p:cNvPr>
              <p:cNvSpPr/>
              <p:nvPr/>
            </p:nvSpPr>
            <p:spPr>
              <a:xfrm>
                <a:off x="-1991" y="279823"/>
                <a:ext cx="1204595" cy="789305"/>
              </a:xfrm>
              <a:prstGeom prst="roundRect">
                <a:avLst/>
              </a:prstGeom>
              <a:solidFill>
                <a:schemeClr val="accent5">
                  <a:lumMod val="60000"/>
                  <a:lumOff val="40000"/>
                </a:schemeClr>
              </a:solid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6" name="Text Box 11">
                <a:extLst>
                  <a:ext uri="{FF2B5EF4-FFF2-40B4-BE49-F238E27FC236}">
                    <a16:creationId xmlns:a16="http://schemas.microsoft.com/office/drawing/2014/main" id="{EFE9F347-7C42-8D68-AF08-8B5C856C40A3}"/>
                  </a:ext>
                </a:extLst>
              </p:cNvPr>
              <p:cNvSpPr txBox="1"/>
              <p:nvPr/>
            </p:nvSpPr>
            <p:spPr>
              <a:xfrm>
                <a:off x="94988" y="412039"/>
                <a:ext cx="1010920" cy="5702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800"/>
                  </a:spcAft>
                  <a:buNone/>
                </a:pPr>
                <a:r>
                  <a:rPr lang="en-GB" sz="1600" b="1" kern="100" dirty="0">
                    <a:effectLst/>
                    <a:latin typeface="Times New Roman" panose="02020603050405020304" pitchFamily="18" charset="0"/>
                    <a:ea typeface="Aptos" panose="020B0004020202020204" pitchFamily="34" charset="0"/>
                    <a:cs typeface="Times New Roman" panose="02020603050405020304" pitchFamily="18" charset="0"/>
                  </a:rPr>
                  <a:t>Training</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15000"/>
                  </a:lnSpc>
                  <a:spcAft>
                    <a:spcPts val="800"/>
                  </a:spcAft>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VGG-16</a:t>
                </a:r>
              </a:p>
            </p:txBody>
          </p:sp>
        </p:grpSp>
      </p:grpSp>
      <p:grpSp>
        <p:nvGrpSpPr>
          <p:cNvPr id="35" name="Group 34">
            <a:extLst>
              <a:ext uri="{FF2B5EF4-FFF2-40B4-BE49-F238E27FC236}">
                <a16:creationId xmlns:a16="http://schemas.microsoft.com/office/drawing/2014/main" id="{18150957-D318-DF60-BE17-CEBDE141CE3B}"/>
              </a:ext>
            </a:extLst>
          </p:cNvPr>
          <p:cNvGrpSpPr/>
          <p:nvPr/>
        </p:nvGrpSpPr>
        <p:grpSpPr>
          <a:xfrm>
            <a:off x="9276843" y="2230569"/>
            <a:ext cx="2298827" cy="3270970"/>
            <a:chOff x="8676206" y="2230569"/>
            <a:chExt cx="2135231" cy="3270970"/>
          </a:xfrm>
          <a:solidFill>
            <a:schemeClr val="accent5">
              <a:lumMod val="60000"/>
              <a:lumOff val="40000"/>
            </a:schemeClr>
          </a:solidFill>
        </p:grpSpPr>
        <p:sp>
          <p:nvSpPr>
            <p:cNvPr id="12" name="Rectangle: Rounded Corners 11">
              <a:extLst>
                <a:ext uri="{FF2B5EF4-FFF2-40B4-BE49-F238E27FC236}">
                  <a16:creationId xmlns:a16="http://schemas.microsoft.com/office/drawing/2014/main" id="{DE7D6C2F-CC09-39FE-C1CB-382A86D71CF1}"/>
                </a:ext>
              </a:extLst>
            </p:cNvPr>
            <p:cNvSpPr/>
            <p:nvPr/>
          </p:nvSpPr>
          <p:spPr>
            <a:xfrm>
              <a:off x="8676206" y="2230569"/>
              <a:ext cx="2135231" cy="3270970"/>
            </a:xfrm>
            <a:prstGeom prst="roundRect">
              <a:avLst/>
            </a:prstGeom>
            <a:grp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Text Box 19">
              <a:extLst>
                <a:ext uri="{FF2B5EF4-FFF2-40B4-BE49-F238E27FC236}">
                  <a16:creationId xmlns:a16="http://schemas.microsoft.com/office/drawing/2014/main" id="{CD8A0E3E-F5DD-69EA-EB25-9ABFD870EA5E}"/>
                </a:ext>
              </a:extLst>
            </p:cNvPr>
            <p:cNvSpPr txBox="1"/>
            <p:nvPr/>
          </p:nvSpPr>
          <p:spPr>
            <a:xfrm>
              <a:off x="8696131" y="3146783"/>
              <a:ext cx="2095380" cy="1438526"/>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800"/>
                </a:spcAft>
                <a:buNone/>
              </a:pPr>
              <a:r>
                <a:rPr lang="en-GB" sz="1600" b="1" kern="100" dirty="0">
                  <a:effectLst/>
                  <a:latin typeface="Times New Roman" panose="02020603050405020304" pitchFamily="18" charset="0"/>
                  <a:ea typeface="Aptos" panose="020B0004020202020204" pitchFamily="34" charset="0"/>
                  <a:cs typeface="Times New Roman" panose="02020603050405020304" pitchFamily="18" charset="0"/>
                </a:rPr>
                <a:t>Evaluation Process</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15000"/>
                </a:lnSpc>
                <a:spcAft>
                  <a:spcPts val="800"/>
                </a:spcAft>
                <a:buNone/>
              </a:pPr>
              <a:r>
                <a:rPr lang="en-GB" sz="1600" kern="100" dirty="0">
                  <a:latin typeface="Times New Roman" panose="02020603050405020304" pitchFamily="18" charset="0"/>
                  <a:ea typeface="Aptos" panose="020B0004020202020204" pitchFamily="34" charset="0"/>
                  <a:cs typeface="Times New Roman" panose="02020603050405020304" pitchFamily="18" charset="0"/>
                </a:rPr>
                <a:t>Classification </a:t>
              </a: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Accuracy</a:t>
              </a: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Confusion Matrix</a:t>
              </a:r>
            </a:p>
            <a:p>
              <a:pPr algn="ctr">
                <a:lnSpc>
                  <a:spcPct val="115000"/>
                </a:lnSpc>
                <a:spcAft>
                  <a:spcPts val="800"/>
                </a:spcAft>
                <a:buNone/>
              </a:pPr>
              <a:r>
                <a:rPr lang="en-GB" sz="1600" kern="100" dirty="0">
                  <a:effectLst/>
                  <a:latin typeface="Times New Roman" panose="02020603050405020304" pitchFamily="18" charset="0"/>
                  <a:ea typeface="Aptos" panose="020B0004020202020204" pitchFamily="34" charset="0"/>
                  <a:cs typeface="Times New Roman" panose="02020603050405020304" pitchFamily="18" charset="0"/>
                </a:rPr>
                <a:t>Complexity Evaluation</a:t>
              </a:r>
            </a:p>
          </p:txBody>
        </p:sp>
      </p:grpSp>
      <p:cxnSp>
        <p:nvCxnSpPr>
          <p:cNvPr id="37" name="Straight Arrow Connector 36">
            <a:extLst>
              <a:ext uri="{FF2B5EF4-FFF2-40B4-BE49-F238E27FC236}">
                <a16:creationId xmlns:a16="http://schemas.microsoft.com/office/drawing/2014/main" id="{5C770B4E-1BF8-033E-13E0-193D1AE7132E}"/>
              </a:ext>
            </a:extLst>
          </p:cNvPr>
          <p:cNvCxnSpPr>
            <a:stCxn id="31" idx="3"/>
            <a:endCxn id="29" idx="1"/>
          </p:cNvCxnSpPr>
          <p:nvPr/>
        </p:nvCxnSpPr>
        <p:spPr>
          <a:xfrm>
            <a:off x="2954008" y="3866047"/>
            <a:ext cx="6621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6268834-E729-70C2-DB26-5C29AD14DCBA}"/>
              </a:ext>
            </a:extLst>
          </p:cNvPr>
          <p:cNvCxnSpPr>
            <a:cxnSpLocks/>
          </p:cNvCxnSpPr>
          <p:nvPr/>
        </p:nvCxnSpPr>
        <p:spPr>
          <a:xfrm flipV="1">
            <a:off x="5926196" y="2881755"/>
            <a:ext cx="844338" cy="8737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B6171CB1-7936-7E07-16F0-CCDF94767E4F}"/>
              </a:ext>
            </a:extLst>
          </p:cNvPr>
          <p:cNvCxnSpPr>
            <a:cxnSpLocks/>
          </p:cNvCxnSpPr>
          <p:nvPr/>
        </p:nvCxnSpPr>
        <p:spPr>
          <a:xfrm>
            <a:off x="5926196" y="3951092"/>
            <a:ext cx="841617" cy="87083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895F60A-746F-8789-DFCE-BF6E71258F07}"/>
              </a:ext>
            </a:extLst>
          </p:cNvPr>
          <p:cNvCxnSpPr>
            <a:cxnSpLocks/>
          </p:cNvCxnSpPr>
          <p:nvPr/>
        </p:nvCxnSpPr>
        <p:spPr>
          <a:xfrm>
            <a:off x="8405854" y="2890727"/>
            <a:ext cx="870989" cy="8737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457CCC0-417B-5902-D8D2-771DCDBDD67C}"/>
              </a:ext>
            </a:extLst>
          </p:cNvPr>
          <p:cNvCxnSpPr>
            <a:cxnSpLocks/>
          </p:cNvCxnSpPr>
          <p:nvPr/>
        </p:nvCxnSpPr>
        <p:spPr>
          <a:xfrm flipV="1">
            <a:off x="8403133" y="3967654"/>
            <a:ext cx="873710" cy="87083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80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46A78371923F42B76582FAB3D11DDA" ma:contentTypeVersion="5" ma:contentTypeDescription="Create a new document." ma:contentTypeScope="" ma:versionID="29bcb3c97db4fff112fa7b6fd1ad94c4">
  <xsd:schema xmlns:xsd="http://www.w3.org/2001/XMLSchema" xmlns:xs="http://www.w3.org/2001/XMLSchema" xmlns:p="http://schemas.microsoft.com/office/2006/metadata/properties" xmlns:ns2="484e9baa-328b-48e6-9d9e-dfdb776d00f3" targetNamespace="http://schemas.microsoft.com/office/2006/metadata/properties" ma:root="true" ma:fieldsID="754303efc5e581ac57c6583e274ff722" ns2:_="">
    <xsd:import namespace="484e9baa-328b-48e6-9d9e-dfdb776d00f3"/>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e9baa-328b-48e6-9d9e-dfdb776d00f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484e9baa-328b-48e6-9d9e-dfdb776d00f3" xsi:nil="true"/>
  </documentManagement>
</p:properties>
</file>

<file path=customXml/itemProps1.xml><?xml version="1.0" encoding="utf-8"?>
<ds:datastoreItem xmlns:ds="http://schemas.openxmlformats.org/officeDocument/2006/customXml" ds:itemID="{702E947E-3287-451D-88EB-8139F83F5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4e9baa-328b-48e6-9d9e-dfdb776d00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EEF4D2-9A05-40AD-82BC-F3B90AE75976}">
  <ds:schemaRefs>
    <ds:schemaRef ds:uri="http://schemas.microsoft.com/sharepoint/v3/contenttype/forms"/>
  </ds:schemaRefs>
</ds:datastoreItem>
</file>

<file path=customXml/itemProps3.xml><?xml version="1.0" encoding="utf-8"?>
<ds:datastoreItem xmlns:ds="http://schemas.openxmlformats.org/officeDocument/2006/customXml" ds:itemID="{F4A5EFF6-471D-465E-8084-399EE59641AA}">
  <ds:schemaRefs>
    <ds:schemaRef ds:uri="http://schemas.microsoft.com/office/2006/metadata/properties"/>
    <ds:schemaRef ds:uri="http://schemas.microsoft.com/office/infopath/2007/PartnerControls"/>
    <ds:schemaRef ds:uri="484e9baa-328b-48e6-9d9e-dfdb776d00f3"/>
  </ds:schemaRefs>
</ds:datastoreItem>
</file>

<file path=docProps/app.xml><?xml version="1.0" encoding="utf-8"?>
<Properties xmlns="http://schemas.openxmlformats.org/officeDocument/2006/extended-properties" xmlns:vt="http://schemas.openxmlformats.org/officeDocument/2006/docPropsVTypes">
  <TotalTime>3411</TotalTime>
  <Words>1833</Words>
  <Application>Microsoft Office PowerPoint</Application>
  <PresentationFormat>Widescreen</PresentationFormat>
  <Paragraphs>402</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DOMAIN ADAPTATION FOR CROSS CULTURAL FACIAL EMOTION RECOGNITION USING TRANSFER LEARNING</vt:lpstr>
      <vt:lpstr>TABLE OF CONTENTS</vt:lpstr>
      <vt:lpstr>INTRODUCTION</vt:lpstr>
      <vt:lpstr>AIM</vt:lpstr>
      <vt:lpstr>LITERATURE SUMMARY</vt:lpstr>
      <vt:lpstr>LITERATURE SUMMARY CONT…</vt:lpstr>
      <vt:lpstr>STATE OF THE ART</vt:lpstr>
      <vt:lpstr>RESEARCH GAP</vt:lpstr>
      <vt:lpstr>METHODOLOGY</vt:lpstr>
      <vt:lpstr>METHODOLOGY CONT…</vt:lpstr>
      <vt:lpstr>DATASET</vt:lpstr>
      <vt:lpstr>TIMELINE</vt:lpstr>
      <vt:lpstr>REFERENCES</vt:lpstr>
      <vt:lpstr>REFERENCES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KANISTAN K.</dc:creator>
  <cp:lastModifiedBy>KANISTAN K.</cp:lastModifiedBy>
  <cp:revision>60</cp:revision>
  <dcterms:created xsi:type="dcterms:W3CDTF">2025-01-30T03:38:20Z</dcterms:created>
  <dcterms:modified xsi:type="dcterms:W3CDTF">2025-05-25T16:45:40Z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0x010100E446A78371923F42B76582FAB3D11DDA</vt:lpwstr>
  </property>
</Properties>
</file>