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hivo Black" panose="020B0604020202020204" charset="0"/>
      <p:regular r:id="rId10"/>
    </p:embeddedFont>
    <p:embeddedFont>
      <p:font typeface="Open Sans 1" panose="020B0604020202020204" charset="0"/>
      <p:regular r:id="rId11"/>
    </p:embeddedFont>
    <p:embeddedFont>
      <p:font typeface="Open Sans 1 Bold" panose="020B0604020202020204" charset="0"/>
      <p:regular r:id="rId12"/>
    </p:embeddedFont>
    <p:embeddedFont>
      <p:font typeface="Open Sans 2" panose="020B0604020202020204" charset="0"/>
      <p:regular r:id="rId13"/>
    </p:embeddedFont>
    <p:embeddedFont>
      <p:font typeface="Open Sans 2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67792" y="695647"/>
            <a:ext cx="8846915" cy="8895706"/>
            <a:chOff x="0" y="0"/>
            <a:chExt cx="2330052" cy="2342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0052" cy="2342902"/>
            </a:xfrm>
            <a:custGeom>
              <a:avLst/>
              <a:gdLst/>
              <a:ahLst/>
              <a:cxnLst/>
              <a:rect l="l" t="t" r="r" b="b"/>
              <a:pathLst>
                <a:path w="2330052" h="2342902">
                  <a:moveTo>
                    <a:pt x="0" y="0"/>
                  </a:moveTo>
                  <a:lnTo>
                    <a:pt x="2330052" y="0"/>
                  </a:lnTo>
                  <a:lnTo>
                    <a:pt x="2330052" y="2342902"/>
                  </a:lnTo>
                  <a:lnTo>
                    <a:pt x="0" y="2342902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30052" cy="2400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93379" y="9392570"/>
            <a:ext cx="2091000" cy="70256"/>
            <a:chOff x="0" y="0"/>
            <a:chExt cx="547795" cy="184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7795" cy="18406"/>
            </a:xfrm>
            <a:custGeom>
              <a:avLst/>
              <a:gdLst/>
              <a:ahLst/>
              <a:cxnLst/>
              <a:rect l="l" t="t" r="r" b="b"/>
              <a:pathLst>
                <a:path w="547795" h="18406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547795" cy="151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79536" y="2380565"/>
            <a:ext cx="7494114" cy="5525869"/>
          </a:xfrm>
          <a:custGeom>
            <a:avLst/>
            <a:gdLst/>
            <a:ahLst/>
            <a:cxnLst/>
            <a:rect l="l" t="t" r="r" b="b"/>
            <a:pathLst>
              <a:path w="7494114" h="5525869">
                <a:moveTo>
                  <a:pt x="0" y="0"/>
                </a:moveTo>
                <a:lnTo>
                  <a:pt x="7494114" y="0"/>
                </a:lnTo>
                <a:lnTo>
                  <a:pt x="7494114" y="5525870"/>
                </a:lnTo>
                <a:lnTo>
                  <a:pt x="0" y="552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70465" y="1620223"/>
            <a:ext cx="7379790" cy="68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230"/>
              </a:lnSpc>
            </a:pPr>
            <a:r>
              <a:rPr lang="en-US" sz="4981" spc="249">
                <a:solidFill>
                  <a:srgbClr val="414B3B"/>
                </a:solidFill>
                <a:latin typeface="Open Sans 1 Bold"/>
              </a:rPr>
              <a:t>DRIVENCHOICE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21556" y="4248152"/>
            <a:ext cx="5122944" cy="0"/>
          </a:xfrm>
          <a:prstGeom prst="line">
            <a:avLst/>
          </a:prstGeom>
          <a:ln w="38100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1028700" y="6610350"/>
            <a:ext cx="6461944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60">
                <a:solidFill>
                  <a:srgbClr val="414B3B"/>
                </a:solidFill>
                <a:latin typeface="Open Sans 1"/>
              </a:rPr>
              <a:t>“Sotto la guida della passione, potenza e precisione: l'esperto venditore di macchine che trasforma le tue ambizioni in realtà.”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30959" cy="10287000"/>
            <a:chOff x="0" y="0"/>
            <a:chExt cx="24838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3874" cy="2709333"/>
            </a:xfrm>
            <a:custGeom>
              <a:avLst/>
              <a:gdLst/>
              <a:ahLst/>
              <a:cxnLst/>
              <a:rect l="l" t="t" r="r" b="b"/>
              <a:pathLst>
                <a:path w="2483874" h="2709333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387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98738" y="1832222"/>
            <a:ext cx="7433482" cy="6622557"/>
          </a:xfrm>
          <a:custGeom>
            <a:avLst/>
            <a:gdLst/>
            <a:ahLst/>
            <a:cxnLst/>
            <a:rect l="l" t="t" r="r" b="b"/>
            <a:pathLst>
              <a:path w="7433482" h="6622557">
                <a:moveTo>
                  <a:pt x="0" y="0"/>
                </a:moveTo>
                <a:lnTo>
                  <a:pt x="7433483" y="0"/>
                </a:lnTo>
                <a:lnTo>
                  <a:pt x="7433483" y="6622556"/>
                </a:lnTo>
                <a:lnTo>
                  <a:pt x="0" y="6622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868037" y="1104900"/>
            <a:ext cx="5122944" cy="8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95"/>
              </a:lnSpc>
            </a:pPr>
            <a:r>
              <a:rPr lang="en-US" sz="5995" spc="119">
                <a:solidFill>
                  <a:srgbClr val="414B3B"/>
                </a:solidFill>
                <a:latin typeface="Archivo Black"/>
              </a:rPr>
              <a:t>SU DI NOI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5735" y="3072000"/>
            <a:ext cx="7416995" cy="611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lieti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presentarvi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Drivenchoice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un punto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riferimento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le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vostre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esigenze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automobilistiche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dal 2023.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Attraverso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nostro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sito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offriamo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un'ampia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gamma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modelli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automobili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soddisfare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ogni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preferenza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necessità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 Il nostro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obiettivo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è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rendere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l'esperienza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dell'utente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pratica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semplice,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permettendo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agli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accedere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facilmente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vasta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selezione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veicoli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</a:t>
            </a:r>
          </a:p>
          <a:p>
            <a:pPr>
              <a:lnSpc>
                <a:spcPts val="3499"/>
              </a:lnSpc>
            </a:pPr>
            <a:endParaRPr lang="en-US" sz="2499" spc="49" dirty="0">
              <a:solidFill>
                <a:srgbClr val="414B3B"/>
              </a:solidFill>
              <a:latin typeface="Open Sans 1"/>
            </a:endParaRPr>
          </a:p>
          <a:p>
            <a:pPr marL="0" lvl="0" indent="0">
              <a:lnSpc>
                <a:spcPts val="3499"/>
              </a:lnSpc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Abbiamo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implementato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funzionalità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intuitive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pratiche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garantendo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gli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possano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navigare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trovare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veicolo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perfetto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loro con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facilità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</a:t>
            </a:r>
          </a:p>
        </p:txBody>
      </p:sp>
      <p:sp>
        <p:nvSpPr>
          <p:cNvPr id="8" name="AutoShape 8"/>
          <p:cNvSpPr/>
          <p:nvPr/>
        </p:nvSpPr>
        <p:spPr>
          <a:xfrm>
            <a:off x="10620511" y="1952534"/>
            <a:ext cx="5617996" cy="0"/>
          </a:xfrm>
          <a:prstGeom prst="line">
            <a:avLst/>
          </a:prstGeom>
          <a:ln w="38100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8CA87C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955826" y="421460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094445" y="1318895"/>
            <a:ext cx="6955109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25"/>
              </a:lnSpc>
              <a:spcBef>
                <a:spcPct val="0"/>
              </a:spcBef>
            </a:pPr>
            <a:r>
              <a:rPr lang="en-US" sz="6375" spc="127">
                <a:solidFill>
                  <a:srgbClr val="414B3B"/>
                </a:solidFill>
                <a:latin typeface="Archivo Black"/>
              </a:rPr>
              <a:t>METODOLOGIA SCRUM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1803" y="3490595"/>
            <a:ext cx="6622754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Abbiamo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utilizzato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la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metodologia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Scrum in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questo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progetto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 Scrum ci ha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permesso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mantenere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focus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sulle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priorità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adattarci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rapidamente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ai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cambiamenti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mantenere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comunicazione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trasparente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continua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all'interno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del nostro team.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9835" y="674173"/>
            <a:ext cx="1430883" cy="1452003"/>
          </a:xfrm>
          <a:custGeom>
            <a:avLst/>
            <a:gdLst/>
            <a:ahLst/>
            <a:cxnLst/>
            <a:rect l="l" t="t" r="r" b="b"/>
            <a:pathLst>
              <a:path w="1430883" h="1452003">
                <a:moveTo>
                  <a:pt x="0" y="0"/>
                </a:moveTo>
                <a:lnTo>
                  <a:pt x="1430884" y="0"/>
                </a:lnTo>
                <a:lnTo>
                  <a:pt x="1430884" y="1452004"/>
                </a:lnTo>
                <a:lnTo>
                  <a:pt x="0" y="145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771252" y="3205631"/>
            <a:ext cx="1779467" cy="1779467"/>
          </a:xfrm>
          <a:custGeom>
            <a:avLst/>
            <a:gdLst/>
            <a:ahLst/>
            <a:cxnLst/>
            <a:rect l="l" t="t" r="r" b="b"/>
            <a:pathLst>
              <a:path w="1779467" h="1779467">
                <a:moveTo>
                  <a:pt x="0" y="0"/>
                </a:moveTo>
                <a:lnTo>
                  <a:pt x="1779467" y="0"/>
                </a:lnTo>
                <a:lnTo>
                  <a:pt x="1779467" y="1779467"/>
                </a:lnTo>
                <a:lnTo>
                  <a:pt x="0" y="177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7713117" y="5813773"/>
            <a:ext cx="2244321" cy="1281303"/>
          </a:xfrm>
          <a:custGeom>
            <a:avLst/>
            <a:gdLst/>
            <a:ahLst/>
            <a:cxnLst/>
            <a:rect l="l" t="t" r="r" b="b"/>
            <a:pathLst>
              <a:path w="2244321" h="1281303">
                <a:moveTo>
                  <a:pt x="0" y="0"/>
                </a:moveTo>
                <a:lnTo>
                  <a:pt x="2244321" y="0"/>
                </a:lnTo>
                <a:lnTo>
                  <a:pt x="2244321" y="1281303"/>
                </a:lnTo>
                <a:lnTo>
                  <a:pt x="0" y="1281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76842" y="1086387"/>
            <a:ext cx="149364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Power BI: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Grafici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6842" y="3555825"/>
            <a:ext cx="162871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Python: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Back-end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2384" y="6082949"/>
            <a:ext cx="155317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MySQL: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Database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751300" y="-82023"/>
            <a:ext cx="1536700" cy="10451045"/>
            <a:chOff x="0" y="0"/>
            <a:chExt cx="404728" cy="27525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4728" cy="2752539"/>
            </a:xfrm>
            <a:custGeom>
              <a:avLst/>
              <a:gdLst/>
              <a:ahLst/>
              <a:cxnLst/>
              <a:rect l="l" t="t" r="r" b="b"/>
              <a:pathLst>
                <a:path w="404728" h="2752539">
                  <a:moveTo>
                    <a:pt x="0" y="0"/>
                  </a:moveTo>
                  <a:lnTo>
                    <a:pt x="404728" y="0"/>
                  </a:lnTo>
                  <a:lnTo>
                    <a:pt x="404728" y="2752539"/>
                  </a:lnTo>
                  <a:lnTo>
                    <a:pt x="0" y="2752539"/>
                  </a:ln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4728" cy="2809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0"/>
            <a:ext cx="6487951" cy="10287000"/>
            <a:chOff x="0" y="0"/>
            <a:chExt cx="1708761" cy="27093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761" cy="2709333"/>
            </a:xfrm>
            <a:custGeom>
              <a:avLst/>
              <a:gdLst/>
              <a:ahLst/>
              <a:cxnLst/>
              <a:rect l="l" t="t" r="r" b="b"/>
              <a:pathLst>
                <a:path w="1708761" h="2709333">
                  <a:moveTo>
                    <a:pt x="0" y="0"/>
                  </a:moveTo>
                  <a:lnTo>
                    <a:pt x="1708761" y="0"/>
                  </a:lnTo>
                  <a:lnTo>
                    <a:pt x="17087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70876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19835" y="7923751"/>
            <a:ext cx="1413296" cy="1768221"/>
          </a:xfrm>
          <a:custGeom>
            <a:avLst/>
            <a:gdLst/>
            <a:ahLst/>
            <a:cxnLst/>
            <a:rect l="l" t="t" r="r" b="b"/>
            <a:pathLst>
              <a:path w="1413296" h="1768221">
                <a:moveTo>
                  <a:pt x="0" y="0"/>
                </a:moveTo>
                <a:lnTo>
                  <a:pt x="1413297" y="0"/>
                </a:lnTo>
                <a:lnTo>
                  <a:pt x="1413297" y="1768221"/>
                </a:lnTo>
                <a:lnTo>
                  <a:pt x="0" y="17682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12613384" y="806497"/>
            <a:ext cx="1336628" cy="1336628"/>
          </a:xfrm>
          <a:custGeom>
            <a:avLst/>
            <a:gdLst/>
            <a:ahLst/>
            <a:cxnLst/>
            <a:rect l="l" t="t" r="r" b="b"/>
            <a:pathLst>
              <a:path w="1336628" h="1336628">
                <a:moveTo>
                  <a:pt x="0" y="0"/>
                </a:moveTo>
                <a:lnTo>
                  <a:pt x="1336629" y="0"/>
                </a:lnTo>
                <a:lnTo>
                  <a:pt x="1336629" y="1336628"/>
                </a:lnTo>
                <a:lnTo>
                  <a:pt x="0" y="1336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308362" y="4088681"/>
            <a:ext cx="5686038" cy="78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8"/>
              </a:lnSpc>
              <a:spcBef>
                <a:spcPct val="0"/>
              </a:spcBef>
            </a:pPr>
            <a:r>
              <a:rPr lang="en-US" sz="5915" u="none" spc="118">
                <a:solidFill>
                  <a:srgbClr val="414B3B"/>
                </a:solidFill>
                <a:latin typeface="Archivo Black"/>
              </a:rPr>
              <a:t>TECNOLOGIE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52384" y="8064911"/>
            <a:ext cx="155317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HTML:</a:t>
            </a:r>
          </a:p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CSS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Bootstrap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66192" y="1028700"/>
            <a:ext cx="670691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Trello:</a:t>
            </a:r>
          </a:p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Coordinazione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 Scrum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ycle Arrow Chart"/>
          <p:cNvSpPr/>
          <p:nvPr/>
        </p:nvSpPr>
        <p:spPr>
          <a:xfrm>
            <a:off x="15584912" y="1141640"/>
            <a:ext cx="1959701" cy="1959701"/>
          </a:xfrm>
          <a:custGeom>
            <a:avLst/>
            <a:gdLst/>
            <a:ahLst/>
            <a:cxnLst/>
            <a:rect l="l" t="t" r="r" b="b"/>
            <a:pathLst>
              <a:path w="1959701" h="1959701">
                <a:moveTo>
                  <a:pt x="0" y="0"/>
                </a:moveTo>
                <a:lnTo>
                  <a:pt x="1959702" y="0"/>
                </a:lnTo>
                <a:lnTo>
                  <a:pt x="1959702" y="1959701"/>
                </a:lnTo>
                <a:lnTo>
                  <a:pt x="0" y="1959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384300" y="1238250"/>
            <a:ext cx="9372600" cy="17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80"/>
              </a:lnSpc>
              <a:spcBef>
                <a:spcPct val="0"/>
              </a:spcBef>
            </a:pPr>
            <a:r>
              <a:rPr lang="en-US" sz="7200" u="none" strike="noStrike" spc="359">
                <a:solidFill>
                  <a:srgbClr val="000000"/>
                </a:solidFill>
                <a:latin typeface="Open Sans 1 Bold"/>
              </a:rPr>
              <a:t>IMPLEMENTAZIONI SITO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4300" y="5458450"/>
            <a:ext cx="586222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1. Filtri Avanzati: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 sito offre filtri avanzati per personalizzare la ricerca di auto in base a determinati criteri , semplificando la selezione.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75531" y="5458450"/>
            <a:ext cx="5986879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2. Login Utente: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Offriamo agli utenti la possibilità di creare un account personale attraverso il quale possono anche salvare le loro automobili preferite. Non solo semplifica il processo di ricerca e acquisto, ma offre anche un'esperienza personalizzata e più interattiva.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5" y="4058197"/>
            <a:ext cx="18288049" cy="9525"/>
          </a:xfrm>
          <a:prstGeom prst="line">
            <a:avLst/>
          </a:prstGeom>
          <a:ln w="19050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owth graph icon"/>
          <p:cNvSpPr/>
          <p:nvPr/>
        </p:nvSpPr>
        <p:spPr>
          <a:xfrm>
            <a:off x="0" y="8018323"/>
            <a:ext cx="2627162" cy="2192486"/>
          </a:xfrm>
          <a:custGeom>
            <a:avLst/>
            <a:gdLst/>
            <a:ahLst/>
            <a:cxnLst/>
            <a:rect l="l" t="t" r="r" b="b"/>
            <a:pathLst>
              <a:path w="2627162" h="2192486">
                <a:moveTo>
                  <a:pt x="0" y="0"/>
                </a:moveTo>
                <a:lnTo>
                  <a:pt x="2627162" y="0"/>
                </a:lnTo>
                <a:lnTo>
                  <a:pt x="2627162" y="2192486"/>
                </a:lnTo>
                <a:lnTo>
                  <a:pt x="0" y="2192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599564" y="3471862"/>
            <a:ext cx="4001772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3.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Grafici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delle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Tendenze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del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Momento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I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nostri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grafici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forniscono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agli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utenti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una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panoramica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chiara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delle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tendenze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attuali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e li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aiutano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a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valutare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meglio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le loro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opzioni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000000"/>
                </a:solidFill>
                <a:latin typeface="Open Sans 1"/>
              </a:rPr>
              <a:t>acquisto</a:t>
            </a:r>
            <a:r>
              <a:rPr lang="en-US" sz="2499" spc="49" dirty="0">
                <a:solidFill>
                  <a:srgbClr val="000000"/>
                </a:solidFill>
                <a:latin typeface="Open Sans 1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43114" y="2543175"/>
            <a:ext cx="4001772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4. Chatbot  consiglia Macchine: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Il nostro sito è dotato di un chatbot intelligente. Sa consigliare le migliori opzioni di automobili in base ai loro criteri di ricerca e preferenze. Questo strumento interattivo fornisce agli utenti un'assistenza immediata e personalizzata durante il processo di ricerca.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86664" y="3100387"/>
            <a:ext cx="4001772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5. Admin: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Il nostro sito include un'opzione amministrativa che consente all’utente con privilegi di amministratore di modificare, cancellare ed aggiungere macchine e marchi, ed eliminare gli utenti.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Financial analysis and forecasting icon"/>
          <p:cNvSpPr/>
          <p:nvPr/>
        </p:nvSpPr>
        <p:spPr>
          <a:xfrm>
            <a:off x="11675396" y="2239963"/>
            <a:ext cx="5807074" cy="5807074"/>
          </a:xfrm>
          <a:custGeom>
            <a:avLst/>
            <a:gdLst/>
            <a:ahLst/>
            <a:cxnLst/>
            <a:rect l="l" t="t" r="r" b="b"/>
            <a:pathLst>
              <a:path w="5807074" h="5807074">
                <a:moveTo>
                  <a:pt x="0" y="0"/>
                </a:moveTo>
                <a:lnTo>
                  <a:pt x="5807074" y="0"/>
                </a:lnTo>
                <a:lnTo>
                  <a:pt x="5807074" y="5807074"/>
                </a:lnTo>
                <a:lnTo>
                  <a:pt x="0" y="5807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0" y="35719"/>
            <a:ext cx="8713961" cy="9341915"/>
            <a:chOff x="0" y="47625"/>
            <a:chExt cx="11618615" cy="12455887"/>
          </a:xfrm>
        </p:grpSpPr>
        <p:sp>
          <p:nvSpPr>
            <p:cNvPr id="4" name="AutoShape 4"/>
            <p:cNvSpPr/>
            <p:nvPr/>
          </p:nvSpPr>
          <p:spPr>
            <a:xfrm>
              <a:off x="0" y="3229521"/>
              <a:ext cx="10261745" cy="10113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11618615" cy="2045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912"/>
                </a:lnSpc>
              </a:pPr>
              <a:r>
                <a:rPr lang="en-US" sz="5374">
                  <a:solidFill>
                    <a:srgbClr val="000000"/>
                  </a:solidFill>
                  <a:latin typeface="Open Sans 2 Bold"/>
                </a:rPr>
                <a:t>Analisi dei dati: Correlazioni e Previsioni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050079"/>
              <a:ext cx="1161861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endParaRPr lang="en-US" sz="2499" dirty="0">
                <a:solidFill>
                  <a:srgbClr val="000000"/>
                </a:solidFill>
                <a:latin typeface="Open Sans 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160574"/>
              <a:ext cx="1161861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endParaRPr lang="en-US" sz="2499" dirty="0">
                <a:solidFill>
                  <a:srgbClr val="000000"/>
                </a:solidFill>
                <a:latin typeface="Open Sans 2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944384"/>
              <a:ext cx="1161861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endParaRPr lang="en-US" sz="2499" dirty="0">
                <a:solidFill>
                  <a:srgbClr val="000000"/>
                </a:solidFill>
                <a:latin typeface="Open Sans 2"/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CBE260-0BB5-732D-DF48-09707750103A}"/>
              </a:ext>
            </a:extLst>
          </p:cNvPr>
          <p:cNvSpPr txBox="1"/>
          <p:nvPr/>
        </p:nvSpPr>
        <p:spPr>
          <a:xfrm>
            <a:off x="228600" y="27051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Identificazione delle correlazioni tra le variabili al fine di migliorare le nostre previsioni e creare un modello di machine learning. Utilizzando Python, abbiamo esplorato i dati in dettaglio.</a:t>
            </a:r>
          </a:p>
          <a:p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Ci siamo concentrati sulla visualizzazione dei dati tramite grafici come gli </a:t>
            </a:r>
            <a:r>
              <a:rPr lang="it-IT" sz="2400" dirty="0" err="1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scatterplot</a:t>
            </a:r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, che ci hanno permesso di comprendere meglio le relazioni tra le variabili, in particolare con il prezzo.</a:t>
            </a:r>
          </a:p>
          <a:p>
            <a:endParaRPr lang="it-IT" sz="2400" dirty="0"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  <a:p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Abbiamo applicato modelli di regressione lineare di </a:t>
            </a:r>
            <a:r>
              <a:rPr lang="it-IT" sz="2400" dirty="0" err="1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scikit-learn</a:t>
            </a:r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 per quantificare le correlazioni e fare previsioni più accurate.</a:t>
            </a:r>
          </a:p>
          <a:p>
            <a:endParaRPr lang="it-IT" sz="2400" dirty="0"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  <a:p>
            <a:r>
              <a:rPr lang="it-IT" sz="2400" dirty="0"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In conclusione, l'analisi non ha rivelato alcun legame significativo tra i dati, rendendo impraticabile l’idea del machine learning.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ar Flat Pictogram"/>
          <p:cNvSpPr/>
          <p:nvPr/>
        </p:nvSpPr>
        <p:spPr>
          <a:xfrm>
            <a:off x="0" y="6812173"/>
            <a:ext cx="6017016" cy="3474827"/>
          </a:xfrm>
          <a:custGeom>
            <a:avLst/>
            <a:gdLst/>
            <a:ahLst/>
            <a:cxnLst/>
            <a:rect l="l" t="t" r="r" b="b"/>
            <a:pathLst>
              <a:path w="6017016" h="3474827">
                <a:moveTo>
                  <a:pt x="0" y="0"/>
                </a:moveTo>
                <a:lnTo>
                  <a:pt x="6017016" y="0"/>
                </a:lnTo>
                <a:lnTo>
                  <a:pt x="6017016" y="3474827"/>
                </a:lnTo>
                <a:lnTo>
                  <a:pt x="0" y="347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9144000" y="-14909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820400" y="2839157"/>
            <a:ext cx="613376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it-IT" sz="7200" b="1" i="0" dirty="0" err="1">
                <a:solidFill>
                  <a:srgbClr val="0F0F0F"/>
                </a:solidFill>
                <a:effectLst/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</a:rPr>
              <a:t>Motörhead</a:t>
            </a:r>
            <a:endParaRPr lang="it-IT" sz="7200" b="1" i="0" dirty="0">
              <a:solidFill>
                <a:srgbClr val="0F0F0F"/>
              </a:solidFill>
              <a:effectLst/>
              <a:latin typeface="Open Sans 2" panose="020B0604020202020204" charset="0"/>
              <a:ea typeface="Open Sans 2" panose="020B0604020202020204" charset="0"/>
              <a:cs typeface="Open Sans 2" panose="020B060402020202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31834" y="3239122"/>
            <a:ext cx="6299200" cy="63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77"/>
              </a:lnSpc>
              <a:spcBef>
                <a:spcPct val="0"/>
              </a:spcBef>
            </a:pPr>
            <a:r>
              <a:rPr lang="en-US" sz="5197" b="1" u="none" strike="noStrike" spc="259" dirty="0">
                <a:solidFill>
                  <a:srgbClr val="414B3B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</a:rPr>
              <a:t>TEAM</a:t>
            </a:r>
            <a:r>
              <a:rPr lang="en-US" sz="5197" u="none" strike="noStrike" spc="259" dirty="0">
                <a:solidFill>
                  <a:srgbClr val="414B3B"/>
                </a:solidFill>
                <a:latin typeface="Open Sans 1 Bold"/>
              </a:rPr>
              <a:t>: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467</Words>
  <Application>Microsoft Office PowerPoint</Application>
  <PresentationFormat>Personalizzato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Open Sans 1</vt:lpstr>
      <vt:lpstr>Open Sans 1 Bold</vt:lpstr>
      <vt:lpstr>Calibri</vt:lpstr>
      <vt:lpstr>Open Sans 2 Bold</vt:lpstr>
      <vt:lpstr>Open Sans 2</vt:lpstr>
      <vt:lpstr>Arial</vt:lpstr>
      <vt:lpstr>Archivo Black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ProjectWork-DrivenChoice</dc:title>
  <cp:lastModifiedBy>Eleonora Marasca</cp:lastModifiedBy>
  <cp:revision>3</cp:revision>
  <dcterms:created xsi:type="dcterms:W3CDTF">2006-08-16T00:00:00Z</dcterms:created>
  <dcterms:modified xsi:type="dcterms:W3CDTF">2024-03-01T08:30:33Z</dcterms:modified>
  <dc:identifier>DAF9-BQil9w</dc:identifier>
</cp:coreProperties>
</file>