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chivo Black" panose="020B0604020202020204" charset="0"/>
      <p:regular r:id="rId10"/>
    </p:embeddedFont>
    <p:embeddedFont>
      <p:font typeface="Open Sans" panose="020B0606030504020204" pitchFamily="34" charset="0"/>
      <p:regular r:id="rId11"/>
    </p:embeddedFont>
    <p:embeddedFont>
      <p:font typeface="Open Sa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grpSp>
        <p:nvGrpSpPr>
          <p:cNvPr id="2" name="Group 2"/>
          <p:cNvGrpSpPr/>
          <p:nvPr/>
        </p:nvGrpSpPr>
        <p:grpSpPr>
          <a:xfrm>
            <a:off x="9967792" y="695647"/>
            <a:ext cx="8846915" cy="8895706"/>
            <a:chOff x="0" y="0"/>
            <a:chExt cx="2330052" cy="2342902"/>
          </a:xfrm>
        </p:grpSpPr>
        <p:sp>
          <p:nvSpPr>
            <p:cNvPr id="3" name="Freeform 3"/>
            <p:cNvSpPr/>
            <p:nvPr/>
          </p:nvSpPr>
          <p:spPr>
            <a:xfrm>
              <a:off x="0" y="0"/>
              <a:ext cx="2330052" cy="2342902"/>
            </a:xfrm>
            <a:custGeom>
              <a:avLst/>
              <a:gdLst/>
              <a:ahLst/>
              <a:cxnLst/>
              <a:rect l="l" t="t" r="r" b="b"/>
              <a:pathLst>
                <a:path w="2330052" h="2342902">
                  <a:moveTo>
                    <a:pt x="0" y="0"/>
                  </a:moveTo>
                  <a:lnTo>
                    <a:pt x="2330052" y="0"/>
                  </a:lnTo>
                  <a:lnTo>
                    <a:pt x="2330052" y="2342902"/>
                  </a:lnTo>
                  <a:lnTo>
                    <a:pt x="0" y="2342902"/>
                  </a:lnTo>
                  <a:close/>
                </a:path>
              </a:pathLst>
            </a:custGeom>
            <a:solidFill>
              <a:srgbClr val="8CA87C"/>
            </a:solidFill>
          </p:spPr>
          <p:txBody>
            <a:bodyPr/>
            <a:lstStyle/>
            <a:p>
              <a:endParaRPr lang="it-IT"/>
            </a:p>
          </p:txBody>
        </p:sp>
        <p:sp>
          <p:nvSpPr>
            <p:cNvPr id="4" name="TextBox 4"/>
            <p:cNvSpPr txBox="1"/>
            <p:nvPr/>
          </p:nvSpPr>
          <p:spPr>
            <a:xfrm>
              <a:off x="0" y="-57150"/>
              <a:ext cx="2330052" cy="2400052"/>
            </a:xfrm>
            <a:prstGeom prst="rect">
              <a:avLst/>
            </a:prstGeom>
          </p:spPr>
          <p:txBody>
            <a:bodyPr lIns="50800" tIns="50800" rIns="50800" bIns="50800" rtlCol="0" anchor="ctr"/>
            <a:lstStyle/>
            <a:p>
              <a:pPr algn="ctr">
                <a:lnSpc>
                  <a:spcPts val="3150"/>
                </a:lnSpc>
              </a:pPr>
              <a:endParaRPr/>
            </a:p>
          </p:txBody>
        </p:sp>
      </p:grpSp>
      <p:grpSp>
        <p:nvGrpSpPr>
          <p:cNvPr id="5" name="Group 5"/>
          <p:cNvGrpSpPr/>
          <p:nvPr/>
        </p:nvGrpSpPr>
        <p:grpSpPr>
          <a:xfrm>
            <a:off x="16093379" y="9392570"/>
            <a:ext cx="2091000" cy="70256"/>
            <a:chOff x="0" y="0"/>
            <a:chExt cx="547795" cy="18406"/>
          </a:xfrm>
        </p:grpSpPr>
        <p:sp>
          <p:nvSpPr>
            <p:cNvPr id="6" name="Freeform 6"/>
            <p:cNvSpPr/>
            <p:nvPr/>
          </p:nvSpPr>
          <p:spPr>
            <a:xfrm>
              <a:off x="0" y="0"/>
              <a:ext cx="547795" cy="18406"/>
            </a:xfrm>
            <a:custGeom>
              <a:avLst/>
              <a:gdLst/>
              <a:ahLst/>
              <a:cxnLst/>
              <a:rect l="l" t="t" r="r" b="b"/>
              <a:pathLst>
                <a:path w="547795" h="18406">
                  <a:moveTo>
                    <a:pt x="0" y="0"/>
                  </a:moveTo>
                  <a:lnTo>
                    <a:pt x="547795" y="0"/>
                  </a:lnTo>
                  <a:lnTo>
                    <a:pt x="547795" y="18406"/>
                  </a:lnTo>
                  <a:lnTo>
                    <a:pt x="0" y="18406"/>
                  </a:lnTo>
                  <a:close/>
                </a:path>
              </a:pathLst>
            </a:custGeom>
            <a:solidFill>
              <a:srgbClr val="414B3B"/>
            </a:solidFill>
          </p:spPr>
          <p:txBody>
            <a:bodyPr/>
            <a:lstStyle/>
            <a:p>
              <a:endParaRPr lang="it-IT"/>
            </a:p>
          </p:txBody>
        </p:sp>
        <p:sp>
          <p:nvSpPr>
            <p:cNvPr id="7" name="TextBox 7"/>
            <p:cNvSpPr txBox="1"/>
            <p:nvPr/>
          </p:nvSpPr>
          <p:spPr>
            <a:xfrm>
              <a:off x="0" y="-133350"/>
              <a:ext cx="547795" cy="151756"/>
            </a:xfrm>
            <a:prstGeom prst="rect">
              <a:avLst/>
            </a:prstGeom>
          </p:spPr>
          <p:txBody>
            <a:bodyPr lIns="50800" tIns="50800" rIns="50800" bIns="50800" rtlCol="0" anchor="ctr"/>
            <a:lstStyle/>
            <a:p>
              <a:pPr algn="ctr">
                <a:lnSpc>
                  <a:spcPts val="4420"/>
                </a:lnSpc>
              </a:pPr>
              <a:endParaRPr/>
            </a:p>
          </p:txBody>
        </p:sp>
      </p:grpSp>
      <p:sp>
        <p:nvSpPr>
          <p:cNvPr id="8" name="Freeform 8"/>
          <p:cNvSpPr/>
          <p:nvPr/>
        </p:nvSpPr>
        <p:spPr>
          <a:xfrm>
            <a:off x="10279536" y="2380565"/>
            <a:ext cx="7494114" cy="5525869"/>
          </a:xfrm>
          <a:custGeom>
            <a:avLst/>
            <a:gdLst/>
            <a:ahLst/>
            <a:cxnLst/>
            <a:rect l="l" t="t" r="r" b="b"/>
            <a:pathLst>
              <a:path w="7494114" h="5525869">
                <a:moveTo>
                  <a:pt x="0" y="0"/>
                </a:moveTo>
                <a:lnTo>
                  <a:pt x="7494114" y="0"/>
                </a:lnTo>
                <a:lnTo>
                  <a:pt x="7494114" y="5525870"/>
                </a:lnTo>
                <a:lnTo>
                  <a:pt x="0" y="55258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9" name="TextBox 9"/>
          <p:cNvSpPr txBox="1"/>
          <p:nvPr/>
        </p:nvSpPr>
        <p:spPr>
          <a:xfrm>
            <a:off x="670465" y="1620223"/>
            <a:ext cx="7379790" cy="685443"/>
          </a:xfrm>
          <a:prstGeom prst="rect">
            <a:avLst/>
          </a:prstGeom>
        </p:spPr>
        <p:txBody>
          <a:bodyPr lIns="0" tIns="0" rIns="0" bIns="0" rtlCol="0" anchor="t">
            <a:spAutoFit/>
          </a:bodyPr>
          <a:lstStyle/>
          <a:p>
            <a:pPr marL="0" lvl="0" indent="0">
              <a:lnSpc>
                <a:spcPts val="5230"/>
              </a:lnSpc>
            </a:pPr>
            <a:r>
              <a:rPr lang="en-US" sz="4981" spc="249">
                <a:solidFill>
                  <a:srgbClr val="414B3B"/>
                </a:solidFill>
                <a:latin typeface="Open Sans Bold"/>
              </a:rPr>
              <a:t>DRIVENCHOICE</a:t>
            </a:r>
          </a:p>
        </p:txBody>
      </p:sp>
      <p:sp>
        <p:nvSpPr>
          <p:cNvPr id="10" name="AutoShape 10"/>
          <p:cNvSpPr/>
          <p:nvPr/>
        </p:nvSpPr>
        <p:spPr>
          <a:xfrm>
            <a:off x="1221556" y="4248152"/>
            <a:ext cx="5122944" cy="0"/>
          </a:xfrm>
          <a:prstGeom prst="line">
            <a:avLst/>
          </a:prstGeom>
          <a:ln w="38100" cap="flat">
            <a:solidFill>
              <a:srgbClr val="414B3B"/>
            </a:solidFill>
            <a:prstDash val="solid"/>
            <a:headEnd type="none" w="sm" len="sm"/>
            <a:tailEnd type="none" w="sm" len="sm"/>
          </a:ln>
        </p:spPr>
        <p:txBody>
          <a:bodyPr/>
          <a:lstStyle/>
          <a:p>
            <a:endParaRPr lang="it-IT"/>
          </a:p>
        </p:txBody>
      </p:sp>
      <p:sp>
        <p:nvSpPr>
          <p:cNvPr id="11" name="TextBox 11"/>
          <p:cNvSpPr txBox="1"/>
          <p:nvPr/>
        </p:nvSpPr>
        <p:spPr>
          <a:xfrm>
            <a:off x="1028700" y="6610350"/>
            <a:ext cx="6461944" cy="2647950"/>
          </a:xfrm>
          <a:prstGeom prst="rect">
            <a:avLst/>
          </a:prstGeom>
        </p:spPr>
        <p:txBody>
          <a:bodyPr lIns="0" tIns="0" rIns="0" bIns="0" rtlCol="0" anchor="t">
            <a:spAutoFit/>
          </a:bodyPr>
          <a:lstStyle/>
          <a:p>
            <a:pPr marL="0" lvl="0" indent="0">
              <a:lnSpc>
                <a:spcPts val="4200"/>
              </a:lnSpc>
            </a:pPr>
            <a:r>
              <a:rPr lang="en-US" sz="3000" spc="60">
                <a:solidFill>
                  <a:srgbClr val="414B3B"/>
                </a:solidFill>
                <a:latin typeface="Open Sans"/>
              </a:rPr>
              <a:t>“Sotto la guida della passione, potenza e precisione: l'esperto venditore di macchine che trasforma le tue ambizioni in realtà.”</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430959" cy="10287000"/>
            <a:chOff x="0" y="0"/>
            <a:chExt cx="2483874" cy="2709333"/>
          </a:xfrm>
        </p:grpSpPr>
        <p:sp>
          <p:nvSpPr>
            <p:cNvPr id="3" name="Freeform 3"/>
            <p:cNvSpPr/>
            <p:nvPr/>
          </p:nvSpPr>
          <p:spPr>
            <a:xfrm>
              <a:off x="0" y="0"/>
              <a:ext cx="2483874" cy="2709333"/>
            </a:xfrm>
            <a:custGeom>
              <a:avLst/>
              <a:gdLst/>
              <a:ahLst/>
              <a:cxnLst/>
              <a:rect l="l" t="t" r="r" b="b"/>
              <a:pathLst>
                <a:path w="2483874" h="2709333">
                  <a:moveTo>
                    <a:pt x="0" y="0"/>
                  </a:moveTo>
                  <a:lnTo>
                    <a:pt x="2483874" y="0"/>
                  </a:lnTo>
                  <a:lnTo>
                    <a:pt x="2483874" y="2709333"/>
                  </a:lnTo>
                  <a:lnTo>
                    <a:pt x="0" y="2709333"/>
                  </a:lnTo>
                  <a:close/>
                </a:path>
              </a:pathLst>
            </a:custGeom>
            <a:solidFill>
              <a:srgbClr val="8CA87C"/>
            </a:solidFill>
          </p:spPr>
          <p:txBody>
            <a:bodyPr/>
            <a:lstStyle/>
            <a:p>
              <a:endParaRPr lang="it-IT"/>
            </a:p>
          </p:txBody>
        </p:sp>
        <p:sp>
          <p:nvSpPr>
            <p:cNvPr id="4" name="TextBox 4"/>
            <p:cNvSpPr txBox="1"/>
            <p:nvPr/>
          </p:nvSpPr>
          <p:spPr>
            <a:xfrm>
              <a:off x="0" y="-57150"/>
              <a:ext cx="2483874" cy="2766483"/>
            </a:xfrm>
            <a:prstGeom prst="rect">
              <a:avLst/>
            </a:prstGeom>
          </p:spPr>
          <p:txBody>
            <a:bodyPr lIns="50800" tIns="50800" rIns="50800" bIns="50800" rtlCol="0" anchor="ctr"/>
            <a:lstStyle/>
            <a:p>
              <a:pPr algn="ctr">
                <a:lnSpc>
                  <a:spcPts val="3150"/>
                </a:lnSpc>
              </a:pPr>
              <a:endParaRPr/>
            </a:p>
          </p:txBody>
        </p:sp>
      </p:grpSp>
      <p:sp>
        <p:nvSpPr>
          <p:cNvPr id="5" name="Freeform 5"/>
          <p:cNvSpPr/>
          <p:nvPr/>
        </p:nvSpPr>
        <p:spPr>
          <a:xfrm>
            <a:off x="998738" y="1832222"/>
            <a:ext cx="7433482" cy="6622557"/>
          </a:xfrm>
          <a:custGeom>
            <a:avLst/>
            <a:gdLst/>
            <a:ahLst/>
            <a:cxnLst/>
            <a:rect l="l" t="t" r="r" b="b"/>
            <a:pathLst>
              <a:path w="7433482" h="6622557">
                <a:moveTo>
                  <a:pt x="0" y="0"/>
                </a:moveTo>
                <a:lnTo>
                  <a:pt x="7433483" y="0"/>
                </a:lnTo>
                <a:lnTo>
                  <a:pt x="7433483" y="6622556"/>
                </a:lnTo>
                <a:lnTo>
                  <a:pt x="0" y="6622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TextBox 6"/>
          <p:cNvSpPr txBox="1"/>
          <p:nvPr/>
        </p:nvSpPr>
        <p:spPr>
          <a:xfrm>
            <a:off x="10868037" y="1104900"/>
            <a:ext cx="5122944" cy="828584"/>
          </a:xfrm>
          <a:prstGeom prst="rect">
            <a:avLst/>
          </a:prstGeom>
        </p:spPr>
        <p:txBody>
          <a:bodyPr lIns="0" tIns="0" rIns="0" bIns="0" rtlCol="0" anchor="t">
            <a:spAutoFit/>
          </a:bodyPr>
          <a:lstStyle/>
          <a:p>
            <a:pPr marL="0" lvl="0" indent="0">
              <a:lnSpc>
                <a:spcPts val="6295"/>
              </a:lnSpc>
            </a:pPr>
            <a:r>
              <a:rPr lang="en-US" sz="5995" spc="119">
                <a:solidFill>
                  <a:srgbClr val="414B3B"/>
                </a:solidFill>
                <a:latin typeface="Archivo Black"/>
              </a:rPr>
              <a:t>SU DI NOI</a:t>
            </a:r>
          </a:p>
        </p:txBody>
      </p:sp>
      <p:sp>
        <p:nvSpPr>
          <p:cNvPr id="7" name="TextBox 7"/>
          <p:cNvSpPr txBox="1"/>
          <p:nvPr/>
        </p:nvSpPr>
        <p:spPr>
          <a:xfrm>
            <a:off x="10185735" y="3072000"/>
            <a:ext cx="7416995" cy="5854332"/>
          </a:xfrm>
          <a:prstGeom prst="rect">
            <a:avLst/>
          </a:prstGeom>
        </p:spPr>
        <p:txBody>
          <a:bodyPr lIns="0" tIns="0" rIns="0" bIns="0" rtlCol="0" anchor="t">
            <a:spAutoFit/>
          </a:bodyPr>
          <a:lstStyle/>
          <a:p>
            <a:pPr>
              <a:lnSpc>
                <a:spcPts val="3345"/>
              </a:lnSpc>
            </a:pPr>
            <a:r>
              <a:rPr lang="en-US" sz="2389" spc="47">
                <a:solidFill>
                  <a:srgbClr val="414B3B"/>
                </a:solidFill>
                <a:latin typeface="Open Sans"/>
              </a:rPr>
              <a:t>Siamo lieti di presentarvi  Drivenchoice, un punto di riferimento per le vostre esigenze automobilistiche dal 2023. Attraverso il nostro sito, offriamo un'ampia gamma di modelli di automobili per soddisfare ogni preferenza e necessità. Il nostro obiettivo è rendere l'esperienza dell'utente pratica e semplice, permettendo agli utenti di accedere facilmente a una vasta selezione di veicoli.</a:t>
            </a:r>
          </a:p>
          <a:p>
            <a:pPr>
              <a:lnSpc>
                <a:spcPts val="3345"/>
              </a:lnSpc>
            </a:pPr>
            <a:endParaRPr lang="en-US" sz="2389" spc="47">
              <a:solidFill>
                <a:srgbClr val="414B3B"/>
              </a:solidFill>
              <a:latin typeface="Open Sans"/>
            </a:endParaRPr>
          </a:p>
          <a:p>
            <a:pPr marL="0" lvl="0" indent="0">
              <a:lnSpc>
                <a:spcPts val="3345"/>
              </a:lnSpc>
            </a:pPr>
            <a:r>
              <a:rPr lang="en-US" sz="2389" spc="47">
                <a:solidFill>
                  <a:srgbClr val="414B3B"/>
                </a:solidFill>
                <a:latin typeface="Open Sans"/>
              </a:rPr>
              <a:t>Abbiamo implementato funzionalità intuitive e pratiche, garantendo che gli utenti possano navigare e trovare il veicolo perfetto per loro con facilità.</a:t>
            </a:r>
          </a:p>
        </p:txBody>
      </p:sp>
      <p:sp>
        <p:nvSpPr>
          <p:cNvPr id="8" name="AutoShape 8"/>
          <p:cNvSpPr/>
          <p:nvPr/>
        </p:nvSpPr>
        <p:spPr>
          <a:xfrm>
            <a:off x="10620511" y="1952534"/>
            <a:ext cx="5617996" cy="0"/>
          </a:xfrm>
          <a:prstGeom prst="line">
            <a:avLst/>
          </a:prstGeom>
          <a:ln w="38100" cap="flat">
            <a:solidFill>
              <a:srgbClr val="5D5340"/>
            </a:solidFill>
            <a:prstDash val="solid"/>
            <a:headEnd type="none" w="sm" len="sm"/>
            <a:tailEnd type="none" w="sm" len="sm"/>
          </a:ln>
        </p:spPr>
        <p:txBody>
          <a:bodyPr/>
          <a:lstStyle/>
          <a:p>
            <a:endParaRPr lang="it-IT"/>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8CA87C"/>
          </a:solidFill>
        </p:spPr>
        <p:txBody>
          <a:bodyPr/>
          <a:lstStyle/>
          <a:p>
            <a:endParaRPr lang="it-IT"/>
          </a:p>
        </p:txBody>
      </p:sp>
      <p:sp>
        <p:nvSpPr>
          <p:cNvPr id="3" name="Freeform 3"/>
          <p:cNvSpPr/>
          <p:nvPr/>
        </p:nvSpPr>
        <p:spPr>
          <a:xfrm>
            <a:off x="2030505" y="503608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4" name="TextBox 4"/>
          <p:cNvSpPr txBox="1"/>
          <p:nvPr/>
        </p:nvSpPr>
        <p:spPr>
          <a:xfrm>
            <a:off x="1094445" y="1318895"/>
            <a:ext cx="6955109" cy="2219325"/>
          </a:xfrm>
          <a:prstGeom prst="rect">
            <a:avLst/>
          </a:prstGeom>
        </p:spPr>
        <p:txBody>
          <a:bodyPr lIns="0" tIns="0" rIns="0" bIns="0" rtlCol="0" anchor="t">
            <a:spAutoFit/>
          </a:bodyPr>
          <a:lstStyle/>
          <a:p>
            <a:pPr marL="0" lvl="0" indent="0">
              <a:lnSpc>
                <a:spcPts val="8925"/>
              </a:lnSpc>
              <a:spcBef>
                <a:spcPct val="0"/>
              </a:spcBef>
            </a:pPr>
            <a:r>
              <a:rPr lang="en-US" sz="6375" spc="127">
                <a:solidFill>
                  <a:srgbClr val="414B3B"/>
                </a:solidFill>
                <a:latin typeface="Archivo Black"/>
              </a:rPr>
              <a:t>METODOLOGIA SCRUM</a:t>
            </a:r>
          </a:p>
        </p:txBody>
      </p:sp>
      <p:sp>
        <p:nvSpPr>
          <p:cNvPr id="5" name="TextBox 5"/>
          <p:cNvSpPr txBox="1"/>
          <p:nvPr/>
        </p:nvSpPr>
        <p:spPr>
          <a:xfrm>
            <a:off x="10430865" y="2106193"/>
            <a:ext cx="6622754" cy="5212081"/>
          </a:xfrm>
          <a:prstGeom prst="rect">
            <a:avLst/>
          </a:prstGeom>
        </p:spPr>
        <p:txBody>
          <a:bodyPr lIns="0" tIns="0" rIns="0" bIns="0" rtlCol="0" anchor="t">
            <a:spAutoFit/>
          </a:bodyPr>
          <a:lstStyle/>
          <a:p>
            <a:pPr marL="0" lvl="0" indent="0" algn="l">
              <a:lnSpc>
                <a:spcPts val="4619"/>
              </a:lnSpc>
              <a:spcBef>
                <a:spcPct val="0"/>
              </a:spcBef>
            </a:pPr>
            <a:r>
              <a:rPr lang="en-US" sz="3299" spc="65">
                <a:solidFill>
                  <a:srgbClr val="414B3B"/>
                </a:solidFill>
                <a:latin typeface="Open Sans"/>
              </a:rPr>
              <a:t>abbiamo utilizzato la metodologia Scrum in questo progetto. Scrum ci ha permesso di mantenere il focus sulle priorità, adattarci rapidamente ai cambiamenti e mantenere una comunicazione trasparente e continua all'interno del nostro team.</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a:off x="8119835" y="674173"/>
            <a:ext cx="1430883" cy="1452003"/>
          </a:xfrm>
          <a:custGeom>
            <a:avLst/>
            <a:gdLst/>
            <a:ahLst/>
            <a:cxnLst/>
            <a:rect l="l" t="t" r="r" b="b"/>
            <a:pathLst>
              <a:path w="1430883" h="1452003">
                <a:moveTo>
                  <a:pt x="0" y="0"/>
                </a:moveTo>
                <a:lnTo>
                  <a:pt x="1430884" y="0"/>
                </a:lnTo>
                <a:lnTo>
                  <a:pt x="1430884" y="1452004"/>
                </a:lnTo>
                <a:lnTo>
                  <a:pt x="0" y="14520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Freeform 3"/>
          <p:cNvSpPr/>
          <p:nvPr/>
        </p:nvSpPr>
        <p:spPr>
          <a:xfrm>
            <a:off x="7753665" y="2954157"/>
            <a:ext cx="2163224" cy="2163224"/>
          </a:xfrm>
          <a:custGeom>
            <a:avLst/>
            <a:gdLst/>
            <a:ahLst/>
            <a:cxnLst/>
            <a:rect l="l" t="t" r="r" b="b"/>
            <a:pathLst>
              <a:path w="2163224" h="2163224">
                <a:moveTo>
                  <a:pt x="0" y="0"/>
                </a:moveTo>
                <a:lnTo>
                  <a:pt x="2163224" y="0"/>
                </a:lnTo>
                <a:lnTo>
                  <a:pt x="2163224" y="2163224"/>
                </a:lnTo>
                <a:lnTo>
                  <a:pt x="0" y="2163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4" name="Freeform 4"/>
          <p:cNvSpPr/>
          <p:nvPr/>
        </p:nvSpPr>
        <p:spPr>
          <a:xfrm>
            <a:off x="7713117" y="5813773"/>
            <a:ext cx="2244321" cy="1281303"/>
          </a:xfrm>
          <a:custGeom>
            <a:avLst/>
            <a:gdLst/>
            <a:ahLst/>
            <a:cxnLst/>
            <a:rect l="l" t="t" r="r" b="b"/>
            <a:pathLst>
              <a:path w="2244321" h="1281303">
                <a:moveTo>
                  <a:pt x="0" y="0"/>
                </a:moveTo>
                <a:lnTo>
                  <a:pt x="2244321" y="0"/>
                </a:lnTo>
                <a:lnTo>
                  <a:pt x="2244321" y="1281303"/>
                </a:lnTo>
                <a:lnTo>
                  <a:pt x="0" y="128130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it-IT"/>
          </a:p>
        </p:txBody>
      </p:sp>
      <p:sp>
        <p:nvSpPr>
          <p:cNvPr id="5" name="TextBox 5"/>
          <p:cNvSpPr txBox="1"/>
          <p:nvPr/>
        </p:nvSpPr>
        <p:spPr>
          <a:xfrm>
            <a:off x="10476842" y="1028700"/>
            <a:ext cx="6706916" cy="742950"/>
          </a:xfrm>
          <a:prstGeom prst="rect">
            <a:avLst/>
          </a:prstGeom>
        </p:spPr>
        <p:txBody>
          <a:bodyPr lIns="0" tIns="0" rIns="0" bIns="0" rtlCol="0" anchor="t">
            <a:spAutoFit/>
          </a:bodyPr>
          <a:lstStyle/>
          <a:p>
            <a:pPr>
              <a:lnSpc>
                <a:spcPts val="2999"/>
              </a:lnSpc>
            </a:pPr>
            <a:r>
              <a:rPr lang="en-US" sz="2499" spc="49">
                <a:solidFill>
                  <a:srgbClr val="414B3B"/>
                </a:solidFill>
                <a:latin typeface="Open Sans"/>
              </a:rPr>
              <a:t>Power BI</a:t>
            </a:r>
          </a:p>
          <a:p>
            <a:pPr marL="0" lvl="0" indent="0" algn="l">
              <a:lnSpc>
                <a:spcPts val="2999"/>
              </a:lnSpc>
              <a:spcBef>
                <a:spcPct val="0"/>
              </a:spcBef>
            </a:pPr>
            <a:r>
              <a:rPr lang="en-US" sz="2499" spc="49">
                <a:solidFill>
                  <a:srgbClr val="414B3B"/>
                </a:solidFill>
                <a:latin typeface="Open Sans"/>
              </a:rPr>
              <a:t>-Grafici</a:t>
            </a:r>
          </a:p>
        </p:txBody>
      </p:sp>
      <p:sp>
        <p:nvSpPr>
          <p:cNvPr id="6" name="TextBox 6"/>
          <p:cNvSpPr txBox="1"/>
          <p:nvPr/>
        </p:nvSpPr>
        <p:spPr>
          <a:xfrm>
            <a:off x="10552384" y="3602906"/>
            <a:ext cx="6706916" cy="742950"/>
          </a:xfrm>
          <a:prstGeom prst="rect">
            <a:avLst/>
          </a:prstGeom>
        </p:spPr>
        <p:txBody>
          <a:bodyPr lIns="0" tIns="0" rIns="0" bIns="0" rtlCol="0" anchor="t">
            <a:spAutoFit/>
          </a:bodyPr>
          <a:lstStyle/>
          <a:p>
            <a:pPr>
              <a:lnSpc>
                <a:spcPts val="2999"/>
              </a:lnSpc>
            </a:pPr>
            <a:r>
              <a:rPr lang="en-US" sz="2499" spc="49">
                <a:solidFill>
                  <a:srgbClr val="414B3B"/>
                </a:solidFill>
                <a:latin typeface="Open Sans"/>
              </a:rPr>
              <a:t>Python</a:t>
            </a:r>
          </a:p>
          <a:p>
            <a:pPr marL="0" lvl="0" indent="0" algn="l">
              <a:lnSpc>
                <a:spcPts val="2999"/>
              </a:lnSpc>
              <a:spcBef>
                <a:spcPct val="0"/>
              </a:spcBef>
            </a:pPr>
            <a:r>
              <a:rPr lang="en-US" sz="2499" spc="49">
                <a:solidFill>
                  <a:srgbClr val="414B3B"/>
                </a:solidFill>
                <a:latin typeface="Open Sans"/>
              </a:rPr>
              <a:t>Back-end</a:t>
            </a:r>
          </a:p>
        </p:txBody>
      </p:sp>
      <p:sp>
        <p:nvSpPr>
          <p:cNvPr id="7" name="TextBox 7"/>
          <p:cNvSpPr txBox="1"/>
          <p:nvPr/>
        </p:nvSpPr>
        <p:spPr>
          <a:xfrm>
            <a:off x="10552384" y="6082949"/>
            <a:ext cx="6706916" cy="742950"/>
          </a:xfrm>
          <a:prstGeom prst="rect">
            <a:avLst/>
          </a:prstGeom>
        </p:spPr>
        <p:txBody>
          <a:bodyPr lIns="0" tIns="0" rIns="0" bIns="0" rtlCol="0" anchor="t">
            <a:spAutoFit/>
          </a:bodyPr>
          <a:lstStyle/>
          <a:p>
            <a:pPr>
              <a:lnSpc>
                <a:spcPts val="2999"/>
              </a:lnSpc>
            </a:pPr>
            <a:r>
              <a:rPr lang="en-US" sz="2499" spc="49">
                <a:solidFill>
                  <a:srgbClr val="414B3B"/>
                </a:solidFill>
                <a:latin typeface="Open Sans"/>
              </a:rPr>
              <a:t>MySQL</a:t>
            </a:r>
          </a:p>
          <a:p>
            <a:pPr marL="0" lvl="0" indent="0" algn="l">
              <a:lnSpc>
                <a:spcPts val="2999"/>
              </a:lnSpc>
              <a:spcBef>
                <a:spcPct val="0"/>
              </a:spcBef>
            </a:pPr>
            <a:r>
              <a:rPr lang="en-US" sz="2499" spc="49">
                <a:solidFill>
                  <a:srgbClr val="414B3B"/>
                </a:solidFill>
                <a:latin typeface="Open Sans"/>
              </a:rPr>
              <a:t>Database</a:t>
            </a:r>
          </a:p>
        </p:txBody>
      </p:sp>
      <p:grpSp>
        <p:nvGrpSpPr>
          <p:cNvPr id="8" name="Group 8"/>
          <p:cNvGrpSpPr/>
          <p:nvPr/>
        </p:nvGrpSpPr>
        <p:grpSpPr>
          <a:xfrm>
            <a:off x="16751300" y="-82023"/>
            <a:ext cx="1536700" cy="10451045"/>
            <a:chOff x="0" y="0"/>
            <a:chExt cx="404728" cy="2752539"/>
          </a:xfrm>
        </p:grpSpPr>
        <p:sp>
          <p:nvSpPr>
            <p:cNvPr id="9" name="Freeform 9"/>
            <p:cNvSpPr/>
            <p:nvPr/>
          </p:nvSpPr>
          <p:spPr>
            <a:xfrm>
              <a:off x="0" y="0"/>
              <a:ext cx="404728" cy="2752539"/>
            </a:xfrm>
            <a:custGeom>
              <a:avLst/>
              <a:gdLst/>
              <a:ahLst/>
              <a:cxnLst/>
              <a:rect l="l" t="t" r="r" b="b"/>
              <a:pathLst>
                <a:path w="404728" h="2752539">
                  <a:moveTo>
                    <a:pt x="0" y="0"/>
                  </a:moveTo>
                  <a:lnTo>
                    <a:pt x="404728" y="0"/>
                  </a:lnTo>
                  <a:lnTo>
                    <a:pt x="404728" y="2752539"/>
                  </a:lnTo>
                  <a:lnTo>
                    <a:pt x="0" y="2752539"/>
                  </a:lnTo>
                  <a:close/>
                </a:path>
              </a:pathLst>
            </a:custGeom>
            <a:solidFill>
              <a:srgbClr val="414B3B"/>
            </a:solidFill>
          </p:spPr>
          <p:txBody>
            <a:bodyPr/>
            <a:lstStyle/>
            <a:p>
              <a:endParaRPr lang="it-IT"/>
            </a:p>
          </p:txBody>
        </p:sp>
        <p:sp>
          <p:nvSpPr>
            <p:cNvPr id="10" name="TextBox 10"/>
            <p:cNvSpPr txBox="1"/>
            <p:nvPr/>
          </p:nvSpPr>
          <p:spPr>
            <a:xfrm>
              <a:off x="0" y="-57150"/>
              <a:ext cx="404728" cy="2809689"/>
            </a:xfrm>
            <a:prstGeom prst="rect">
              <a:avLst/>
            </a:prstGeom>
          </p:spPr>
          <p:txBody>
            <a:bodyPr lIns="50800" tIns="50800" rIns="50800" bIns="50800" rtlCol="0" anchor="ctr"/>
            <a:lstStyle/>
            <a:p>
              <a:pPr algn="ctr">
                <a:lnSpc>
                  <a:spcPts val="3150"/>
                </a:lnSpc>
              </a:pPr>
              <a:endParaRPr/>
            </a:p>
          </p:txBody>
        </p:sp>
      </p:grpSp>
      <p:grpSp>
        <p:nvGrpSpPr>
          <p:cNvPr id="11" name="Group 11"/>
          <p:cNvGrpSpPr/>
          <p:nvPr/>
        </p:nvGrpSpPr>
        <p:grpSpPr>
          <a:xfrm>
            <a:off x="0" y="0"/>
            <a:ext cx="6487951" cy="10287000"/>
            <a:chOff x="0" y="0"/>
            <a:chExt cx="1708761" cy="2709333"/>
          </a:xfrm>
        </p:grpSpPr>
        <p:sp>
          <p:nvSpPr>
            <p:cNvPr id="12" name="Freeform 12"/>
            <p:cNvSpPr/>
            <p:nvPr/>
          </p:nvSpPr>
          <p:spPr>
            <a:xfrm>
              <a:off x="0" y="0"/>
              <a:ext cx="1708761" cy="2709333"/>
            </a:xfrm>
            <a:custGeom>
              <a:avLst/>
              <a:gdLst/>
              <a:ahLst/>
              <a:cxnLst/>
              <a:rect l="l" t="t" r="r" b="b"/>
              <a:pathLst>
                <a:path w="1708761" h="2709333">
                  <a:moveTo>
                    <a:pt x="0" y="0"/>
                  </a:moveTo>
                  <a:lnTo>
                    <a:pt x="1708761" y="0"/>
                  </a:lnTo>
                  <a:lnTo>
                    <a:pt x="1708761" y="2709333"/>
                  </a:lnTo>
                  <a:lnTo>
                    <a:pt x="0" y="2709333"/>
                  </a:lnTo>
                  <a:close/>
                </a:path>
              </a:pathLst>
            </a:custGeom>
            <a:solidFill>
              <a:srgbClr val="8CA87C"/>
            </a:solidFill>
          </p:spPr>
          <p:txBody>
            <a:bodyPr/>
            <a:lstStyle/>
            <a:p>
              <a:endParaRPr lang="it-IT"/>
            </a:p>
          </p:txBody>
        </p:sp>
        <p:sp>
          <p:nvSpPr>
            <p:cNvPr id="13" name="TextBox 13"/>
            <p:cNvSpPr txBox="1"/>
            <p:nvPr/>
          </p:nvSpPr>
          <p:spPr>
            <a:xfrm>
              <a:off x="0" y="-57150"/>
              <a:ext cx="1708761" cy="2766483"/>
            </a:xfrm>
            <a:prstGeom prst="rect">
              <a:avLst/>
            </a:prstGeom>
          </p:spPr>
          <p:txBody>
            <a:bodyPr lIns="50800" tIns="50800" rIns="50800" bIns="50800" rtlCol="0" anchor="ctr"/>
            <a:lstStyle/>
            <a:p>
              <a:pPr algn="ctr">
                <a:lnSpc>
                  <a:spcPts val="3150"/>
                </a:lnSpc>
              </a:pPr>
              <a:endParaRPr/>
            </a:p>
          </p:txBody>
        </p:sp>
      </p:grpSp>
      <p:sp>
        <p:nvSpPr>
          <p:cNvPr id="14" name="Freeform 14"/>
          <p:cNvSpPr/>
          <p:nvPr/>
        </p:nvSpPr>
        <p:spPr>
          <a:xfrm>
            <a:off x="8119835" y="7923751"/>
            <a:ext cx="1413296" cy="1768221"/>
          </a:xfrm>
          <a:custGeom>
            <a:avLst/>
            <a:gdLst/>
            <a:ahLst/>
            <a:cxnLst/>
            <a:rect l="l" t="t" r="r" b="b"/>
            <a:pathLst>
              <a:path w="1413296" h="1768221">
                <a:moveTo>
                  <a:pt x="0" y="0"/>
                </a:moveTo>
                <a:lnTo>
                  <a:pt x="1413297" y="0"/>
                </a:lnTo>
                <a:lnTo>
                  <a:pt x="1413297" y="1768221"/>
                </a:lnTo>
                <a:lnTo>
                  <a:pt x="0" y="17682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it-IT"/>
          </a:p>
        </p:txBody>
      </p:sp>
      <p:sp>
        <p:nvSpPr>
          <p:cNvPr id="15" name="TextBox 15"/>
          <p:cNvSpPr txBox="1"/>
          <p:nvPr/>
        </p:nvSpPr>
        <p:spPr>
          <a:xfrm>
            <a:off x="308362" y="4088681"/>
            <a:ext cx="5686038" cy="782395"/>
          </a:xfrm>
          <a:prstGeom prst="rect">
            <a:avLst/>
          </a:prstGeom>
        </p:spPr>
        <p:txBody>
          <a:bodyPr lIns="0" tIns="0" rIns="0" bIns="0" rtlCol="0" anchor="t">
            <a:spAutoFit/>
          </a:bodyPr>
          <a:lstStyle/>
          <a:p>
            <a:pPr marL="0" lvl="0" indent="0" algn="l">
              <a:lnSpc>
                <a:spcPts val="5738"/>
              </a:lnSpc>
              <a:spcBef>
                <a:spcPct val="0"/>
              </a:spcBef>
            </a:pPr>
            <a:r>
              <a:rPr lang="en-US" sz="5915" u="none" spc="118">
                <a:solidFill>
                  <a:srgbClr val="414B3B"/>
                </a:solidFill>
                <a:latin typeface="Archivo Black"/>
              </a:rPr>
              <a:t>TECNOLOGIE</a:t>
            </a:r>
          </a:p>
        </p:txBody>
      </p:sp>
      <p:sp>
        <p:nvSpPr>
          <p:cNvPr id="16" name="TextBox 16"/>
          <p:cNvSpPr txBox="1"/>
          <p:nvPr/>
        </p:nvSpPr>
        <p:spPr>
          <a:xfrm>
            <a:off x="10552384" y="8064911"/>
            <a:ext cx="6706916" cy="1114425"/>
          </a:xfrm>
          <a:prstGeom prst="rect">
            <a:avLst/>
          </a:prstGeom>
        </p:spPr>
        <p:txBody>
          <a:bodyPr lIns="0" tIns="0" rIns="0" bIns="0" rtlCol="0" anchor="t">
            <a:spAutoFit/>
          </a:bodyPr>
          <a:lstStyle/>
          <a:p>
            <a:pPr>
              <a:lnSpc>
                <a:spcPts val="2999"/>
              </a:lnSpc>
            </a:pPr>
            <a:r>
              <a:rPr lang="en-US" sz="2499" spc="49">
                <a:solidFill>
                  <a:srgbClr val="414B3B"/>
                </a:solidFill>
                <a:latin typeface="Open Sans"/>
              </a:rPr>
              <a:t>HTML</a:t>
            </a:r>
          </a:p>
          <a:p>
            <a:pPr>
              <a:lnSpc>
                <a:spcPts val="2999"/>
              </a:lnSpc>
            </a:pPr>
            <a:r>
              <a:rPr lang="en-US" sz="2499" spc="49">
                <a:solidFill>
                  <a:srgbClr val="414B3B"/>
                </a:solidFill>
                <a:latin typeface="Open Sans"/>
              </a:rPr>
              <a:t>CSS</a:t>
            </a:r>
          </a:p>
          <a:p>
            <a:pPr marL="0" lvl="0" indent="0" algn="l">
              <a:lnSpc>
                <a:spcPts val="2999"/>
              </a:lnSpc>
              <a:spcBef>
                <a:spcPct val="0"/>
              </a:spcBef>
            </a:pPr>
            <a:r>
              <a:rPr lang="en-US" sz="2499" spc="49">
                <a:solidFill>
                  <a:srgbClr val="414B3B"/>
                </a:solidFill>
                <a:latin typeface="Open Sans"/>
              </a:rPr>
              <a:t>Bootstrap</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descr="Cycle Arrow Chart"/>
          <p:cNvSpPr/>
          <p:nvPr/>
        </p:nvSpPr>
        <p:spPr>
          <a:xfrm>
            <a:off x="15771333" y="8327299"/>
            <a:ext cx="1959701" cy="1959701"/>
          </a:xfrm>
          <a:custGeom>
            <a:avLst/>
            <a:gdLst/>
            <a:ahLst/>
            <a:cxnLst/>
            <a:rect l="l" t="t" r="r" b="b"/>
            <a:pathLst>
              <a:path w="1959701" h="1959701">
                <a:moveTo>
                  <a:pt x="0" y="0"/>
                </a:moveTo>
                <a:lnTo>
                  <a:pt x="1959701" y="0"/>
                </a:lnTo>
                <a:lnTo>
                  <a:pt x="1959701" y="1959701"/>
                </a:lnTo>
                <a:lnTo>
                  <a:pt x="0" y="19597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1893341" y="3036585"/>
            <a:ext cx="14501319" cy="651986"/>
          </a:xfrm>
          <a:prstGeom prst="rect">
            <a:avLst/>
          </a:prstGeom>
        </p:spPr>
        <p:txBody>
          <a:bodyPr lIns="0" tIns="0" rIns="0" bIns="0" rtlCol="0" anchor="t">
            <a:spAutoFit/>
          </a:bodyPr>
          <a:lstStyle/>
          <a:p>
            <a:pPr marL="0" lvl="0" indent="0" algn="ctr">
              <a:lnSpc>
                <a:spcPts val="4961"/>
              </a:lnSpc>
            </a:pPr>
            <a:r>
              <a:rPr lang="en-US" sz="4725" spc="236">
                <a:solidFill>
                  <a:srgbClr val="414B3B"/>
                </a:solidFill>
                <a:latin typeface="Open Sans Bold"/>
              </a:rPr>
              <a:t>IMPLEMENTAZIONI SITO</a:t>
            </a:r>
          </a:p>
        </p:txBody>
      </p:sp>
      <p:sp>
        <p:nvSpPr>
          <p:cNvPr id="4" name="TextBox 4"/>
          <p:cNvSpPr txBox="1"/>
          <p:nvPr/>
        </p:nvSpPr>
        <p:spPr>
          <a:xfrm>
            <a:off x="1893341" y="5436932"/>
            <a:ext cx="6906958" cy="1433965"/>
          </a:xfrm>
          <a:prstGeom prst="rect">
            <a:avLst/>
          </a:prstGeom>
        </p:spPr>
        <p:txBody>
          <a:bodyPr lIns="0" tIns="0" rIns="0" bIns="0" rtlCol="0" anchor="t">
            <a:spAutoFit/>
          </a:bodyPr>
          <a:lstStyle/>
          <a:p>
            <a:pPr marL="0" lvl="0" indent="0" algn="just">
              <a:lnSpc>
                <a:spcPts val="2856"/>
              </a:lnSpc>
            </a:pPr>
            <a:r>
              <a:rPr lang="en-US" sz="2040" spc="40">
                <a:solidFill>
                  <a:srgbClr val="414B3B"/>
                </a:solidFill>
                <a:latin typeface="Open Sans"/>
              </a:rPr>
              <a:t>1. Filtri Avanzati:</a:t>
            </a:r>
          </a:p>
          <a:p>
            <a:pPr marL="0" lvl="0" indent="0" algn="just">
              <a:lnSpc>
                <a:spcPts val="2856"/>
              </a:lnSpc>
            </a:pPr>
            <a:r>
              <a:rPr lang="en-US" sz="2040" spc="40">
                <a:solidFill>
                  <a:srgbClr val="414B3B"/>
                </a:solidFill>
                <a:latin typeface="Open Sans"/>
              </a:rPr>
              <a:t> sito offre filtri avanzati per personalizzare la ricerca di auto in base a criteri come esigenze e budget, semplificando la selezione.</a:t>
            </a:r>
          </a:p>
        </p:txBody>
      </p:sp>
      <p:sp>
        <p:nvSpPr>
          <p:cNvPr id="5" name="TextBox 5"/>
          <p:cNvSpPr txBox="1"/>
          <p:nvPr/>
        </p:nvSpPr>
        <p:spPr>
          <a:xfrm>
            <a:off x="9624410" y="5446457"/>
            <a:ext cx="6770249" cy="2101850"/>
          </a:xfrm>
          <a:prstGeom prst="rect">
            <a:avLst/>
          </a:prstGeom>
        </p:spPr>
        <p:txBody>
          <a:bodyPr lIns="0" tIns="0" rIns="0" bIns="0" rtlCol="0" anchor="t">
            <a:spAutoFit/>
          </a:bodyPr>
          <a:lstStyle/>
          <a:p>
            <a:pPr marL="0" lvl="0" indent="0" algn="just">
              <a:lnSpc>
                <a:spcPts val="2799"/>
              </a:lnSpc>
            </a:pPr>
            <a:r>
              <a:rPr lang="en-US" sz="1999" spc="39">
                <a:solidFill>
                  <a:srgbClr val="414B3B"/>
                </a:solidFill>
                <a:latin typeface="Open Sans"/>
              </a:rPr>
              <a:t>2. Login Utente:</a:t>
            </a:r>
          </a:p>
          <a:p>
            <a:pPr marL="0" lvl="0" indent="0" algn="just">
              <a:lnSpc>
                <a:spcPts val="2799"/>
              </a:lnSpc>
            </a:pPr>
            <a:r>
              <a:rPr lang="en-US" sz="1999" spc="39">
                <a:solidFill>
                  <a:srgbClr val="414B3B"/>
                </a:solidFill>
                <a:latin typeface="Open Sans"/>
              </a:rPr>
              <a:t>Offriamo agli utenti la possibilità di creare un account personale attraverso il quale possono anche salvare le loro automobili preferite. Non solo semplifica il processo di ricerca e acquisto, ma offre anche un'esperienza personalizzata e più interattiva.</a:t>
            </a:r>
          </a:p>
        </p:txBody>
      </p:sp>
      <p:sp>
        <p:nvSpPr>
          <p:cNvPr id="6" name="AutoShape 6"/>
          <p:cNvSpPr/>
          <p:nvPr/>
        </p:nvSpPr>
        <p:spPr>
          <a:xfrm>
            <a:off x="1893341" y="4532057"/>
            <a:ext cx="14501319" cy="0"/>
          </a:xfrm>
          <a:prstGeom prst="line">
            <a:avLst/>
          </a:prstGeom>
          <a:ln w="38100" cap="flat">
            <a:solidFill>
              <a:srgbClr val="414B3B"/>
            </a:solidFill>
            <a:prstDash val="solid"/>
            <a:headEnd type="none" w="sm" len="sm"/>
            <a:tailEnd type="none" w="sm" len="sm"/>
          </a:ln>
        </p:spPr>
        <p:txBody>
          <a:bodyPr/>
          <a:lstStyle/>
          <a:p>
            <a:endParaRPr lang="it-IT"/>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a:off x="0" y="8018323"/>
            <a:ext cx="2627162" cy="2192486"/>
          </a:xfrm>
          <a:custGeom>
            <a:avLst/>
            <a:gdLst/>
            <a:ahLst/>
            <a:cxnLst/>
            <a:rect l="l" t="t" r="r" b="b"/>
            <a:pathLst>
              <a:path w="2627162" h="2192486">
                <a:moveTo>
                  <a:pt x="0" y="0"/>
                </a:moveTo>
                <a:lnTo>
                  <a:pt x="2627162" y="0"/>
                </a:lnTo>
                <a:lnTo>
                  <a:pt x="2627162" y="2192486"/>
                </a:lnTo>
                <a:lnTo>
                  <a:pt x="0" y="2192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1738113" y="4119215"/>
            <a:ext cx="6962330" cy="1191431"/>
          </a:xfrm>
          <a:prstGeom prst="rect">
            <a:avLst/>
          </a:prstGeom>
        </p:spPr>
        <p:txBody>
          <a:bodyPr lIns="0" tIns="0" rIns="0" bIns="0" rtlCol="0" anchor="t">
            <a:spAutoFit/>
          </a:bodyPr>
          <a:lstStyle/>
          <a:p>
            <a:pPr marL="0" lvl="0" indent="0" algn="ctr">
              <a:lnSpc>
                <a:spcPts val="2358"/>
              </a:lnSpc>
            </a:pPr>
            <a:r>
              <a:rPr lang="en-US" sz="2033" spc="40">
                <a:solidFill>
                  <a:srgbClr val="414B3B"/>
                </a:solidFill>
                <a:latin typeface="Open Sans"/>
              </a:rPr>
              <a:t>3. Grafici delle Tendenze del Momento:</a:t>
            </a:r>
          </a:p>
          <a:p>
            <a:pPr marL="0" lvl="0" indent="0" algn="ctr">
              <a:lnSpc>
                <a:spcPts val="2358"/>
              </a:lnSpc>
            </a:pPr>
            <a:r>
              <a:rPr lang="en-US" sz="2033" spc="40">
                <a:solidFill>
                  <a:srgbClr val="414B3B"/>
                </a:solidFill>
                <a:latin typeface="Open Sans"/>
              </a:rPr>
              <a:t>I nostri grafici forniscono agli utenti una panoramica chiara delle tendenze attuali e li aiutano a valutare meglio le loro opzioni di acquisto.</a:t>
            </a:r>
          </a:p>
        </p:txBody>
      </p:sp>
      <p:sp>
        <p:nvSpPr>
          <p:cNvPr id="4" name="TextBox 4"/>
          <p:cNvSpPr txBox="1"/>
          <p:nvPr/>
        </p:nvSpPr>
        <p:spPr>
          <a:xfrm>
            <a:off x="9587557" y="3852600"/>
            <a:ext cx="6962330" cy="1724660"/>
          </a:xfrm>
          <a:prstGeom prst="rect">
            <a:avLst/>
          </a:prstGeom>
        </p:spPr>
        <p:txBody>
          <a:bodyPr lIns="0" tIns="0" rIns="0" bIns="0" rtlCol="0" anchor="t">
            <a:spAutoFit/>
          </a:bodyPr>
          <a:lstStyle/>
          <a:p>
            <a:pPr marL="0" lvl="0" indent="0" algn="ctr">
              <a:lnSpc>
                <a:spcPts val="2320"/>
              </a:lnSpc>
            </a:pPr>
            <a:r>
              <a:rPr lang="en-US" sz="2000" spc="40">
                <a:solidFill>
                  <a:srgbClr val="414B3B"/>
                </a:solidFill>
                <a:latin typeface="Open Sans"/>
              </a:rPr>
              <a:t>4. Chatbot  consiglia Macchine:</a:t>
            </a:r>
          </a:p>
          <a:p>
            <a:pPr marL="0" lvl="0" indent="0" algn="ctr">
              <a:lnSpc>
                <a:spcPts val="2320"/>
              </a:lnSpc>
            </a:pPr>
            <a:r>
              <a:rPr lang="en-US" sz="2000" spc="40">
                <a:solidFill>
                  <a:srgbClr val="414B3B"/>
                </a:solidFill>
                <a:latin typeface="Open Sans"/>
              </a:rPr>
              <a:t>Il nostro sito è dotato di un chatbot intelligente. Sa consigliare le migliori opzioni di automobili in base ai loro criteri di ricerca e preferenze. Questo strumento interattivo fornisce agli utenti un'assistenza immediata e personalizzata durante il processo di ricerca.</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a:off x="232248" y="711857"/>
            <a:ext cx="1592904" cy="1646412"/>
          </a:xfrm>
          <a:custGeom>
            <a:avLst/>
            <a:gdLst/>
            <a:ahLst/>
            <a:cxnLst/>
            <a:rect l="l" t="t" r="r" b="b"/>
            <a:pathLst>
              <a:path w="1592904" h="1646412">
                <a:moveTo>
                  <a:pt x="0" y="0"/>
                </a:moveTo>
                <a:lnTo>
                  <a:pt x="1592904" y="0"/>
                </a:lnTo>
                <a:lnTo>
                  <a:pt x="1592904" y="1646413"/>
                </a:lnTo>
                <a:lnTo>
                  <a:pt x="0" y="1646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2262341" y="1259085"/>
            <a:ext cx="13763318" cy="1099185"/>
          </a:xfrm>
          <a:prstGeom prst="rect">
            <a:avLst/>
          </a:prstGeom>
        </p:spPr>
        <p:txBody>
          <a:bodyPr lIns="0" tIns="0" rIns="0" bIns="0" rtlCol="0" anchor="t">
            <a:spAutoFit/>
          </a:bodyPr>
          <a:lstStyle/>
          <a:p>
            <a:pPr marL="0" lvl="0" indent="0" algn="ctr">
              <a:lnSpc>
                <a:spcPts val="2940"/>
              </a:lnSpc>
            </a:pPr>
            <a:r>
              <a:rPr lang="en-US" sz="2100" spc="42">
                <a:solidFill>
                  <a:srgbClr val="000000"/>
                </a:solidFill>
                <a:latin typeface="Open Sans"/>
              </a:rPr>
              <a:t>5. Admin:</a:t>
            </a:r>
          </a:p>
          <a:p>
            <a:pPr marL="0" lvl="0" indent="0" algn="ctr">
              <a:lnSpc>
                <a:spcPts val="2940"/>
              </a:lnSpc>
            </a:pPr>
            <a:r>
              <a:rPr lang="en-US" sz="2100" spc="42">
                <a:solidFill>
                  <a:srgbClr val="000000"/>
                </a:solidFill>
                <a:latin typeface="Open Sans"/>
              </a:rPr>
              <a:t>Il nostro sito include un'opzione amministrativa che consente agli utenti con privilegi di amministratore di modificare, cancellare ed aggiungere macchine, nonché gestire gli utenti registrati.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descr="Car Flat Pictogram"/>
          <p:cNvSpPr/>
          <p:nvPr/>
        </p:nvSpPr>
        <p:spPr>
          <a:xfrm>
            <a:off x="0" y="6812173"/>
            <a:ext cx="6017016" cy="3474827"/>
          </a:xfrm>
          <a:custGeom>
            <a:avLst/>
            <a:gdLst/>
            <a:ahLst/>
            <a:cxnLst/>
            <a:rect l="l" t="t" r="r" b="b"/>
            <a:pathLst>
              <a:path w="6017016" h="3474827">
                <a:moveTo>
                  <a:pt x="0" y="0"/>
                </a:moveTo>
                <a:lnTo>
                  <a:pt x="6017016" y="0"/>
                </a:lnTo>
                <a:lnTo>
                  <a:pt x="6017016" y="3474827"/>
                </a:lnTo>
                <a:lnTo>
                  <a:pt x="0" y="3474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grpSp>
        <p:nvGrpSpPr>
          <p:cNvPr id="3" name="Group 3"/>
          <p:cNvGrpSpPr/>
          <p:nvPr/>
        </p:nvGrpSpPr>
        <p:grpSpPr>
          <a:xfrm>
            <a:off x="914400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8CA87C"/>
            </a:solidFill>
          </p:spPr>
          <p:txBody>
            <a:bodyPr/>
            <a:lstStyle/>
            <a:p>
              <a:endParaRPr lang="it-IT"/>
            </a:p>
          </p:txBody>
        </p:sp>
        <p:sp>
          <p:nvSpPr>
            <p:cNvPr id="5" name="TextBox 5"/>
            <p:cNvSpPr txBox="1"/>
            <p:nvPr/>
          </p:nvSpPr>
          <p:spPr>
            <a:xfrm>
              <a:off x="0" y="-57150"/>
              <a:ext cx="2408296" cy="2766483"/>
            </a:xfrm>
            <a:prstGeom prst="rect">
              <a:avLst/>
            </a:prstGeom>
          </p:spPr>
          <p:txBody>
            <a:bodyPr lIns="50800" tIns="50800" rIns="50800" bIns="50800" rtlCol="0" anchor="ctr"/>
            <a:lstStyle/>
            <a:p>
              <a:pPr algn="ctr">
                <a:lnSpc>
                  <a:spcPts val="3150"/>
                </a:lnSpc>
              </a:pPr>
              <a:endParaRPr/>
            </a:p>
          </p:txBody>
        </p:sp>
      </p:grpSp>
      <p:sp>
        <p:nvSpPr>
          <p:cNvPr id="6" name="TextBox 6"/>
          <p:cNvSpPr txBox="1"/>
          <p:nvPr/>
        </p:nvSpPr>
        <p:spPr>
          <a:xfrm>
            <a:off x="10769933" y="3224213"/>
            <a:ext cx="6133767" cy="4029075"/>
          </a:xfrm>
          <a:prstGeom prst="rect">
            <a:avLst/>
          </a:prstGeom>
        </p:spPr>
        <p:txBody>
          <a:bodyPr lIns="0" tIns="0" rIns="0" bIns="0" rtlCol="0" anchor="t">
            <a:spAutoFit/>
          </a:bodyPr>
          <a:lstStyle/>
          <a:p>
            <a:pPr marL="0" lvl="0" indent="0" algn="l">
              <a:lnSpc>
                <a:spcPts val="6299"/>
              </a:lnSpc>
              <a:spcBef>
                <a:spcPct val="0"/>
              </a:spcBef>
            </a:pPr>
            <a:r>
              <a:rPr lang="en-US" sz="6999" u="none" strike="noStrike" spc="139">
                <a:solidFill>
                  <a:srgbClr val="414B3B"/>
                </a:solidFill>
                <a:latin typeface="Archivo Black"/>
              </a:rPr>
              <a:t>FABIO</a:t>
            </a:r>
          </a:p>
          <a:p>
            <a:pPr marL="0" lvl="0" indent="0" algn="l">
              <a:lnSpc>
                <a:spcPts val="6299"/>
              </a:lnSpc>
              <a:spcBef>
                <a:spcPct val="0"/>
              </a:spcBef>
            </a:pPr>
            <a:r>
              <a:rPr lang="en-US" sz="6999" u="none" strike="noStrike" spc="139">
                <a:solidFill>
                  <a:srgbClr val="414B3B"/>
                </a:solidFill>
                <a:latin typeface="Archivo Black"/>
              </a:rPr>
              <a:t>LEONARDO</a:t>
            </a:r>
          </a:p>
          <a:p>
            <a:pPr marL="0" lvl="0" indent="0" algn="l">
              <a:lnSpc>
                <a:spcPts val="6299"/>
              </a:lnSpc>
              <a:spcBef>
                <a:spcPct val="0"/>
              </a:spcBef>
            </a:pPr>
            <a:r>
              <a:rPr lang="en-US" sz="6999" u="none" strike="noStrike" spc="139">
                <a:solidFill>
                  <a:srgbClr val="414B3B"/>
                </a:solidFill>
                <a:latin typeface="Archivo Black"/>
              </a:rPr>
              <a:t>NICHOLAS</a:t>
            </a:r>
          </a:p>
          <a:p>
            <a:pPr marL="0" lvl="0" indent="0" algn="l">
              <a:lnSpc>
                <a:spcPts val="6299"/>
              </a:lnSpc>
              <a:spcBef>
                <a:spcPct val="0"/>
              </a:spcBef>
            </a:pPr>
            <a:r>
              <a:rPr lang="en-US" sz="6999" u="none" strike="noStrike" spc="139">
                <a:solidFill>
                  <a:srgbClr val="414B3B"/>
                </a:solidFill>
                <a:latin typeface="Archivo Black"/>
              </a:rPr>
              <a:t>EDOARDO</a:t>
            </a:r>
          </a:p>
          <a:p>
            <a:pPr marL="0" lvl="0" indent="0" algn="l">
              <a:lnSpc>
                <a:spcPts val="6299"/>
              </a:lnSpc>
              <a:spcBef>
                <a:spcPct val="0"/>
              </a:spcBef>
            </a:pPr>
            <a:r>
              <a:rPr lang="en-US" sz="6999" u="none" strike="noStrike" spc="139">
                <a:solidFill>
                  <a:srgbClr val="414B3B"/>
                </a:solidFill>
                <a:latin typeface="Archivo Black"/>
              </a:rPr>
              <a:t>ELEONORA</a:t>
            </a:r>
          </a:p>
        </p:txBody>
      </p:sp>
      <p:sp>
        <p:nvSpPr>
          <p:cNvPr id="7" name="TextBox 7"/>
          <p:cNvSpPr txBox="1"/>
          <p:nvPr/>
        </p:nvSpPr>
        <p:spPr>
          <a:xfrm>
            <a:off x="1384300" y="4901610"/>
            <a:ext cx="6299200" cy="636179"/>
          </a:xfrm>
          <a:prstGeom prst="rect">
            <a:avLst/>
          </a:prstGeom>
        </p:spPr>
        <p:txBody>
          <a:bodyPr lIns="0" tIns="0" rIns="0" bIns="0" rtlCol="0" anchor="t">
            <a:spAutoFit/>
          </a:bodyPr>
          <a:lstStyle/>
          <a:p>
            <a:pPr marL="0" lvl="0" indent="0" algn="l">
              <a:lnSpc>
                <a:spcPts val="4677"/>
              </a:lnSpc>
              <a:spcBef>
                <a:spcPct val="0"/>
              </a:spcBef>
            </a:pPr>
            <a:r>
              <a:rPr lang="en-US" sz="5197" u="none" strike="noStrike" spc="259">
                <a:solidFill>
                  <a:srgbClr val="414B3B"/>
                </a:solidFill>
                <a:latin typeface="Open Sans Bold"/>
              </a:rPr>
              <a:t>UN PROGETTO DI:</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360</Words>
  <Application>Microsoft Office PowerPoint</Application>
  <PresentationFormat>Personalizzato</PresentationFormat>
  <Paragraphs>35</Paragraphs>
  <Slides>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Archivo Black</vt:lpstr>
      <vt:lpstr>Open Sans</vt:lpstr>
      <vt:lpstr>Calibri</vt:lpstr>
      <vt:lpstr>Open Sans Bold</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ProjectWork-DrivenChoice</dc:title>
  <cp:lastModifiedBy>Eleonora Marasca</cp:lastModifiedBy>
  <cp:revision>2</cp:revision>
  <dcterms:created xsi:type="dcterms:W3CDTF">2006-08-16T00:00:00Z</dcterms:created>
  <dcterms:modified xsi:type="dcterms:W3CDTF">2024-02-28T18:19:29Z</dcterms:modified>
  <dc:identifier>DAF9-BQil9w</dc:identifier>
</cp:coreProperties>
</file>