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chivo Black" panose="020B0604020202020204" charset="0"/>
      <p:regular r:id="rId10"/>
    </p:embeddedFont>
    <p:embeddedFont>
      <p:font typeface="Open Sans 1" panose="020B0604020202020204" charset="0"/>
      <p:regular r:id="rId11"/>
    </p:embeddedFont>
    <p:embeddedFont>
      <p:font typeface="Open Sans 1 Bold" panose="020B0604020202020204" charset="0"/>
      <p:regular r:id="rId12"/>
    </p:embeddedFont>
    <p:embeddedFont>
      <p:font typeface="Open Sans 2" panose="020B0604020202020204" charset="0"/>
      <p:regular r:id="rId13"/>
    </p:embeddedFont>
    <p:embeddedFont>
      <p:font typeface="Open Sans 2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1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67792" y="695647"/>
            <a:ext cx="8846915" cy="8895706"/>
            <a:chOff x="0" y="0"/>
            <a:chExt cx="2330052" cy="23429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30052" cy="2342902"/>
            </a:xfrm>
            <a:custGeom>
              <a:avLst/>
              <a:gdLst/>
              <a:ahLst/>
              <a:cxnLst/>
              <a:rect l="l" t="t" r="r" b="b"/>
              <a:pathLst>
                <a:path w="2330052" h="2342902">
                  <a:moveTo>
                    <a:pt x="0" y="0"/>
                  </a:moveTo>
                  <a:lnTo>
                    <a:pt x="2330052" y="0"/>
                  </a:lnTo>
                  <a:lnTo>
                    <a:pt x="2330052" y="2342902"/>
                  </a:lnTo>
                  <a:lnTo>
                    <a:pt x="0" y="2342902"/>
                  </a:lnTo>
                  <a:close/>
                </a:path>
              </a:pathLst>
            </a:custGeom>
            <a:solidFill>
              <a:srgbClr val="8CA87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330052" cy="24000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093379" y="9392570"/>
            <a:ext cx="2091000" cy="70256"/>
            <a:chOff x="0" y="0"/>
            <a:chExt cx="547795" cy="184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47795" cy="18406"/>
            </a:xfrm>
            <a:custGeom>
              <a:avLst/>
              <a:gdLst/>
              <a:ahLst/>
              <a:cxnLst/>
              <a:rect l="l" t="t" r="r" b="b"/>
              <a:pathLst>
                <a:path w="547795" h="18406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33350"/>
              <a:ext cx="547795" cy="1517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79536" y="2380565"/>
            <a:ext cx="7494114" cy="5525869"/>
          </a:xfrm>
          <a:custGeom>
            <a:avLst/>
            <a:gdLst/>
            <a:ahLst/>
            <a:cxnLst/>
            <a:rect l="l" t="t" r="r" b="b"/>
            <a:pathLst>
              <a:path w="7494114" h="5525869">
                <a:moveTo>
                  <a:pt x="0" y="0"/>
                </a:moveTo>
                <a:lnTo>
                  <a:pt x="7494114" y="0"/>
                </a:lnTo>
                <a:lnTo>
                  <a:pt x="7494114" y="5525870"/>
                </a:lnTo>
                <a:lnTo>
                  <a:pt x="0" y="5525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670465" y="1620223"/>
            <a:ext cx="7379790" cy="685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230"/>
              </a:lnSpc>
            </a:pPr>
            <a:r>
              <a:rPr lang="en-US" sz="4981" spc="249">
                <a:solidFill>
                  <a:srgbClr val="414B3B"/>
                </a:solidFill>
                <a:latin typeface="Open Sans 1 Bold"/>
              </a:rPr>
              <a:t>DRIVENCHOICE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221556" y="4248152"/>
            <a:ext cx="5122944" cy="0"/>
          </a:xfrm>
          <a:prstGeom prst="line">
            <a:avLst/>
          </a:prstGeom>
          <a:ln w="38100" cap="flat">
            <a:solidFill>
              <a:srgbClr val="414B3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1" name="TextBox 11"/>
          <p:cNvSpPr txBox="1"/>
          <p:nvPr/>
        </p:nvSpPr>
        <p:spPr>
          <a:xfrm>
            <a:off x="1028700" y="6610350"/>
            <a:ext cx="6461944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00"/>
              </a:lnSpc>
            </a:pPr>
            <a:r>
              <a:rPr lang="en-US" sz="3000" spc="60">
                <a:solidFill>
                  <a:srgbClr val="414B3B"/>
                </a:solidFill>
                <a:latin typeface="Open Sans 1"/>
              </a:rPr>
              <a:t>“Sotto la guida della passione, potenza e precisione: l'esperto venditore di macchine che trasforma le tue ambizioni in realtà.”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430959" cy="10287000"/>
            <a:chOff x="0" y="0"/>
            <a:chExt cx="2483874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83874" cy="2709333"/>
            </a:xfrm>
            <a:custGeom>
              <a:avLst/>
              <a:gdLst/>
              <a:ahLst/>
              <a:cxnLst/>
              <a:rect l="l" t="t" r="r" b="b"/>
              <a:pathLst>
                <a:path w="2483874" h="2709333">
                  <a:moveTo>
                    <a:pt x="0" y="0"/>
                  </a:moveTo>
                  <a:lnTo>
                    <a:pt x="2483874" y="0"/>
                  </a:lnTo>
                  <a:lnTo>
                    <a:pt x="248387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CA87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83874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98738" y="1832222"/>
            <a:ext cx="7433482" cy="6622557"/>
          </a:xfrm>
          <a:custGeom>
            <a:avLst/>
            <a:gdLst/>
            <a:ahLst/>
            <a:cxnLst/>
            <a:rect l="l" t="t" r="r" b="b"/>
            <a:pathLst>
              <a:path w="7433482" h="6622557">
                <a:moveTo>
                  <a:pt x="0" y="0"/>
                </a:moveTo>
                <a:lnTo>
                  <a:pt x="7433483" y="0"/>
                </a:lnTo>
                <a:lnTo>
                  <a:pt x="7433483" y="6622556"/>
                </a:lnTo>
                <a:lnTo>
                  <a:pt x="0" y="6622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10868037" y="1104900"/>
            <a:ext cx="5122944" cy="8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295"/>
              </a:lnSpc>
            </a:pPr>
            <a:r>
              <a:rPr lang="en-US" sz="5995" spc="119">
                <a:solidFill>
                  <a:srgbClr val="414B3B"/>
                </a:solidFill>
                <a:latin typeface="Archivo Black"/>
              </a:rPr>
              <a:t>SU DI NOI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85735" y="3072000"/>
            <a:ext cx="7416995" cy="611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Siamo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lieti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di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presentarvi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Drivenchoice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, un punto di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riferimento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per le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vostre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esigenze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automobilistiche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dal 2023.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Attraverso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il nostro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sito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,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offriamo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un'ampia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gamma di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modelli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di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automobili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per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soddisfare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ogni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preferenza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e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necessità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. Il nostro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obiettivo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è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rendere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l'esperienza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dell'utente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pratica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e semplice,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permettendo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agli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utenti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di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accedere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facilmente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a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una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vasta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selezione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di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veicoli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.</a:t>
            </a:r>
          </a:p>
          <a:p>
            <a:pPr>
              <a:lnSpc>
                <a:spcPts val="3499"/>
              </a:lnSpc>
            </a:pPr>
            <a:endParaRPr lang="en-US" sz="2499" spc="49" dirty="0">
              <a:solidFill>
                <a:srgbClr val="414B3B"/>
              </a:solidFill>
              <a:latin typeface="Open Sans 1"/>
            </a:endParaRPr>
          </a:p>
          <a:p>
            <a:pPr marL="0" lvl="0" indent="0">
              <a:lnSpc>
                <a:spcPts val="3499"/>
              </a:lnSpc>
            </a:pP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Abbiamo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implementato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funzionalità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intuitive e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pratiche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,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garantendo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che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gli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utenti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possano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navigare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e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trovare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il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veicolo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perfetto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per loro con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facilità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.</a:t>
            </a:r>
          </a:p>
        </p:txBody>
      </p:sp>
      <p:sp>
        <p:nvSpPr>
          <p:cNvPr id="8" name="AutoShape 8"/>
          <p:cNvSpPr/>
          <p:nvPr/>
        </p:nvSpPr>
        <p:spPr>
          <a:xfrm>
            <a:off x="10620511" y="1952534"/>
            <a:ext cx="5617996" cy="0"/>
          </a:xfrm>
          <a:prstGeom prst="line">
            <a:avLst/>
          </a:prstGeom>
          <a:ln w="38100" cap="flat">
            <a:solidFill>
              <a:srgbClr val="5D53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rgbClr val="8CA87C"/>
          </a:solid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1955826" y="421460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1094445" y="1318895"/>
            <a:ext cx="6955109" cy="221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25"/>
              </a:lnSpc>
              <a:spcBef>
                <a:spcPct val="0"/>
              </a:spcBef>
            </a:pPr>
            <a:r>
              <a:rPr lang="en-US" sz="6375" spc="127">
                <a:solidFill>
                  <a:srgbClr val="414B3B"/>
                </a:solidFill>
                <a:latin typeface="Archivo Black"/>
              </a:rPr>
              <a:t>METODOLOGIA SCRUM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91803" y="3490595"/>
            <a:ext cx="6622754" cy="311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Abbiamo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utilizzato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la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metodologia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Scrum in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questo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progetto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. Scrum ci ha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permesso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di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mantenere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il focus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sulle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priorità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,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adattarci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rapidamente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ai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cambiamenti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e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mantenere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una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comunicazione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trasparente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e continua </a:t>
            </a:r>
            <a:r>
              <a:rPr lang="en-US" sz="2499" spc="49" dirty="0" err="1">
                <a:solidFill>
                  <a:srgbClr val="414B3B"/>
                </a:solidFill>
                <a:latin typeface="Open Sans 1"/>
              </a:rPr>
              <a:t>all'interno</a:t>
            </a:r>
            <a:r>
              <a:rPr lang="en-US" sz="2499" spc="49" dirty="0">
                <a:solidFill>
                  <a:srgbClr val="414B3B"/>
                </a:solidFill>
                <a:latin typeface="Open Sans 1"/>
              </a:rPr>
              <a:t> del nostro team.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19835" y="674173"/>
            <a:ext cx="1430883" cy="1452003"/>
          </a:xfrm>
          <a:custGeom>
            <a:avLst/>
            <a:gdLst/>
            <a:ahLst/>
            <a:cxnLst/>
            <a:rect l="l" t="t" r="r" b="b"/>
            <a:pathLst>
              <a:path w="1430883" h="1452003">
                <a:moveTo>
                  <a:pt x="0" y="0"/>
                </a:moveTo>
                <a:lnTo>
                  <a:pt x="1430884" y="0"/>
                </a:lnTo>
                <a:lnTo>
                  <a:pt x="1430884" y="1452004"/>
                </a:lnTo>
                <a:lnTo>
                  <a:pt x="0" y="1452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7771252" y="3205631"/>
            <a:ext cx="1779467" cy="1779467"/>
          </a:xfrm>
          <a:custGeom>
            <a:avLst/>
            <a:gdLst/>
            <a:ahLst/>
            <a:cxnLst/>
            <a:rect l="l" t="t" r="r" b="b"/>
            <a:pathLst>
              <a:path w="1779467" h="1779467">
                <a:moveTo>
                  <a:pt x="0" y="0"/>
                </a:moveTo>
                <a:lnTo>
                  <a:pt x="1779467" y="0"/>
                </a:lnTo>
                <a:lnTo>
                  <a:pt x="1779467" y="1779467"/>
                </a:lnTo>
                <a:lnTo>
                  <a:pt x="0" y="17794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7713117" y="5813773"/>
            <a:ext cx="2244321" cy="1281303"/>
          </a:xfrm>
          <a:custGeom>
            <a:avLst/>
            <a:gdLst/>
            <a:ahLst/>
            <a:cxnLst/>
            <a:rect l="l" t="t" r="r" b="b"/>
            <a:pathLst>
              <a:path w="2244321" h="1281303">
                <a:moveTo>
                  <a:pt x="0" y="0"/>
                </a:moveTo>
                <a:lnTo>
                  <a:pt x="2244321" y="0"/>
                </a:lnTo>
                <a:lnTo>
                  <a:pt x="2244321" y="1281303"/>
                </a:lnTo>
                <a:lnTo>
                  <a:pt x="0" y="12813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10476842" y="1086387"/>
            <a:ext cx="1493648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Power BI:</a:t>
            </a:r>
          </a:p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Grafici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76842" y="3555825"/>
            <a:ext cx="1628715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Python:</a:t>
            </a:r>
          </a:p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Back-end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52384" y="6082949"/>
            <a:ext cx="1553173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MySQL:</a:t>
            </a:r>
          </a:p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Database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6751300" y="-82023"/>
            <a:ext cx="1536700" cy="10451045"/>
            <a:chOff x="0" y="0"/>
            <a:chExt cx="404728" cy="27525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4728" cy="2752539"/>
            </a:xfrm>
            <a:custGeom>
              <a:avLst/>
              <a:gdLst/>
              <a:ahLst/>
              <a:cxnLst/>
              <a:rect l="l" t="t" r="r" b="b"/>
              <a:pathLst>
                <a:path w="404728" h="2752539">
                  <a:moveTo>
                    <a:pt x="0" y="0"/>
                  </a:moveTo>
                  <a:lnTo>
                    <a:pt x="404728" y="0"/>
                  </a:lnTo>
                  <a:lnTo>
                    <a:pt x="404728" y="2752539"/>
                  </a:lnTo>
                  <a:lnTo>
                    <a:pt x="0" y="2752539"/>
                  </a:ln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404728" cy="2809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0"/>
            <a:ext cx="6487951" cy="10287000"/>
            <a:chOff x="0" y="0"/>
            <a:chExt cx="1708761" cy="27093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08761" cy="2709333"/>
            </a:xfrm>
            <a:custGeom>
              <a:avLst/>
              <a:gdLst/>
              <a:ahLst/>
              <a:cxnLst/>
              <a:rect l="l" t="t" r="r" b="b"/>
              <a:pathLst>
                <a:path w="1708761" h="2709333">
                  <a:moveTo>
                    <a:pt x="0" y="0"/>
                  </a:moveTo>
                  <a:lnTo>
                    <a:pt x="1708761" y="0"/>
                  </a:lnTo>
                  <a:lnTo>
                    <a:pt x="170876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CA87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70876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8119835" y="7923751"/>
            <a:ext cx="1413296" cy="1768221"/>
          </a:xfrm>
          <a:custGeom>
            <a:avLst/>
            <a:gdLst/>
            <a:ahLst/>
            <a:cxnLst/>
            <a:rect l="l" t="t" r="r" b="b"/>
            <a:pathLst>
              <a:path w="1413296" h="1768221">
                <a:moveTo>
                  <a:pt x="0" y="0"/>
                </a:moveTo>
                <a:lnTo>
                  <a:pt x="1413297" y="0"/>
                </a:lnTo>
                <a:lnTo>
                  <a:pt x="1413297" y="1768221"/>
                </a:lnTo>
                <a:lnTo>
                  <a:pt x="0" y="17682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Freeform 15"/>
          <p:cNvSpPr/>
          <p:nvPr/>
        </p:nvSpPr>
        <p:spPr>
          <a:xfrm>
            <a:off x="12613384" y="806497"/>
            <a:ext cx="1336628" cy="1336628"/>
          </a:xfrm>
          <a:custGeom>
            <a:avLst/>
            <a:gdLst/>
            <a:ahLst/>
            <a:cxnLst/>
            <a:rect l="l" t="t" r="r" b="b"/>
            <a:pathLst>
              <a:path w="1336628" h="1336628">
                <a:moveTo>
                  <a:pt x="0" y="0"/>
                </a:moveTo>
                <a:lnTo>
                  <a:pt x="1336629" y="0"/>
                </a:lnTo>
                <a:lnTo>
                  <a:pt x="1336629" y="1336628"/>
                </a:lnTo>
                <a:lnTo>
                  <a:pt x="0" y="13366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6" name="TextBox 16"/>
          <p:cNvSpPr txBox="1"/>
          <p:nvPr/>
        </p:nvSpPr>
        <p:spPr>
          <a:xfrm>
            <a:off x="308362" y="4088681"/>
            <a:ext cx="5686038" cy="782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38"/>
              </a:lnSpc>
              <a:spcBef>
                <a:spcPct val="0"/>
              </a:spcBef>
            </a:pPr>
            <a:r>
              <a:rPr lang="en-US" sz="5915" u="none" spc="118">
                <a:solidFill>
                  <a:srgbClr val="414B3B"/>
                </a:solidFill>
                <a:latin typeface="Archivo Black"/>
              </a:rPr>
              <a:t>TECNOLOGIE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552384" y="8064911"/>
            <a:ext cx="1553173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HTML:</a:t>
            </a:r>
          </a:p>
          <a:p>
            <a:pPr>
              <a:lnSpc>
                <a:spcPts val="2999"/>
              </a:lnSpc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CSS</a:t>
            </a:r>
          </a:p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Bootstrap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166192" y="1028700"/>
            <a:ext cx="670691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Trello:</a:t>
            </a:r>
          </a:p>
          <a:p>
            <a:pPr>
              <a:lnSpc>
                <a:spcPts val="2999"/>
              </a:lnSpc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Coordinazione</a:t>
            </a:r>
          </a:p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spc="49">
                <a:solidFill>
                  <a:srgbClr val="414B3B"/>
                </a:solidFill>
                <a:latin typeface="Open Sans 1"/>
              </a:rPr>
              <a:t> Scrum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Cycle Arrow Chart"/>
          <p:cNvSpPr/>
          <p:nvPr/>
        </p:nvSpPr>
        <p:spPr>
          <a:xfrm>
            <a:off x="15584912" y="1141640"/>
            <a:ext cx="1959701" cy="1959701"/>
          </a:xfrm>
          <a:custGeom>
            <a:avLst/>
            <a:gdLst/>
            <a:ahLst/>
            <a:cxnLst/>
            <a:rect l="l" t="t" r="r" b="b"/>
            <a:pathLst>
              <a:path w="1959701" h="1959701">
                <a:moveTo>
                  <a:pt x="0" y="0"/>
                </a:moveTo>
                <a:lnTo>
                  <a:pt x="1959702" y="0"/>
                </a:lnTo>
                <a:lnTo>
                  <a:pt x="1959702" y="1959701"/>
                </a:lnTo>
                <a:lnTo>
                  <a:pt x="0" y="1959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1384300" y="1238250"/>
            <a:ext cx="9372600" cy="1703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80"/>
              </a:lnSpc>
              <a:spcBef>
                <a:spcPct val="0"/>
              </a:spcBef>
            </a:pPr>
            <a:r>
              <a:rPr lang="en-US" sz="7200" u="none" strike="noStrike" spc="359">
                <a:solidFill>
                  <a:srgbClr val="000000"/>
                </a:solidFill>
                <a:latin typeface="Open Sans 1 Bold"/>
              </a:rPr>
              <a:t>IMPLEMENTAZIONI SITO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84300" y="5458450"/>
            <a:ext cx="5862227" cy="185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u="none" strike="noStrike" spc="49">
                <a:solidFill>
                  <a:srgbClr val="000000"/>
                </a:solidFill>
                <a:latin typeface="Open Sans 1"/>
              </a:rPr>
              <a:t>1. Filtri Avanzati:</a:t>
            </a:r>
          </a:p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u="none" strike="noStrike" spc="49">
                <a:solidFill>
                  <a:srgbClr val="000000"/>
                </a:solidFill>
                <a:latin typeface="Open Sans 1"/>
              </a:rPr>
              <a:t> sito offre filtri avanzati per personalizzare la ricerca di auto in base a determinati criteri , semplificando la selezione.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875531" y="5458450"/>
            <a:ext cx="5986879" cy="334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u="none" strike="noStrike" spc="49">
                <a:solidFill>
                  <a:srgbClr val="000000"/>
                </a:solidFill>
                <a:latin typeface="Open Sans 1"/>
              </a:rPr>
              <a:t>2. Login Utente:</a:t>
            </a:r>
          </a:p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u="none" strike="noStrike" spc="49">
                <a:solidFill>
                  <a:srgbClr val="000000"/>
                </a:solidFill>
                <a:latin typeface="Open Sans 1"/>
              </a:rPr>
              <a:t>Offriamo agli utenti la possibilità di creare un account personale attraverso il quale possono anche salvare le loro automobili preferite. Non solo semplifica il processo di ricerca e acquisto, ma offre anche un'esperienza personalizzata e più interattiva.</a:t>
            </a:r>
          </a:p>
        </p:txBody>
      </p:sp>
      <p:sp>
        <p:nvSpPr>
          <p:cNvPr id="6" name="AutoShape 6"/>
          <p:cNvSpPr/>
          <p:nvPr/>
        </p:nvSpPr>
        <p:spPr>
          <a:xfrm flipH="1" flipV="1">
            <a:off x="5" y="4058197"/>
            <a:ext cx="18288049" cy="9525"/>
          </a:xfrm>
          <a:prstGeom prst="line">
            <a:avLst/>
          </a:prstGeom>
          <a:ln w="19050" cap="flat">
            <a:solidFill>
              <a:srgbClr val="414B3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Growth graph icon"/>
          <p:cNvSpPr/>
          <p:nvPr/>
        </p:nvSpPr>
        <p:spPr>
          <a:xfrm>
            <a:off x="0" y="8018323"/>
            <a:ext cx="2627162" cy="2192486"/>
          </a:xfrm>
          <a:custGeom>
            <a:avLst/>
            <a:gdLst/>
            <a:ahLst/>
            <a:cxnLst/>
            <a:rect l="l" t="t" r="r" b="b"/>
            <a:pathLst>
              <a:path w="2627162" h="2192486">
                <a:moveTo>
                  <a:pt x="0" y="0"/>
                </a:moveTo>
                <a:lnTo>
                  <a:pt x="2627162" y="0"/>
                </a:lnTo>
                <a:lnTo>
                  <a:pt x="2627162" y="2192486"/>
                </a:lnTo>
                <a:lnTo>
                  <a:pt x="0" y="2192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1599564" y="3471862"/>
            <a:ext cx="4001772" cy="334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99"/>
              </a:lnSpc>
            </a:pPr>
            <a:r>
              <a:rPr lang="en-US" sz="2499" spc="49">
                <a:solidFill>
                  <a:srgbClr val="000000"/>
                </a:solidFill>
                <a:latin typeface="Open Sans 1"/>
              </a:rPr>
              <a:t>3. Grafici delle Tendenze del Momento:</a:t>
            </a:r>
          </a:p>
          <a:p>
            <a:pPr marL="0" lvl="0" indent="0" algn="ctr">
              <a:lnSpc>
                <a:spcPts val="2999"/>
              </a:lnSpc>
            </a:pPr>
            <a:r>
              <a:rPr lang="en-US" sz="2499" spc="49">
                <a:solidFill>
                  <a:srgbClr val="000000"/>
                </a:solidFill>
                <a:latin typeface="Open Sans 1"/>
              </a:rPr>
              <a:t>I nostri grafici forniscono agli utenti una panoramica chiara delle tendenze attuali e li aiutano a valutare meglio le loro opzioni di acquisto.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143114" y="2543175"/>
            <a:ext cx="4001772" cy="520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99"/>
              </a:lnSpc>
            </a:pPr>
            <a:r>
              <a:rPr lang="en-US" sz="2499" spc="49">
                <a:solidFill>
                  <a:srgbClr val="000000"/>
                </a:solidFill>
                <a:latin typeface="Open Sans 1"/>
              </a:rPr>
              <a:t>4. Chatbot  consiglia Macchine:</a:t>
            </a:r>
          </a:p>
          <a:p>
            <a:pPr marL="0" lvl="0" indent="0" algn="ctr">
              <a:lnSpc>
                <a:spcPts val="2999"/>
              </a:lnSpc>
            </a:pPr>
            <a:r>
              <a:rPr lang="en-US" sz="2499" spc="49">
                <a:solidFill>
                  <a:srgbClr val="000000"/>
                </a:solidFill>
                <a:latin typeface="Open Sans 1"/>
              </a:rPr>
              <a:t>Il nostro sito è dotato di un chatbot intelligente. Sa consigliare le migliori opzioni di automobili in base ai loro criteri di ricerca e preferenze. Questo strumento interattivo fornisce agli utenti un'assistenza immediata e personalizzata durante il processo di ricerca.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686664" y="3100387"/>
            <a:ext cx="4001772" cy="408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99"/>
              </a:lnSpc>
            </a:pPr>
            <a:r>
              <a:rPr lang="en-US" sz="2499" spc="49">
                <a:solidFill>
                  <a:srgbClr val="000000"/>
                </a:solidFill>
                <a:latin typeface="Open Sans 1"/>
              </a:rPr>
              <a:t>5. Admin:</a:t>
            </a:r>
          </a:p>
          <a:p>
            <a:pPr marL="0" lvl="0" indent="0" algn="ctr">
              <a:lnSpc>
                <a:spcPts val="2999"/>
              </a:lnSpc>
            </a:pPr>
            <a:r>
              <a:rPr lang="en-US" sz="2499" spc="49">
                <a:solidFill>
                  <a:srgbClr val="000000"/>
                </a:solidFill>
                <a:latin typeface="Open Sans 1"/>
              </a:rPr>
              <a:t>Il nostro sito include un'opzione amministrativa che consente all’utente con privilegi di amministratore di modificare, cancellare ed aggiungere macchine e marchi, ed eliminare gli utenti.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Financial analysis and forecasting icon"/>
          <p:cNvSpPr/>
          <p:nvPr/>
        </p:nvSpPr>
        <p:spPr>
          <a:xfrm>
            <a:off x="11675396" y="2239963"/>
            <a:ext cx="5807074" cy="5807074"/>
          </a:xfrm>
          <a:custGeom>
            <a:avLst/>
            <a:gdLst/>
            <a:ahLst/>
            <a:cxnLst/>
            <a:rect l="l" t="t" r="r" b="b"/>
            <a:pathLst>
              <a:path w="5807074" h="5807074">
                <a:moveTo>
                  <a:pt x="0" y="0"/>
                </a:moveTo>
                <a:lnTo>
                  <a:pt x="5807074" y="0"/>
                </a:lnTo>
                <a:lnTo>
                  <a:pt x="5807074" y="5807074"/>
                </a:lnTo>
                <a:lnTo>
                  <a:pt x="0" y="58070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8713961" cy="10244956"/>
            <a:chOff x="0" y="0"/>
            <a:chExt cx="11618615" cy="13659941"/>
          </a:xfrm>
        </p:grpSpPr>
        <p:sp>
          <p:nvSpPr>
            <p:cNvPr id="4" name="AutoShape 4"/>
            <p:cNvSpPr/>
            <p:nvPr/>
          </p:nvSpPr>
          <p:spPr>
            <a:xfrm>
              <a:off x="0" y="3229521"/>
              <a:ext cx="10261745" cy="10113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7625"/>
              <a:ext cx="11618615" cy="2045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912"/>
                </a:lnSpc>
              </a:pPr>
              <a:r>
                <a:rPr lang="en-US" sz="5374">
                  <a:solidFill>
                    <a:srgbClr val="000000"/>
                  </a:solidFill>
                  <a:latin typeface="Open Sans 2 Bold"/>
                </a:rPr>
                <a:t>Analisi dei dati: Correlazioni e Previsioni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050079"/>
              <a:ext cx="11618615" cy="40523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99"/>
                </a:lnSpc>
              </a:pP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Identificazione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delle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correlazioni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tra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le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varie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variabili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al fine di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migliorare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le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nostre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previsioni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.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Utilizzando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un notebook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Jupyter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,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abbiamo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esplorato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i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dati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in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dettaglio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.</a:t>
              </a:r>
            </a:p>
            <a:p>
              <a:pPr marL="0" lvl="0" indent="0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Ci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siamo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concentrati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sulla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visualizzazione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dei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dati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tramite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grafici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come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gli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scatterplot,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che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ci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hanno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permesso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di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comprendere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meglio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le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relazioni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tra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le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variabili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, in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particolare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 con il </a:t>
              </a:r>
              <a:r>
                <a:rPr lang="en-US" sz="2499" dirty="0" err="1">
                  <a:solidFill>
                    <a:srgbClr val="000000"/>
                  </a:solidFill>
                  <a:latin typeface="Open Sans 2"/>
                </a:rPr>
                <a:t>prezzo</a:t>
              </a:r>
              <a:r>
                <a:rPr lang="en-US" sz="2499" dirty="0">
                  <a:solidFill>
                    <a:srgbClr val="000000"/>
                  </a:solidFill>
                  <a:latin typeface="Open Sans 2"/>
                </a:rPr>
                <a:t>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160574"/>
              <a:ext cx="11618615" cy="1715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2"/>
                </a:rPr>
                <a:t>Abbiamo applicato modelli di regressione lineare di scikit-learn per quantificare le correlazioni e fare previsioni più accurate.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944383"/>
              <a:ext cx="11618615" cy="1715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2"/>
                </a:rPr>
                <a:t>In conclusione, l'analisi dei dati ci ha fornito preziose informazioni che ci consentiranno di prendere decisioni più informate e di migliorare le nostre previsioni future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Car Flat Pictogram"/>
          <p:cNvSpPr/>
          <p:nvPr/>
        </p:nvSpPr>
        <p:spPr>
          <a:xfrm>
            <a:off x="0" y="6812173"/>
            <a:ext cx="6017016" cy="3474827"/>
          </a:xfrm>
          <a:custGeom>
            <a:avLst/>
            <a:gdLst/>
            <a:ahLst/>
            <a:cxnLst/>
            <a:rect l="l" t="t" r="r" b="b"/>
            <a:pathLst>
              <a:path w="6017016" h="3474827">
                <a:moveTo>
                  <a:pt x="0" y="0"/>
                </a:moveTo>
                <a:lnTo>
                  <a:pt x="6017016" y="0"/>
                </a:lnTo>
                <a:lnTo>
                  <a:pt x="6017016" y="3474827"/>
                </a:lnTo>
                <a:lnTo>
                  <a:pt x="0" y="3474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9144000" y="-14909"/>
            <a:ext cx="9144000" cy="10287000"/>
            <a:chOff x="0" y="0"/>
            <a:chExt cx="240829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CA87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408296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820400" y="2839157"/>
            <a:ext cx="6133767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it-IT" sz="7200" b="1" i="0" dirty="0" err="1">
                <a:solidFill>
                  <a:srgbClr val="0F0F0F"/>
                </a:solidFill>
                <a:effectLst/>
                <a:latin typeface="Open Sans 2" panose="020B0604020202020204" charset="0"/>
                <a:ea typeface="Open Sans 2" panose="020B0604020202020204" charset="0"/>
                <a:cs typeface="Open Sans 2" panose="020B0604020202020204" charset="0"/>
              </a:rPr>
              <a:t>Motörhead</a:t>
            </a:r>
            <a:endParaRPr lang="it-IT" sz="7200" b="1" i="0" dirty="0">
              <a:solidFill>
                <a:srgbClr val="0F0F0F"/>
              </a:solidFill>
              <a:effectLst/>
              <a:latin typeface="Open Sans 2" panose="020B0604020202020204" charset="0"/>
              <a:ea typeface="Open Sans 2" panose="020B0604020202020204" charset="0"/>
              <a:cs typeface="Open Sans 2" panose="020B060402020202020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31834" y="3239122"/>
            <a:ext cx="6299200" cy="636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77"/>
              </a:lnSpc>
              <a:spcBef>
                <a:spcPct val="0"/>
              </a:spcBef>
            </a:pPr>
            <a:r>
              <a:rPr lang="en-US" sz="5197" b="1" u="none" strike="noStrike" spc="259" dirty="0">
                <a:solidFill>
                  <a:srgbClr val="414B3B"/>
                </a:solidFill>
                <a:latin typeface="Open Sans 2" panose="020B0604020202020204" charset="0"/>
                <a:ea typeface="Open Sans 2" panose="020B0604020202020204" charset="0"/>
                <a:cs typeface="Open Sans 2" panose="020B0604020202020204" charset="0"/>
              </a:rPr>
              <a:t>TEAM</a:t>
            </a:r>
            <a:r>
              <a:rPr lang="en-US" sz="5197" u="none" strike="noStrike" spc="259" dirty="0">
                <a:solidFill>
                  <a:srgbClr val="414B3B"/>
                </a:solidFill>
                <a:latin typeface="Open Sans 1 Bold"/>
              </a:rPr>
              <a:t>: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468</Words>
  <Application>Microsoft Office PowerPoint</Application>
  <PresentationFormat>Personalizzato</PresentationFormat>
  <Paragraphs>39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Open Sans 2 Bold</vt:lpstr>
      <vt:lpstr>Arial</vt:lpstr>
      <vt:lpstr>Open Sans 2</vt:lpstr>
      <vt:lpstr>Archivo Black</vt:lpstr>
      <vt:lpstr>Calibri</vt:lpstr>
      <vt:lpstr>Open Sans 1 Bold</vt:lpstr>
      <vt:lpstr>Open Sans 1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ProjectWork-DrivenChoice</dc:title>
  <cp:lastModifiedBy>Eleonora Marasca</cp:lastModifiedBy>
  <cp:revision>2</cp:revision>
  <dcterms:created xsi:type="dcterms:W3CDTF">2006-08-16T00:00:00Z</dcterms:created>
  <dcterms:modified xsi:type="dcterms:W3CDTF">2024-02-29T15:35:11Z</dcterms:modified>
  <dc:identifier>DAF9-BQil9w</dc:identifier>
</cp:coreProperties>
</file>