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Lst>
  <p:sldSz cx="18288000" cy="10287000"/>
  <p:notesSz cx="6858000" cy="9144000"/>
  <p:embeddedFontLst>
    <p:embeddedFont>
      <p:font typeface="Open Sans 1" charset="1" panose="020B0606030504020204"/>
      <p:regular r:id="rId6"/>
    </p:embeddedFont>
    <p:embeddedFont>
      <p:font typeface="Open Sans 1 Bold" charset="1" panose="020B0806030504020204"/>
      <p:regular r:id="rId7"/>
    </p:embeddedFont>
    <p:embeddedFont>
      <p:font typeface="Open Sans 1 Italics" charset="1" panose="020B0606030504020204"/>
      <p:regular r:id="rId8"/>
    </p:embeddedFont>
    <p:embeddedFont>
      <p:font typeface="Open Sans 1 Bold Italics" charset="1" panose="020B080603050402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rchivo Black" charset="1" panose="020B0A03020202020B04"/>
      <p:regular r:id="rId14"/>
    </p:embeddedFont>
    <p:embeddedFont>
      <p:font typeface="Open Sans 2" charset="1" panose="00000000000000000000"/>
      <p:regular r:id="rId15"/>
    </p:embeddedFont>
    <p:embeddedFont>
      <p:font typeface="Open Sans 2 Bold" charset="1" panose="00000000000000000000"/>
      <p:regular r:id="rId16"/>
    </p:embeddedFont>
    <p:embeddedFont>
      <p:font typeface="Open Sans 2 Italics" charset="1" panose="00000000000000000000"/>
      <p:regular r:id="rId17"/>
    </p:embeddedFont>
    <p:embeddedFont>
      <p:font typeface="Open Sans 2 Bold Italics" charset="1" panose="00000000000000000000"/>
      <p:regular r:id="rId18"/>
    </p:embeddedFont>
    <p:embeddedFont>
      <p:font typeface="Open Sans 2 Light" charset="1" panose="00000000000000000000"/>
      <p:regular r:id="rId19"/>
    </p:embeddedFont>
    <p:embeddedFont>
      <p:font typeface="Open Sans 2 Light Italics" charset="1" panose="00000000000000000000"/>
      <p:regular r:id="rId20"/>
    </p:embeddedFont>
    <p:embeddedFont>
      <p:font typeface="Open Sans 2 Medium" charset="1" panose="00000000000000000000"/>
      <p:regular r:id="rId21"/>
    </p:embeddedFont>
    <p:embeddedFont>
      <p:font typeface="Open Sans 2 Medium Italics" charset="1" panose="00000000000000000000"/>
      <p:regular r:id="rId22"/>
    </p:embeddedFont>
    <p:embeddedFont>
      <p:font typeface="Open Sans 2 Semi-Bold" charset="1" panose="00000000000000000000"/>
      <p:regular r:id="rId23"/>
    </p:embeddedFont>
    <p:embeddedFont>
      <p:font typeface="Open Sans 2 Semi-Bold Italics" charset="1" panose="00000000000000000000"/>
      <p:regular r:id="rId24"/>
    </p:embeddedFont>
    <p:embeddedFont>
      <p:font typeface="Open Sans 2 Ultra-Bold" charset="1" panose="00000000000000000000"/>
      <p:regular r:id="rId25"/>
    </p:embeddedFont>
    <p:embeddedFont>
      <p:font typeface="Open Sans 2 Ultra-Bold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grpSp>
        <p:nvGrpSpPr>
          <p:cNvPr name="Group 2" id="2"/>
          <p:cNvGrpSpPr/>
          <p:nvPr/>
        </p:nvGrpSpPr>
        <p:grpSpPr>
          <a:xfrm rot="0">
            <a:off x="9967792" y="695647"/>
            <a:ext cx="8846915" cy="8895706"/>
            <a:chOff x="0" y="0"/>
            <a:chExt cx="2330052" cy="2342902"/>
          </a:xfrm>
        </p:grpSpPr>
        <p:sp>
          <p:nvSpPr>
            <p:cNvPr name="Freeform 3" id="3"/>
            <p:cNvSpPr/>
            <p:nvPr/>
          </p:nvSpPr>
          <p:spPr>
            <a:xfrm flipH="false" flipV="false" rot="0">
              <a:off x="0" y="0"/>
              <a:ext cx="2330052" cy="2342902"/>
            </a:xfrm>
            <a:custGeom>
              <a:avLst/>
              <a:gdLst/>
              <a:ahLst/>
              <a:cxnLst/>
              <a:rect r="r" b="b" t="t" l="l"/>
              <a:pathLst>
                <a:path h="2342902" w="2330052">
                  <a:moveTo>
                    <a:pt x="0" y="0"/>
                  </a:moveTo>
                  <a:lnTo>
                    <a:pt x="2330052" y="0"/>
                  </a:lnTo>
                  <a:lnTo>
                    <a:pt x="2330052" y="2342902"/>
                  </a:lnTo>
                  <a:lnTo>
                    <a:pt x="0" y="2342902"/>
                  </a:lnTo>
                  <a:close/>
                </a:path>
              </a:pathLst>
            </a:custGeom>
            <a:solidFill>
              <a:srgbClr val="8CA87C"/>
            </a:solidFill>
          </p:spPr>
        </p:sp>
        <p:sp>
          <p:nvSpPr>
            <p:cNvPr name="TextBox 4" id="4"/>
            <p:cNvSpPr txBox="true"/>
            <p:nvPr/>
          </p:nvSpPr>
          <p:spPr>
            <a:xfrm>
              <a:off x="0" y="-57150"/>
              <a:ext cx="2330052" cy="2400052"/>
            </a:xfrm>
            <a:prstGeom prst="rect">
              <a:avLst/>
            </a:prstGeom>
          </p:spPr>
          <p:txBody>
            <a:bodyPr anchor="ctr" rtlCol="false" tIns="50800" lIns="50800" bIns="50800" rIns="50800"/>
            <a:lstStyle/>
            <a:p>
              <a:pPr algn="ctr">
                <a:lnSpc>
                  <a:spcPts val="3150"/>
                </a:lnSpc>
              </a:pPr>
            </a:p>
          </p:txBody>
        </p:sp>
      </p:grpSp>
      <p:grpSp>
        <p:nvGrpSpPr>
          <p:cNvPr name="Group 5" id="5"/>
          <p:cNvGrpSpPr/>
          <p:nvPr/>
        </p:nvGrpSpPr>
        <p:grpSpPr>
          <a:xfrm rot="0">
            <a:off x="16093379" y="9392570"/>
            <a:ext cx="2091000" cy="70256"/>
            <a:chOff x="0" y="0"/>
            <a:chExt cx="547795" cy="18406"/>
          </a:xfrm>
        </p:grpSpPr>
        <p:sp>
          <p:nvSpPr>
            <p:cNvPr name="Freeform 6" id="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414B3B"/>
            </a:solidFill>
          </p:spPr>
        </p:sp>
        <p:sp>
          <p:nvSpPr>
            <p:cNvPr name="TextBox 7" id="7"/>
            <p:cNvSpPr txBox="true"/>
            <p:nvPr/>
          </p:nvSpPr>
          <p:spPr>
            <a:xfrm>
              <a:off x="0" y="-133350"/>
              <a:ext cx="547795" cy="151756"/>
            </a:xfrm>
            <a:prstGeom prst="rect">
              <a:avLst/>
            </a:prstGeom>
          </p:spPr>
          <p:txBody>
            <a:bodyPr anchor="ctr" rtlCol="false" tIns="50800" lIns="50800" bIns="50800" rIns="50800"/>
            <a:lstStyle/>
            <a:p>
              <a:pPr algn="ctr">
                <a:lnSpc>
                  <a:spcPts val="4420"/>
                </a:lnSpc>
              </a:pPr>
            </a:p>
          </p:txBody>
        </p:sp>
      </p:grpSp>
      <p:sp>
        <p:nvSpPr>
          <p:cNvPr name="Freeform 8" id="8"/>
          <p:cNvSpPr/>
          <p:nvPr/>
        </p:nvSpPr>
        <p:spPr>
          <a:xfrm flipH="false" flipV="false" rot="0">
            <a:off x="10279536" y="2380565"/>
            <a:ext cx="7494114" cy="5525869"/>
          </a:xfrm>
          <a:custGeom>
            <a:avLst/>
            <a:gdLst/>
            <a:ahLst/>
            <a:cxnLst/>
            <a:rect r="r" b="b" t="t" l="l"/>
            <a:pathLst>
              <a:path h="5525869" w="7494114">
                <a:moveTo>
                  <a:pt x="0" y="0"/>
                </a:moveTo>
                <a:lnTo>
                  <a:pt x="7494114" y="0"/>
                </a:lnTo>
                <a:lnTo>
                  <a:pt x="7494114" y="5525870"/>
                </a:lnTo>
                <a:lnTo>
                  <a:pt x="0" y="5525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70465" y="1620223"/>
            <a:ext cx="7379790" cy="685443"/>
          </a:xfrm>
          <a:prstGeom prst="rect">
            <a:avLst/>
          </a:prstGeom>
        </p:spPr>
        <p:txBody>
          <a:bodyPr anchor="t" rtlCol="false" tIns="0" lIns="0" bIns="0" rIns="0">
            <a:spAutoFit/>
          </a:bodyPr>
          <a:lstStyle/>
          <a:p>
            <a:pPr marL="0" indent="0" lvl="0">
              <a:lnSpc>
                <a:spcPts val="5230"/>
              </a:lnSpc>
            </a:pPr>
            <a:r>
              <a:rPr lang="en-US" sz="4981" spc="249">
                <a:solidFill>
                  <a:srgbClr val="414B3B"/>
                </a:solidFill>
                <a:latin typeface="Open Sans 1 Bold"/>
              </a:rPr>
              <a:t>DRIVENCHOICE</a:t>
            </a:r>
          </a:p>
        </p:txBody>
      </p:sp>
      <p:sp>
        <p:nvSpPr>
          <p:cNvPr name="AutoShape 10" id="10"/>
          <p:cNvSpPr/>
          <p:nvPr/>
        </p:nvSpPr>
        <p:spPr>
          <a:xfrm>
            <a:off x="1221556" y="4248152"/>
            <a:ext cx="5122944" cy="0"/>
          </a:xfrm>
          <a:prstGeom prst="line">
            <a:avLst/>
          </a:prstGeom>
          <a:ln cap="flat" w="38100">
            <a:solidFill>
              <a:srgbClr val="414B3B"/>
            </a:solidFill>
            <a:prstDash val="solid"/>
            <a:headEnd type="none" len="sm" w="sm"/>
            <a:tailEnd type="none" len="sm" w="sm"/>
          </a:ln>
        </p:spPr>
      </p:sp>
      <p:sp>
        <p:nvSpPr>
          <p:cNvPr name="TextBox 11" id="11"/>
          <p:cNvSpPr txBox="true"/>
          <p:nvPr/>
        </p:nvSpPr>
        <p:spPr>
          <a:xfrm rot="0">
            <a:off x="1028700" y="6610350"/>
            <a:ext cx="6461944" cy="2647950"/>
          </a:xfrm>
          <a:prstGeom prst="rect">
            <a:avLst/>
          </a:prstGeom>
        </p:spPr>
        <p:txBody>
          <a:bodyPr anchor="t" rtlCol="false" tIns="0" lIns="0" bIns="0" rIns="0">
            <a:spAutoFit/>
          </a:bodyPr>
          <a:lstStyle/>
          <a:p>
            <a:pPr marL="0" indent="0" lvl="0">
              <a:lnSpc>
                <a:spcPts val="4200"/>
              </a:lnSpc>
            </a:pPr>
            <a:r>
              <a:rPr lang="en-US" sz="3000" spc="60">
                <a:solidFill>
                  <a:srgbClr val="414B3B"/>
                </a:solidFill>
                <a:latin typeface="Open Sans 1"/>
              </a:rPr>
              <a:t>“Sotto la guida della passione, potenza e precisione: l'esperto venditore di macchine che trasforma le tue ambizioni in realtà.”</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grpSp>
        <p:nvGrpSpPr>
          <p:cNvPr name="Group 2" id="2"/>
          <p:cNvGrpSpPr/>
          <p:nvPr/>
        </p:nvGrpSpPr>
        <p:grpSpPr>
          <a:xfrm rot="0">
            <a:off x="0" y="0"/>
            <a:ext cx="9430959" cy="10287000"/>
            <a:chOff x="0" y="0"/>
            <a:chExt cx="2483874" cy="2709333"/>
          </a:xfrm>
        </p:grpSpPr>
        <p:sp>
          <p:nvSpPr>
            <p:cNvPr name="Freeform 3" id="3"/>
            <p:cNvSpPr/>
            <p:nvPr/>
          </p:nvSpPr>
          <p:spPr>
            <a:xfrm flipH="false" flipV="false" rot="0">
              <a:off x="0" y="0"/>
              <a:ext cx="2483874" cy="2709333"/>
            </a:xfrm>
            <a:custGeom>
              <a:avLst/>
              <a:gdLst/>
              <a:ahLst/>
              <a:cxnLst/>
              <a:rect r="r" b="b" t="t" l="l"/>
              <a:pathLst>
                <a:path h="2709333" w="2483874">
                  <a:moveTo>
                    <a:pt x="0" y="0"/>
                  </a:moveTo>
                  <a:lnTo>
                    <a:pt x="2483874" y="0"/>
                  </a:lnTo>
                  <a:lnTo>
                    <a:pt x="2483874" y="2709333"/>
                  </a:lnTo>
                  <a:lnTo>
                    <a:pt x="0" y="2709333"/>
                  </a:lnTo>
                  <a:close/>
                </a:path>
              </a:pathLst>
            </a:custGeom>
            <a:solidFill>
              <a:srgbClr val="8CA87C"/>
            </a:solidFill>
          </p:spPr>
        </p:sp>
        <p:sp>
          <p:nvSpPr>
            <p:cNvPr name="TextBox 4" id="4"/>
            <p:cNvSpPr txBox="true"/>
            <p:nvPr/>
          </p:nvSpPr>
          <p:spPr>
            <a:xfrm>
              <a:off x="0" y="-57150"/>
              <a:ext cx="2483874"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998738" y="1832222"/>
            <a:ext cx="7433482" cy="6622557"/>
          </a:xfrm>
          <a:custGeom>
            <a:avLst/>
            <a:gdLst/>
            <a:ahLst/>
            <a:cxnLst/>
            <a:rect r="r" b="b" t="t" l="l"/>
            <a:pathLst>
              <a:path h="6622557" w="7433482">
                <a:moveTo>
                  <a:pt x="0" y="0"/>
                </a:moveTo>
                <a:lnTo>
                  <a:pt x="7433483" y="0"/>
                </a:lnTo>
                <a:lnTo>
                  <a:pt x="7433483" y="6622556"/>
                </a:lnTo>
                <a:lnTo>
                  <a:pt x="0" y="6622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868037" y="1104900"/>
            <a:ext cx="5122944" cy="828584"/>
          </a:xfrm>
          <a:prstGeom prst="rect">
            <a:avLst/>
          </a:prstGeom>
        </p:spPr>
        <p:txBody>
          <a:bodyPr anchor="t" rtlCol="false" tIns="0" lIns="0" bIns="0" rIns="0">
            <a:spAutoFit/>
          </a:bodyPr>
          <a:lstStyle/>
          <a:p>
            <a:pPr marL="0" indent="0" lvl="0">
              <a:lnSpc>
                <a:spcPts val="6295"/>
              </a:lnSpc>
            </a:pPr>
            <a:r>
              <a:rPr lang="en-US" sz="5995" spc="119">
                <a:solidFill>
                  <a:srgbClr val="414B3B"/>
                </a:solidFill>
                <a:latin typeface="Archivo Black"/>
              </a:rPr>
              <a:t>SU DI NOI</a:t>
            </a:r>
          </a:p>
        </p:txBody>
      </p:sp>
      <p:sp>
        <p:nvSpPr>
          <p:cNvPr name="TextBox 7" id="7"/>
          <p:cNvSpPr txBox="true"/>
          <p:nvPr/>
        </p:nvSpPr>
        <p:spPr>
          <a:xfrm rot="0">
            <a:off x="10185735" y="3072000"/>
            <a:ext cx="7416995" cy="6118225"/>
          </a:xfrm>
          <a:prstGeom prst="rect">
            <a:avLst/>
          </a:prstGeom>
        </p:spPr>
        <p:txBody>
          <a:bodyPr anchor="t" rtlCol="false" tIns="0" lIns="0" bIns="0" rIns="0">
            <a:spAutoFit/>
          </a:bodyPr>
          <a:lstStyle/>
          <a:p>
            <a:pPr>
              <a:lnSpc>
                <a:spcPts val="3499"/>
              </a:lnSpc>
            </a:pPr>
            <a:r>
              <a:rPr lang="en-US" sz="2499" spc="49">
                <a:solidFill>
                  <a:srgbClr val="414B3B"/>
                </a:solidFill>
                <a:latin typeface="Open Sans 1"/>
              </a:rPr>
              <a:t>Siamo lieti di presentarvi  Drivenchoice, un punto di riferimento per le vostre esigenze automobilistiche dal 2023. Attraverso il nostro sito, offriamo un'ampia gamma di modelli di automobili per soddisfare ogni preferenza e necessità. Il nostro obiettivo è rendere l'esperienza dell'utente pratica e semplice, permettendo agli utenti di accedere facilmente a una vasta selezione di veicoli.</a:t>
            </a:r>
          </a:p>
          <a:p>
            <a:pPr>
              <a:lnSpc>
                <a:spcPts val="3499"/>
              </a:lnSpc>
            </a:pPr>
          </a:p>
          <a:p>
            <a:pPr marL="0" indent="0" lvl="0">
              <a:lnSpc>
                <a:spcPts val="3499"/>
              </a:lnSpc>
            </a:pPr>
            <a:r>
              <a:rPr lang="en-US" sz="2499" spc="49">
                <a:solidFill>
                  <a:srgbClr val="414B3B"/>
                </a:solidFill>
                <a:latin typeface="Open Sans 1"/>
              </a:rPr>
              <a:t>Abbiamo implementato funzionalità intuitive e pratiche, garantendo che gli utenti possano navigare e trovare il veicolo perfetto per loro con facilità.</a:t>
            </a:r>
          </a:p>
        </p:txBody>
      </p:sp>
      <p:sp>
        <p:nvSpPr>
          <p:cNvPr name="AutoShape 8" id="8"/>
          <p:cNvSpPr/>
          <p:nvPr/>
        </p:nvSpPr>
        <p:spPr>
          <a:xfrm>
            <a:off x="10620511" y="1952534"/>
            <a:ext cx="5617996" cy="0"/>
          </a:xfrm>
          <a:prstGeom prst="line">
            <a:avLst/>
          </a:prstGeom>
          <a:ln cap="flat" w="38100">
            <a:solidFill>
              <a:srgbClr val="5D534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AutoShape 2" id="2"/>
          <p:cNvSpPr/>
          <p:nvPr/>
        </p:nvSpPr>
        <p:spPr>
          <a:xfrm rot="0">
            <a:off x="0" y="0"/>
            <a:ext cx="9144000" cy="10287000"/>
          </a:xfrm>
          <a:prstGeom prst="rect">
            <a:avLst/>
          </a:prstGeom>
          <a:solidFill>
            <a:srgbClr val="8CA87C"/>
          </a:solidFill>
        </p:spPr>
      </p:sp>
      <p:sp>
        <p:nvSpPr>
          <p:cNvPr name="Freeform 3" id="3"/>
          <p:cNvSpPr/>
          <p:nvPr/>
        </p:nvSpPr>
        <p:spPr>
          <a:xfrm flipH="false" flipV="false" rot="0">
            <a:off x="1955826" y="421460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94445" y="1318895"/>
            <a:ext cx="6955109" cy="2219325"/>
          </a:xfrm>
          <a:prstGeom prst="rect">
            <a:avLst/>
          </a:prstGeom>
        </p:spPr>
        <p:txBody>
          <a:bodyPr anchor="t" rtlCol="false" tIns="0" lIns="0" bIns="0" rIns="0">
            <a:spAutoFit/>
          </a:bodyPr>
          <a:lstStyle/>
          <a:p>
            <a:pPr marL="0" indent="0" lvl="0">
              <a:lnSpc>
                <a:spcPts val="8925"/>
              </a:lnSpc>
              <a:spcBef>
                <a:spcPct val="0"/>
              </a:spcBef>
            </a:pPr>
            <a:r>
              <a:rPr lang="en-US" sz="6375" spc="127">
                <a:solidFill>
                  <a:srgbClr val="414B3B"/>
                </a:solidFill>
                <a:latin typeface="Archivo Black"/>
              </a:rPr>
              <a:t>METODOLOGIA SCRUM</a:t>
            </a:r>
          </a:p>
        </p:txBody>
      </p:sp>
      <p:sp>
        <p:nvSpPr>
          <p:cNvPr name="TextBox 5" id="5"/>
          <p:cNvSpPr txBox="true"/>
          <p:nvPr/>
        </p:nvSpPr>
        <p:spPr>
          <a:xfrm rot="0">
            <a:off x="10391803" y="3490595"/>
            <a:ext cx="6622754" cy="3051175"/>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414B3B"/>
                </a:solidFill>
                <a:latin typeface="Open Sans 1"/>
              </a:rPr>
              <a:t>abbiamo utilizzato la metodologia Scrum in questo progetto. Scrum ci ha permesso di mantenere il focus sulle priorità, adattarci rapidamente ai cambiamenti e mantenere una comunicazione trasparente e continua all'interno del nostro team.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Freeform 2" id="2"/>
          <p:cNvSpPr/>
          <p:nvPr/>
        </p:nvSpPr>
        <p:spPr>
          <a:xfrm flipH="false" flipV="false" rot="0">
            <a:off x="8119835" y="674173"/>
            <a:ext cx="1430883" cy="1452003"/>
          </a:xfrm>
          <a:custGeom>
            <a:avLst/>
            <a:gdLst/>
            <a:ahLst/>
            <a:cxnLst/>
            <a:rect r="r" b="b" t="t" l="l"/>
            <a:pathLst>
              <a:path h="1452003" w="1430883">
                <a:moveTo>
                  <a:pt x="0" y="0"/>
                </a:moveTo>
                <a:lnTo>
                  <a:pt x="1430884" y="0"/>
                </a:lnTo>
                <a:lnTo>
                  <a:pt x="1430884" y="1452004"/>
                </a:lnTo>
                <a:lnTo>
                  <a:pt x="0" y="1452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71252" y="3205631"/>
            <a:ext cx="1779467" cy="1779467"/>
          </a:xfrm>
          <a:custGeom>
            <a:avLst/>
            <a:gdLst/>
            <a:ahLst/>
            <a:cxnLst/>
            <a:rect r="r" b="b" t="t" l="l"/>
            <a:pathLst>
              <a:path h="1779467" w="1779467">
                <a:moveTo>
                  <a:pt x="0" y="0"/>
                </a:moveTo>
                <a:lnTo>
                  <a:pt x="1779467" y="0"/>
                </a:lnTo>
                <a:lnTo>
                  <a:pt x="1779467" y="1779467"/>
                </a:lnTo>
                <a:lnTo>
                  <a:pt x="0" y="17794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713117" y="5813773"/>
            <a:ext cx="2244321" cy="1281303"/>
          </a:xfrm>
          <a:custGeom>
            <a:avLst/>
            <a:gdLst/>
            <a:ahLst/>
            <a:cxnLst/>
            <a:rect r="r" b="b" t="t" l="l"/>
            <a:pathLst>
              <a:path h="1281303" w="2244321">
                <a:moveTo>
                  <a:pt x="0" y="0"/>
                </a:moveTo>
                <a:lnTo>
                  <a:pt x="2244321" y="0"/>
                </a:lnTo>
                <a:lnTo>
                  <a:pt x="2244321" y="1281303"/>
                </a:lnTo>
                <a:lnTo>
                  <a:pt x="0" y="12813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476842" y="1086387"/>
            <a:ext cx="1493648" cy="742950"/>
          </a:xfrm>
          <a:prstGeom prst="rect">
            <a:avLst/>
          </a:prstGeom>
        </p:spPr>
        <p:txBody>
          <a:bodyPr anchor="t" rtlCol="false" tIns="0" lIns="0" bIns="0" rIns="0">
            <a:spAutoFit/>
          </a:bodyPr>
          <a:lstStyle/>
          <a:p>
            <a:pPr>
              <a:lnSpc>
                <a:spcPts val="2999"/>
              </a:lnSpc>
            </a:pPr>
            <a:r>
              <a:rPr lang="en-US" sz="2499" spc="49">
                <a:solidFill>
                  <a:srgbClr val="414B3B"/>
                </a:solidFill>
                <a:latin typeface="Open Sans 1"/>
              </a:rPr>
              <a:t>Power BI:</a:t>
            </a:r>
          </a:p>
          <a:p>
            <a:pPr algn="l" marL="0" indent="0" lvl="0">
              <a:lnSpc>
                <a:spcPts val="2999"/>
              </a:lnSpc>
              <a:spcBef>
                <a:spcPct val="0"/>
              </a:spcBef>
            </a:pPr>
            <a:r>
              <a:rPr lang="en-US" sz="2499" spc="49">
                <a:solidFill>
                  <a:srgbClr val="414B3B"/>
                </a:solidFill>
                <a:latin typeface="Open Sans 1"/>
              </a:rPr>
              <a:t>Grafici</a:t>
            </a:r>
          </a:p>
        </p:txBody>
      </p:sp>
      <p:sp>
        <p:nvSpPr>
          <p:cNvPr name="TextBox 6" id="6"/>
          <p:cNvSpPr txBox="true"/>
          <p:nvPr/>
        </p:nvSpPr>
        <p:spPr>
          <a:xfrm rot="0">
            <a:off x="10476842" y="3555825"/>
            <a:ext cx="1628715" cy="742950"/>
          </a:xfrm>
          <a:prstGeom prst="rect">
            <a:avLst/>
          </a:prstGeom>
        </p:spPr>
        <p:txBody>
          <a:bodyPr anchor="t" rtlCol="false" tIns="0" lIns="0" bIns="0" rIns="0">
            <a:spAutoFit/>
          </a:bodyPr>
          <a:lstStyle/>
          <a:p>
            <a:pPr>
              <a:lnSpc>
                <a:spcPts val="2999"/>
              </a:lnSpc>
            </a:pPr>
            <a:r>
              <a:rPr lang="en-US" sz="2499" spc="49">
                <a:solidFill>
                  <a:srgbClr val="414B3B"/>
                </a:solidFill>
                <a:latin typeface="Open Sans 1"/>
              </a:rPr>
              <a:t>Python:</a:t>
            </a:r>
          </a:p>
          <a:p>
            <a:pPr algn="l" marL="0" indent="0" lvl="0">
              <a:lnSpc>
                <a:spcPts val="2999"/>
              </a:lnSpc>
              <a:spcBef>
                <a:spcPct val="0"/>
              </a:spcBef>
            </a:pPr>
            <a:r>
              <a:rPr lang="en-US" sz="2499" spc="49">
                <a:solidFill>
                  <a:srgbClr val="414B3B"/>
                </a:solidFill>
                <a:latin typeface="Open Sans 1"/>
              </a:rPr>
              <a:t>Back-end</a:t>
            </a:r>
          </a:p>
        </p:txBody>
      </p:sp>
      <p:sp>
        <p:nvSpPr>
          <p:cNvPr name="TextBox 7" id="7"/>
          <p:cNvSpPr txBox="true"/>
          <p:nvPr/>
        </p:nvSpPr>
        <p:spPr>
          <a:xfrm rot="0">
            <a:off x="10552384" y="6082949"/>
            <a:ext cx="1553173" cy="742950"/>
          </a:xfrm>
          <a:prstGeom prst="rect">
            <a:avLst/>
          </a:prstGeom>
        </p:spPr>
        <p:txBody>
          <a:bodyPr anchor="t" rtlCol="false" tIns="0" lIns="0" bIns="0" rIns="0">
            <a:spAutoFit/>
          </a:bodyPr>
          <a:lstStyle/>
          <a:p>
            <a:pPr>
              <a:lnSpc>
                <a:spcPts val="2999"/>
              </a:lnSpc>
            </a:pPr>
            <a:r>
              <a:rPr lang="en-US" sz="2499" spc="49">
                <a:solidFill>
                  <a:srgbClr val="414B3B"/>
                </a:solidFill>
                <a:latin typeface="Open Sans 1"/>
              </a:rPr>
              <a:t>MySQL:</a:t>
            </a:r>
          </a:p>
          <a:p>
            <a:pPr algn="l" marL="0" indent="0" lvl="0">
              <a:lnSpc>
                <a:spcPts val="2999"/>
              </a:lnSpc>
              <a:spcBef>
                <a:spcPct val="0"/>
              </a:spcBef>
            </a:pPr>
            <a:r>
              <a:rPr lang="en-US" sz="2499" spc="49">
                <a:solidFill>
                  <a:srgbClr val="414B3B"/>
                </a:solidFill>
                <a:latin typeface="Open Sans 1"/>
              </a:rPr>
              <a:t>Database</a:t>
            </a:r>
          </a:p>
        </p:txBody>
      </p:sp>
      <p:grpSp>
        <p:nvGrpSpPr>
          <p:cNvPr name="Group 8" id="8"/>
          <p:cNvGrpSpPr/>
          <p:nvPr/>
        </p:nvGrpSpPr>
        <p:grpSpPr>
          <a:xfrm rot="0">
            <a:off x="16751300" y="-82023"/>
            <a:ext cx="1536700" cy="10451045"/>
            <a:chOff x="0" y="0"/>
            <a:chExt cx="404728" cy="2752539"/>
          </a:xfrm>
        </p:grpSpPr>
        <p:sp>
          <p:nvSpPr>
            <p:cNvPr name="Freeform 9" id="9"/>
            <p:cNvSpPr/>
            <p:nvPr/>
          </p:nvSpPr>
          <p:spPr>
            <a:xfrm flipH="false" flipV="false" rot="0">
              <a:off x="0" y="0"/>
              <a:ext cx="404728" cy="2752539"/>
            </a:xfrm>
            <a:custGeom>
              <a:avLst/>
              <a:gdLst/>
              <a:ahLst/>
              <a:cxnLst/>
              <a:rect r="r" b="b" t="t" l="l"/>
              <a:pathLst>
                <a:path h="2752539" w="404728">
                  <a:moveTo>
                    <a:pt x="0" y="0"/>
                  </a:moveTo>
                  <a:lnTo>
                    <a:pt x="404728" y="0"/>
                  </a:lnTo>
                  <a:lnTo>
                    <a:pt x="404728" y="2752539"/>
                  </a:lnTo>
                  <a:lnTo>
                    <a:pt x="0" y="2752539"/>
                  </a:lnTo>
                  <a:close/>
                </a:path>
              </a:pathLst>
            </a:custGeom>
            <a:solidFill>
              <a:srgbClr val="414B3B"/>
            </a:solidFill>
          </p:spPr>
        </p:sp>
        <p:sp>
          <p:nvSpPr>
            <p:cNvPr name="TextBox 10" id="10"/>
            <p:cNvSpPr txBox="true"/>
            <p:nvPr/>
          </p:nvSpPr>
          <p:spPr>
            <a:xfrm>
              <a:off x="0" y="-57150"/>
              <a:ext cx="404728" cy="2809689"/>
            </a:xfrm>
            <a:prstGeom prst="rect">
              <a:avLst/>
            </a:prstGeom>
          </p:spPr>
          <p:txBody>
            <a:bodyPr anchor="ctr" rtlCol="false" tIns="50800" lIns="50800" bIns="50800" rIns="50800"/>
            <a:lstStyle/>
            <a:p>
              <a:pPr algn="ctr">
                <a:lnSpc>
                  <a:spcPts val="3150"/>
                </a:lnSpc>
              </a:pPr>
            </a:p>
          </p:txBody>
        </p:sp>
      </p:grpSp>
      <p:grpSp>
        <p:nvGrpSpPr>
          <p:cNvPr name="Group 11" id="11"/>
          <p:cNvGrpSpPr/>
          <p:nvPr/>
        </p:nvGrpSpPr>
        <p:grpSpPr>
          <a:xfrm rot="0">
            <a:off x="0" y="0"/>
            <a:ext cx="6487951" cy="10287000"/>
            <a:chOff x="0" y="0"/>
            <a:chExt cx="1708761" cy="2709333"/>
          </a:xfrm>
        </p:grpSpPr>
        <p:sp>
          <p:nvSpPr>
            <p:cNvPr name="Freeform 12" id="12"/>
            <p:cNvSpPr/>
            <p:nvPr/>
          </p:nvSpPr>
          <p:spPr>
            <a:xfrm flipH="false" flipV="false" rot="0">
              <a:off x="0" y="0"/>
              <a:ext cx="1708761" cy="2709333"/>
            </a:xfrm>
            <a:custGeom>
              <a:avLst/>
              <a:gdLst/>
              <a:ahLst/>
              <a:cxnLst/>
              <a:rect r="r" b="b" t="t" l="l"/>
              <a:pathLst>
                <a:path h="2709333" w="1708761">
                  <a:moveTo>
                    <a:pt x="0" y="0"/>
                  </a:moveTo>
                  <a:lnTo>
                    <a:pt x="1708761" y="0"/>
                  </a:lnTo>
                  <a:lnTo>
                    <a:pt x="1708761" y="2709333"/>
                  </a:lnTo>
                  <a:lnTo>
                    <a:pt x="0" y="2709333"/>
                  </a:lnTo>
                  <a:close/>
                </a:path>
              </a:pathLst>
            </a:custGeom>
            <a:solidFill>
              <a:srgbClr val="8CA87C"/>
            </a:solidFill>
          </p:spPr>
        </p:sp>
        <p:sp>
          <p:nvSpPr>
            <p:cNvPr name="TextBox 13" id="13"/>
            <p:cNvSpPr txBox="true"/>
            <p:nvPr/>
          </p:nvSpPr>
          <p:spPr>
            <a:xfrm>
              <a:off x="0" y="-57150"/>
              <a:ext cx="1708761" cy="2766483"/>
            </a:xfrm>
            <a:prstGeom prst="rect">
              <a:avLst/>
            </a:prstGeom>
          </p:spPr>
          <p:txBody>
            <a:bodyPr anchor="ctr" rtlCol="false" tIns="50800" lIns="50800" bIns="50800" rIns="50800"/>
            <a:lstStyle/>
            <a:p>
              <a:pPr algn="ctr">
                <a:lnSpc>
                  <a:spcPts val="3150"/>
                </a:lnSpc>
              </a:pPr>
            </a:p>
          </p:txBody>
        </p:sp>
      </p:grpSp>
      <p:sp>
        <p:nvSpPr>
          <p:cNvPr name="Freeform 14" id="14"/>
          <p:cNvSpPr/>
          <p:nvPr/>
        </p:nvSpPr>
        <p:spPr>
          <a:xfrm flipH="false" flipV="false" rot="0">
            <a:off x="8119835" y="7923751"/>
            <a:ext cx="1413296" cy="1768221"/>
          </a:xfrm>
          <a:custGeom>
            <a:avLst/>
            <a:gdLst/>
            <a:ahLst/>
            <a:cxnLst/>
            <a:rect r="r" b="b" t="t" l="l"/>
            <a:pathLst>
              <a:path h="1768221" w="1413296">
                <a:moveTo>
                  <a:pt x="0" y="0"/>
                </a:moveTo>
                <a:lnTo>
                  <a:pt x="1413297" y="0"/>
                </a:lnTo>
                <a:lnTo>
                  <a:pt x="1413297" y="1768221"/>
                </a:lnTo>
                <a:lnTo>
                  <a:pt x="0" y="176822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613384" y="806497"/>
            <a:ext cx="1336628" cy="1336628"/>
          </a:xfrm>
          <a:custGeom>
            <a:avLst/>
            <a:gdLst/>
            <a:ahLst/>
            <a:cxnLst/>
            <a:rect r="r" b="b" t="t" l="l"/>
            <a:pathLst>
              <a:path h="1336628" w="1336628">
                <a:moveTo>
                  <a:pt x="0" y="0"/>
                </a:moveTo>
                <a:lnTo>
                  <a:pt x="1336629" y="0"/>
                </a:lnTo>
                <a:lnTo>
                  <a:pt x="1336629" y="1336628"/>
                </a:lnTo>
                <a:lnTo>
                  <a:pt x="0" y="13366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308362" y="4088681"/>
            <a:ext cx="5686038" cy="782395"/>
          </a:xfrm>
          <a:prstGeom prst="rect">
            <a:avLst/>
          </a:prstGeom>
        </p:spPr>
        <p:txBody>
          <a:bodyPr anchor="t" rtlCol="false" tIns="0" lIns="0" bIns="0" rIns="0">
            <a:spAutoFit/>
          </a:bodyPr>
          <a:lstStyle/>
          <a:p>
            <a:pPr algn="l" marL="0" indent="0" lvl="0">
              <a:lnSpc>
                <a:spcPts val="5738"/>
              </a:lnSpc>
              <a:spcBef>
                <a:spcPct val="0"/>
              </a:spcBef>
            </a:pPr>
            <a:r>
              <a:rPr lang="en-US" sz="5915" spc="118" u="none">
                <a:solidFill>
                  <a:srgbClr val="414B3B"/>
                </a:solidFill>
                <a:latin typeface="Archivo Black"/>
              </a:rPr>
              <a:t>TECNOLOGIE</a:t>
            </a:r>
          </a:p>
        </p:txBody>
      </p:sp>
      <p:sp>
        <p:nvSpPr>
          <p:cNvPr name="TextBox 17" id="17"/>
          <p:cNvSpPr txBox="true"/>
          <p:nvPr/>
        </p:nvSpPr>
        <p:spPr>
          <a:xfrm rot="0">
            <a:off x="10552384" y="8064911"/>
            <a:ext cx="1553173" cy="1114425"/>
          </a:xfrm>
          <a:prstGeom prst="rect">
            <a:avLst/>
          </a:prstGeom>
        </p:spPr>
        <p:txBody>
          <a:bodyPr anchor="t" rtlCol="false" tIns="0" lIns="0" bIns="0" rIns="0">
            <a:spAutoFit/>
          </a:bodyPr>
          <a:lstStyle/>
          <a:p>
            <a:pPr>
              <a:lnSpc>
                <a:spcPts val="2999"/>
              </a:lnSpc>
            </a:pPr>
            <a:r>
              <a:rPr lang="en-US" sz="2499" spc="49">
                <a:solidFill>
                  <a:srgbClr val="414B3B"/>
                </a:solidFill>
                <a:latin typeface="Open Sans 1"/>
              </a:rPr>
              <a:t>HTML:</a:t>
            </a:r>
          </a:p>
          <a:p>
            <a:pPr>
              <a:lnSpc>
                <a:spcPts val="2999"/>
              </a:lnSpc>
            </a:pPr>
            <a:r>
              <a:rPr lang="en-US" sz="2499" spc="49">
                <a:solidFill>
                  <a:srgbClr val="414B3B"/>
                </a:solidFill>
                <a:latin typeface="Open Sans 1"/>
              </a:rPr>
              <a:t>CSS</a:t>
            </a:r>
          </a:p>
          <a:p>
            <a:pPr algn="l" marL="0" indent="0" lvl="0">
              <a:lnSpc>
                <a:spcPts val="2999"/>
              </a:lnSpc>
              <a:spcBef>
                <a:spcPct val="0"/>
              </a:spcBef>
            </a:pPr>
            <a:r>
              <a:rPr lang="en-US" sz="2499" spc="49">
                <a:solidFill>
                  <a:srgbClr val="414B3B"/>
                </a:solidFill>
                <a:latin typeface="Open Sans 1"/>
              </a:rPr>
              <a:t>Bootstrap</a:t>
            </a:r>
          </a:p>
        </p:txBody>
      </p:sp>
      <p:sp>
        <p:nvSpPr>
          <p:cNvPr name="TextBox 18" id="18"/>
          <p:cNvSpPr txBox="true"/>
          <p:nvPr/>
        </p:nvSpPr>
        <p:spPr>
          <a:xfrm rot="0">
            <a:off x="14166192" y="1028700"/>
            <a:ext cx="6706916" cy="1114425"/>
          </a:xfrm>
          <a:prstGeom prst="rect">
            <a:avLst/>
          </a:prstGeom>
        </p:spPr>
        <p:txBody>
          <a:bodyPr anchor="t" rtlCol="false" tIns="0" lIns="0" bIns="0" rIns="0">
            <a:spAutoFit/>
          </a:bodyPr>
          <a:lstStyle/>
          <a:p>
            <a:pPr>
              <a:lnSpc>
                <a:spcPts val="2999"/>
              </a:lnSpc>
            </a:pPr>
            <a:r>
              <a:rPr lang="en-US" sz="2499" spc="49">
                <a:solidFill>
                  <a:srgbClr val="414B3B"/>
                </a:solidFill>
                <a:latin typeface="Open Sans 1"/>
              </a:rPr>
              <a:t>Trello:</a:t>
            </a:r>
          </a:p>
          <a:p>
            <a:pPr>
              <a:lnSpc>
                <a:spcPts val="2999"/>
              </a:lnSpc>
            </a:pPr>
            <a:r>
              <a:rPr lang="en-US" sz="2499" spc="49">
                <a:solidFill>
                  <a:srgbClr val="414B3B"/>
                </a:solidFill>
                <a:latin typeface="Open Sans 1"/>
              </a:rPr>
              <a:t>Coordinazione</a:t>
            </a:r>
          </a:p>
          <a:p>
            <a:pPr algn="l" marL="0" indent="0" lvl="0">
              <a:lnSpc>
                <a:spcPts val="2999"/>
              </a:lnSpc>
              <a:spcBef>
                <a:spcPct val="0"/>
              </a:spcBef>
            </a:pPr>
            <a:r>
              <a:rPr lang="en-US" sz="2499" spc="49">
                <a:solidFill>
                  <a:srgbClr val="414B3B"/>
                </a:solidFill>
                <a:latin typeface="Open Sans 1"/>
              </a:rPr>
              <a:t> Scrum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Freeform 2" id="2" descr="Cycle Arrow Chart"/>
          <p:cNvSpPr/>
          <p:nvPr/>
        </p:nvSpPr>
        <p:spPr>
          <a:xfrm flipH="false" flipV="false" rot="0">
            <a:off x="15584912" y="1141640"/>
            <a:ext cx="1959701" cy="1959701"/>
          </a:xfrm>
          <a:custGeom>
            <a:avLst/>
            <a:gdLst/>
            <a:ahLst/>
            <a:cxnLst/>
            <a:rect r="r" b="b" t="t" l="l"/>
            <a:pathLst>
              <a:path h="1959701" w="1959701">
                <a:moveTo>
                  <a:pt x="0" y="0"/>
                </a:moveTo>
                <a:lnTo>
                  <a:pt x="1959702" y="0"/>
                </a:lnTo>
                <a:lnTo>
                  <a:pt x="1959702" y="1959701"/>
                </a:lnTo>
                <a:lnTo>
                  <a:pt x="0" y="1959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4300" y="1238250"/>
            <a:ext cx="9372600" cy="1703070"/>
          </a:xfrm>
          <a:prstGeom prst="rect">
            <a:avLst/>
          </a:prstGeom>
        </p:spPr>
        <p:txBody>
          <a:bodyPr anchor="t" rtlCol="false" tIns="0" lIns="0" bIns="0" rIns="0">
            <a:spAutoFit/>
          </a:bodyPr>
          <a:lstStyle/>
          <a:p>
            <a:pPr algn="l" marL="0" indent="0" lvl="0">
              <a:lnSpc>
                <a:spcPts val="6480"/>
              </a:lnSpc>
              <a:spcBef>
                <a:spcPct val="0"/>
              </a:spcBef>
            </a:pPr>
            <a:r>
              <a:rPr lang="en-US" sz="7200" spc="359" strike="noStrike" u="none">
                <a:solidFill>
                  <a:srgbClr val="000000"/>
                </a:solidFill>
                <a:latin typeface="Open Sans 1 Bold"/>
              </a:rPr>
              <a:t>IMPLEMENTAZIONI SITO</a:t>
            </a:r>
          </a:p>
        </p:txBody>
      </p:sp>
      <p:sp>
        <p:nvSpPr>
          <p:cNvPr name="TextBox 4" id="4"/>
          <p:cNvSpPr txBox="true"/>
          <p:nvPr/>
        </p:nvSpPr>
        <p:spPr>
          <a:xfrm rot="0">
            <a:off x="1384300" y="5458450"/>
            <a:ext cx="5862227" cy="1857375"/>
          </a:xfrm>
          <a:prstGeom prst="rect">
            <a:avLst/>
          </a:prstGeom>
        </p:spPr>
        <p:txBody>
          <a:bodyPr anchor="t" rtlCol="false" tIns="0" lIns="0" bIns="0" rIns="0">
            <a:spAutoFit/>
          </a:bodyPr>
          <a:lstStyle/>
          <a:p>
            <a:pPr algn="l" marL="0" indent="0" lvl="0">
              <a:lnSpc>
                <a:spcPts val="2999"/>
              </a:lnSpc>
              <a:spcBef>
                <a:spcPct val="0"/>
              </a:spcBef>
            </a:pPr>
            <a:r>
              <a:rPr lang="en-US" sz="2499" spc="49" strike="noStrike" u="none">
                <a:solidFill>
                  <a:srgbClr val="000000"/>
                </a:solidFill>
                <a:latin typeface="Open Sans 1"/>
              </a:rPr>
              <a:t>1. Filtri Avanzati:</a:t>
            </a:r>
          </a:p>
          <a:p>
            <a:pPr algn="l" marL="0" indent="0" lvl="0">
              <a:lnSpc>
                <a:spcPts val="2999"/>
              </a:lnSpc>
              <a:spcBef>
                <a:spcPct val="0"/>
              </a:spcBef>
            </a:pPr>
            <a:r>
              <a:rPr lang="en-US" sz="2499" spc="49" strike="noStrike" u="none">
                <a:solidFill>
                  <a:srgbClr val="000000"/>
                </a:solidFill>
                <a:latin typeface="Open Sans 1"/>
              </a:rPr>
              <a:t> sito offre filtri avanzati per personalizzare la ricerca di auto in base a determinati criteri , semplificando la selezione.</a:t>
            </a:r>
          </a:p>
        </p:txBody>
      </p:sp>
      <p:sp>
        <p:nvSpPr>
          <p:cNvPr name="TextBox 5" id="5"/>
          <p:cNvSpPr txBox="true"/>
          <p:nvPr/>
        </p:nvSpPr>
        <p:spPr>
          <a:xfrm rot="0">
            <a:off x="10875531" y="5458450"/>
            <a:ext cx="5986879" cy="3343275"/>
          </a:xfrm>
          <a:prstGeom prst="rect">
            <a:avLst/>
          </a:prstGeom>
        </p:spPr>
        <p:txBody>
          <a:bodyPr anchor="t" rtlCol="false" tIns="0" lIns="0" bIns="0" rIns="0">
            <a:spAutoFit/>
          </a:bodyPr>
          <a:lstStyle/>
          <a:p>
            <a:pPr algn="l" marL="0" indent="0" lvl="0">
              <a:lnSpc>
                <a:spcPts val="2999"/>
              </a:lnSpc>
              <a:spcBef>
                <a:spcPct val="0"/>
              </a:spcBef>
            </a:pPr>
            <a:r>
              <a:rPr lang="en-US" sz="2499" spc="49" strike="noStrike" u="none">
                <a:solidFill>
                  <a:srgbClr val="000000"/>
                </a:solidFill>
                <a:latin typeface="Open Sans 1"/>
              </a:rPr>
              <a:t>2. Login Utente:</a:t>
            </a:r>
          </a:p>
          <a:p>
            <a:pPr algn="l" marL="0" indent="0" lvl="0">
              <a:lnSpc>
                <a:spcPts val="2999"/>
              </a:lnSpc>
              <a:spcBef>
                <a:spcPct val="0"/>
              </a:spcBef>
            </a:pPr>
            <a:r>
              <a:rPr lang="en-US" sz="2499" spc="49" strike="noStrike" u="none">
                <a:solidFill>
                  <a:srgbClr val="000000"/>
                </a:solidFill>
                <a:latin typeface="Open Sans 1"/>
              </a:rPr>
              <a:t>Offriamo agli utenti la possibilità di creare un account personale attraverso il quale possono anche salvare le loro automobili preferite. Non solo semplifica il processo di ricerca e acquisto, ma offre anche un'esperienza personalizzata e più interattiva.</a:t>
            </a:r>
          </a:p>
        </p:txBody>
      </p:sp>
      <p:sp>
        <p:nvSpPr>
          <p:cNvPr name="AutoShape 6" id="6"/>
          <p:cNvSpPr/>
          <p:nvPr/>
        </p:nvSpPr>
        <p:spPr>
          <a:xfrm flipH="true" flipV="true">
            <a:off x="5" y="4058197"/>
            <a:ext cx="18288049" cy="9525"/>
          </a:xfrm>
          <a:prstGeom prst="line">
            <a:avLst/>
          </a:prstGeom>
          <a:ln cap="flat" w="19050">
            <a:solidFill>
              <a:srgbClr val="414B3B"/>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Freeform 2" id="2" descr="Growth graph icon"/>
          <p:cNvSpPr/>
          <p:nvPr/>
        </p:nvSpPr>
        <p:spPr>
          <a:xfrm flipH="false" flipV="false" rot="0">
            <a:off x="0" y="8018323"/>
            <a:ext cx="2627162" cy="2192486"/>
          </a:xfrm>
          <a:custGeom>
            <a:avLst/>
            <a:gdLst/>
            <a:ahLst/>
            <a:cxnLst/>
            <a:rect r="r" b="b" t="t" l="l"/>
            <a:pathLst>
              <a:path h="2192486" w="2627162">
                <a:moveTo>
                  <a:pt x="0" y="0"/>
                </a:moveTo>
                <a:lnTo>
                  <a:pt x="2627162" y="0"/>
                </a:lnTo>
                <a:lnTo>
                  <a:pt x="2627162" y="2192486"/>
                </a:lnTo>
                <a:lnTo>
                  <a:pt x="0" y="21924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99564" y="3471862"/>
            <a:ext cx="4001772" cy="3343275"/>
          </a:xfrm>
          <a:prstGeom prst="rect">
            <a:avLst/>
          </a:prstGeom>
        </p:spPr>
        <p:txBody>
          <a:bodyPr anchor="t" rtlCol="false" tIns="0" lIns="0" bIns="0" rIns="0">
            <a:spAutoFit/>
          </a:bodyPr>
          <a:lstStyle/>
          <a:p>
            <a:pPr algn="ctr" marL="0" indent="0" lvl="0">
              <a:lnSpc>
                <a:spcPts val="2999"/>
              </a:lnSpc>
            </a:pPr>
            <a:r>
              <a:rPr lang="en-US" sz="2499" spc="49">
                <a:solidFill>
                  <a:srgbClr val="000000"/>
                </a:solidFill>
                <a:latin typeface="Open Sans 1"/>
              </a:rPr>
              <a:t>3. Grafici delle Tendenze del Momento:</a:t>
            </a:r>
          </a:p>
          <a:p>
            <a:pPr algn="ctr" marL="0" indent="0" lvl="0">
              <a:lnSpc>
                <a:spcPts val="2999"/>
              </a:lnSpc>
            </a:pPr>
            <a:r>
              <a:rPr lang="en-US" sz="2499" spc="49">
                <a:solidFill>
                  <a:srgbClr val="000000"/>
                </a:solidFill>
                <a:latin typeface="Open Sans 1"/>
              </a:rPr>
              <a:t>I nostri grafici forniscono agli utenti una panoramica chiara delle tendenze attuali e li aiutano a valutare meglio le loro opzioni di acquisto.</a:t>
            </a:r>
          </a:p>
        </p:txBody>
      </p:sp>
      <p:sp>
        <p:nvSpPr>
          <p:cNvPr name="TextBox 4" id="4"/>
          <p:cNvSpPr txBox="true"/>
          <p:nvPr/>
        </p:nvSpPr>
        <p:spPr>
          <a:xfrm rot="0">
            <a:off x="7143114" y="2543175"/>
            <a:ext cx="4001772" cy="5200650"/>
          </a:xfrm>
          <a:prstGeom prst="rect">
            <a:avLst/>
          </a:prstGeom>
        </p:spPr>
        <p:txBody>
          <a:bodyPr anchor="t" rtlCol="false" tIns="0" lIns="0" bIns="0" rIns="0">
            <a:spAutoFit/>
          </a:bodyPr>
          <a:lstStyle/>
          <a:p>
            <a:pPr algn="ctr" marL="0" indent="0" lvl="0">
              <a:lnSpc>
                <a:spcPts val="2999"/>
              </a:lnSpc>
            </a:pPr>
            <a:r>
              <a:rPr lang="en-US" sz="2499" spc="49">
                <a:solidFill>
                  <a:srgbClr val="000000"/>
                </a:solidFill>
                <a:latin typeface="Open Sans 1"/>
              </a:rPr>
              <a:t>4. Chatbot  consiglia Macchine:</a:t>
            </a:r>
          </a:p>
          <a:p>
            <a:pPr algn="ctr" marL="0" indent="0" lvl="0">
              <a:lnSpc>
                <a:spcPts val="2999"/>
              </a:lnSpc>
            </a:pPr>
            <a:r>
              <a:rPr lang="en-US" sz="2499" spc="49">
                <a:solidFill>
                  <a:srgbClr val="000000"/>
                </a:solidFill>
                <a:latin typeface="Open Sans 1"/>
              </a:rPr>
              <a:t>Il nostro sito è dotato di un chatbot intelligente. Sa consigliare le migliori opzioni di automobili in base ai loro criteri di ricerca e preferenze. Questo strumento interattivo fornisce agli utenti un'assistenza immediata e personalizzata durante il processo di ricerca.</a:t>
            </a:r>
          </a:p>
        </p:txBody>
      </p:sp>
      <p:sp>
        <p:nvSpPr>
          <p:cNvPr name="TextBox 5" id="5"/>
          <p:cNvSpPr txBox="true"/>
          <p:nvPr/>
        </p:nvSpPr>
        <p:spPr>
          <a:xfrm rot="0">
            <a:off x="12686664" y="3100387"/>
            <a:ext cx="4001772" cy="4086225"/>
          </a:xfrm>
          <a:prstGeom prst="rect">
            <a:avLst/>
          </a:prstGeom>
        </p:spPr>
        <p:txBody>
          <a:bodyPr anchor="t" rtlCol="false" tIns="0" lIns="0" bIns="0" rIns="0">
            <a:spAutoFit/>
          </a:bodyPr>
          <a:lstStyle/>
          <a:p>
            <a:pPr algn="ctr" marL="0" indent="0" lvl="0">
              <a:lnSpc>
                <a:spcPts val="2999"/>
              </a:lnSpc>
            </a:pPr>
            <a:r>
              <a:rPr lang="en-US" sz="2499" spc="49">
                <a:solidFill>
                  <a:srgbClr val="000000"/>
                </a:solidFill>
                <a:latin typeface="Open Sans 1"/>
              </a:rPr>
              <a:t>5. Admin:</a:t>
            </a:r>
          </a:p>
          <a:p>
            <a:pPr algn="ctr" marL="0" indent="0" lvl="0">
              <a:lnSpc>
                <a:spcPts val="2999"/>
              </a:lnSpc>
            </a:pPr>
            <a:r>
              <a:rPr lang="en-US" sz="2499" spc="49">
                <a:solidFill>
                  <a:srgbClr val="000000"/>
                </a:solidFill>
                <a:latin typeface="Open Sans 1"/>
              </a:rPr>
              <a:t>Il nostro sito include un'opzione amministrativa che consente all’utente con privilegi di amministratore di modificare, cancellare ed aggiungere macchine e marchi, ed eliminare gli utenti.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Freeform 2" id="2" descr="Financial analysis and forecasting icon"/>
          <p:cNvSpPr/>
          <p:nvPr/>
        </p:nvSpPr>
        <p:spPr>
          <a:xfrm flipH="false" flipV="false" rot="0">
            <a:off x="11675396" y="2239963"/>
            <a:ext cx="5807074" cy="5807074"/>
          </a:xfrm>
          <a:custGeom>
            <a:avLst/>
            <a:gdLst/>
            <a:ahLst/>
            <a:cxnLst/>
            <a:rect r="r" b="b" t="t" l="l"/>
            <a:pathLst>
              <a:path h="5807074" w="5807074">
                <a:moveTo>
                  <a:pt x="0" y="0"/>
                </a:moveTo>
                <a:lnTo>
                  <a:pt x="5807074" y="0"/>
                </a:lnTo>
                <a:lnTo>
                  <a:pt x="5807074" y="5807074"/>
                </a:lnTo>
                <a:lnTo>
                  <a:pt x="0" y="58070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8713961" cy="10244956"/>
            <a:chOff x="0" y="0"/>
            <a:chExt cx="11618615" cy="13659941"/>
          </a:xfrm>
        </p:grpSpPr>
        <p:sp>
          <p:nvSpPr>
            <p:cNvPr name="AutoShape 4" id="4"/>
            <p:cNvSpPr/>
            <p:nvPr/>
          </p:nvSpPr>
          <p:spPr>
            <a:xfrm rot="0">
              <a:off x="0" y="3229521"/>
              <a:ext cx="10261745" cy="10113"/>
            </a:xfrm>
            <a:prstGeom prst="rect">
              <a:avLst/>
            </a:prstGeom>
            <a:solidFill>
              <a:srgbClr val="000000"/>
            </a:solidFill>
          </p:spPr>
        </p:sp>
        <p:sp>
          <p:nvSpPr>
            <p:cNvPr name="TextBox 5" id="5"/>
            <p:cNvSpPr txBox="true"/>
            <p:nvPr/>
          </p:nvSpPr>
          <p:spPr>
            <a:xfrm rot="0">
              <a:off x="0" y="47625"/>
              <a:ext cx="11618615" cy="2045723"/>
            </a:xfrm>
            <a:prstGeom prst="rect">
              <a:avLst/>
            </a:prstGeom>
          </p:spPr>
          <p:txBody>
            <a:bodyPr anchor="t" rtlCol="false" tIns="0" lIns="0" bIns="0" rIns="0">
              <a:spAutoFit/>
            </a:bodyPr>
            <a:lstStyle/>
            <a:p>
              <a:pPr marL="0" indent="0" lvl="0">
                <a:lnSpc>
                  <a:spcPts val="5912"/>
                </a:lnSpc>
              </a:pPr>
              <a:r>
                <a:rPr lang="en-US" sz="5374">
                  <a:solidFill>
                    <a:srgbClr val="000000"/>
                  </a:solidFill>
                  <a:latin typeface="Open Sans 2 Bold"/>
                </a:rPr>
                <a:t>Analisi dei dati: Correlazioni e Previsioni</a:t>
              </a:r>
            </a:p>
          </p:txBody>
        </p:sp>
        <p:sp>
          <p:nvSpPr>
            <p:cNvPr name="TextBox 6" id="6"/>
            <p:cNvSpPr txBox="true"/>
            <p:nvPr/>
          </p:nvSpPr>
          <p:spPr>
            <a:xfrm rot="0">
              <a:off x="0" y="4050079"/>
              <a:ext cx="11618615" cy="4052358"/>
            </a:xfrm>
            <a:prstGeom prst="rect">
              <a:avLst/>
            </a:prstGeom>
          </p:spPr>
          <p:txBody>
            <a:bodyPr anchor="t" rtlCol="false" tIns="0" lIns="0" bIns="0" rIns="0">
              <a:spAutoFit/>
            </a:bodyPr>
            <a:lstStyle/>
            <a:p>
              <a:pPr marL="0" indent="0" lvl="0">
                <a:lnSpc>
                  <a:spcPts val="3499"/>
                </a:lnSpc>
              </a:pPr>
              <a:r>
                <a:rPr lang="en-US" sz="2499">
                  <a:solidFill>
                    <a:srgbClr val="000000"/>
                  </a:solidFill>
                  <a:latin typeface="Open Sans 2"/>
                </a:rPr>
                <a:t>Identificazione delle correlazioni tra le varie variabili al fine di migliorare le nostre previsioni. Utilizzando un notebook Jupyter, abbiamo esplorato i dati in dettaglio.</a:t>
              </a:r>
            </a:p>
            <a:p>
              <a:pPr marL="0" indent="0" lvl="0">
                <a:lnSpc>
                  <a:spcPts val="3499"/>
                </a:lnSpc>
              </a:pPr>
              <a:r>
                <a:rPr lang="en-US" sz="2499">
                  <a:solidFill>
                    <a:srgbClr val="000000"/>
                  </a:solidFill>
                  <a:latin typeface="Open Sans 2"/>
                </a:rPr>
                <a:t>Ci siamo concentrati sulla visualizzazione dei dati tramite grafici come gli scatterplot, che ci hanno permesso di comprendere meglio le relazioni tra le variabili, in particolare con il prezzo.</a:t>
              </a:r>
            </a:p>
          </p:txBody>
        </p:sp>
        <p:sp>
          <p:nvSpPr>
            <p:cNvPr name="TextBox 7" id="7"/>
            <p:cNvSpPr txBox="true"/>
            <p:nvPr/>
          </p:nvSpPr>
          <p:spPr>
            <a:xfrm rot="0">
              <a:off x="0" y="9160574"/>
              <a:ext cx="11618615" cy="1715558"/>
            </a:xfrm>
            <a:prstGeom prst="rect">
              <a:avLst/>
            </a:prstGeom>
          </p:spPr>
          <p:txBody>
            <a:bodyPr anchor="t" rtlCol="false" tIns="0" lIns="0" bIns="0" rIns="0">
              <a:spAutoFit/>
            </a:bodyPr>
            <a:lstStyle/>
            <a:p>
              <a:pPr marL="0" indent="0" lvl="0">
                <a:lnSpc>
                  <a:spcPts val="3499"/>
                </a:lnSpc>
              </a:pPr>
              <a:r>
                <a:rPr lang="en-US" sz="2499">
                  <a:solidFill>
                    <a:srgbClr val="000000"/>
                  </a:solidFill>
                  <a:latin typeface="Open Sans 2"/>
                </a:rPr>
                <a:t>A</a:t>
              </a:r>
              <a:r>
                <a:rPr lang="en-US" sz="2499">
                  <a:solidFill>
                    <a:srgbClr val="000000"/>
                  </a:solidFill>
                  <a:latin typeface="Open Sans 2"/>
                </a:rPr>
                <a:t>bbiamo applicato modelli di regressione lineare di scikit-learn per quantificare le correlazioni e fare previsioni più accurate.</a:t>
              </a:r>
            </a:p>
          </p:txBody>
        </p:sp>
        <p:sp>
          <p:nvSpPr>
            <p:cNvPr name="TextBox 8" id="8"/>
            <p:cNvSpPr txBox="true"/>
            <p:nvPr/>
          </p:nvSpPr>
          <p:spPr>
            <a:xfrm rot="0">
              <a:off x="0" y="11944383"/>
              <a:ext cx="11618615" cy="1715558"/>
            </a:xfrm>
            <a:prstGeom prst="rect">
              <a:avLst/>
            </a:prstGeom>
          </p:spPr>
          <p:txBody>
            <a:bodyPr anchor="t" rtlCol="false" tIns="0" lIns="0" bIns="0" rIns="0">
              <a:spAutoFit/>
            </a:bodyPr>
            <a:lstStyle/>
            <a:p>
              <a:pPr marL="0" indent="0" lvl="0">
                <a:lnSpc>
                  <a:spcPts val="3499"/>
                </a:lnSpc>
              </a:pPr>
              <a:r>
                <a:rPr lang="en-US" sz="2499">
                  <a:solidFill>
                    <a:srgbClr val="000000"/>
                  </a:solidFill>
                  <a:latin typeface="Open Sans 2"/>
                </a:rPr>
                <a:t>In conclusione, l'analisi dei dati ci ha fornito preziose informazioni che ci consentiranno di prendere decisioni più informate e di migliorare le nostre previsioni future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F3"/>
        </a:solidFill>
      </p:bgPr>
    </p:bg>
    <p:spTree>
      <p:nvGrpSpPr>
        <p:cNvPr id="1" name=""/>
        <p:cNvGrpSpPr/>
        <p:nvPr/>
      </p:nvGrpSpPr>
      <p:grpSpPr>
        <a:xfrm>
          <a:off x="0" y="0"/>
          <a:ext cx="0" cy="0"/>
          <a:chOff x="0" y="0"/>
          <a:chExt cx="0" cy="0"/>
        </a:xfrm>
      </p:grpSpPr>
      <p:sp>
        <p:nvSpPr>
          <p:cNvPr name="Freeform 2" id="2" descr="Car Flat Pictogram"/>
          <p:cNvSpPr/>
          <p:nvPr/>
        </p:nvSpPr>
        <p:spPr>
          <a:xfrm flipH="false" flipV="false" rot="0">
            <a:off x="0" y="6812173"/>
            <a:ext cx="6017016" cy="3474827"/>
          </a:xfrm>
          <a:custGeom>
            <a:avLst/>
            <a:gdLst/>
            <a:ahLst/>
            <a:cxnLst/>
            <a:rect r="r" b="b" t="t" l="l"/>
            <a:pathLst>
              <a:path h="3474827" w="6017016">
                <a:moveTo>
                  <a:pt x="0" y="0"/>
                </a:moveTo>
                <a:lnTo>
                  <a:pt x="6017016" y="0"/>
                </a:lnTo>
                <a:lnTo>
                  <a:pt x="6017016" y="3474827"/>
                </a:lnTo>
                <a:lnTo>
                  <a:pt x="0" y="34748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8CA87C"/>
            </a:solidFill>
          </p:spPr>
        </p:sp>
        <p:sp>
          <p:nvSpPr>
            <p:cNvPr name="TextBox 5" id="5"/>
            <p:cNvSpPr txBox="true"/>
            <p:nvPr/>
          </p:nvSpPr>
          <p:spPr>
            <a:xfrm>
              <a:off x="0" y="-57150"/>
              <a:ext cx="2408296" cy="2766483"/>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10769933" y="3224213"/>
            <a:ext cx="6133767" cy="4029075"/>
          </a:xfrm>
          <a:prstGeom prst="rect">
            <a:avLst/>
          </a:prstGeom>
        </p:spPr>
        <p:txBody>
          <a:bodyPr anchor="t" rtlCol="false" tIns="0" lIns="0" bIns="0" rIns="0">
            <a:spAutoFit/>
          </a:bodyPr>
          <a:lstStyle/>
          <a:p>
            <a:pPr algn="l" marL="0" indent="0" lvl="0">
              <a:lnSpc>
                <a:spcPts val="6299"/>
              </a:lnSpc>
              <a:spcBef>
                <a:spcPct val="0"/>
              </a:spcBef>
            </a:pPr>
            <a:r>
              <a:rPr lang="en-US" sz="6999" spc="139" strike="noStrike" u="none">
                <a:solidFill>
                  <a:srgbClr val="414B3B"/>
                </a:solidFill>
                <a:latin typeface="Archivo Black"/>
              </a:rPr>
              <a:t>FABIO</a:t>
            </a:r>
          </a:p>
          <a:p>
            <a:pPr algn="l" marL="0" indent="0" lvl="0">
              <a:lnSpc>
                <a:spcPts val="6299"/>
              </a:lnSpc>
              <a:spcBef>
                <a:spcPct val="0"/>
              </a:spcBef>
            </a:pPr>
            <a:r>
              <a:rPr lang="en-US" sz="6999" spc="139" strike="noStrike" u="none">
                <a:solidFill>
                  <a:srgbClr val="414B3B"/>
                </a:solidFill>
                <a:latin typeface="Archivo Black"/>
              </a:rPr>
              <a:t>LEONARDO</a:t>
            </a:r>
          </a:p>
          <a:p>
            <a:pPr algn="l" marL="0" indent="0" lvl="0">
              <a:lnSpc>
                <a:spcPts val="6299"/>
              </a:lnSpc>
              <a:spcBef>
                <a:spcPct val="0"/>
              </a:spcBef>
            </a:pPr>
            <a:r>
              <a:rPr lang="en-US" sz="6999" spc="139" strike="noStrike" u="none">
                <a:solidFill>
                  <a:srgbClr val="414B3B"/>
                </a:solidFill>
                <a:latin typeface="Archivo Black"/>
              </a:rPr>
              <a:t>NICHOLAS</a:t>
            </a:r>
          </a:p>
          <a:p>
            <a:pPr algn="l" marL="0" indent="0" lvl="0">
              <a:lnSpc>
                <a:spcPts val="6299"/>
              </a:lnSpc>
              <a:spcBef>
                <a:spcPct val="0"/>
              </a:spcBef>
            </a:pPr>
            <a:r>
              <a:rPr lang="en-US" sz="6999" spc="139" strike="noStrike" u="none">
                <a:solidFill>
                  <a:srgbClr val="414B3B"/>
                </a:solidFill>
                <a:latin typeface="Archivo Black"/>
              </a:rPr>
              <a:t>EDOARDO</a:t>
            </a:r>
          </a:p>
          <a:p>
            <a:pPr algn="l" marL="0" indent="0" lvl="0">
              <a:lnSpc>
                <a:spcPts val="6299"/>
              </a:lnSpc>
              <a:spcBef>
                <a:spcPct val="0"/>
              </a:spcBef>
            </a:pPr>
            <a:r>
              <a:rPr lang="en-US" sz="6999" spc="139" strike="noStrike" u="none">
                <a:solidFill>
                  <a:srgbClr val="414B3B"/>
                </a:solidFill>
                <a:latin typeface="Archivo Black"/>
              </a:rPr>
              <a:t>ELEONORA</a:t>
            </a:r>
          </a:p>
        </p:txBody>
      </p:sp>
      <p:sp>
        <p:nvSpPr>
          <p:cNvPr name="TextBox 7" id="7"/>
          <p:cNvSpPr txBox="true"/>
          <p:nvPr/>
        </p:nvSpPr>
        <p:spPr>
          <a:xfrm rot="0">
            <a:off x="1384300" y="4901610"/>
            <a:ext cx="6299200" cy="636179"/>
          </a:xfrm>
          <a:prstGeom prst="rect">
            <a:avLst/>
          </a:prstGeom>
        </p:spPr>
        <p:txBody>
          <a:bodyPr anchor="t" rtlCol="false" tIns="0" lIns="0" bIns="0" rIns="0">
            <a:spAutoFit/>
          </a:bodyPr>
          <a:lstStyle/>
          <a:p>
            <a:pPr algn="l" marL="0" indent="0" lvl="0">
              <a:lnSpc>
                <a:spcPts val="4677"/>
              </a:lnSpc>
              <a:spcBef>
                <a:spcPct val="0"/>
              </a:spcBef>
            </a:pPr>
            <a:r>
              <a:rPr lang="en-US" sz="5197" spc="259" strike="noStrike" u="none">
                <a:solidFill>
                  <a:srgbClr val="414B3B"/>
                </a:solidFill>
                <a:latin typeface="Open Sans 1 Bold"/>
              </a:rPr>
              <a:t>UN PROGETTO DI:</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9F3"/>
        </a:solidFill>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DAF9-BQil9w</dc:identifier>
  <dcterms:modified xsi:type="dcterms:W3CDTF">2011-08-01T06:04:30Z</dcterms:modified>
  <cp:revision>1</cp:revision>
  <dc:title>Presentazione ProjectWork-DrivenChoice</dc:title>
</cp:coreProperties>
</file>