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61" r:id="rId3"/>
    <p:sldId id="264" r:id="rId4"/>
    <p:sldId id="265" r:id="rId5"/>
    <p:sldId id="263" r:id="rId6"/>
    <p:sldId id="273" r:id="rId7"/>
    <p:sldId id="266" r:id="rId8"/>
    <p:sldId id="268" r:id="rId9"/>
    <p:sldId id="269" r:id="rId10"/>
    <p:sldId id="272" r:id="rId11"/>
    <p:sldId id="270" r:id="rId12"/>
    <p:sldId id="271"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208262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73B65-C880-42A8-B763-01BC38A201B5}"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352260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400102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1731158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259182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3751432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1878854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1374357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168358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243630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3B65-C880-42A8-B763-01BC38A201B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375790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673B65-C880-42A8-B763-01BC38A201B5}"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225760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673B65-C880-42A8-B763-01BC38A201B5}"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399352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673B65-C880-42A8-B763-01BC38A201B5}"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207417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73B65-C880-42A8-B763-01BC38A201B5}"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264901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73B65-C880-42A8-B763-01BC38A201B5}"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89228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73B65-C880-42A8-B763-01BC38A201B5}"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4D0BD-6406-4055-811F-C769B5A18A89}" type="slidenum">
              <a:rPr lang="en-US" smtClean="0"/>
              <a:t>‹#›</a:t>
            </a:fld>
            <a:endParaRPr lang="en-US"/>
          </a:p>
        </p:txBody>
      </p:sp>
    </p:spTree>
    <p:extLst>
      <p:ext uri="{BB962C8B-B14F-4D97-AF65-F5344CB8AC3E}">
        <p14:creationId xmlns:p14="http://schemas.microsoft.com/office/powerpoint/2010/main" val="369676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673B65-C880-42A8-B763-01BC38A201B5}" type="datetimeFigureOut">
              <a:rPr lang="en-US" smtClean="0"/>
              <a:t>11/24/2023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04D0BD-6406-4055-811F-C769B5A18A89}" type="slidenum">
              <a:rPr lang="en-US" smtClean="0"/>
              <a:t>‹#›</a:t>
            </a:fld>
            <a:endParaRPr lang="en-US"/>
          </a:p>
        </p:txBody>
      </p:sp>
    </p:spTree>
    <p:extLst>
      <p:ext uri="{BB962C8B-B14F-4D97-AF65-F5344CB8AC3E}">
        <p14:creationId xmlns:p14="http://schemas.microsoft.com/office/powerpoint/2010/main" val="151218823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6D86-6594-48FD-82FF-85F7B4694319}"/>
              </a:ext>
            </a:extLst>
          </p:cNvPr>
          <p:cNvSpPr>
            <a:spLocks noGrp="1"/>
          </p:cNvSpPr>
          <p:nvPr>
            <p:ph type="ctrTitle"/>
          </p:nvPr>
        </p:nvSpPr>
        <p:spPr>
          <a:xfrm>
            <a:off x="3100679" y="0"/>
            <a:ext cx="8574622" cy="2616199"/>
          </a:xfrm>
        </p:spPr>
        <p:txBody>
          <a:bodyPr>
            <a:noAutofit/>
          </a:bodyPr>
          <a:lstStyle/>
          <a:p>
            <a:br>
              <a:rPr lang="en-IN" sz="3600" dirty="0">
                <a:latin typeface="+mn-lt"/>
                <a:cs typeface="Segoe UI" panose="020B0502040204020203" pitchFamily="34" charset="0"/>
              </a:rPr>
            </a:br>
            <a:br>
              <a:rPr lang="en-IN" sz="3600" dirty="0">
                <a:latin typeface="+mn-lt"/>
                <a:cs typeface="Segoe UI" panose="020B0502040204020203" pitchFamily="34" charset="0"/>
              </a:rPr>
            </a:br>
            <a:br>
              <a:rPr lang="en-IN" sz="3600" dirty="0">
                <a:latin typeface="+mn-lt"/>
                <a:cs typeface="Segoe UI" panose="020B0502040204020203" pitchFamily="34" charset="0"/>
              </a:rPr>
            </a:br>
            <a:r>
              <a:rPr lang="en-IN" sz="3600" b="1" dirty="0">
                <a:latin typeface="Times New Roman" panose="02020603050405020304" pitchFamily="18" charset="0"/>
                <a:cs typeface="Times New Roman" panose="02020603050405020304" pitchFamily="18" charset="0"/>
              </a:rPr>
              <a:t>IoT BASED CIVIL INFRASTUCTURAL MONITORING SYSTEM WITH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MEMS SENSOR</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4EF85-3351-4133-B359-A77E30E7B95D}"/>
              </a:ext>
            </a:extLst>
          </p:cNvPr>
          <p:cNvSpPr>
            <a:spLocks noGrp="1"/>
          </p:cNvSpPr>
          <p:nvPr>
            <p:ph type="subTitle" idx="1"/>
          </p:nvPr>
        </p:nvSpPr>
        <p:spPr>
          <a:xfrm>
            <a:off x="3750365" y="3784232"/>
            <a:ext cx="7924936" cy="1388534"/>
          </a:xfrm>
        </p:spPr>
        <p:txBody>
          <a:bodyPr>
            <a:noAutofit/>
          </a:bodyPr>
          <a:lstStyle/>
          <a:p>
            <a:pPr algn="l"/>
            <a:r>
              <a:rPr lang="en-IN" sz="2000" dirty="0">
                <a:latin typeface="Times New Roman" panose="02020603050405020304" pitchFamily="18" charset="0"/>
                <a:cs typeface="Times New Roman" panose="02020603050405020304" pitchFamily="18" charset="0"/>
              </a:rPr>
              <a:t>KEERTHANA.K    412918106008</a:t>
            </a:r>
            <a:br>
              <a:rPr lang="en-IN" sz="2000" dirty="0">
                <a:latin typeface="Times New Roman" panose="02020603050405020304" pitchFamily="18" charset="0"/>
                <a:cs typeface="Times New Roman" panose="02020603050405020304" pitchFamily="18" charset="0"/>
              </a:rPr>
            </a:br>
            <a:br>
              <a:rPr lang="en-IN" sz="2000" dirty="0"/>
            </a:br>
            <a:br>
              <a:rPr lang="en-IN" sz="2000" dirty="0"/>
            </a:br>
            <a:br>
              <a:rPr lang="en-IN" sz="2000" dirty="0"/>
            </a:br>
            <a:r>
              <a:rPr lang="en-IN" sz="2000" dirty="0"/>
              <a:t>                                                      </a:t>
            </a:r>
            <a:br>
              <a:rPr lang="en-IN" sz="2000" dirty="0"/>
            </a:br>
            <a:r>
              <a:rPr lang="en-IN" sz="2000" dirty="0"/>
              <a:t>                                                                                      </a:t>
            </a:r>
            <a:r>
              <a:rPr lang="en-IN" sz="2000" dirty="0">
                <a:latin typeface="Times New Roman" panose="02020603050405020304" pitchFamily="18" charset="0"/>
                <a:cs typeface="Times New Roman" panose="02020603050405020304" pitchFamily="18" charset="0"/>
              </a:rPr>
              <a:t>Under the guidance of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Mr. S. HARI RAMAKRISHNAN M.Tech.,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AP/ECE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56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6B5D-38D2-F018-2CAA-03C2F1469A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908929-505A-655A-177A-856FD565A39E}"/>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Home Auto machine</a:t>
            </a:r>
          </a:p>
          <a:p>
            <a:r>
              <a:rPr lang="en-IN" sz="2000" dirty="0">
                <a:latin typeface="Times New Roman" panose="02020603050405020304" pitchFamily="18" charset="0"/>
                <a:cs typeface="Times New Roman" panose="02020603050405020304" pitchFamily="18" charset="0"/>
              </a:rPr>
              <a:t>Data Acquisition system</a:t>
            </a:r>
          </a:p>
          <a:p>
            <a:r>
              <a:rPr lang="en-IN" sz="2000" dirty="0">
                <a:latin typeface="Times New Roman" panose="02020603050405020304" pitchFamily="18" charset="0"/>
                <a:cs typeface="Times New Roman" panose="02020603050405020304" pitchFamily="18" charset="0"/>
              </a:rPr>
              <a:t>Image processing</a:t>
            </a:r>
          </a:p>
          <a:p>
            <a:r>
              <a:rPr lang="en-IN" sz="2000" dirty="0">
                <a:latin typeface="Times New Roman" panose="02020603050405020304" pitchFamily="18" charset="0"/>
                <a:cs typeface="Times New Roman" panose="02020603050405020304" pitchFamily="18" charset="0"/>
              </a:rPr>
              <a:t>Audio processing</a:t>
            </a:r>
          </a:p>
          <a:p>
            <a:r>
              <a:rPr lang="en-IN" sz="2000" dirty="0">
                <a:latin typeface="Times New Roman" panose="02020603050405020304" pitchFamily="18" charset="0"/>
                <a:cs typeface="Times New Roman" panose="02020603050405020304" pitchFamily="18" charset="0"/>
              </a:rPr>
              <a:t>Vehicle tracking system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07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1615-52A2-BB09-83BC-323163E6E826}"/>
              </a:ext>
            </a:extLst>
          </p:cNvPr>
          <p:cNvSpPr>
            <a:spLocks noGrp="1"/>
          </p:cNvSpPr>
          <p:nvPr>
            <p:ph type="title"/>
          </p:nvPr>
        </p:nvSpPr>
        <p:spPr>
          <a:xfrm>
            <a:off x="0" y="0"/>
            <a:ext cx="12152243" cy="1752599"/>
          </a:xfrm>
        </p:spPr>
        <p:txBody>
          <a:bodyPr/>
          <a:lstStyle/>
          <a:p>
            <a:r>
              <a:rPr lang="en-IN"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9D22A1-8988-CB59-5280-A12541776879}"/>
              </a:ext>
            </a:extLst>
          </p:cNvPr>
          <p:cNvSpPr>
            <a:spLocks noGrp="1"/>
          </p:cNvSpPr>
          <p:nvPr>
            <p:ph idx="1"/>
          </p:nvPr>
        </p:nvSpPr>
        <p:spPr>
          <a:xfrm>
            <a:off x="1484310" y="1590262"/>
            <a:ext cx="10018713" cy="5267738"/>
          </a:xfrm>
        </p:spPr>
        <p:txBody>
          <a:bodyPr>
            <a:noAutofit/>
          </a:bodyPr>
          <a:lstStyle/>
          <a:p>
            <a:pPr marL="571500"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bridge monitoring is needed for public safety.  </a:t>
            </a:r>
          </a:p>
          <a:p>
            <a:pPr marL="57150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proposed system can also give notification about the bridge and some concrete problems time to time which will help or maintenance.</a:t>
            </a:r>
          </a:p>
          <a:p>
            <a:pPr marL="57150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future, similar system can be designed for building and railway monitoring IOT system with MEMS sensor technique is used to examine the lifetime, vibration of the bridge, strong, weakness and weight bearing capacity by using 3 axis MEMS accelerometer.</a:t>
            </a:r>
          </a:p>
          <a:p>
            <a:pPr marL="57150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system is tested and it results in the successful conclusion.</a:t>
            </a:r>
          </a:p>
          <a:p>
            <a:endParaRPr lang="en-US" sz="1600" dirty="0"/>
          </a:p>
        </p:txBody>
      </p:sp>
    </p:spTree>
    <p:extLst>
      <p:ext uri="{BB962C8B-B14F-4D97-AF65-F5344CB8AC3E}">
        <p14:creationId xmlns:p14="http://schemas.microsoft.com/office/powerpoint/2010/main" val="318101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A3DC-2C08-5F5C-66AF-553EF6C53ECD}"/>
              </a:ext>
            </a:extLst>
          </p:cNvPr>
          <p:cNvSpPr>
            <a:spLocks noGrp="1"/>
          </p:cNvSpPr>
          <p:nvPr>
            <p:ph type="title"/>
          </p:nvPr>
        </p:nvSpPr>
        <p:spPr>
          <a:xfrm>
            <a:off x="1" y="0"/>
            <a:ext cx="12192000" cy="1752599"/>
          </a:xfrm>
        </p:spPr>
        <p:txBody>
          <a:bodyPr/>
          <a:lstStyle/>
          <a:p>
            <a:r>
              <a:rPr lang="en-IN"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1271D5-002C-286F-7D2F-7D6004DAA937}"/>
              </a:ext>
            </a:extLst>
          </p:cNvPr>
          <p:cNvSpPr>
            <a:spLocks noGrp="1"/>
          </p:cNvSpPr>
          <p:nvPr>
            <p:ph idx="1"/>
          </p:nvPr>
        </p:nvSpPr>
        <p:spPr>
          <a:xfrm>
            <a:off x="1298713" y="1603513"/>
            <a:ext cx="10191059" cy="4399723"/>
          </a:xfrm>
        </p:spPr>
        <p:txBody>
          <a:bodyPr>
            <a:normAutofit fontScale="25000" lnSpcReduction="20000"/>
          </a:bodyPr>
          <a:lstStyle/>
          <a:p>
            <a:pPr marL="0" indent="0" algn="just">
              <a:lnSpc>
                <a:spcPct val="107000"/>
              </a:lnSpc>
              <a:spcAft>
                <a:spcPts val="80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[1]B. Romano, F. Zullo, L. Fiorini, A. Marucci, and S. Ciabo, “Land ` transformation of italy due to half a century of urbanization,” Land use policy, vol. 67, pp. 387–400, 2017.</a:t>
            </a:r>
          </a:p>
          <a:p>
            <a:pPr marL="0" indent="0" algn="just">
              <a:lnSpc>
                <a:spcPct val="107000"/>
              </a:lnSpc>
              <a:spcAft>
                <a:spcPts val="80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 [2] G. M. Calvi, M. Moratti, G. J. O’Reilly, N. Scattarreggia, R. Monteiro, D. Malomo, P. M. Calvi, and R. Pinho, “Once upon a time in italy: The tale of the morandi bridge,” Structural Engineering International, vol. 29, no. 2, pp. 198–217, 2019. </a:t>
            </a:r>
          </a:p>
          <a:p>
            <a:pPr marL="0" indent="0" algn="just">
              <a:lnSpc>
                <a:spcPct val="107000"/>
              </a:lnSpc>
              <a:spcAft>
                <a:spcPts val="80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[3] C. A. Tokognon, B. Gao, G. Y. Tian, and Y. Yan, “Structural health monitoring framework based on internet of things: A survey,” IEEE Internet of Things Journal, vol. 4, no. 3, pp. 619–635, 2017</a:t>
            </a:r>
          </a:p>
          <a:p>
            <a:pPr marL="0" indent="0" algn="just">
              <a:lnSpc>
                <a:spcPct val="107000"/>
              </a:lnSpc>
              <a:spcAft>
                <a:spcPts val="80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 [4] F. Zonzini, A. Girolami, L. De Marchi, A. Marzani, and D. Brunelli, “Cluster-based vibration analysis of structures with gsp,” IEEE Transactions on Industrial Electronics, vol. 68, no. 4, pp. 3465–3474, 2021.</a:t>
            </a:r>
          </a:p>
          <a:p>
            <a:pPr marL="0" indent="0" algn="just">
              <a:lnSpc>
                <a:spcPct val="107000"/>
              </a:lnSpc>
              <a:spcAft>
                <a:spcPts val="80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 [5] M. R. Dhage and S. Vemuru, “Structural health monitoring of railway tracks using wsn,” in 2017 International Conference on Computing, Communication, Control and Automation (ICCUBEA). IEEE, 2017, pp. 1–5.</a:t>
            </a:r>
          </a:p>
          <a:p>
            <a:endParaRPr lang="en-US" dirty="0"/>
          </a:p>
        </p:txBody>
      </p:sp>
    </p:spTree>
    <p:extLst>
      <p:ext uri="{BB962C8B-B14F-4D97-AF65-F5344CB8AC3E}">
        <p14:creationId xmlns:p14="http://schemas.microsoft.com/office/powerpoint/2010/main" val="268428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3C36E-EA6A-13A6-32C8-C98F48E0B4A3}"/>
              </a:ext>
            </a:extLst>
          </p:cNvPr>
          <p:cNvSpPr>
            <a:spLocks noGrp="1"/>
          </p:cNvSpPr>
          <p:nvPr>
            <p:ph type="title"/>
          </p:nvPr>
        </p:nvSpPr>
        <p:spPr>
          <a:xfrm>
            <a:off x="1219267" y="2552700"/>
            <a:ext cx="10018713" cy="1752599"/>
          </a:xfrm>
        </p:spPr>
        <p:txBody>
          <a:bodyPr>
            <a:normAutofit/>
          </a:bodyPr>
          <a:lstStyle/>
          <a:p>
            <a:r>
              <a:rPr lang="en-IN" sz="6600" b="1" dirty="0"/>
              <a:t>THANK YOU</a:t>
            </a:r>
            <a:endParaRPr lang="en-US" sz="6600" b="1" dirty="0"/>
          </a:p>
        </p:txBody>
      </p:sp>
    </p:spTree>
    <p:extLst>
      <p:ext uri="{BB962C8B-B14F-4D97-AF65-F5344CB8AC3E}">
        <p14:creationId xmlns:p14="http://schemas.microsoft.com/office/powerpoint/2010/main" val="178663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D275-0F76-62D6-C59B-1811273D8E9B}"/>
              </a:ext>
            </a:extLst>
          </p:cNvPr>
          <p:cNvSpPr>
            <a:spLocks noGrp="1"/>
          </p:cNvSpPr>
          <p:nvPr>
            <p:ph type="title"/>
          </p:nvPr>
        </p:nvSpPr>
        <p:spPr>
          <a:xfrm>
            <a:off x="0" y="1"/>
            <a:ext cx="12192000" cy="1488558"/>
          </a:xfrm>
        </p:spPr>
        <p:txBody>
          <a:bodyPr/>
          <a:lstStyle/>
          <a:p>
            <a:r>
              <a:rPr lang="en-IN" b="1" dirty="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535DC3E-9A0D-1AA3-66D8-A7B5A0A6271A}"/>
              </a:ext>
            </a:extLst>
          </p:cNvPr>
          <p:cNvSpPr>
            <a:spLocks noGrp="1"/>
          </p:cNvSpPr>
          <p:nvPr>
            <p:ph idx="1"/>
          </p:nvPr>
        </p:nvSpPr>
        <p:spPr>
          <a:xfrm>
            <a:off x="1484310" y="954157"/>
            <a:ext cx="10018713" cy="5632173"/>
          </a:xfrm>
        </p:spPr>
        <p:txBody>
          <a:bodyPr>
            <a:normAutofit/>
          </a:bodyPr>
          <a:lstStyle/>
          <a:p>
            <a:pPr>
              <a:lnSpc>
                <a:spcPct val="150000"/>
              </a:lnSpc>
            </a:pPr>
            <a:r>
              <a:rPr lang="en-IN" sz="2000" dirty="0">
                <a:effectLst/>
                <a:latin typeface="Times New Roman" panose="02020603050405020304" pitchFamily="18" charset="0"/>
                <a:ea typeface="Calibri" panose="020F0502020204030204" pitchFamily="34" charset="0"/>
                <a:cs typeface="Latha" panose="020B0604020202020204" pitchFamily="34" charset="0"/>
              </a:rPr>
              <a:t>Monitoring of civil infrastructures is critically needed to track aging, damages and ultimately to prevent severe failures which can endanger many lives.  </a:t>
            </a:r>
          </a:p>
          <a:p>
            <a:pPr>
              <a:lnSpc>
                <a:spcPct val="150000"/>
              </a:lnSpc>
            </a:pPr>
            <a:r>
              <a:rPr lang="en-IN" sz="2000" dirty="0">
                <a:effectLst/>
                <a:latin typeface="Times New Roman" panose="02020603050405020304" pitchFamily="18" charset="0"/>
                <a:ea typeface="Calibri" panose="020F0502020204030204" pitchFamily="34" charset="0"/>
                <a:cs typeface="Latha" panose="020B0604020202020204" pitchFamily="34" charset="0"/>
              </a:rPr>
              <a:t>Long range wireless connectivity, cabling-free installation and multi-year lifetime are a unique combination of features, not available, to the best of our knowledge, in any commercial or research device. </a:t>
            </a:r>
          </a:p>
          <a:p>
            <a:pPr>
              <a:lnSpc>
                <a:spcPct val="150000"/>
              </a:lnSpc>
            </a:pPr>
            <a:r>
              <a:rPr lang="en-IN" sz="2000" dirty="0">
                <a:effectLst/>
                <a:latin typeface="Times New Roman" panose="02020603050405020304" pitchFamily="18" charset="0"/>
                <a:ea typeface="Calibri" panose="020F0502020204030204" pitchFamily="34" charset="0"/>
                <a:cs typeface="Latha" panose="020B0604020202020204" pitchFamily="34" charset="0"/>
              </a:rPr>
              <a:t>ARDUINO MKR WAN 1300 is a powerful board that combines the functionality of the MKR Zero and LoRa connectivity.  </a:t>
            </a:r>
          </a:p>
          <a:p>
            <a:pPr>
              <a:lnSpc>
                <a:spcPct val="150000"/>
              </a:lnSpc>
            </a:pPr>
            <a:r>
              <a:rPr lang="en-IN" sz="2000" dirty="0">
                <a:effectLst/>
                <a:latin typeface="Times New Roman" panose="02020603050405020304" pitchFamily="18" charset="0"/>
                <a:ea typeface="Calibri" panose="020F0502020204030204" pitchFamily="34" charset="0"/>
                <a:cs typeface="Latha" panose="020B0604020202020204" pitchFamily="34" charset="0"/>
              </a:rPr>
              <a:t>By using 3 axis MEMS accelerometer, vibrator, weight sensor and power supply with LORAWAN which exploits the narrowband IoT protocol to establish long distance connection infrastructure network. </a:t>
            </a:r>
            <a:endParaRPr lang="en-US" sz="2000" dirty="0"/>
          </a:p>
        </p:txBody>
      </p:sp>
    </p:spTree>
    <p:extLst>
      <p:ext uri="{BB962C8B-B14F-4D97-AF65-F5344CB8AC3E}">
        <p14:creationId xmlns:p14="http://schemas.microsoft.com/office/powerpoint/2010/main" val="300673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CCDB-B1F7-852B-5223-F8ADF2F13A55}"/>
              </a:ext>
            </a:extLst>
          </p:cNvPr>
          <p:cNvSpPr>
            <a:spLocks noGrp="1"/>
          </p:cNvSpPr>
          <p:nvPr>
            <p:ph type="title"/>
          </p:nvPr>
        </p:nvSpPr>
        <p:spPr>
          <a:xfrm>
            <a:off x="1" y="0"/>
            <a:ext cx="12192000" cy="1752599"/>
          </a:xfrm>
        </p:spPr>
        <p:txBody>
          <a:bodyPr/>
          <a:lstStyle/>
          <a:p>
            <a:r>
              <a:rPr lang="en-IN" b="1" dirty="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0B552A-30B3-3CF6-EB46-961BE18E2EC8}"/>
              </a:ext>
            </a:extLst>
          </p:cNvPr>
          <p:cNvSpPr>
            <a:spLocks noGrp="1"/>
          </p:cNvSpPr>
          <p:nvPr>
            <p:ph idx="1"/>
          </p:nvPr>
        </p:nvSpPr>
        <p:spPr>
          <a:xfrm>
            <a:off x="1510814" y="1752599"/>
            <a:ext cx="10018713" cy="4542183"/>
          </a:xfrm>
        </p:spPr>
        <p:txBody>
          <a:bodyPr>
            <a:normAutofit fontScale="92500"/>
          </a:bodyPr>
          <a:lstStyle/>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Nowadays, the ability to monitor the integrity of a wide variety of buildings with low-cost and real-time measurements is essential from both an economic and a life-safety standpoint. </a:t>
            </a: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this work, we proposed a completely un tethered wireless sensor node specifically designed to support long-term model analysis with long-range connectivity at low power consumption. </a:t>
            </a: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existing system has got the  design of both hardware and software, of a SHM node that can operate unattended for more 10 years, or even indefinitely with the support of  external power source.</a:t>
            </a:r>
          </a:p>
          <a:p>
            <a:endParaRPr lang="en-US" dirty="0"/>
          </a:p>
        </p:txBody>
      </p:sp>
    </p:spTree>
    <p:extLst>
      <p:ext uri="{BB962C8B-B14F-4D97-AF65-F5344CB8AC3E}">
        <p14:creationId xmlns:p14="http://schemas.microsoft.com/office/powerpoint/2010/main" val="40749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71F6-FAA4-4B80-F828-96D4040693AB}"/>
              </a:ext>
            </a:extLst>
          </p:cNvPr>
          <p:cNvSpPr>
            <a:spLocks noGrp="1"/>
          </p:cNvSpPr>
          <p:nvPr>
            <p:ph type="title"/>
          </p:nvPr>
        </p:nvSpPr>
        <p:spPr>
          <a:xfrm>
            <a:off x="1" y="0"/>
            <a:ext cx="12192000" cy="1752599"/>
          </a:xfrm>
        </p:spPr>
        <p:txBody>
          <a:bodyPr/>
          <a:lstStyle/>
          <a:p>
            <a:r>
              <a:rPr lang="en-IN" b="1" dirty="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06821A-FC61-782C-59AC-A42A5D8CAA1C}"/>
              </a:ext>
            </a:extLst>
          </p:cNvPr>
          <p:cNvSpPr>
            <a:spLocks noGrp="1"/>
          </p:cNvSpPr>
          <p:nvPr>
            <p:ph idx="1"/>
          </p:nvPr>
        </p:nvSpPr>
        <p:spPr>
          <a:xfrm>
            <a:off x="1471058" y="1765851"/>
            <a:ext cx="10018713" cy="4303644"/>
          </a:xfrm>
        </p:spPr>
        <p:txBody>
          <a:bodyPr>
            <a:noAutofit/>
          </a:bodyPr>
          <a:lstStyle/>
          <a:p>
            <a:pPr>
              <a:lnSpc>
                <a:spcPct val="150000"/>
              </a:lnSpc>
            </a:pPr>
            <a:r>
              <a:rPr lang="en-US" sz="2000" dirty="0">
                <a:effectLst/>
                <a:latin typeface="Times New Roman" panose="02020603050405020304" pitchFamily="18" charset="0"/>
                <a:ea typeface="Calibri" panose="020F0502020204030204" pitchFamily="34" charset="0"/>
              </a:rPr>
              <a:t> In this  proposed system which provide a general overview of application  especially in bridges, Several case studies in the literatures demonstrate that MEMS technology </a:t>
            </a:r>
          </a:p>
          <a:p>
            <a:pPr>
              <a:lnSpc>
                <a:spcPct val="150000"/>
              </a:lnSpc>
            </a:pPr>
            <a:r>
              <a:rPr lang="en-US" sz="2000" dirty="0">
                <a:latin typeface="Times New Roman" panose="02020603050405020304" pitchFamily="18" charset="0"/>
                <a:ea typeface="Calibri" panose="020F0502020204030204" pitchFamily="34" charset="0"/>
              </a:rPr>
              <a:t>H</a:t>
            </a:r>
            <a:r>
              <a:rPr lang="en-US" sz="2000" dirty="0">
                <a:effectLst/>
                <a:latin typeface="Times New Roman" panose="02020603050405020304" pitchFamily="18" charset="0"/>
                <a:ea typeface="Calibri" panose="020F0502020204030204" pitchFamily="34" charset="0"/>
              </a:rPr>
              <a:t>as the potential to offer significant benefits to the civil engineering and transportation fields. </a:t>
            </a:r>
          </a:p>
          <a:p>
            <a:pPr>
              <a:lnSpc>
                <a:spcPct val="150000"/>
              </a:lnSpc>
            </a:pPr>
            <a:r>
              <a:rPr lang="en-US" sz="2000" dirty="0">
                <a:effectLst/>
                <a:latin typeface="Times New Roman" panose="02020603050405020304" pitchFamily="18" charset="0"/>
                <a:ea typeface="Calibri" panose="020F0502020204030204" pitchFamily="34" charset="0"/>
              </a:rPr>
              <a:t>A bridge monitoring is needed for public safety.  </a:t>
            </a:r>
          </a:p>
          <a:p>
            <a:pPr>
              <a:lnSpc>
                <a:spcPct val="150000"/>
              </a:lnSpc>
            </a:pPr>
            <a:r>
              <a:rPr lang="en-US" sz="2000" dirty="0">
                <a:effectLst/>
                <a:latin typeface="Times New Roman" panose="02020603050405020304" pitchFamily="18" charset="0"/>
                <a:ea typeface="Calibri" panose="020F0502020204030204" pitchFamily="34" charset="0"/>
              </a:rPr>
              <a:t>The proposed system can also give notification about   of  bridge and some concrete problems time to time which will help or maintenance.</a:t>
            </a:r>
          </a:p>
          <a:p>
            <a:pPr>
              <a:lnSpc>
                <a:spcPct val="150000"/>
              </a:lnSpc>
            </a:pPr>
            <a:r>
              <a:rPr lang="en-US" sz="2000" dirty="0">
                <a:effectLst/>
                <a:latin typeface="Times New Roman" panose="02020603050405020304" pitchFamily="18" charset="0"/>
                <a:ea typeface="Calibri" panose="020F0502020204030204" pitchFamily="34" charset="0"/>
              </a:rPr>
              <a:t>IOT system with MEMS sensor technique is used to examine the lifetime, vibration of the bridge, strong, weakness and weight bearing capacity by using 3 axis MEMS accelerometer.</a:t>
            </a:r>
            <a:endParaRPr lang="en-US" sz="2000" dirty="0"/>
          </a:p>
        </p:txBody>
      </p:sp>
    </p:spTree>
    <p:extLst>
      <p:ext uri="{BB962C8B-B14F-4D97-AF65-F5344CB8AC3E}">
        <p14:creationId xmlns:p14="http://schemas.microsoft.com/office/powerpoint/2010/main" val="161864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A590-BD45-7FFB-4C4B-AF6F66FDB407}"/>
              </a:ext>
            </a:extLst>
          </p:cNvPr>
          <p:cNvSpPr>
            <a:spLocks noGrp="1"/>
          </p:cNvSpPr>
          <p:nvPr>
            <p:ph type="title"/>
          </p:nvPr>
        </p:nvSpPr>
        <p:spPr>
          <a:xfrm>
            <a:off x="1" y="0"/>
            <a:ext cx="12192000" cy="1683025"/>
          </a:xfrm>
        </p:spPr>
        <p:txBody>
          <a:bodyPr/>
          <a:lstStyle/>
          <a:p>
            <a:r>
              <a:rPr lang="en-IN" b="1" dirty="0">
                <a:latin typeface="Times New Roman" panose="02020603050405020304" pitchFamily="18" charset="0"/>
                <a:cs typeface="Times New Roman" panose="02020603050405020304" pitchFamily="18" charset="0"/>
              </a:rPr>
              <a:t>BLOCK DIAGRAM</a:t>
            </a:r>
            <a:endParaRPr lang="en-US" b="1" dirty="0">
              <a:latin typeface="Times New Roman" panose="02020603050405020304" pitchFamily="18" charset="0"/>
              <a:cs typeface="Times New Roman" panose="02020603050405020304" pitchFamily="18" charset="0"/>
            </a:endParaRPr>
          </a:p>
        </p:txBody>
      </p:sp>
      <p:pic>
        <p:nvPicPr>
          <p:cNvPr id="19" name="Content Placeholder 18">
            <a:extLst>
              <a:ext uri="{FF2B5EF4-FFF2-40B4-BE49-F238E27FC236}">
                <a16:creationId xmlns:a16="http://schemas.microsoft.com/office/drawing/2014/main" id="{D36D7C5F-066E-D7A2-1920-34B7BA013271}"/>
              </a:ext>
            </a:extLst>
          </p:cNvPr>
          <p:cNvPicPr>
            <a:picLocks noGrp="1" noChangeAspect="1"/>
          </p:cNvPicPr>
          <p:nvPr>
            <p:ph idx="1"/>
          </p:nvPr>
        </p:nvPicPr>
        <p:blipFill>
          <a:blip r:embed="rId2"/>
          <a:stretch>
            <a:fillRect/>
          </a:stretch>
        </p:blipFill>
        <p:spPr>
          <a:xfrm>
            <a:off x="2107097" y="1444490"/>
            <a:ext cx="8839200" cy="4956312"/>
          </a:xfrm>
          <a:prstGeom prst="rect">
            <a:avLst/>
          </a:prstGeom>
        </p:spPr>
      </p:pic>
    </p:spTree>
    <p:extLst>
      <p:ext uri="{BB962C8B-B14F-4D97-AF65-F5344CB8AC3E}">
        <p14:creationId xmlns:p14="http://schemas.microsoft.com/office/powerpoint/2010/main" val="233399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4419CF-0D90-AB43-C8F8-4EFD09EB129D}"/>
              </a:ext>
            </a:extLst>
          </p:cNvPr>
          <p:cNvPicPr>
            <a:picLocks noGrp="1" noChangeAspect="1"/>
          </p:cNvPicPr>
          <p:nvPr>
            <p:ph idx="1"/>
          </p:nvPr>
        </p:nvPicPr>
        <p:blipFill>
          <a:blip r:embed="rId2"/>
          <a:stretch>
            <a:fillRect/>
          </a:stretch>
        </p:blipFill>
        <p:spPr>
          <a:xfrm>
            <a:off x="2570921" y="940903"/>
            <a:ext cx="8441635" cy="5221357"/>
          </a:xfrm>
          <a:prstGeom prst="rect">
            <a:avLst/>
          </a:prstGeom>
        </p:spPr>
      </p:pic>
    </p:spTree>
    <p:extLst>
      <p:ext uri="{BB962C8B-B14F-4D97-AF65-F5344CB8AC3E}">
        <p14:creationId xmlns:p14="http://schemas.microsoft.com/office/powerpoint/2010/main" val="231866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4173-DE43-89B0-3A10-C4DE8461EC4C}"/>
              </a:ext>
            </a:extLst>
          </p:cNvPr>
          <p:cNvSpPr>
            <a:spLocks noGrp="1"/>
          </p:cNvSpPr>
          <p:nvPr>
            <p:ph type="title"/>
          </p:nvPr>
        </p:nvSpPr>
        <p:spPr>
          <a:xfrm>
            <a:off x="1" y="0"/>
            <a:ext cx="12165496" cy="1752599"/>
          </a:xfrm>
        </p:spPr>
        <p:txBody>
          <a:bodyPr/>
          <a:lstStyle/>
          <a:p>
            <a:r>
              <a:rPr lang="en-IN" b="1" dirty="0">
                <a:latin typeface="Times New Roman" panose="02020603050405020304" pitchFamily="18" charset="0"/>
                <a:cs typeface="Times New Roman" panose="02020603050405020304" pitchFamily="18" charset="0"/>
              </a:rPr>
              <a:t>WORKING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DD7ED5-54AA-972F-9E6D-636E0A58F0F8}"/>
              </a:ext>
            </a:extLst>
          </p:cNvPr>
          <p:cNvSpPr>
            <a:spLocks noGrp="1"/>
          </p:cNvSpPr>
          <p:nvPr>
            <p:ph idx="1"/>
          </p:nvPr>
        </p:nvSpPr>
        <p:spPr>
          <a:xfrm>
            <a:off x="1484310" y="2451653"/>
            <a:ext cx="10018713" cy="3339548"/>
          </a:xfrm>
        </p:spPr>
        <p:txBody>
          <a:bodyPr>
            <a:normAutofit fontScale="25000" lnSpcReduction="20000"/>
          </a:bodyPr>
          <a:lstStyle/>
          <a:p>
            <a:pPr algn="just">
              <a:lnSpc>
                <a:spcPct val="150000"/>
              </a:lnSpc>
              <a:spcAft>
                <a:spcPts val="8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 LoRa MKR 1300 gateway has many input channel the input has different functionality. The output can be transmitted over the transmitting antenna.</a:t>
            </a:r>
          </a:p>
          <a:p>
            <a:pPr algn="just">
              <a:lnSpc>
                <a:spcPct val="150000"/>
              </a:lnSpc>
              <a:spcAft>
                <a:spcPts val="8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If the vibrator activates from the mechanical vibration into electrical signal. This electrical signal has process by means of LoRa MKR 1300 and perform the output function which is received by another gateway present in the receiver stage. </a:t>
            </a:r>
          </a:p>
          <a:p>
            <a:pPr algn="just">
              <a:lnSpc>
                <a:spcPct val="150000"/>
              </a:lnSpc>
              <a:spcAft>
                <a:spcPts val="8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 resistance of material varies depends upon the application of weight, which displays the output from the receiver unit in the distance place.</a:t>
            </a:r>
          </a:p>
          <a:p>
            <a:pPr algn="just">
              <a:lnSpc>
                <a:spcPct val="150000"/>
              </a:lnSpc>
              <a:spcAft>
                <a:spcPts val="8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Receiver consist of the same gateway which provide a proper synchronization. This lora covers the area up to 25km. </a:t>
            </a:r>
          </a:p>
          <a:p>
            <a:pPr algn="just">
              <a:lnSpc>
                <a:spcPct val="150000"/>
              </a:lnSpc>
              <a:spcAft>
                <a:spcPts val="800"/>
              </a:spcAf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Another gateway of some LoRaWAN is used to additive the coverage area. The same LoRaWAN act as a repeaters which will cover the desirable range.  </a:t>
            </a:r>
          </a:p>
          <a:p>
            <a:endParaRPr lang="en-US" dirty="0"/>
          </a:p>
        </p:txBody>
      </p:sp>
    </p:spTree>
    <p:extLst>
      <p:ext uri="{BB962C8B-B14F-4D97-AF65-F5344CB8AC3E}">
        <p14:creationId xmlns:p14="http://schemas.microsoft.com/office/powerpoint/2010/main" val="114036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3787-5671-81C9-308D-1E84E7C6141D}"/>
              </a:ext>
            </a:extLst>
          </p:cNvPr>
          <p:cNvSpPr>
            <a:spLocks noGrp="1"/>
          </p:cNvSpPr>
          <p:nvPr>
            <p:ph type="title"/>
          </p:nvPr>
        </p:nvSpPr>
        <p:spPr>
          <a:xfrm>
            <a:off x="1" y="0"/>
            <a:ext cx="12192000" cy="1752599"/>
          </a:xfrm>
        </p:spPr>
        <p:txBody>
          <a:bodyPr/>
          <a:lstStyle/>
          <a:p>
            <a:r>
              <a:rPr lang="en-IN" b="1" dirty="0">
                <a:latin typeface="Times New Roman" panose="02020603050405020304" pitchFamily="18" charset="0"/>
                <a:cs typeface="Times New Roman" panose="02020603050405020304" pitchFamily="18" charset="0"/>
              </a:rPr>
              <a:t>HARDWARE REQUIREMENTS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BB924C-7056-25AB-60B7-74FA2BEE4BCE}"/>
              </a:ext>
            </a:extLst>
          </p:cNvPr>
          <p:cNvSpPr>
            <a:spLocks noGrp="1"/>
          </p:cNvSpPr>
          <p:nvPr>
            <p:ph idx="1"/>
          </p:nvPr>
        </p:nvSpPr>
        <p:spPr>
          <a:xfrm>
            <a:off x="1484310" y="2120348"/>
            <a:ext cx="10018713" cy="4611755"/>
          </a:xfrm>
        </p:spPr>
        <p:txBody>
          <a:bodyPr>
            <a:no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2000" dirty="0">
                <a:latin typeface="Times New Roman" panose="02020603050405020304" pitchFamily="18" charset="0"/>
                <a:ea typeface="Calibri" panose="020F0502020204030204" pitchFamily="34" charset="0"/>
                <a:cs typeface="Times New Roman" panose="02020603050405020304" pitchFamily="18" charset="0"/>
              </a:rPr>
              <a:t>icrocontroller ESP 8266</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LoRaWAN MKR1300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Vibration sensor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Accelerometer.</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Weight load cell sensor</a:t>
            </a:r>
          </a:p>
          <a:p>
            <a:r>
              <a:rPr lang="en-US" sz="2000" dirty="0">
                <a:latin typeface="Times New Roman" panose="02020603050405020304" pitchFamily="18" charset="0"/>
                <a:ea typeface="Calibri" panose="020F0502020204030204" pitchFamily="34" charset="0"/>
                <a:cs typeface="Times New Roman" panose="02020603050405020304" pitchFamily="18" charset="0"/>
              </a:rPr>
              <a:t>Transformer</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Power supply</a:t>
            </a:r>
          </a:p>
          <a:p>
            <a:r>
              <a:rPr lang="en-US" sz="2000" dirty="0">
                <a:latin typeface="Times New Roman" panose="02020603050405020304" pitchFamily="18" charset="0"/>
                <a:ea typeface="Calibri" panose="020F0502020204030204" pitchFamily="34" charset="0"/>
                <a:cs typeface="Times New Roman" panose="02020603050405020304" pitchFamily="18" charset="0"/>
              </a:rPr>
              <a:t>LCD Display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734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BA83-6F0A-7B3E-4366-764CF503F719}"/>
              </a:ext>
            </a:extLst>
          </p:cNvPr>
          <p:cNvSpPr>
            <a:spLocks noGrp="1"/>
          </p:cNvSpPr>
          <p:nvPr>
            <p:ph type="title"/>
          </p:nvPr>
        </p:nvSpPr>
        <p:spPr>
          <a:xfrm>
            <a:off x="1" y="0"/>
            <a:ext cx="12192000" cy="1752599"/>
          </a:xfrm>
        </p:spPr>
        <p:txBody>
          <a:bodyPr/>
          <a:lstStyle/>
          <a:p>
            <a:r>
              <a:rPr lang="en-IN" b="1" dirty="0">
                <a:latin typeface="Times New Roman" panose="02020603050405020304" pitchFamily="18" charset="0"/>
                <a:cs typeface="Times New Roman" panose="02020603050405020304" pitchFamily="18" charset="0"/>
              </a:rPr>
              <a:t>SOFTWARE REQUIREMENTS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700715-AA81-48CA-6E2B-76ABAE1F5894}"/>
              </a:ext>
            </a:extLst>
          </p:cNvPr>
          <p:cNvSpPr>
            <a:spLocks noGrp="1"/>
          </p:cNvSpPr>
          <p:nvPr>
            <p:ph idx="1"/>
          </p:nvPr>
        </p:nvSpPr>
        <p:spPr>
          <a:xfrm>
            <a:off x="1444553" y="2133600"/>
            <a:ext cx="10018713" cy="3392557"/>
          </a:xfrm>
        </p:spPr>
        <p:txBody>
          <a:bodyPr>
            <a:normAutofit/>
          </a:bodyPr>
          <a:lstStyle/>
          <a:p>
            <a:pPr algn="just">
              <a:lnSpc>
                <a:spcPts val="2250"/>
              </a:lnSpc>
              <a:spcBef>
                <a:spcPts val="450"/>
              </a:spcBef>
              <a:spcAft>
                <a:spcPts val="750"/>
              </a:spcAft>
            </a:pPr>
            <a:endParaRPr lang="en-US" sz="1800" i="1" dirty="0">
              <a:solidFill>
                <a:srgbClr val="000000"/>
              </a:solidFill>
              <a:effectLst/>
              <a:latin typeface="Times New Roman" panose="02020603050405020304" pitchFamily="18" charset="0"/>
              <a:ea typeface="Times New Roman" panose="02020603050405020304" pitchFamily="18" charset="0"/>
            </a:endParaRPr>
          </a:p>
          <a:p>
            <a:pPr algn="just">
              <a:lnSpc>
                <a:spcPts val="2250"/>
              </a:lnSpc>
              <a:spcBef>
                <a:spcPts val="450"/>
              </a:spcBef>
              <a:spcAft>
                <a:spcPts val="750"/>
              </a:spcAft>
            </a:pPr>
            <a:r>
              <a:rPr lang="en-US" sz="2000" dirty="0">
                <a:solidFill>
                  <a:srgbClr val="000000"/>
                </a:solidFill>
                <a:effectLst/>
                <a:latin typeface="Times New Roman" panose="02020603050405020304" pitchFamily="18" charset="0"/>
                <a:ea typeface="Times New Roman" panose="02020603050405020304" pitchFamily="18" charset="0"/>
              </a:rPr>
              <a:t> Arduino IDE</a:t>
            </a:r>
          </a:p>
          <a:p>
            <a:pPr algn="just">
              <a:lnSpc>
                <a:spcPts val="2250"/>
              </a:lnSpc>
              <a:spcBef>
                <a:spcPts val="450"/>
              </a:spcBef>
              <a:spcAft>
                <a:spcPts val="750"/>
              </a:spcAft>
            </a:pPr>
            <a:r>
              <a:rPr lang="en-US" sz="2000" dirty="0">
                <a:solidFill>
                  <a:srgbClr val="000000"/>
                </a:solidFill>
                <a:effectLst/>
                <a:latin typeface="Times New Roman" panose="02020603050405020304" pitchFamily="18" charset="0"/>
                <a:ea typeface="Times New Roman" panose="02020603050405020304" pitchFamily="18" charset="0"/>
              </a:rPr>
              <a:t>Embedded C Language</a:t>
            </a:r>
          </a:p>
          <a:p>
            <a:pPr algn="just">
              <a:lnSpc>
                <a:spcPts val="2250"/>
              </a:lnSpc>
              <a:spcBef>
                <a:spcPts val="450"/>
              </a:spcBef>
              <a:spcAft>
                <a:spcPts val="750"/>
              </a:spcAft>
            </a:pPr>
            <a:r>
              <a:rPr lang="en-US" sz="2000" dirty="0">
                <a:solidFill>
                  <a:srgbClr val="000000"/>
                </a:solidFill>
                <a:effectLst/>
                <a:latin typeface="Times New Roman" panose="02020603050405020304" pitchFamily="18" charset="0"/>
                <a:ea typeface="Times New Roman" panose="02020603050405020304" pitchFamily="18" charset="0"/>
              </a:rPr>
              <a:t>Cloud (Ubidots</a:t>
            </a:r>
            <a:r>
              <a:rPr lang="en-US" sz="2000" dirty="0">
                <a:solidFill>
                  <a:srgbClr val="000000"/>
                </a:solidFill>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6185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Facet</Template>
  <TotalTime>477</TotalTime>
  <Words>927</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Parallax</vt:lpstr>
      <vt:lpstr>   IoT BASED CIVIL INFRASTUCTURAL MONITORING SYSTEM WITH  MEMS SENSOR</vt:lpstr>
      <vt:lpstr>ABSTRACT</vt:lpstr>
      <vt:lpstr>EXISTING SYSTEM</vt:lpstr>
      <vt:lpstr>PROPOSED SYSTEM</vt:lpstr>
      <vt:lpstr>BLOCK DIAGRAM</vt:lpstr>
      <vt:lpstr>PowerPoint Presentation</vt:lpstr>
      <vt:lpstr>WORKING</vt:lpstr>
      <vt:lpstr>HARDWARE REQUIREMENTS</vt:lpstr>
      <vt:lpstr>SOFTWARE REQUIREMENTS</vt:lpstr>
      <vt:lpstr>APPLICATION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CIVIL INFRASTUCTURAL MONITORING SYSTEM WITH  MEMS SENSOR</dc:title>
  <dc:creator>keerthana</dc:creator>
  <cp:lastModifiedBy>keerthana</cp:lastModifiedBy>
  <cp:revision>46</cp:revision>
  <dcterms:created xsi:type="dcterms:W3CDTF">2022-05-02T08:25:32Z</dcterms:created>
  <dcterms:modified xsi:type="dcterms:W3CDTF">2023-11-24T07:14:04Z</dcterms:modified>
</cp:coreProperties>
</file>