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69" d="100"/>
          <a:sy n="69"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9/11/2024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0284541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666098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5142713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74127801"/>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2358966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5605188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9734107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9238033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5440431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2237349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3142977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1650390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41840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92973757"/>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6238019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9547988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8036976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1277543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565708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3080503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5501077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6935840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8897426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9783977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3228386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4602085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0423131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2.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2.pn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234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800" b="0" i="0" u="none" strike="noStrike" kern="1200" cap="none" spc="0" baseline="0">
                <a:solidFill>
                  <a:schemeClr val="tx1"/>
                </a:solidFill>
                <a:latin typeface="Calibri" pitchFamily="0" charset="0"/>
                <a:ea typeface="宋体" pitchFamily="0" charset="0"/>
                <a:cs typeface="Calibri" pitchFamily="0" charset="0"/>
              </a:rPr>
              <a:t> Kesavan. G</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800" b="0" i="0" u="none" strike="noStrike" kern="1200" cap="none" spc="0" baseline="0">
                <a:solidFill>
                  <a:schemeClr val="tx1"/>
                </a:solidFill>
                <a:latin typeface="Calibri" pitchFamily="0" charset="0"/>
                <a:ea typeface="宋体" pitchFamily="0" charset="0"/>
                <a:cs typeface="Calibri" pitchFamily="0" charset="0"/>
              </a:rPr>
              <a:t> 312203030</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800" b="0" i="0" u="none" strike="noStrike" kern="1200" cap="none" spc="0" baseline="0">
                <a:solidFill>
                  <a:schemeClr val="tx1"/>
                </a:solidFill>
                <a:latin typeface="Calibri" pitchFamily="0" charset="0"/>
                <a:ea typeface="宋体" pitchFamily="0" charset="0"/>
                <a:cs typeface="Calibri" pitchFamily="0" charset="0"/>
              </a:rPr>
              <a:t> B. COM CA</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800" b="0" i="0" u="none" strike="noStrike" kern="1200" cap="none" spc="0" baseline="0">
                <a:solidFill>
                  <a:schemeClr val="tx1"/>
                </a:solidFill>
                <a:latin typeface="Calibri" pitchFamily="0" charset="0"/>
                <a:ea typeface="宋体" pitchFamily="0" charset="0"/>
                <a:cs typeface="Calibri" pitchFamily="0" charset="0"/>
              </a:rPr>
              <a:t>: Asan memorial college of arts and science </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1083822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9"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文本框"/>
          <p:cNvSpPr txBox="1">
            <a:spLocks/>
          </p:cNvSpPr>
          <p:nvPr/>
        </p:nvSpPr>
        <p:spPr>
          <a:xfrm rot="0">
            <a:off x="409568" y="2133567"/>
            <a:ext cx="5401810"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a:rPr>
              <a:t>Modeling involves making a representation of something. Creating a tiny, functioning volcano is an example of modeling. Teachers use modeling when they have a class election that represents a larger one, like a presidential election. Modeling is anything that represents something else, usually on a smaller scale.</a:t>
            </a:r>
            <a:endParaRPr lang="zh-CN" altLang="en-US" sz="2400" b="0" i="0" u="none" strike="noStrike" kern="1200" cap="none" spc="0" baseline="0">
              <a:solidFill>
                <a:schemeClr val="tx1"/>
              </a:solidFill>
              <a:latin typeface="Droid Sans" pitchFamily="0" charset="0"/>
              <a:ea typeface="宋体" pitchFamily="0" charset="0"/>
              <a:cs typeface="Lucida Sans"/>
            </a:endParaRPr>
          </a:p>
        </p:txBody>
      </p:sp>
      <p:pic>
        <p:nvPicPr>
          <p:cNvPr id="166" name="图片"/>
          <p:cNvPicPr>
            <a:picLocks noChangeAspect="1"/>
          </p:cNvPicPr>
          <p:nvPr/>
        </p:nvPicPr>
        <p:blipFill>
          <a:blip r:embed="rId2" cstate="print"/>
          <a:stretch>
            <a:fillRect/>
          </a:stretch>
        </p:blipFill>
        <p:spPr>
          <a:xfrm rot="0">
            <a:off x="5524416" y="1552551"/>
            <a:ext cx="5200571" cy="2933655"/>
          </a:xfrm>
          <a:prstGeom prst="rect"/>
          <a:noFill/>
          <a:ln w="12700" cmpd="sng" cap="flat">
            <a:noFill/>
            <a:prstDash val="solid"/>
            <a:miter/>
          </a:ln>
        </p:spPr>
      </p:pic>
    </p:spTree>
    <p:extLst>
      <p:ext uri="{BB962C8B-B14F-4D97-AF65-F5344CB8AC3E}">
        <p14:creationId xmlns:p14="http://schemas.microsoft.com/office/powerpoint/2010/main" val="131852705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4"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文本框"/>
          <p:cNvSpPr txBox="1">
            <a:spLocks/>
          </p:cNvSpPr>
          <p:nvPr/>
        </p:nvSpPr>
        <p:spPr>
          <a:xfrm rot="0">
            <a:off x="266695" y="1990694"/>
            <a:ext cx="5035366"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a:rPr>
              <a:t>There is nothing wrong with performance reviews as a process! Performance reviews should be a part of every organization’s operations! We recommend that you should conduct performance reviews as often as once every quarter! In fact, check out our article on performance review frequency!</a:t>
            </a:r>
            <a:endParaRPr lang="zh-CN" altLang="en-US" sz="2400" b="0" i="0" u="none" strike="noStrike" kern="1200" cap="none" spc="0" baseline="0">
              <a:solidFill>
                <a:schemeClr val="tx1"/>
              </a:solidFill>
              <a:latin typeface="Droid Sans" pitchFamily="0" charset="0"/>
              <a:ea typeface="宋体" pitchFamily="0" charset="0"/>
              <a:cs typeface="Lucida Sans"/>
            </a:endParaRPr>
          </a:p>
        </p:txBody>
      </p:sp>
      <p:pic>
        <p:nvPicPr>
          <p:cNvPr id="168" name="图片"/>
          <p:cNvPicPr>
            <a:picLocks noChangeAspect="1"/>
          </p:cNvPicPr>
          <p:nvPr/>
        </p:nvPicPr>
        <p:blipFill>
          <a:blip r:embed="rId2" cstate="print"/>
          <a:stretch>
            <a:fillRect/>
          </a:stretch>
        </p:blipFill>
        <p:spPr>
          <a:xfrm rot="0">
            <a:off x="5591999" y="2133567"/>
            <a:ext cx="3845048" cy="2662812"/>
          </a:xfrm>
          <a:prstGeom prst="rect"/>
          <a:noFill/>
          <a:ln w="12700" cmpd="sng" cap="flat">
            <a:noFill/>
            <a:prstDash val="solid"/>
            <a:miter/>
          </a:ln>
        </p:spPr>
      </p:pic>
    </p:spTree>
    <p:extLst>
      <p:ext uri="{BB962C8B-B14F-4D97-AF65-F5344CB8AC3E}">
        <p14:creationId xmlns:p14="http://schemas.microsoft.com/office/powerpoint/2010/main" val="40833994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1" name="文本框"/>
          <p:cNvSpPr txBox="1">
            <a:spLocks/>
          </p:cNvSpPr>
          <p:nvPr/>
        </p:nvSpPr>
        <p:spPr>
          <a:xfrm rot="0">
            <a:off x="628640" y="2209766"/>
            <a:ext cx="6266622" cy="2663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333333"/>
                </a:solidFill>
                <a:latin typeface="Droid Sans" pitchFamily="0" charset="0"/>
                <a:ea typeface="宋体" pitchFamily="0" charset="0"/>
                <a:cs typeface="Droid Sans" pitchFamily="0" charset="0"/>
              </a:rPr>
              <a:t> by way of confirming the results of data analysis to mentors as experts. The confirmation … of the results of data analysis and conclusions of this study. Thus, analysis of possible data by …</a:t>
            </a:r>
            <a:endParaRPr lang="zh-CN" altLang="en-US" sz="2800" b="0" i="0" u="none" strike="noStrike" kern="1200" cap="none" spc="0" baseline="0">
              <a:solidFill>
                <a:srgbClr val="333333"/>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97724616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2107799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4690052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7" name="文本框"/>
          <p:cNvSpPr txBox="1">
            <a:spLocks/>
          </p:cNvSpPr>
          <p:nvPr/>
        </p:nvSpPr>
        <p:spPr>
          <a:xfrm rot="29781">
            <a:off x="914335" y="1916207"/>
            <a:ext cx="5181663" cy="1863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a:rPr>
              <a:t>We've collected the top problem statement templates to help you identify and articulate challenges clearly and concisely in any business context. Download any of these free templates that align with your needs, and customize it for your organization.</a:t>
            </a:r>
            <a:endParaRPr lang="zh-CN" altLang="en-US" sz="2000" b="0" i="0" u="none" strike="noStrike" kern="1200" cap="none" spc="0" baseline="0">
              <a:solidFill>
                <a:schemeClr val="tx1"/>
              </a:solidFill>
              <a:latin typeface="Droid Sans" pitchFamily="0" charset="0"/>
              <a:ea typeface="宋体" pitchFamily="0" charset="0"/>
              <a:cs typeface="Lucida Sans"/>
            </a:endParaRPr>
          </a:p>
        </p:txBody>
      </p:sp>
      <p:sp>
        <p:nvSpPr>
          <p:cNvPr id="158" name="文本框"/>
          <p:cNvSpPr txBox="1">
            <a:spLocks/>
          </p:cNvSpPr>
          <p:nvPr/>
        </p:nvSpPr>
        <p:spPr>
          <a:xfrm rot="0">
            <a:off x="981060" y="4362383"/>
            <a:ext cx="4537823" cy="1863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Droid Sans" pitchFamily="0" charset="0"/>
              </a:rPr>
              <a:t>On this page, you’ll find a customer problem statement template, a problem and solution slide template, a problem statement document template, and more. You’ll also find information on different</a:t>
            </a:r>
            <a:endParaRPr lang="zh-CN" altLang="en-US" sz="20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85113042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9"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9" name="文本框"/>
          <p:cNvSpPr txBox="1">
            <a:spLocks/>
          </p:cNvSpPr>
          <p:nvPr/>
        </p:nvSpPr>
        <p:spPr>
          <a:xfrm rot="65101">
            <a:off x="980982" y="1770279"/>
            <a:ext cx="4463946" cy="40728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A project plan is an essential part of any project manager’s toolkit. While it can be tempting to get started on completing tasks as soon as possible, taking the time to map out your strategy can help you save money and resources. Your project will constantly be shifting, and you need a project plan template that can keep up. </a:t>
            </a:r>
            <a:endParaRPr lang="zh-CN" altLang="en-US" sz="24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68587974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60" name="文本框"/>
          <p:cNvSpPr txBox="1">
            <a:spLocks/>
          </p:cNvSpPr>
          <p:nvPr/>
        </p:nvSpPr>
        <p:spPr>
          <a:xfrm rot="0">
            <a:off x="1057258" y="1704949"/>
            <a:ext cx="3668812" cy="40728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a:rPr>
              <a:t>An end user is a person or other entity that consumes or makes use of the goods or services produced by businesses. In this way, an end user may differ from a customer since the entity or person that buys a product or service may not be the one who actu</a:t>
            </a:r>
            <a:endParaRPr lang="zh-CN" altLang="en-US" sz="24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36021159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9"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3"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4"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61" name="文本框"/>
          <p:cNvSpPr txBox="1">
            <a:spLocks/>
          </p:cNvSpPr>
          <p:nvPr/>
        </p:nvSpPr>
        <p:spPr>
          <a:xfrm rot="0">
            <a:off x="3505146" y="2133567"/>
            <a:ext cx="4829269" cy="3710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a:rPr>
              <a:t>A value proposition is a short statement that communicates why buyers should choose your products or services. It's more than just a product or service description — it's the specific solution that your business provides and the promise of value that a customer can expect you to deliver.</a:t>
            </a:r>
            <a:endParaRPr lang="zh-CN" altLang="en-US" sz="24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84139829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2" name="文本框"/>
          <p:cNvSpPr txBox="1">
            <a:spLocks/>
          </p:cNvSpPr>
          <p:nvPr/>
        </p:nvSpPr>
        <p:spPr>
          <a:xfrm rot="0">
            <a:off x="838187" y="1914495"/>
            <a:ext cx="6046726" cy="3520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a:rPr>
              <a:t>A Dataset is a set or collection of data. This set is normally presented in a tabular pattern. Every column describes a particular variable. And each row corresponds to a given member of the data set, as per the given question. This is a part of data management.</a:t>
            </a:r>
            <a:endParaRPr lang="zh-CN" altLang="en-US" sz="2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42645874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7"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1"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2"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914427" y="2497575"/>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3" name="文本框"/>
          <p:cNvSpPr txBox="1">
            <a:spLocks/>
          </p:cNvSpPr>
          <p:nvPr/>
        </p:nvSpPr>
        <p:spPr>
          <a:xfrm rot="0">
            <a:off x="3000329" y="1847821"/>
            <a:ext cx="3173294" cy="4434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a:rPr>
              <a:t>Imagine walking into a local coffee shop, and the barista not only remembers your name but also knows your favourite coffee order. That personal touch is a 'WOW' moment that can turn a casual coffee drinker into a loyal, repeat customer.</a:t>
            </a:r>
            <a:endParaRPr lang="zh-CN" altLang="en-US" sz="24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83794035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249</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2024-09-11T03:11:46Z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