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256" r:id="rId2"/>
    <p:sldId id="318" r:id="rId3"/>
    <p:sldId id="324" r:id="rId4"/>
    <p:sldId id="325" r:id="rId5"/>
    <p:sldId id="327" r:id="rId6"/>
    <p:sldId id="328" r:id="rId7"/>
    <p:sldId id="383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20" r:id="rId19"/>
    <p:sldId id="347" r:id="rId20"/>
    <p:sldId id="348" r:id="rId21"/>
    <p:sldId id="336" r:id="rId22"/>
    <p:sldId id="412" r:id="rId23"/>
    <p:sldId id="413" r:id="rId24"/>
    <p:sldId id="414" r:id="rId25"/>
    <p:sldId id="415" r:id="rId26"/>
    <p:sldId id="416" r:id="rId27"/>
    <p:sldId id="455" r:id="rId28"/>
    <p:sldId id="456" r:id="rId29"/>
    <p:sldId id="457" r:id="rId30"/>
    <p:sldId id="458" r:id="rId31"/>
    <p:sldId id="459" r:id="rId32"/>
    <p:sldId id="460" r:id="rId33"/>
    <p:sldId id="424" r:id="rId34"/>
    <p:sldId id="425" r:id="rId35"/>
    <p:sldId id="426" r:id="rId36"/>
    <p:sldId id="428" r:id="rId37"/>
    <p:sldId id="407" r:id="rId38"/>
    <p:sldId id="408" r:id="rId39"/>
    <p:sldId id="409" r:id="rId40"/>
    <p:sldId id="454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2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2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2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2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86331" autoAdjust="0"/>
  </p:normalViewPr>
  <p:slideViewPr>
    <p:cSldViewPr>
      <p:cViewPr>
        <p:scale>
          <a:sx n="75" d="100"/>
          <a:sy n="75" d="100"/>
        </p:scale>
        <p:origin x="1890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3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1022E8-B55B-4C20-A8D4-D178F253C076}" type="datetimeFigureOut">
              <a:rPr lang="zh-CN" altLang="en-US"/>
              <a:pPr/>
              <a:t>2020/1/16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2B5C2D-34CA-45B6-870C-0F939FE4763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8249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2A5BD7E-A8E0-4E0A-B4DC-E8011B8F828F}" type="datetimeFigureOut">
              <a:rPr lang="zh-CN" altLang="en-US"/>
              <a:pPr/>
              <a:t>2020/1/16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3065CA-238B-4759-AB44-C0F27E2389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0426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93216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16527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向左走需要求“从（</a:t>
            </a:r>
            <a:r>
              <a:rPr lang="en-US" altLang="zh-CN" sz="1200" dirty="0" smtClean="0"/>
              <a:t>i+1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j</a:t>
            </a:r>
            <a:r>
              <a:rPr lang="zh-CN" altLang="en-US" sz="1200" dirty="0" smtClean="0"/>
              <a:t>）出发的最大和”，就是</a:t>
            </a:r>
            <a:r>
              <a:rPr lang="en-US" altLang="zh-CN" sz="1200" dirty="0" smtClean="0">
                <a:solidFill>
                  <a:srgbClr val="FF0000"/>
                </a:solidFill>
              </a:rPr>
              <a:t>d(i+1</a:t>
            </a:r>
            <a:r>
              <a:rPr lang="zh-CN" altLang="en-US" sz="1200" dirty="0" smtClean="0">
                <a:solidFill>
                  <a:srgbClr val="FF0000"/>
                </a:solidFill>
              </a:rPr>
              <a:t>，</a:t>
            </a:r>
            <a:r>
              <a:rPr lang="en-US" altLang="zh-CN" sz="1200" dirty="0" smtClean="0">
                <a:solidFill>
                  <a:srgbClr val="FF0000"/>
                </a:solidFill>
              </a:rPr>
              <a:t>j)</a:t>
            </a:r>
            <a:r>
              <a:rPr lang="zh-CN" altLang="en-US" sz="1200" dirty="0" smtClean="0"/>
              <a:t>。</a:t>
            </a:r>
            <a:r>
              <a:rPr lang="en-US" altLang="zh-CN" sz="1200" dirty="0" smtClean="0"/>
              <a:t>-------------------</a:t>
            </a:r>
          </a:p>
          <a:p>
            <a:r>
              <a:rPr lang="zh-CN" altLang="en-US" dirty="0" smtClean="0"/>
              <a:t>此时注意“最大”二字，如果连</a:t>
            </a:r>
            <a:r>
              <a:rPr lang="zh-CN" altLang="en-US" sz="1200" dirty="0" smtClean="0"/>
              <a:t> “从（</a:t>
            </a:r>
            <a:r>
              <a:rPr lang="en-US" altLang="zh-CN" sz="1200" dirty="0" smtClean="0"/>
              <a:t>i+1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j</a:t>
            </a:r>
            <a:r>
              <a:rPr lang="zh-CN" altLang="en-US" sz="1200" dirty="0" smtClean="0"/>
              <a:t>）出发到底”这部分的和都不是最大，加上</a:t>
            </a:r>
            <a:r>
              <a:rPr lang="en-US" altLang="zh-CN" sz="1200" dirty="0" smtClean="0">
                <a:solidFill>
                  <a:srgbClr val="FF0000"/>
                </a:solidFill>
              </a:rPr>
              <a:t>a(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i</a:t>
            </a:r>
            <a:r>
              <a:rPr lang="zh-CN" altLang="en-US" sz="1200" dirty="0" smtClean="0">
                <a:solidFill>
                  <a:srgbClr val="FF0000"/>
                </a:solidFill>
              </a:rPr>
              <a:t>，</a:t>
            </a:r>
            <a:r>
              <a:rPr lang="en-US" altLang="zh-CN" sz="1200" dirty="0" smtClean="0">
                <a:solidFill>
                  <a:srgbClr val="FF0000"/>
                </a:solidFill>
              </a:rPr>
              <a:t>j)</a:t>
            </a:r>
            <a:r>
              <a:rPr lang="zh-CN" altLang="en-US" sz="1200" dirty="0" smtClean="0">
                <a:solidFill>
                  <a:srgbClr val="FF0000"/>
                </a:solidFill>
              </a:rPr>
              <a:t>之后肯定也不是最大的。这个性质就是最优子结构</a:t>
            </a:r>
            <a:r>
              <a:rPr lang="en-US" altLang="zh-CN" sz="1200" dirty="0" smtClean="0">
                <a:solidFill>
                  <a:srgbClr val="FF0000"/>
                </a:solidFill>
              </a:rPr>
              <a:t>----</a:t>
            </a:r>
            <a:r>
              <a:rPr lang="zh-CN" altLang="en-US" sz="1200" dirty="0" smtClean="0">
                <a:solidFill>
                  <a:srgbClr val="FF0000"/>
                </a:solidFill>
              </a:rPr>
              <a:t>“全局最优解包含局部最优解”</a:t>
            </a:r>
            <a:r>
              <a:rPr lang="zh-CN" altLang="en-US" sz="1200" dirty="0" smtClean="0"/>
              <a:t>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1C9455-0C1D-489C-8DAF-8C1090A8F653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463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dirty="0" smtClean="0"/>
              <a:t>这样计算是因为：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是逆序枚举的，因此</a:t>
            </a:r>
            <a:r>
              <a:rPr kumimoji="1" lang="zh-CN" altLang="en-US" sz="1200" b="0" kern="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Verdana" pitchFamily="34" charset="0"/>
              </a:rPr>
              <a:t>在计算</a:t>
            </a:r>
            <a:r>
              <a:rPr kumimoji="1" lang="en-US" altLang="zh-CN" sz="1200" b="0" kern="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Verdana" pitchFamily="34" charset="0"/>
              </a:rPr>
              <a:t>d[</a:t>
            </a:r>
            <a:r>
              <a:rPr kumimoji="1" lang="en-US" altLang="zh-CN" sz="1200" b="0" kern="0" dirty="0" err="1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Verdana" pitchFamily="34" charset="0"/>
              </a:rPr>
              <a:t>i,j</a:t>
            </a:r>
            <a:r>
              <a:rPr kumimoji="1" lang="en-US" altLang="zh-CN" sz="1200" b="0" kern="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Verdana" pitchFamily="34" charset="0"/>
              </a:rPr>
              <a:t>]</a:t>
            </a:r>
            <a:r>
              <a:rPr kumimoji="1" lang="zh-CN" altLang="en-US" sz="1200" b="0" kern="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Verdana" pitchFamily="34" charset="0"/>
              </a:rPr>
              <a:t>前，</a:t>
            </a:r>
            <a:r>
              <a:rPr kumimoji="1" lang="en-US" altLang="zh-CN" sz="1200" b="0" kern="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Verdana" pitchFamily="34" charset="0"/>
              </a:rPr>
              <a:t>d[i+1,j],d[i+1,j+1]</a:t>
            </a:r>
            <a:r>
              <a:rPr kumimoji="1" lang="zh-CN" altLang="en-US" sz="1200" b="0" kern="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Verdana" pitchFamily="34" charset="0"/>
              </a:rPr>
              <a:t>已计算好了！</a:t>
            </a:r>
            <a:endParaRPr kumimoji="1" lang="en-US" altLang="zh-CN" sz="1200" b="0" kern="0" dirty="0" smtClean="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Verdan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kumimoji="1" lang="zh-CN" altLang="en-US" sz="1200" b="0" kern="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Verdana" pitchFamily="34" charset="0"/>
              </a:rPr>
              <a:t>可以用递推法计算状态转移方程。递推的关键是边界和计算顺序。</a:t>
            </a:r>
            <a:endParaRPr kumimoji="1" lang="en-US" altLang="zh-CN" sz="1200" b="0" kern="0" dirty="0" smtClean="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Verdan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kumimoji="1" lang="zh-CN" altLang="en-US" sz="1200" b="0" kern="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Verdana" pitchFamily="34" charset="0"/>
              </a:rPr>
              <a:t>多数情况下，递推的时间复杂度是：状态总数*每个状态的决策个数*决策时间。</a:t>
            </a:r>
            <a:endParaRPr kumimoji="1" lang="en-US" altLang="zh-CN" sz="1200" b="0" kern="0" dirty="0" smtClean="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Verdan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kumimoji="1" lang="zh-CN" altLang="en-US" sz="1200" b="0" kern="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Verdana" pitchFamily="34" charset="0"/>
              </a:rPr>
              <a:t>如果不同状态决策的个数不同，需要具体分析。</a:t>
            </a:r>
            <a:endParaRPr kumimoji="1" lang="en-US" altLang="zh-CN" sz="1200" b="0" kern="0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1C9455-0C1D-489C-8DAF-8C1090A8F653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156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以上方法可以保证每个结点只访问一次。</a:t>
            </a:r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</a:t>
            </a:r>
            <a:r>
              <a:rPr lang="zh-CN" altLang="en-US" dirty="0" smtClean="0"/>
              <a:t>都在</a:t>
            </a:r>
            <a:r>
              <a:rPr lang="en-US" altLang="zh-CN" dirty="0" smtClean="0"/>
              <a:t>1-n</a:t>
            </a:r>
            <a:r>
              <a:rPr lang="zh-CN" altLang="en-US" dirty="0" smtClean="0"/>
              <a:t>之间，所有不相同的结点一共只有</a:t>
            </a:r>
            <a:r>
              <a:rPr lang="en-US" altLang="zh-CN" dirty="0" smtClean="0"/>
              <a:t>O(n^2)</a:t>
            </a:r>
            <a:r>
              <a:rPr lang="zh-CN" altLang="en-US" dirty="0" smtClean="0"/>
              <a:t>个。无论以怎样的顺序访问，时间复杂度都是</a:t>
            </a:r>
            <a:r>
              <a:rPr lang="en-US" altLang="zh-CN" dirty="0" smtClean="0"/>
              <a:t>O(n^2)</a:t>
            </a:r>
            <a:r>
              <a:rPr lang="zh-CN" altLang="en-US" dirty="0" smtClean="0"/>
              <a:t>，从</a:t>
            </a:r>
            <a:r>
              <a:rPr lang="en-US" altLang="zh-CN" dirty="0" smtClean="0"/>
              <a:t>2^n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n^2</a:t>
            </a:r>
            <a:r>
              <a:rPr lang="zh-CN" altLang="en-US" dirty="0" smtClean="0"/>
              <a:t>这样巨大的优化，正是利用了数字三角形具有大量重叠子问题的特点。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1C9455-0C1D-489C-8DAF-8C1090A8F653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644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FF8C4-7AA9-4C11-8013-A1CF07CFA31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258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FF8C4-7AA9-4C11-8013-A1CF07CFA31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66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/>
        </p:nvGraphicFramePr>
        <p:xfrm>
          <a:off x="0" y="0"/>
          <a:ext cx="2268538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5" name="Image" r:id="rId3" imgW="3847619" imgH="3796825" progId="">
                  <p:embed/>
                </p:oleObj>
              </mc:Choice>
              <mc:Fallback>
                <p:oleObj name="Image" r:id="rId3" imgW="3847619" imgH="3796825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268538" cy="223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BB61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rgbClr val="DDDDDD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2017 </a:t>
            </a:r>
            <a:r>
              <a:rPr lang="zh-CN" altLang="en-US" dirty="0" smtClean="0"/>
              <a:t>信息学夏令营  </a:t>
            </a:r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9319F-4C2C-47A2-A3EB-8D1303D0B3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2017 </a:t>
            </a:r>
            <a:r>
              <a:rPr lang="zh-CN" altLang="en-US" smtClean="0"/>
              <a:t>信息学夏令营  </a:t>
            </a:r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8C80A-1B93-4CF8-BCFD-FA3D749FE00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/>
        </p:nvGraphicFramePr>
        <p:xfrm>
          <a:off x="0" y="0"/>
          <a:ext cx="2268538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7" name="Image" r:id="rId3" imgW="3847619" imgH="3796825" progId="">
                  <p:embed/>
                </p:oleObj>
              </mc:Choice>
              <mc:Fallback>
                <p:oleObj name="Image" r:id="rId3" imgW="3847619" imgH="3796825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268538" cy="223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BB61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rgbClr val="DDDDDD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2"/>
                </a:solidFill>
                <a:latin typeface="Verdana" pitchFamily="34" charset="0"/>
                <a:ea typeface="华文中宋" pitchFamily="2" charset="-122"/>
                <a:cs typeface="Verdana" pitchFamily="34" charset="0"/>
              </a:defRPr>
            </a:lvl1pPr>
            <a:lvl2pPr>
              <a:defRPr sz="2000">
                <a:solidFill>
                  <a:schemeClr val="tx2"/>
                </a:solidFill>
                <a:latin typeface="Verdana" pitchFamily="34" charset="0"/>
                <a:ea typeface="华文中宋" pitchFamily="2" charset="-122"/>
                <a:cs typeface="Verdana" pitchFamily="34" charset="0"/>
              </a:defRPr>
            </a:lvl2pPr>
            <a:lvl3pPr>
              <a:defRPr sz="2000">
                <a:solidFill>
                  <a:schemeClr val="tx2"/>
                </a:solidFill>
                <a:latin typeface="Verdana" pitchFamily="34" charset="0"/>
                <a:ea typeface="华文中宋" pitchFamily="2" charset="-122"/>
                <a:cs typeface="Verdana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Verdana" pitchFamily="34" charset="0"/>
                <a:ea typeface="华文中宋" pitchFamily="2" charset="-122"/>
                <a:cs typeface="Verdana" pitchFamily="34" charset="0"/>
              </a:defRPr>
            </a:lvl4pPr>
            <a:lvl5pPr>
              <a:defRPr sz="2000">
                <a:solidFill>
                  <a:schemeClr val="tx2"/>
                </a:solidFill>
                <a:latin typeface="Verdana" pitchFamily="34" charset="0"/>
                <a:ea typeface="华文中宋" pitchFamily="2" charset="-122"/>
                <a:cs typeface="Verdana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2017 </a:t>
            </a:r>
            <a:r>
              <a:rPr lang="zh-CN" altLang="en-US" dirty="0" smtClean="0"/>
              <a:t>信息学夏令营   </a:t>
            </a:r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AE7477-7942-425C-AAD2-C00C398197C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2017 </a:t>
            </a:r>
            <a:r>
              <a:rPr lang="zh-CN" altLang="en-US" dirty="0" smtClean="0"/>
              <a:t>信息学夏令营  </a:t>
            </a:r>
            <a:endParaRPr lang="en-US" altLang="zh-CN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32A5BC-EA3C-43A4-91FC-9247953F6AB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2017 </a:t>
            </a:r>
            <a:r>
              <a:rPr lang="zh-CN" altLang="en-US" dirty="0" smtClean="0"/>
              <a:t>信息学夏令营  </a:t>
            </a:r>
            <a:endParaRPr lang="en-US" altLang="zh-CN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2F61CE-398B-45B8-BC05-37E90F7A99B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2017 </a:t>
            </a:r>
            <a:r>
              <a:rPr lang="zh-CN" altLang="en-US" dirty="0" smtClean="0"/>
              <a:t>信息学夏令营  </a:t>
            </a:r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BE4138-FCC3-4453-990D-048572D1BE0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2017 </a:t>
            </a:r>
            <a:r>
              <a:rPr lang="zh-CN" altLang="en-US" dirty="0" smtClean="0"/>
              <a:t>信息学夏令营  </a:t>
            </a:r>
            <a:endParaRPr lang="en-US" altLang="zh-CN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49419-3D2E-465A-8068-41AB89BAC8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2017 </a:t>
            </a:r>
            <a:r>
              <a:rPr lang="zh-CN" altLang="en-US" dirty="0" smtClean="0"/>
              <a:t>信息学夏令营  </a:t>
            </a:r>
            <a:endParaRPr lang="en-US" altLang="zh-CN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559247-A12C-455A-99E7-8AB35DC537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2017 </a:t>
            </a:r>
            <a:r>
              <a:rPr lang="zh-CN" altLang="en-US" dirty="0" smtClean="0"/>
              <a:t>信息学夏令营  </a:t>
            </a:r>
            <a:endParaRPr lang="en-US" altLang="zh-CN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F14A2-42E0-423C-9F59-2E18813262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2268538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Image" r:id="rId14" imgW="3847619" imgH="3796825" progId="">
                  <p:embed/>
                </p:oleObj>
              </mc:Choice>
              <mc:Fallback>
                <p:oleObj name="Image" r:id="rId14" imgW="3847619" imgH="3796825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268538" cy="223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BB61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rgbClr val="DDDDDD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2976" y="428604"/>
            <a:ext cx="7793037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 altLang="zh-CN" dirty="0" smtClean="0"/>
              <a:t>2017 </a:t>
            </a:r>
            <a:r>
              <a:rPr lang="zh-CN" altLang="en-US" dirty="0" smtClean="0"/>
              <a:t>信息学冬令营</a:t>
            </a:r>
            <a:endParaRPr lang="en-US" altLang="zh-CN" dirty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fld id="{BABBACEB-7837-45FA-88C0-19C71AF0A6A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000">
          <a:solidFill>
            <a:schemeClr val="tx2"/>
          </a:solidFill>
          <a:latin typeface="Century Schoolbook"/>
          <a:ea typeface="华文中宋" pitchFamily="2" charset="-122"/>
          <a:cs typeface="Century Schoolbook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2"/>
          </a:solidFill>
          <a:latin typeface="Century Schoolbook"/>
          <a:ea typeface="华文中宋" pitchFamily="2" charset="-122"/>
          <a:cs typeface="Century Schoolbook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000">
          <a:solidFill>
            <a:schemeClr val="tx2"/>
          </a:solidFill>
          <a:latin typeface="Century Schoolbook"/>
          <a:ea typeface="华文中宋" pitchFamily="2" charset="-122"/>
          <a:cs typeface="Century Schoolbook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2"/>
          </a:solidFill>
          <a:latin typeface="Century Schoolbook"/>
          <a:ea typeface="华文中宋" pitchFamily="2" charset="-122"/>
          <a:cs typeface="Century Schoolbook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2"/>
          </a:solidFill>
          <a:latin typeface="Century Schoolbook"/>
          <a:ea typeface="华文中宋" pitchFamily="2" charset="-122"/>
          <a:cs typeface="Century Schoolbook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2708275"/>
            <a:ext cx="7992888" cy="1008063"/>
          </a:xfrm>
        </p:spPr>
        <p:txBody>
          <a:bodyPr/>
          <a:lstStyle/>
          <a:p>
            <a:pPr algn="r" eaLnBrk="1" hangingPunct="1"/>
            <a:r>
              <a:rPr lang="zh-CN" altLang="en-US" sz="6600" dirty="0" smtClean="0">
                <a:latin typeface="Times New Roman" pitchFamily="18" charset="0"/>
                <a:ea typeface="华文新魏" pitchFamily="2" charset="-122"/>
              </a:rPr>
              <a:t>动态规划入门 </a:t>
            </a:r>
            <a:r>
              <a:rPr lang="zh-CN" altLang="en-US" sz="66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内容占位符 2"/>
          <p:cNvSpPr>
            <a:spLocks noGrp="1"/>
          </p:cNvSpPr>
          <p:nvPr>
            <p:ph idx="1"/>
          </p:nvPr>
        </p:nvSpPr>
        <p:spPr>
          <a:xfrm>
            <a:off x="642938" y="500063"/>
            <a:ext cx="7772400" cy="56324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  思考</a:t>
            </a:r>
            <a:r>
              <a:rPr lang="zh-CN" altLang="en-US" dirty="0" smtClean="0"/>
              <a:t>：</a:t>
            </a:r>
            <a:r>
              <a:rPr lang="zh-CN" altLang="en-US" sz="2400" dirty="0" smtClean="0"/>
              <a:t>观察不同状态如何转移的。</a:t>
            </a:r>
            <a:endParaRPr lang="en-US" altLang="zh-CN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从格子（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）出发有两种决策。</a:t>
            </a:r>
            <a:endParaRPr lang="en-US" altLang="zh-CN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/>
              <a:t>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/>
              <a:t> 	</a:t>
            </a:r>
            <a:r>
              <a:rPr lang="zh-CN" altLang="en-US" sz="2400" dirty="0" smtClean="0"/>
              <a:t>如果（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）格子里的值为</a:t>
            </a:r>
            <a:r>
              <a:rPr lang="en-US" altLang="zh-CN" sz="2400" dirty="0" smtClean="0">
                <a:solidFill>
                  <a:srgbClr val="FF0000"/>
                </a:solidFill>
              </a:rPr>
              <a:t>a 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</a:rPr>
              <a:t>j)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/>
              <a:t>   </a:t>
            </a:r>
            <a:r>
              <a:rPr lang="zh-CN" altLang="en-US" sz="2400" dirty="0" smtClean="0"/>
              <a:t>向左走需要求“从（</a:t>
            </a:r>
            <a:r>
              <a:rPr lang="en-US" altLang="zh-CN" sz="2400" dirty="0" smtClean="0"/>
              <a:t>i+1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）出发的最大和”，就是</a:t>
            </a:r>
            <a:r>
              <a:rPr lang="en-US" altLang="zh-CN" sz="2400" dirty="0" smtClean="0">
                <a:solidFill>
                  <a:srgbClr val="FF0000"/>
                </a:solidFill>
              </a:rPr>
              <a:t>d[i+1</a:t>
            </a:r>
            <a:r>
              <a:rPr lang="zh-CN" altLang="en-US" sz="2400" dirty="0" smtClean="0">
                <a:solidFill>
                  <a:srgbClr val="FF0000"/>
                </a:solidFill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</a:rPr>
              <a:t>j]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   向右走需要求“从（</a:t>
            </a:r>
            <a:r>
              <a:rPr lang="en-US" altLang="zh-CN" sz="2400" dirty="0" smtClean="0"/>
              <a:t>i+1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j+1</a:t>
            </a:r>
            <a:r>
              <a:rPr lang="zh-CN" altLang="en-US" sz="2400" dirty="0" smtClean="0"/>
              <a:t>）出发的最大和”，就是</a:t>
            </a:r>
            <a:r>
              <a:rPr lang="en-US" altLang="zh-CN" sz="2400" dirty="0" smtClean="0">
                <a:solidFill>
                  <a:srgbClr val="FF0000"/>
                </a:solidFill>
              </a:rPr>
              <a:t>d[i+1</a:t>
            </a:r>
            <a:r>
              <a:rPr lang="zh-CN" altLang="en-US" sz="2400" dirty="0" smtClean="0">
                <a:solidFill>
                  <a:srgbClr val="FF0000"/>
                </a:solidFill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</a:rPr>
              <a:t>j+1]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       </a:t>
            </a:r>
            <a:r>
              <a:rPr lang="zh-CN" altLang="en-US" sz="4000" dirty="0" smtClean="0">
                <a:solidFill>
                  <a:srgbClr val="FF0000"/>
                </a:solidFill>
              </a:rPr>
              <a:t>如何选呢？</a:t>
            </a:r>
            <a:endParaRPr lang="en-US" altLang="zh-CN" sz="4000" dirty="0" smtClean="0">
              <a:solidFill>
                <a:srgbClr val="7030A0"/>
              </a:solidFill>
              <a:latin typeface="华文中宋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7030A0"/>
                </a:solidFill>
                <a:latin typeface="华文中宋" pitchFamily="2" charset="-122"/>
              </a:rPr>
              <a:t>    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791099" y="6203951"/>
            <a:ext cx="7772400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zh-CN" altLang="en-US" sz="2800" b="0" kern="0" dirty="0">
                <a:solidFill>
                  <a:srgbClr val="FF0000"/>
                </a:solidFill>
                <a:latin typeface="Verdana" pitchFamily="34" charset="0"/>
                <a:ea typeface="华文中宋" pitchFamily="2" charset="-122"/>
                <a:cs typeface="Verdana" pitchFamily="34" charset="0"/>
              </a:rPr>
              <a:t>  思考</a:t>
            </a:r>
            <a:r>
              <a:rPr kumimoji="1" lang="zh-CN" altLang="en-US" sz="2800" b="0" kern="0" dirty="0">
                <a:latin typeface="Verdana" pitchFamily="34" charset="0"/>
                <a:ea typeface="华文中宋" pitchFamily="2" charset="-122"/>
                <a:cs typeface="Verdana" pitchFamily="34" charset="0"/>
              </a:rPr>
              <a:t>：</a:t>
            </a:r>
            <a:r>
              <a:rPr kumimoji="1" lang="zh-CN" altLang="en-US" sz="2800" b="0" kern="0" dirty="0">
                <a:solidFill>
                  <a:srgbClr val="FF0000"/>
                </a:solidFill>
                <a:latin typeface="Verdana" pitchFamily="34" charset="0"/>
                <a:ea typeface="华文中宋" pitchFamily="2" charset="-122"/>
                <a:cs typeface="Verdana" pitchFamily="34" charset="0"/>
              </a:rPr>
              <a:t>边界条件？</a:t>
            </a:r>
            <a:endParaRPr kumimoji="1" lang="en-US" altLang="zh-CN" b="0" kern="0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Verdan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kumimoji="1" lang="en-US" altLang="zh-CN" sz="2800" b="0" kern="0" dirty="0">
              <a:latin typeface="Verdana" pitchFamily="34" charset="0"/>
              <a:ea typeface="华文中宋" pitchFamily="2" charset="-122"/>
              <a:cs typeface="Verdana" pitchFamily="34" charset="0"/>
            </a:endParaRPr>
          </a:p>
        </p:txBody>
      </p:sp>
      <p:pic>
        <p:nvPicPr>
          <p:cNvPr id="4103" name="Picture 8"/>
          <p:cNvPicPr>
            <a:picLocks noChangeAspect="1" noChangeArrowheads="1"/>
          </p:cNvPicPr>
          <p:nvPr/>
        </p:nvPicPr>
        <p:blipFill>
          <a:blip r:embed="rId3" cstate="print"/>
          <a:srcRect l="16846" t="40039" r="42871" b="26758"/>
          <a:stretch>
            <a:fillRect/>
          </a:stretch>
        </p:blipFill>
        <p:spPr bwMode="auto">
          <a:xfrm>
            <a:off x="5929313" y="428625"/>
            <a:ext cx="2643187" cy="163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214414" y="4929198"/>
            <a:ext cx="77768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其中较大的一个，再加上</a:t>
            </a:r>
            <a:r>
              <a:rPr lang="en-US" altLang="zh-CN" sz="28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a(</a:t>
            </a:r>
            <a:r>
              <a:rPr lang="en-US" altLang="zh-CN" sz="2800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i,j</a:t>
            </a:r>
            <a:r>
              <a:rPr lang="en-US" altLang="zh-CN" sz="28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的值就是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d[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i,j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32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200" b="1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d[</a:t>
            </a:r>
            <a:r>
              <a:rPr lang="en-US" altLang="zh-CN" sz="3200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i,j</a:t>
            </a:r>
            <a:r>
              <a:rPr lang="en-US" altLang="zh-CN" sz="32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]=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a[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i,j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]+max{d[i+1,j],d[i+1,j+1]}</a:t>
            </a:r>
            <a:endParaRPr lang="zh-CN" altLang="en-US" sz="3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2976" y="642918"/>
            <a:ext cx="7793037" cy="688992"/>
          </a:xfrm>
        </p:spPr>
        <p:txBody>
          <a:bodyPr/>
          <a:lstStyle/>
          <a:p>
            <a:r>
              <a:rPr lang="zh-CN" altLang="en-US" sz="3200" dirty="0" smtClean="0">
                <a:latin typeface="华文中宋" pitchFamily="2" charset="-122"/>
                <a:ea typeface="华文中宋" pitchFamily="2" charset="-122"/>
              </a:rPr>
              <a:t>思想：</a:t>
            </a:r>
            <a:r>
              <a:rPr lang="zh-CN" altLang="en-US" sz="32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从上向下思考，从底向上计算</a:t>
            </a:r>
            <a:endParaRPr lang="zh-CN" altLang="en-US" sz="3200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3" name="组合 4"/>
          <p:cNvGrpSpPr/>
          <p:nvPr/>
        </p:nvGrpSpPr>
        <p:grpSpPr>
          <a:xfrm>
            <a:off x="251520" y="1988840"/>
            <a:ext cx="4643443" cy="4139770"/>
            <a:chOff x="714375" y="3000375"/>
            <a:chExt cx="3205163" cy="285750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13916" t="27344" r="22363" b="10156"/>
            <a:stretch>
              <a:fillRect/>
            </a:stretch>
          </p:blipFill>
          <p:spPr bwMode="auto">
            <a:xfrm>
              <a:off x="714375" y="3000375"/>
              <a:ext cx="3205163" cy="235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1643063" y="5487988"/>
              <a:ext cx="1857375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800" dirty="0">
                  <a:latin typeface="+mj-ea"/>
                  <a:ea typeface="+mj-ea"/>
                </a:rPr>
                <a:t>数字三角形</a:t>
              </a:r>
            </a:p>
          </p:txBody>
        </p:sp>
      </p:grpSp>
      <p:sp>
        <p:nvSpPr>
          <p:cNvPr id="8" name="左弧形箭头 7"/>
          <p:cNvSpPr/>
          <p:nvPr/>
        </p:nvSpPr>
        <p:spPr bwMode="auto">
          <a:xfrm rot="10578441">
            <a:off x="5252180" y="4060542"/>
            <a:ext cx="571504" cy="1071570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1037338" y="3774790"/>
            <a:ext cx="642942" cy="64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宋体" pitchFamily="2" charset="-122"/>
              </a:rPr>
              <a:t>8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2206850" y="3788042"/>
            <a:ext cx="720818" cy="64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kern="100" cap="none" spc="-300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宋体" pitchFamily="2" charset="-122"/>
              </a:rPr>
              <a:t>13</a:t>
            </a:r>
            <a:endParaRPr kumimoji="0" lang="zh-CN" altLang="en-US" sz="2000" b="1" i="0" u="none" strike="noStrike" kern="100" cap="none" spc="-300" normalizeH="0" dirty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3497910" y="3788042"/>
            <a:ext cx="725901" cy="64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kern="100" cap="none" spc="-300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宋体" pitchFamily="2" charset="-122"/>
              </a:rPr>
              <a:t>21</a:t>
            </a:r>
            <a:endParaRPr kumimoji="0" lang="zh-CN" altLang="en-US" sz="2000" b="1" i="0" u="none" strike="noStrike" kern="100" cap="none" spc="-300" normalizeH="0" dirty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" name="左弧形箭头 11"/>
          <p:cNvSpPr/>
          <p:nvPr/>
        </p:nvSpPr>
        <p:spPr bwMode="auto">
          <a:xfrm rot="10578441">
            <a:off x="5286094" y="2934826"/>
            <a:ext cx="571504" cy="1071570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1608842" y="2917534"/>
            <a:ext cx="642942" cy="64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宋体" pitchFamily="2" charset="-122"/>
              </a:rPr>
              <a:t>16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2868221" y="2930786"/>
            <a:ext cx="642942" cy="64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宋体" pitchFamily="2" charset="-122"/>
              </a:rPr>
              <a:t>23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5" name="左弧形箭头 14"/>
          <p:cNvSpPr/>
          <p:nvPr/>
        </p:nvSpPr>
        <p:spPr bwMode="auto">
          <a:xfrm rot="10578441">
            <a:off x="5357532" y="1934694"/>
            <a:ext cx="571504" cy="1071570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2225280" y="2060278"/>
            <a:ext cx="642942" cy="64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宋体" pitchFamily="2" charset="-122"/>
              </a:rPr>
              <a:t>24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296967"/>
              </p:ext>
            </p:extLst>
          </p:nvPr>
        </p:nvGraphicFramePr>
        <p:xfrm>
          <a:off x="6180901" y="2022004"/>
          <a:ext cx="2639570" cy="392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914">
                  <a:extLst>
                    <a:ext uri="{9D8B030D-6E8A-4147-A177-3AD203B41FA5}">
                      <a16:colId xmlns:a16="http://schemas.microsoft.com/office/drawing/2014/main" val="3768574257"/>
                    </a:ext>
                  </a:extLst>
                </a:gridCol>
                <a:gridCol w="527914">
                  <a:extLst>
                    <a:ext uri="{9D8B030D-6E8A-4147-A177-3AD203B41FA5}">
                      <a16:colId xmlns:a16="http://schemas.microsoft.com/office/drawing/2014/main" val="38317330"/>
                    </a:ext>
                  </a:extLst>
                </a:gridCol>
                <a:gridCol w="527914">
                  <a:extLst>
                    <a:ext uri="{9D8B030D-6E8A-4147-A177-3AD203B41FA5}">
                      <a16:colId xmlns:a16="http://schemas.microsoft.com/office/drawing/2014/main" val="1894106296"/>
                    </a:ext>
                  </a:extLst>
                </a:gridCol>
                <a:gridCol w="527914">
                  <a:extLst>
                    <a:ext uri="{9D8B030D-6E8A-4147-A177-3AD203B41FA5}">
                      <a16:colId xmlns:a16="http://schemas.microsoft.com/office/drawing/2014/main" val="498882839"/>
                    </a:ext>
                  </a:extLst>
                </a:gridCol>
                <a:gridCol w="527914">
                  <a:extLst>
                    <a:ext uri="{9D8B030D-6E8A-4147-A177-3AD203B41FA5}">
                      <a16:colId xmlns:a16="http://schemas.microsoft.com/office/drawing/2014/main" val="1355637472"/>
                    </a:ext>
                  </a:extLst>
                </a:gridCol>
              </a:tblGrid>
              <a:tr h="7855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X\Y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404246"/>
                  </a:ext>
                </a:extLst>
              </a:tr>
              <a:tr h="78553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39449"/>
                  </a:ext>
                </a:extLst>
              </a:tr>
              <a:tr h="78553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737462"/>
                  </a:ext>
                </a:extLst>
              </a:tr>
              <a:tr h="78553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35077"/>
                  </a:ext>
                </a:extLst>
              </a:tr>
              <a:tr h="78553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99736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142976" y="4929197"/>
            <a:ext cx="7272366" cy="1203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kumimoji="1" lang="zh-CN" altLang="en-US" sz="2400" b="1" kern="0" dirty="0" smtClean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  <a:cs typeface="Verdana" pitchFamily="34" charset="0"/>
              </a:rPr>
              <a:t>时间</a:t>
            </a:r>
            <a:r>
              <a:rPr kumimoji="1" lang="zh-CN" altLang="en-US" sz="2400" b="1" kern="0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  <a:cs typeface="Verdana" pitchFamily="34" charset="0"/>
              </a:rPr>
              <a:t>复杂度</a:t>
            </a:r>
            <a:r>
              <a:rPr kumimoji="1" lang="en-US" altLang="zh-CN" sz="2400" b="1" kern="0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  <a:cs typeface="Verdana" pitchFamily="34" charset="0"/>
              </a:rPr>
              <a:t>O</a:t>
            </a:r>
            <a:r>
              <a:rPr kumimoji="1" lang="zh-CN" altLang="en-US" sz="2400" b="1" kern="0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  <a:cs typeface="Verdana" pitchFamily="34" charset="0"/>
              </a:rPr>
              <a:t>（</a:t>
            </a:r>
            <a:r>
              <a:rPr kumimoji="1" lang="en-US" altLang="zh-CN" sz="2400" b="1" kern="0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  <a:cs typeface="Verdana" pitchFamily="34" charset="0"/>
              </a:rPr>
              <a:t>n</a:t>
            </a:r>
            <a:r>
              <a:rPr kumimoji="1" lang="en-US" altLang="zh-CN" sz="2400" b="1" kern="0" baseline="30000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  <a:cs typeface="Verdana" pitchFamily="34" charset="0"/>
              </a:rPr>
              <a:t>2</a:t>
            </a:r>
            <a:r>
              <a:rPr kumimoji="1" lang="zh-CN" altLang="en-US" sz="2400" b="1" kern="0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  <a:cs typeface="Verdana" pitchFamily="34" charset="0"/>
              </a:rPr>
              <a:t>）</a:t>
            </a:r>
            <a:endParaRPr kumimoji="1" lang="en-US" altLang="zh-CN" sz="2400" b="1" kern="0" dirty="0">
              <a:solidFill>
                <a:srgbClr val="7030A0"/>
              </a:solidFill>
              <a:latin typeface="华文中宋" pitchFamily="2" charset="-122"/>
              <a:ea typeface="华文中宋" pitchFamily="2" charset="-122"/>
              <a:cs typeface="Verdan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kumimoji="1" lang="en-US" altLang="zh-CN" sz="2400" b="1" kern="0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  <a:cs typeface="Verdana" pitchFamily="34" charset="0"/>
              </a:rPr>
              <a:t> </a:t>
            </a:r>
            <a:r>
              <a:rPr kumimoji="1" lang="zh-CN" altLang="en-US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在计算</a:t>
            </a:r>
            <a:r>
              <a:rPr kumimoji="1" lang="en-US" altLang="zh-CN" sz="24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d[</a:t>
            </a:r>
            <a:r>
              <a:rPr kumimoji="1" lang="en-US" altLang="zh-CN" sz="2400" b="1" kern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i</a:t>
            </a:r>
            <a:r>
              <a:rPr kumimoji="1" lang="en-US" altLang="zh-CN" sz="24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][j</a:t>
            </a:r>
            <a:r>
              <a:rPr kumimoji="1"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]</a:t>
            </a:r>
            <a:r>
              <a:rPr kumimoji="1" lang="zh-CN" altLang="en-US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前，</a:t>
            </a:r>
            <a:r>
              <a:rPr kumimoji="1" lang="en-US" altLang="zh-CN" sz="24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d[i+1][j</a:t>
            </a:r>
            <a:r>
              <a:rPr kumimoji="1"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],</a:t>
            </a:r>
            <a:r>
              <a:rPr kumimoji="1" lang="en-US" altLang="zh-CN" sz="24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d[i+1][j+1</a:t>
            </a:r>
            <a:r>
              <a:rPr kumimoji="1"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]</a:t>
            </a:r>
            <a:r>
              <a:rPr kumimoji="1" lang="zh-CN" altLang="en-US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已计算好了！</a:t>
            </a:r>
            <a:endParaRPr kumimoji="1" lang="en-US" altLang="zh-CN" sz="24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altLang="zh-CN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   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kumimoji="1" lang="en-US" altLang="zh-CN" b="1" kern="0" dirty="0">
              <a:solidFill>
                <a:srgbClr val="7030A0"/>
              </a:solidFill>
              <a:latin typeface="华文中宋" pitchFamily="2" charset="-122"/>
              <a:ea typeface="华文中宋" pitchFamily="2" charset="-122"/>
              <a:cs typeface="Verdan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altLang="zh-CN" b="1" kern="0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  <a:cs typeface="Verdana" pitchFamily="34" charset="0"/>
              </a:rPr>
              <a:t>    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kumimoji="1" lang="en-US" altLang="zh-CN" sz="2800" b="1" kern="0" dirty="0">
              <a:latin typeface="Verdana" pitchFamily="34" charset="0"/>
              <a:ea typeface="华文中宋" pitchFamily="2" charset="-122"/>
              <a:cs typeface="Verdana" pitchFamily="34" charset="0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654032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：递推计算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0034" y="1340354"/>
            <a:ext cx="8286776" cy="3231654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Century Schoolbook" pitchFamily="18" charset="0"/>
              </a:rPr>
              <a:t>void </a:t>
            </a:r>
            <a:r>
              <a:rPr lang="en-US" altLang="zh-CN" sz="2400" b="1" dirty="0" smtClean="0">
                <a:solidFill>
                  <a:srgbClr val="0070C0"/>
                </a:solidFill>
                <a:latin typeface="Century Schoolbook" pitchFamily="18" charset="0"/>
              </a:rPr>
              <a:t>solve</a:t>
            </a:r>
            <a:r>
              <a:rPr lang="en-US" altLang="zh-CN" sz="2400" b="1" dirty="0" smtClean="0">
                <a:latin typeface="Century Schoolbook" pitchFamily="18" charset="0"/>
              </a:rPr>
              <a:t> ()</a:t>
            </a:r>
          </a:p>
          <a:p>
            <a:r>
              <a:rPr lang="en-US" altLang="zh-CN" sz="2400" b="1" dirty="0" smtClean="0">
                <a:latin typeface="Century Schoolbook" pitchFamily="18" charset="0"/>
              </a:rPr>
              <a:t>{</a:t>
            </a:r>
          </a:p>
          <a:p>
            <a:pPr lvl="1"/>
            <a:r>
              <a:rPr lang="en-US" altLang="zh-CN" sz="2400" b="1" dirty="0" err="1" smtClean="0">
                <a:solidFill>
                  <a:srgbClr val="0070C0"/>
                </a:solidFill>
                <a:latin typeface="Century Schoolbook" pitchFamily="18" charset="0"/>
              </a:rPr>
              <a:t>int</a:t>
            </a:r>
            <a:r>
              <a:rPr lang="en-US" altLang="zh-CN" sz="2400" b="1" dirty="0" smtClean="0">
                <a:latin typeface="Century Schoolbook" pitchFamily="18" charset="0"/>
              </a:rPr>
              <a:t> </a:t>
            </a:r>
            <a:r>
              <a:rPr lang="en-US" altLang="zh-CN" sz="2400" b="1" dirty="0" err="1" smtClean="0">
                <a:latin typeface="Century Schoolbook" pitchFamily="18" charset="0"/>
              </a:rPr>
              <a:t>i</a:t>
            </a:r>
            <a:r>
              <a:rPr lang="en-US" altLang="zh-CN" sz="2400" b="1" dirty="0" smtClean="0">
                <a:latin typeface="Century Schoolbook" pitchFamily="18" charset="0"/>
              </a:rPr>
              <a:t> , j;</a:t>
            </a:r>
          </a:p>
          <a:p>
            <a:pPr lvl="1"/>
            <a:r>
              <a:rPr lang="pt-BR" altLang="zh-CN" sz="2400" b="1" dirty="0" smtClean="0">
                <a:latin typeface="Century Schoolbook" pitchFamily="18" charset="0"/>
              </a:rPr>
              <a:t>for(j = 1; j &lt;= n; j ++) d[n][j ] = a[n][j];</a:t>
            </a:r>
          </a:p>
          <a:p>
            <a:pPr lvl="1"/>
            <a:r>
              <a:rPr lang="nn-NO" altLang="zh-CN" sz="2800" b="1" dirty="0" smtClean="0">
                <a:solidFill>
                  <a:srgbClr val="0070C0"/>
                </a:solidFill>
                <a:latin typeface="Century Schoolbook" pitchFamily="18" charset="0"/>
              </a:rPr>
              <a:t>for(i = n -1; i &gt;= 1; i - -)</a:t>
            </a:r>
          </a:p>
          <a:p>
            <a:pPr lvl="1"/>
            <a:r>
              <a:rPr lang="en-US" altLang="zh-CN" sz="2800" b="1" dirty="0" smtClean="0">
                <a:solidFill>
                  <a:srgbClr val="0070C0"/>
                </a:solidFill>
                <a:latin typeface="Century Schoolbook" pitchFamily="18" charset="0"/>
              </a:rPr>
              <a:t>for(j = 1; j &lt;= </a:t>
            </a:r>
            <a:r>
              <a:rPr lang="en-US" altLang="zh-CN" sz="2800" b="1" dirty="0" err="1" smtClean="0">
                <a:solidFill>
                  <a:srgbClr val="0070C0"/>
                </a:solidFill>
                <a:latin typeface="Century Schoolbook" pitchFamily="18" charset="0"/>
              </a:rPr>
              <a:t>i</a:t>
            </a:r>
            <a:r>
              <a:rPr lang="en-US" altLang="zh-CN" sz="2800" b="1" dirty="0" smtClean="0">
                <a:solidFill>
                  <a:srgbClr val="0070C0"/>
                </a:solidFill>
                <a:latin typeface="Century Schoolbook" pitchFamily="18" charset="0"/>
              </a:rPr>
              <a:t>; j ++)</a:t>
            </a:r>
          </a:p>
          <a:p>
            <a:pPr lvl="1"/>
            <a:r>
              <a:rPr lang="pl-PL" altLang="zh-CN" b="1" dirty="0" smtClean="0">
                <a:solidFill>
                  <a:srgbClr val="C00000"/>
                </a:solidFill>
                <a:latin typeface="Century Schoolbook" pitchFamily="18" charset="0"/>
              </a:rPr>
              <a:t>d[i][j ] = a[i][j ] + max (d[i +1][ j], d[i +1][ j +1]);</a:t>
            </a:r>
          </a:p>
          <a:p>
            <a:r>
              <a:rPr lang="en-US" altLang="zh-CN" sz="2400" b="1" dirty="0" smtClean="0">
                <a:latin typeface="Century Schoolbook" pitchFamily="18" charset="0"/>
              </a:rPr>
              <a:t>}</a:t>
            </a:r>
            <a:endParaRPr lang="zh-CN" altLang="en-US" sz="2400" b="1" dirty="0"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371600" y="500063"/>
            <a:ext cx="77724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altLang="zh-CN" b="0" kern="0" dirty="0" smtClean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  <a:cs typeface="Verdana" pitchFamily="34" charset="0"/>
              </a:rPr>
              <a:t> </a:t>
            </a:r>
            <a:endParaRPr kumimoji="1" lang="en-US" altLang="zh-CN" b="0" kern="0" dirty="0">
              <a:solidFill>
                <a:srgbClr val="7030A0"/>
              </a:solidFill>
              <a:latin typeface="华文中宋" pitchFamily="2" charset="-122"/>
              <a:ea typeface="华文中宋" pitchFamily="2" charset="-122"/>
              <a:cs typeface="Verdan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kumimoji="1" lang="en-US" altLang="zh-CN" b="0" kern="0" dirty="0">
              <a:solidFill>
                <a:srgbClr val="7030A0"/>
              </a:solidFill>
              <a:latin typeface="华文中宋" pitchFamily="2" charset="-122"/>
              <a:ea typeface="华文中宋" pitchFamily="2" charset="-122"/>
              <a:cs typeface="Verdan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zh-CN" altLang="en-US" b="0" kern="0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  <a:cs typeface="Verdana" pitchFamily="34" charset="0"/>
              </a:rPr>
              <a:t>   </a:t>
            </a:r>
            <a:endParaRPr kumimoji="1" lang="en-US" altLang="zh-CN" sz="2800" kern="0" dirty="0">
              <a:solidFill>
                <a:srgbClr val="FF0000"/>
              </a:solidFill>
              <a:latin typeface="+mj-ea"/>
              <a:ea typeface="+mj-ea"/>
              <a:cs typeface="Verdan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kumimoji="1" lang="en-US" altLang="zh-CN" b="0" kern="0" dirty="0">
              <a:solidFill>
                <a:srgbClr val="7030A0"/>
              </a:solidFill>
              <a:latin typeface="华文中宋" pitchFamily="2" charset="-122"/>
              <a:ea typeface="华文中宋" pitchFamily="2" charset="-122"/>
              <a:cs typeface="Verdan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altLang="zh-CN" b="0" kern="0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  <a:cs typeface="Verdana" pitchFamily="34" charset="0"/>
              </a:rPr>
              <a:t>    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kumimoji="1" lang="en-US" altLang="zh-CN" sz="2800" b="0" kern="0" dirty="0">
              <a:latin typeface="Verdana" pitchFamily="34" charset="0"/>
              <a:ea typeface="华文中宋" pitchFamily="2" charset="-122"/>
              <a:cs typeface="Verdana" pitchFamily="34" charset="0"/>
            </a:endParaRP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 cstate="print"/>
          <a:srcRect l="10986" t="29297" r="10645" b="11131"/>
          <a:stretch>
            <a:fillRect/>
          </a:stretch>
        </p:blipFill>
        <p:spPr bwMode="auto">
          <a:xfrm>
            <a:off x="3929093" y="3292494"/>
            <a:ext cx="5000625" cy="285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143500" y="6059488"/>
            <a:ext cx="25717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dirty="0" err="1">
                <a:latin typeface="+mj-ea"/>
                <a:ea typeface="+mj-ea"/>
              </a:rPr>
              <a:t>dt</a:t>
            </a:r>
            <a:r>
              <a:rPr lang="en-US" altLang="zh-CN" sz="1800" dirty="0">
                <a:latin typeface="+mj-ea"/>
                <a:ea typeface="+mj-ea"/>
              </a:rPr>
              <a:t>(1,1) </a:t>
            </a:r>
            <a:r>
              <a:rPr lang="zh-CN" altLang="en-US" sz="1800" dirty="0">
                <a:latin typeface="+mj-ea"/>
                <a:ea typeface="+mj-ea"/>
              </a:rPr>
              <a:t>的调用关系树</a:t>
            </a:r>
          </a:p>
        </p:txBody>
      </p:sp>
      <p:sp>
        <p:nvSpPr>
          <p:cNvPr id="6" name="矩形 5"/>
          <p:cNvSpPr/>
          <p:nvPr/>
        </p:nvSpPr>
        <p:spPr>
          <a:xfrm>
            <a:off x="5786446" y="478632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kern="0" dirty="0" smtClean="0">
                <a:solidFill>
                  <a:srgbClr val="C00000"/>
                </a:solidFill>
                <a:latin typeface="+mn-ea"/>
                <a:ea typeface="+mn-ea"/>
                <a:cs typeface="Verdana" pitchFamily="34" charset="0"/>
              </a:rPr>
              <a:t>重复计算</a:t>
            </a:r>
            <a:endParaRPr lang="zh-CN" altLang="en-US" sz="20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071538" y="857232"/>
            <a:ext cx="7923246" cy="2409828"/>
          </a:xfrm>
          <a:ln w="3175">
            <a:solidFill>
              <a:srgbClr val="C00000"/>
            </a:solidFill>
          </a:ln>
        </p:spPr>
        <p:txBody>
          <a:bodyPr/>
          <a:lstStyle/>
          <a:p>
            <a:pPr>
              <a:buNone/>
            </a:pPr>
            <a:r>
              <a:rPr lang="en-US" altLang="zh-CN" sz="2000" b="1" dirty="0" err="1" smtClean="0">
                <a:latin typeface="Century Schoolbook" pitchFamily="18" charset="0"/>
              </a:rPr>
              <a:t>int</a:t>
            </a:r>
            <a:r>
              <a:rPr lang="en-US" altLang="zh-CN" sz="2000" b="1" dirty="0" smtClean="0">
                <a:latin typeface="Century Schoolbook" pitchFamily="18" charset="0"/>
              </a:rPr>
              <a:t> </a:t>
            </a:r>
            <a:r>
              <a:rPr lang="en-US" altLang="zh-CN" sz="2000" b="1" dirty="0" smtClean="0">
                <a:solidFill>
                  <a:srgbClr val="7030A0"/>
                </a:solidFill>
                <a:latin typeface="Century Schoolbook" pitchFamily="18" charset="0"/>
              </a:rPr>
              <a:t>solve</a:t>
            </a:r>
            <a:r>
              <a:rPr lang="en-US" altLang="zh-CN" sz="2000" b="1" dirty="0" smtClean="0">
                <a:latin typeface="Century Schoolbook" pitchFamily="18" charset="0"/>
              </a:rPr>
              <a:t> ( </a:t>
            </a:r>
            <a:r>
              <a:rPr lang="en-US" altLang="zh-CN" sz="2000" b="1" dirty="0" err="1" smtClean="0">
                <a:latin typeface="Century Schoolbook" pitchFamily="18" charset="0"/>
              </a:rPr>
              <a:t>int</a:t>
            </a:r>
            <a:r>
              <a:rPr lang="en-US" altLang="zh-CN" sz="2000" b="1" dirty="0" smtClean="0">
                <a:latin typeface="Century Schoolbook" pitchFamily="18" charset="0"/>
              </a:rPr>
              <a:t> </a:t>
            </a:r>
            <a:r>
              <a:rPr lang="en-US" altLang="zh-CN" sz="2000" b="1" dirty="0" err="1" smtClean="0">
                <a:latin typeface="Century Schoolbook" pitchFamily="18" charset="0"/>
              </a:rPr>
              <a:t>i</a:t>
            </a:r>
            <a:r>
              <a:rPr lang="en-US" altLang="zh-CN" sz="2000" b="1" dirty="0" smtClean="0">
                <a:latin typeface="Century Schoolbook" pitchFamily="18" charset="0"/>
              </a:rPr>
              <a:t> , </a:t>
            </a:r>
            <a:r>
              <a:rPr lang="en-US" altLang="zh-CN" sz="2000" b="1" dirty="0" err="1" smtClean="0">
                <a:latin typeface="Century Schoolbook" pitchFamily="18" charset="0"/>
              </a:rPr>
              <a:t>int</a:t>
            </a:r>
            <a:r>
              <a:rPr lang="en-US" altLang="zh-CN" sz="2000" b="1" dirty="0" smtClean="0">
                <a:latin typeface="Century Schoolbook" pitchFamily="18" charset="0"/>
              </a:rPr>
              <a:t> j)</a:t>
            </a:r>
          </a:p>
          <a:p>
            <a:pPr>
              <a:buNone/>
            </a:pPr>
            <a:r>
              <a:rPr lang="en-US" altLang="zh-CN" sz="2000" b="1" dirty="0" smtClean="0">
                <a:latin typeface="Century Schoolbook" pitchFamily="18" charset="0"/>
              </a:rPr>
              <a:t>{</a:t>
            </a:r>
          </a:p>
          <a:p>
            <a:pPr>
              <a:buNone/>
            </a:pPr>
            <a:r>
              <a:rPr lang="en-US" altLang="zh-CN" sz="2000" b="1" dirty="0" smtClean="0">
                <a:latin typeface="Century Schoolbook" pitchFamily="18" charset="0"/>
              </a:rPr>
              <a:t>if  (</a:t>
            </a:r>
            <a:r>
              <a:rPr lang="en-US" altLang="zh-CN" sz="2000" b="1" dirty="0" err="1" smtClean="0">
                <a:latin typeface="Century Schoolbook" pitchFamily="18" charset="0"/>
              </a:rPr>
              <a:t>i</a:t>
            </a:r>
            <a:r>
              <a:rPr lang="en-US" altLang="zh-CN" sz="2000" b="1" dirty="0" smtClean="0">
                <a:latin typeface="Century Schoolbook" pitchFamily="18" charset="0"/>
              </a:rPr>
              <a:t> == n)  return </a:t>
            </a:r>
            <a:r>
              <a:rPr lang="en-US" altLang="zh-CN" sz="2800" b="1" dirty="0" smtClean="0">
                <a:solidFill>
                  <a:srgbClr val="C00000"/>
                </a:solidFill>
                <a:latin typeface="Century Schoolbook" pitchFamily="18" charset="0"/>
              </a:rPr>
              <a:t>a[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entury Schoolbook" pitchFamily="18" charset="0"/>
              </a:rPr>
              <a:t>i</a:t>
            </a:r>
            <a:r>
              <a:rPr lang="en-US" altLang="zh-CN" sz="2800" b="1" dirty="0" smtClean="0">
                <a:solidFill>
                  <a:srgbClr val="C00000"/>
                </a:solidFill>
                <a:latin typeface="Century Schoolbook" pitchFamily="18" charset="0"/>
              </a:rPr>
              <a:t>][j];  </a:t>
            </a:r>
            <a:r>
              <a:rPr lang="en-US" altLang="zh-CN" sz="2000" b="1" dirty="0" smtClean="0">
                <a:latin typeface="Century Schoolbook" pitchFamily="18" charset="0"/>
              </a:rPr>
              <a:t>else </a:t>
            </a:r>
          </a:p>
          <a:p>
            <a:pPr>
              <a:buNone/>
            </a:pPr>
            <a:r>
              <a:rPr lang="en-US" altLang="zh-CN" sz="2000" b="1" dirty="0" smtClean="0">
                <a:latin typeface="Century Schoolbook" pitchFamily="18" charset="0"/>
              </a:rPr>
              <a:t>return </a:t>
            </a:r>
            <a:r>
              <a:rPr lang="en-US" altLang="zh-CN" sz="2200" b="1" dirty="0" smtClean="0">
                <a:solidFill>
                  <a:srgbClr val="C00000"/>
                </a:solidFill>
                <a:latin typeface="Century Schoolbook" pitchFamily="18" charset="0"/>
              </a:rPr>
              <a:t>a[</a:t>
            </a:r>
            <a:r>
              <a:rPr lang="en-US" altLang="zh-CN" sz="2200" b="1" dirty="0" err="1" smtClean="0">
                <a:solidFill>
                  <a:srgbClr val="C00000"/>
                </a:solidFill>
                <a:latin typeface="Century Schoolbook" pitchFamily="18" charset="0"/>
              </a:rPr>
              <a:t>i</a:t>
            </a:r>
            <a:r>
              <a:rPr lang="en-US" altLang="zh-CN" sz="2200" b="1" dirty="0" smtClean="0">
                <a:solidFill>
                  <a:srgbClr val="C00000"/>
                </a:solidFill>
                <a:latin typeface="Century Schoolbook" pitchFamily="18" charset="0"/>
              </a:rPr>
              <a:t>][j] + max( solve (i+1,j), solve (i+1 , j +1));</a:t>
            </a:r>
          </a:p>
          <a:p>
            <a:pPr>
              <a:buNone/>
            </a:pPr>
            <a:r>
              <a:rPr lang="en-US" altLang="zh-CN" sz="2000" b="1" dirty="0" smtClean="0">
                <a:latin typeface="Century Schoolbook" pitchFamily="18" charset="0"/>
              </a:rPr>
              <a:t>}</a:t>
            </a:r>
            <a:endParaRPr lang="zh-CN" altLang="en-US" sz="2000" b="1" dirty="0">
              <a:latin typeface="Century Schoolbook" pitchFamily="18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654032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：递归计算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42976" y="3500438"/>
            <a:ext cx="307183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这样做是正确的，可惜时间效率太低。低效的原因在于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重复计算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9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085880" y="1000107"/>
            <a:ext cx="7772400" cy="513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这个方法和直接递归非常类似，但加入了记忆化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memoization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，保证每个结点只访问一次。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1600" b="1" i="1" dirty="0" smtClean="0">
              <a:latin typeface="Century Schoolbook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i="1" dirty="0" smtClean="0">
                <a:latin typeface="Century Schoolbook" pitchFamily="18" charset="0"/>
              </a:rPr>
              <a:t>// initially , all d[</a:t>
            </a:r>
            <a:r>
              <a:rPr lang="en-US" altLang="zh-CN" sz="1600" b="1" i="1" dirty="0" err="1" smtClean="0">
                <a:latin typeface="Century Schoolbook" pitchFamily="18" charset="0"/>
              </a:rPr>
              <a:t>i</a:t>
            </a:r>
            <a:r>
              <a:rPr lang="en-US" altLang="zh-CN" sz="1600" b="1" i="1" dirty="0" smtClean="0">
                <a:latin typeface="Century Schoolbook" pitchFamily="18" charset="0"/>
              </a:rPr>
              <a:t>][j] are -1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 smtClean="0">
                <a:latin typeface="Century Schoolbook" pitchFamily="18" charset="0"/>
              </a:rPr>
              <a:t>int</a:t>
            </a:r>
            <a:r>
              <a:rPr lang="en-US" altLang="zh-CN" sz="2000" b="1" dirty="0" smtClean="0">
                <a:latin typeface="Century Schoolbook" pitchFamily="18" charset="0"/>
              </a:rPr>
              <a:t> </a:t>
            </a:r>
            <a:r>
              <a:rPr lang="en-US" altLang="zh-CN" sz="2000" b="1" dirty="0" smtClean="0">
                <a:solidFill>
                  <a:srgbClr val="002060"/>
                </a:solidFill>
                <a:latin typeface="Century Schoolbook" pitchFamily="18" charset="0"/>
              </a:rPr>
              <a:t>solve</a:t>
            </a:r>
            <a:r>
              <a:rPr lang="en-US" altLang="zh-CN" sz="2000" b="1" dirty="0" smtClean="0">
                <a:latin typeface="Century Schoolbook" pitchFamily="18" charset="0"/>
              </a:rPr>
              <a:t> ( </a:t>
            </a:r>
            <a:r>
              <a:rPr lang="en-US" altLang="zh-CN" sz="2000" b="1" dirty="0" err="1" smtClean="0">
                <a:latin typeface="Century Schoolbook" pitchFamily="18" charset="0"/>
              </a:rPr>
              <a:t>int</a:t>
            </a:r>
            <a:r>
              <a:rPr lang="en-US" altLang="zh-CN" sz="2000" b="1" dirty="0" smtClean="0">
                <a:latin typeface="Century Schoolbook" pitchFamily="18" charset="0"/>
              </a:rPr>
              <a:t> </a:t>
            </a:r>
            <a:r>
              <a:rPr lang="en-US" altLang="zh-CN" sz="2000" b="1" dirty="0" err="1" smtClean="0">
                <a:latin typeface="Century Schoolbook" pitchFamily="18" charset="0"/>
              </a:rPr>
              <a:t>i</a:t>
            </a:r>
            <a:r>
              <a:rPr lang="en-US" altLang="zh-CN" sz="2000" b="1" dirty="0" smtClean="0">
                <a:latin typeface="Century Schoolbook" pitchFamily="18" charset="0"/>
              </a:rPr>
              <a:t> , </a:t>
            </a:r>
            <a:r>
              <a:rPr lang="en-US" altLang="zh-CN" sz="2000" b="1" dirty="0" err="1" smtClean="0">
                <a:latin typeface="Century Schoolbook" pitchFamily="18" charset="0"/>
              </a:rPr>
              <a:t>int</a:t>
            </a:r>
            <a:r>
              <a:rPr lang="en-US" altLang="zh-CN" sz="2000" b="1" dirty="0" smtClean="0">
                <a:latin typeface="Century Schoolbook" pitchFamily="18" charset="0"/>
              </a:rPr>
              <a:t> j)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Century Schoolbook" pitchFamily="18" charset="0"/>
              </a:rPr>
              <a:t>{</a:t>
            </a:r>
          </a:p>
          <a:p>
            <a:pPr lvl="1">
              <a:lnSpc>
                <a:spcPct val="150000"/>
              </a:lnSpc>
            </a:pPr>
            <a:r>
              <a:rPr lang="en-US" altLang="zh-CN" sz="2000" b="1" dirty="0" smtClean="0">
                <a:latin typeface="Century Schoolbook" pitchFamily="18" charset="0"/>
              </a:rPr>
              <a:t>if( </a:t>
            </a:r>
            <a:r>
              <a:rPr lang="en-US" altLang="zh-CN" sz="2000" b="1" dirty="0" err="1" smtClean="0">
                <a:latin typeface="Century Schoolbook" pitchFamily="18" charset="0"/>
              </a:rPr>
              <a:t>i</a:t>
            </a:r>
            <a:r>
              <a:rPr lang="en-US" altLang="zh-CN" sz="2000" b="1" dirty="0" smtClean="0">
                <a:latin typeface="Century Schoolbook" pitchFamily="18" charset="0"/>
              </a:rPr>
              <a:t> == n ) return </a:t>
            </a:r>
            <a:r>
              <a:rPr lang="en-US" altLang="zh-CN" sz="2400" b="1" dirty="0" smtClean="0">
                <a:solidFill>
                  <a:srgbClr val="C00000"/>
                </a:solidFill>
                <a:latin typeface="Century Schoolbook" pitchFamily="18" charset="0"/>
              </a:rPr>
              <a:t>a[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entury Schoolbook" pitchFamily="18" charset="0"/>
              </a:rPr>
              <a:t>i</a:t>
            </a:r>
            <a:r>
              <a:rPr lang="en-US" altLang="zh-CN" sz="2400" b="1" dirty="0" smtClean="0">
                <a:solidFill>
                  <a:srgbClr val="C00000"/>
                </a:solidFill>
                <a:latin typeface="Century Schoolbook" pitchFamily="18" charset="0"/>
              </a:rPr>
              <a:t>][j];</a:t>
            </a:r>
            <a:endParaRPr lang="en-US" altLang="zh-CN" sz="2000" b="1" dirty="0" smtClean="0">
              <a:solidFill>
                <a:srgbClr val="C00000"/>
              </a:solidFill>
              <a:latin typeface="Century Schoolbook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b="1" dirty="0" smtClean="0">
                <a:latin typeface="Century Schoolbook" pitchFamily="18" charset="0"/>
              </a:rPr>
              <a:t>if(d[ </a:t>
            </a:r>
            <a:r>
              <a:rPr lang="en-US" altLang="zh-CN" sz="2000" b="1" dirty="0" err="1" smtClean="0">
                <a:latin typeface="Century Schoolbook" pitchFamily="18" charset="0"/>
              </a:rPr>
              <a:t>i</a:t>
            </a:r>
            <a:r>
              <a:rPr lang="en-US" altLang="zh-CN" sz="2000" b="1" dirty="0" smtClean="0">
                <a:latin typeface="Century Schoolbook" pitchFamily="18" charset="0"/>
              </a:rPr>
              <a:t> ][ j ] &gt;= 0) return </a:t>
            </a:r>
            <a:r>
              <a:rPr lang="en-US" altLang="zh-CN" sz="2400" b="1" dirty="0" smtClean="0">
                <a:solidFill>
                  <a:srgbClr val="C00000"/>
                </a:solidFill>
                <a:latin typeface="Century Schoolbook" pitchFamily="18" charset="0"/>
              </a:rPr>
              <a:t>d[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entury Schoolbook" pitchFamily="18" charset="0"/>
              </a:rPr>
              <a:t>i</a:t>
            </a:r>
            <a:r>
              <a:rPr lang="en-US" altLang="zh-CN" sz="2400" b="1" dirty="0" smtClean="0">
                <a:solidFill>
                  <a:srgbClr val="C00000"/>
                </a:solidFill>
                <a:latin typeface="Century Schoolbook" pitchFamily="18" charset="0"/>
              </a:rPr>
              <a:t>][j];</a:t>
            </a:r>
            <a:endParaRPr lang="en-US" altLang="zh-CN" sz="2000" b="1" dirty="0" smtClean="0">
              <a:solidFill>
                <a:srgbClr val="C00000"/>
              </a:solidFill>
              <a:latin typeface="Century Schoolbook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b="1" dirty="0" smtClean="0">
                <a:latin typeface="Century Schoolbook" pitchFamily="18" charset="0"/>
              </a:rPr>
              <a:t>d[</a:t>
            </a:r>
            <a:r>
              <a:rPr lang="en-US" altLang="zh-CN" sz="2000" b="1" dirty="0" err="1" smtClean="0">
                <a:latin typeface="Century Schoolbook" pitchFamily="18" charset="0"/>
              </a:rPr>
              <a:t>i</a:t>
            </a:r>
            <a:r>
              <a:rPr lang="en-US" altLang="zh-CN" sz="2000" b="1" dirty="0" smtClean="0">
                <a:latin typeface="Century Schoolbook" pitchFamily="18" charset="0"/>
              </a:rPr>
              <a:t>][j] </a:t>
            </a:r>
            <a:r>
              <a:rPr lang="en-US" altLang="zh-CN" sz="2000" b="1" dirty="0" smtClean="0">
                <a:solidFill>
                  <a:srgbClr val="C00000"/>
                </a:solidFill>
                <a:latin typeface="Century Schoolbook" pitchFamily="18" charset="0"/>
              </a:rPr>
              <a:t>= a[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entury Schoolbook" pitchFamily="18" charset="0"/>
              </a:rPr>
              <a:t>i</a:t>
            </a:r>
            <a:r>
              <a:rPr lang="en-US" altLang="zh-CN" sz="2000" b="1" dirty="0" smtClean="0">
                <a:solidFill>
                  <a:srgbClr val="C00000"/>
                </a:solidFill>
                <a:latin typeface="Century Schoolbook" pitchFamily="18" charset="0"/>
              </a:rPr>
              <a:t>][j]+max(solve ( i+1,  j ), solve ( i+1 , j +1) );</a:t>
            </a:r>
          </a:p>
          <a:p>
            <a:pPr lvl="1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2060"/>
                </a:solidFill>
                <a:latin typeface="Century Schoolbook" pitchFamily="18" charset="0"/>
              </a:rPr>
              <a:t>return</a:t>
            </a:r>
            <a:r>
              <a:rPr lang="en-US" altLang="zh-CN" sz="2000" b="1" dirty="0" smtClean="0">
                <a:latin typeface="Century Schoolbook" pitchFamily="18" charset="0"/>
              </a:rPr>
              <a:t> d[</a:t>
            </a:r>
            <a:r>
              <a:rPr lang="en-US" altLang="zh-CN" sz="2000" b="1" dirty="0" err="1" smtClean="0">
                <a:latin typeface="Century Schoolbook" pitchFamily="18" charset="0"/>
              </a:rPr>
              <a:t>i</a:t>
            </a:r>
            <a:r>
              <a:rPr lang="en-US" altLang="zh-CN" sz="2000" b="1" dirty="0" smtClean="0">
                <a:latin typeface="Century Schoolbook" pitchFamily="18" charset="0"/>
              </a:rPr>
              <a:t>][j];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Century Schoolbook" pitchFamily="18" charset="0"/>
              </a:rPr>
              <a:t>}</a:t>
            </a:r>
            <a:endParaRPr kumimoji="1" lang="en-US" altLang="zh-CN" sz="1600" b="1" kern="0" dirty="0">
              <a:solidFill>
                <a:srgbClr val="7030A0"/>
              </a:solidFill>
              <a:latin typeface="Century Schoolbook" pitchFamily="18" charset="0"/>
              <a:ea typeface="华文中宋" pitchFamily="2" charset="-122"/>
              <a:cs typeface="Verdan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kumimoji="1" lang="en-US" altLang="zh-CN" b="0" kern="0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  <a:cs typeface="Verdana" pitchFamily="34" charset="0"/>
              </a:rPr>
              <a:t> </a:t>
            </a:r>
            <a:endParaRPr kumimoji="1" lang="en-US" altLang="zh-CN" b="0" kern="0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Verdan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altLang="zh-CN" b="0" kern="0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  <a:cs typeface="Verdana" pitchFamily="34" charset="0"/>
              </a:rPr>
              <a:t>   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kumimoji="1" lang="en-US" altLang="zh-CN" b="0" kern="0" dirty="0">
              <a:solidFill>
                <a:srgbClr val="7030A0"/>
              </a:solidFill>
              <a:latin typeface="华文中宋" pitchFamily="2" charset="-122"/>
              <a:ea typeface="华文中宋" pitchFamily="2" charset="-122"/>
              <a:cs typeface="Verdan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altLang="zh-CN" b="0" kern="0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  <a:cs typeface="Verdana" pitchFamily="34" charset="0"/>
              </a:rPr>
              <a:t>    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kumimoji="1" lang="en-US" altLang="zh-CN" sz="2800" b="0" kern="0" dirty="0">
              <a:latin typeface="Verdana" pitchFamily="34" charset="0"/>
              <a:ea typeface="华文中宋" pitchFamily="2" charset="-122"/>
              <a:cs typeface="Verdana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57688" y="5429250"/>
            <a:ext cx="38523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kumimoji="1" lang="zh-CN" altLang="en-US" sz="2000" b="1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 时间复杂度</a:t>
            </a:r>
            <a:r>
              <a:rPr kumimoji="1" lang="en-US" altLang="zh-CN" sz="2000" b="1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O</a:t>
            </a:r>
            <a:r>
              <a:rPr kumimoji="1" lang="zh-CN" altLang="en-US" sz="2000" b="1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（</a:t>
            </a:r>
            <a:r>
              <a:rPr kumimoji="1" lang="en-US" altLang="zh-CN" sz="2000" b="1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n</a:t>
            </a:r>
            <a:r>
              <a:rPr kumimoji="1" lang="en-US" altLang="zh-CN" sz="2000" b="1" kern="0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2</a:t>
            </a:r>
            <a:r>
              <a:rPr kumimoji="1" lang="zh-CN" altLang="en-US" sz="2000" b="1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）</a:t>
            </a:r>
            <a:endParaRPr kumimoji="1" lang="en-US" altLang="zh-CN" sz="2000" b="1" kern="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kumimoji="1" lang="en-US" altLang="zh-CN" sz="2000" b="1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 </a:t>
            </a:r>
            <a:r>
              <a:rPr kumimoji="1" lang="zh-CN" altLang="en-US" sz="2000" b="1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不必事先确定各状态的计算顺序</a:t>
            </a:r>
            <a:endParaRPr kumimoji="1" lang="en-US" altLang="zh-CN" sz="2000" b="1" kern="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3" cstate="print"/>
          <a:srcRect l="10986" t="31250" r="31885" b="15039"/>
          <a:stretch>
            <a:fillRect/>
          </a:stretch>
        </p:blipFill>
        <p:spPr bwMode="auto">
          <a:xfrm>
            <a:off x="5857884" y="2481172"/>
            <a:ext cx="2762248" cy="1947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654032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：记忆化搜索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725470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动态规划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基本思想</a:t>
            </a:r>
            <a:endParaRPr lang="zh-CN" altLang="en-US" sz="3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2976" y="1142984"/>
            <a:ext cx="7856540" cy="1071570"/>
          </a:xfrm>
        </p:spPr>
        <p:txBody>
          <a:bodyPr lIns="0" rIns="0"/>
          <a:lstStyle/>
          <a:p>
            <a:pPr>
              <a:buNone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建立子问题的描述，建立状态间的转移关系，使用递推或记忆化搜索法来实现。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8728" y="2214554"/>
            <a:ext cx="735811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状态定义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用问题的某些特征参数描述一个子问题。在本题中用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d[</a:t>
            </a: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i,j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表示以格子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i,j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为根的子三角形的最大和。在很多时候，状态描述的细微差别将引起算法的不同。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状态转移方程即状态值之间的递推关系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。这个方程通常需要考虑两个部分：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一是递推的顺序，二是递归边界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（也是递推起点）。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从直接递归和后两种方法的比较可以看出：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重叠子问题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(overlapping </a:t>
            </a: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subprob-lems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是动态规划展示威力的关键。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l="20703" t="27539" r="17773" b="9961"/>
          <a:stretch>
            <a:fillRect/>
          </a:stretch>
        </p:blipFill>
        <p:spPr bwMode="auto">
          <a:xfrm>
            <a:off x="2428860" y="2357430"/>
            <a:ext cx="4357852" cy="3319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214414" y="642918"/>
            <a:ext cx="7358114" cy="1546248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考察：</a:t>
            </a:r>
            <a:r>
              <a:rPr lang="en-US" altLang="zh-CN" sz="2800" b="1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d(1,1)</a:t>
            </a:r>
            <a:r>
              <a:rPr lang="zh-CN" altLang="en-US" sz="2800" b="1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2800" b="1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d(2,1)</a:t>
            </a:r>
            <a:r>
              <a:rPr lang="zh-CN" altLang="en-US" sz="2800" b="1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2800" b="1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d(2,2)……</a:t>
            </a:r>
            <a:r>
              <a:rPr lang="zh-CN" altLang="en-US" sz="2800" b="1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这些问题的共性：都是求从一个位置出发到底部的最大值；是一个共同的问题。</a:t>
            </a:r>
            <a:endParaRPr lang="zh-CN" altLang="en-US" sz="2800" b="1" dirty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2000232" y="2857496"/>
            <a:ext cx="3929090" cy="2786082"/>
            <a:chOff x="2000232" y="2857496"/>
            <a:chExt cx="3929090" cy="2786082"/>
          </a:xfrm>
        </p:grpSpPr>
        <p:sp>
          <p:nvSpPr>
            <p:cNvPr id="7" name="等腰三角形 6"/>
            <p:cNvSpPr/>
            <p:nvPr/>
          </p:nvSpPr>
          <p:spPr bwMode="auto">
            <a:xfrm>
              <a:off x="2000232" y="2857496"/>
              <a:ext cx="3929090" cy="2786082"/>
            </a:xfrm>
            <a:prstGeom prst="triangle">
              <a:avLst/>
            </a:prstGeom>
            <a:noFill/>
            <a:ln w="254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i="0" u="none" strike="noStrike" normalizeH="0" baseline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57422" y="2928934"/>
              <a:ext cx="104227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</a:rPr>
                <a:t>d(2,1)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组合 12"/>
          <p:cNvGrpSpPr/>
          <p:nvPr/>
        </p:nvGrpSpPr>
        <p:grpSpPr>
          <a:xfrm>
            <a:off x="3214678" y="2928934"/>
            <a:ext cx="3929090" cy="2786082"/>
            <a:chOff x="3214678" y="2928934"/>
            <a:chExt cx="3929090" cy="2786082"/>
          </a:xfrm>
        </p:grpSpPr>
        <p:sp>
          <p:nvSpPr>
            <p:cNvPr id="11" name="等腰三角形 10"/>
            <p:cNvSpPr/>
            <p:nvPr/>
          </p:nvSpPr>
          <p:spPr bwMode="auto">
            <a:xfrm>
              <a:off x="3214678" y="2928934"/>
              <a:ext cx="3929090" cy="2786082"/>
            </a:xfrm>
            <a:prstGeom prst="triangle">
              <a:avLst/>
            </a:prstGeom>
            <a:noFill/>
            <a:ln w="254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i="0" u="none" strike="noStrike" normalizeH="0" baseline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857884" y="2928934"/>
              <a:ext cx="104227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</a:rPr>
                <a:t>d(2,2)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标题 1"/>
          <p:cNvSpPr txBox="1">
            <a:spLocks/>
          </p:cNvSpPr>
          <p:nvPr/>
        </p:nvSpPr>
        <p:spPr bwMode="auto">
          <a:xfrm>
            <a:off x="6286512" y="3500438"/>
            <a:ext cx="2500330" cy="617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kern="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重叠子问题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l="20703" t="27539" r="17773" b="9961"/>
          <a:stretch>
            <a:fillRect/>
          </a:stretch>
        </p:blipFill>
        <p:spPr bwMode="auto">
          <a:xfrm>
            <a:off x="2428860" y="2357430"/>
            <a:ext cx="4357852" cy="3319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214414" y="714356"/>
            <a:ext cx="7358114" cy="1046182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考察：</a:t>
            </a:r>
            <a:r>
              <a:rPr lang="en-US" altLang="zh-CN" sz="2800" b="1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d(1,1)</a:t>
            </a:r>
            <a:r>
              <a:rPr lang="zh-CN" altLang="en-US" sz="2800" b="1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2800" b="1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d(2,1)</a:t>
            </a:r>
            <a:r>
              <a:rPr lang="zh-CN" altLang="en-US" sz="2800" b="1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2800" b="1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d(2,2</a:t>
            </a:r>
            <a:r>
              <a:rPr lang="zh-CN" altLang="en-US" sz="2800" b="1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）；可以发现每个子问题结果都是最优的。</a:t>
            </a:r>
            <a:endParaRPr lang="zh-CN" altLang="en-US" sz="2800" b="1" dirty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2000232" y="2857496"/>
            <a:ext cx="3929090" cy="2786082"/>
            <a:chOff x="2000232" y="2857496"/>
            <a:chExt cx="3929090" cy="2786082"/>
          </a:xfrm>
        </p:grpSpPr>
        <p:sp>
          <p:nvSpPr>
            <p:cNvPr id="7" name="等腰三角形 6"/>
            <p:cNvSpPr/>
            <p:nvPr/>
          </p:nvSpPr>
          <p:spPr bwMode="auto">
            <a:xfrm>
              <a:off x="2000232" y="2857496"/>
              <a:ext cx="3929090" cy="2786082"/>
            </a:xfrm>
            <a:prstGeom prst="triangle">
              <a:avLst/>
            </a:prstGeom>
            <a:noFill/>
            <a:ln w="254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i="0" u="none" strike="noStrike" normalizeH="0" baseline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57422" y="2928934"/>
              <a:ext cx="104227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</a:rPr>
                <a:t>d(2,1)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组合 12"/>
          <p:cNvGrpSpPr/>
          <p:nvPr/>
        </p:nvGrpSpPr>
        <p:grpSpPr>
          <a:xfrm>
            <a:off x="3214678" y="2928934"/>
            <a:ext cx="3929090" cy="2786082"/>
            <a:chOff x="3214678" y="2928934"/>
            <a:chExt cx="3929090" cy="2786082"/>
          </a:xfrm>
        </p:grpSpPr>
        <p:sp>
          <p:nvSpPr>
            <p:cNvPr id="11" name="等腰三角形 10"/>
            <p:cNvSpPr/>
            <p:nvPr/>
          </p:nvSpPr>
          <p:spPr bwMode="auto">
            <a:xfrm>
              <a:off x="3214678" y="2928934"/>
              <a:ext cx="3929090" cy="2786082"/>
            </a:xfrm>
            <a:prstGeom prst="triangle">
              <a:avLst/>
            </a:prstGeom>
            <a:noFill/>
            <a:ln w="254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i="0" u="none" strike="noStrike" normalizeH="0" baseline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857884" y="2928934"/>
              <a:ext cx="104227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</a:rPr>
                <a:t>d(2,2)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标题 1"/>
          <p:cNvSpPr txBox="1">
            <a:spLocks/>
          </p:cNvSpPr>
          <p:nvPr/>
        </p:nvSpPr>
        <p:spPr bwMode="auto">
          <a:xfrm>
            <a:off x="6286512" y="3500438"/>
            <a:ext cx="2500330" cy="617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最优子结构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668337"/>
          </a:xfrm>
        </p:spPr>
        <p:txBody>
          <a:bodyPr/>
          <a:lstStyle/>
          <a:p>
            <a:r>
              <a:rPr lang="zh-CN" altLang="en-US" sz="3200" dirty="0" smtClean="0">
                <a:latin typeface="华文中宋" pitchFamily="2" charset="-122"/>
                <a:ea typeface="华文中宋" pitchFamily="2" charset="-122"/>
              </a:rPr>
              <a:t>什么是动态规划？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341438"/>
            <a:ext cx="8001000" cy="7921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/>
              <a:t>动态规划是求解包含</a:t>
            </a:r>
            <a:r>
              <a:rPr lang="zh-CN" altLang="en-US" smtClean="0">
                <a:solidFill>
                  <a:srgbClr val="FF0000"/>
                </a:solidFill>
              </a:rPr>
              <a:t>重叠子问题</a:t>
            </a:r>
            <a:r>
              <a:rPr lang="zh-CN" altLang="en-US" smtClean="0"/>
              <a:t>的最优化方法</a:t>
            </a:r>
            <a:endParaRPr lang="zh-CN" altLang="en-US" sz="3200" smtClean="0"/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214282" y="1989138"/>
            <a:ext cx="8326468" cy="39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/>
          <a:lstStyle/>
          <a:p>
            <a:pPr marL="469900" indent="-469900">
              <a:spcBef>
                <a:spcPct val="10000"/>
              </a:spcBef>
              <a:buClr>
                <a:schemeClr val="accent2"/>
              </a:buClr>
            </a:pPr>
            <a:r>
              <a:rPr lang="zh-CN" altLang="en-US" sz="2800" b="0" dirty="0" smtClean="0">
                <a:latin typeface="华文中宋" pitchFamily="2" charset="-122"/>
                <a:ea typeface="华文中宋" pitchFamily="2" charset="-122"/>
              </a:rPr>
              <a:t>  动态规划</a:t>
            </a:r>
            <a:r>
              <a:rPr lang="zh-CN" altLang="en-US" sz="2800" b="0" dirty="0">
                <a:latin typeface="华文中宋" pitchFamily="2" charset="-122"/>
                <a:ea typeface="华文中宋" pitchFamily="2" charset="-122"/>
              </a:rPr>
              <a:t>的性质？</a:t>
            </a:r>
          </a:p>
          <a:p>
            <a:pPr marL="450850" indent="-436563">
              <a:spcBef>
                <a:spcPct val="10000"/>
              </a:spcBef>
              <a:buClr>
                <a:schemeClr val="accent2"/>
              </a:buClr>
            </a:pPr>
            <a:r>
              <a:rPr lang="zh-CN" altLang="en-US" sz="2800" b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800" b="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 子</a:t>
            </a:r>
            <a:r>
              <a:rPr lang="zh-CN" altLang="en-US" sz="2800" b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问题重叠性质：</a:t>
            </a:r>
            <a:r>
              <a:rPr lang="zh-CN" altLang="en-US" b="0" dirty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在用递归算法自顶向下对问题进行求解是，每次产生的子问题并不总是新问题，有些子问题可能被重复计算多次。动态规划算法利用此性质，对每个子问题只计算一次，然后将其结果保存起来以便高效重用。</a:t>
            </a:r>
          </a:p>
          <a:p>
            <a:pPr marL="450850" indent="-436563">
              <a:spcBef>
                <a:spcPct val="10000"/>
              </a:spcBef>
              <a:buClr>
                <a:schemeClr val="accent2"/>
              </a:buClr>
            </a:pPr>
            <a:r>
              <a:rPr lang="zh-CN" altLang="en-US" sz="2800" b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800" b="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 最优化</a:t>
            </a:r>
            <a:r>
              <a:rPr lang="zh-CN" altLang="en-US" sz="2800" b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子结构性质：</a:t>
            </a:r>
            <a:r>
              <a:rPr lang="zh-CN" altLang="en-US" b="0" dirty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若问题的最优解所包含的子问题的解也是最优的，则称该问题具有最优子结构性质（即满足最优化原理）。</a:t>
            </a:r>
          </a:p>
          <a:p>
            <a:pPr marL="847725" lvl="1" indent="-395288">
              <a:spcBef>
                <a:spcPct val="10000"/>
              </a:spcBef>
              <a:buClr>
                <a:schemeClr val="accent2"/>
              </a:buClr>
            </a:pPr>
            <a:r>
              <a:rPr lang="zh-CN" altLang="en-US" b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       能用动态规划解决的求最优解问题，必须满足最优解的每个局部也都是最优的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矩形 4"/>
          <p:cNvSpPr>
            <a:spLocks noChangeArrowheads="1"/>
          </p:cNvSpPr>
          <p:nvPr/>
        </p:nvSpPr>
        <p:spPr bwMode="auto">
          <a:xfrm>
            <a:off x="214313" y="928688"/>
            <a:ext cx="8501062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08050" lvl="1" indent="-436563">
              <a:spcBef>
                <a:spcPct val="10000"/>
              </a:spcBef>
              <a:buClr>
                <a:schemeClr val="accent2"/>
              </a:buClr>
            </a:pPr>
            <a:r>
              <a:rPr lang="zh-CN" altLang="en-US" sz="2800" b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   无后效性：</a:t>
            </a:r>
            <a:r>
              <a:rPr lang="zh-CN" altLang="en-US" b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即某阶段的状态一旦确定，则此后过程的演变不再受此前各状态及决策的影响。也就是说，“未来与过去无关”，当前的状态是此前历史的一个完整总结，此前的历史只能通过当前的状态去影响过程未来的演变。</a:t>
            </a:r>
            <a:endParaRPr lang="zh-CN" altLang="en-US" b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000125" y="3000375"/>
            <a:ext cx="3205163" cy="2857500"/>
            <a:chOff x="714375" y="3000375"/>
            <a:chExt cx="3205163" cy="2857500"/>
          </a:xfrm>
        </p:grpSpPr>
        <p:pic>
          <p:nvPicPr>
            <p:cNvPr id="3994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13916" t="27344" r="22363" b="10156"/>
            <a:stretch>
              <a:fillRect/>
            </a:stretch>
          </p:blipFill>
          <p:spPr bwMode="auto">
            <a:xfrm>
              <a:off x="714375" y="3000375"/>
              <a:ext cx="3205163" cy="235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1643063" y="5487988"/>
              <a:ext cx="1857375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800" dirty="0">
                  <a:latin typeface="+mj-ea"/>
                  <a:ea typeface="+mj-ea"/>
                </a:rPr>
                <a:t>数字三角形</a:t>
              </a: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143375" y="3357563"/>
            <a:ext cx="4572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08050" lvl="1" indent="-436563">
              <a:spcBef>
                <a:spcPct val="10000"/>
              </a:spcBef>
              <a:buClr>
                <a:schemeClr val="accent2"/>
              </a:buClr>
            </a:pPr>
            <a:r>
              <a:rPr lang="zh-CN" altLang="en-US" sz="2800" b="0" dirty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        如果数字</a:t>
            </a:r>
            <a:r>
              <a:rPr lang="zh-CN" altLang="en-US" sz="2800" b="0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三角形</a:t>
            </a:r>
            <a:r>
              <a:rPr lang="en-US" altLang="zh-CN" sz="2800" b="0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(</a:t>
            </a:r>
            <a:r>
              <a:rPr lang="zh-CN" altLang="en-US" sz="2800" b="0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有负数</a:t>
            </a:r>
            <a:r>
              <a:rPr lang="en-US" altLang="zh-CN" sz="2800" b="0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)</a:t>
            </a:r>
            <a:r>
              <a:rPr lang="zh-CN" altLang="en-US" sz="2800" b="0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求</a:t>
            </a:r>
            <a:r>
              <a:rPr lang="zh-CN" altLang="en-US" sz="2800" b="0" dirty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的是从上到下的和</a:t>
            </a:r>
            <a:r>
              <a:rPr lang="zh-CN" altLang="en-US" sz="2800" b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最接近零</a:t>
            </a:r>
            <a:r>
              <a:rPr lang="zh-CN" altLang="en-US" sz="2800" b="0" dirty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。就不符合无后效性原则。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1779588" y="454025"/>
            <a:ext cx="7793037" cy="617538"/>
          </a:xfrm>
        </p:spPr>
        <p:txBody>
          <a:bodyPr/>
          <a:lstStyle/>
          <a:p>
            <a:r>
              <a:rPr lang="zh-CN" altLang="en-US" sz="2800" smtClean="0">
                <a:latin typeface="华文中宋" pitchFamily="2" charset="-122"/>
                <a:ea typeface="华文中宋" pitchFamily="2" charset="-122"/>
              </a:rPr>
              <a:t>最短路径问题</a:t>
            </a:r>
            <a:r>
              <a:rPr lang="en-US" altLang="zh-CN" sz="2800" smtClean="0">
                <a:latin typeface="华文中宋" pitchFamily="2" charset="-122"/>
                <a:ea typeface="华文中宋" pitchFamily="2" charset="-122"/>
              </a:rPr>
              <a:t>---</a:t>
            </a:r>
            <a:r>
              <a:rPr lang="zh-CN" altLang="en-US" sz="2800" smtClean="0">
                <a:latin typeface="华文中宋" pitchFamily="2" charset="-122"/>
                <a:ea typeface="华文中宋" pitchFamily="2" charset="-122"/>
              </a:rPr>
              <a:t>求</a:t>
            </a:r>
            <a:r>
              <a:rPr lang="en-US" altLang="zh-CN" sz="2800" smtClean="0">
                <a:latin typeface="华文中宋" pitchFamily="2" charset="-122"/>
                <a:ea typeface="华文中宋" pitchFamily="2" charset="-122"/>
              </a:rPr>
              <a:t>A</a:t>
            </a:r>
            <a:r>
              <a:rPr lang="zh-CN" altLang="en-US" sz="2800" smtClean="0">
                <a:latin typeface="华文中宋" pitchFamily="2" charset="-122"/>
                <a:ea typeface="华文中宋" pitchFamily="2" charset="-122"/>
              </a:rPr>
              <a:t>到</a:t>
            </a:r>
            <a:r>
              <a:rPr lang="en-US" altLang="zh-CN" sz="2800" smtClean="0">
                <a:latin typeface="华文中宋" pitchFamily="2" charset="-122"/>
                <a:ea typeface="华文中宋" pitchFamily="2" charset="-122"/>
              </a:rPr>
              <a:t>E</a:t>
            </a:r>
            <a:r>
              <a:rPr lang="zh-CN" altLang="en-US" sz="2800" smtClean="0">
                <a:latin typeface="华文中宋" pitchFamily="2" charset="-122"/>
                <a:ea typeface="华文中宋" pitchFamily="2" charset="-122"/>
              </a:rPr>
              <a:t>的最短路的长度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 l="17578" t="31250" r="16504" b="10156"/>
          <a:stretch>
            <a:fillRect/>
          </a:stretch>
        </p:blipFill>
        <p:spPr bwMode="auto">
          <a:xfrm>
            <a:off x="1785938" y="1428750"/>
            <a:ext cx="6429375" cy="39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1785938" y="3071813"/>
            <a:ext cx="6572250" cy="2500312"/>
            <a:chOff x="1785918" y="3071810"/>
            <a:chExt cx="6572296" cy="2500330"/>
          </a:xfrm>
        </p:grpSpPr>
        <p:sp>
          <p:nvSpPr>
            <p:cNvPr id="11" name="五角星 10"/>
            <p:cNvSpPr/>
            <p:nvPr/>
          </p:nvSpPr>
          <p:spPr bwMode="auto">
            <a:xfrm>
              <a:off x="1785918" y="3214686"/>
              <a:ext cx="642942" cy="642942"/>
            </a:xfrm>
            <a:prstGeom prst="star5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zh-CN" altLang="en-US">
                <a:solidFill>
                  <a:schemeClr val="tx2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2" name="五角星 11"/>
            <p:cNvSpPr/>
            <p:nvPr/>
          </p:nvSpPr>
          <p:spPr bwMode="auto">
            <a:xfrm>
              <a:off x="3000364" y="3857628"/>
              <a:ext cx="642942" cy="642942"/>
            </a:xfrm>
            <a:prstGeom prst="star5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zh-CN" altLang="en-US">
                <a:solidFill>
                  <a:schemeClr val="tx2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3" name="五角星 12"/>
            <p:cNvSpPr/>
            <p:nvPr/>
          </p:nvSpPr>
          <p:spPr bwMode="auto">
            <a:xfrm>
              <a:off x="4500562" y="4929198"/>
              <a:ext cx="642942" cy="642942"/>
            </a:xfrm>
            <a:prstGeom prst="star5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zh-CN" altLang="en-US">
                <a:solidFill>
                  <a:schemeClr val="tx2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" name="五角星 13"/>
            <p:cNvSpPr/>
            <p:nvPr/>
          </p:nvSpPr>
          <p:spPr bwMode="auto">
            <a:xfrm>
              <a:off x="6357950" y="4143380"/>
              <a:ext cx="642942" cy="642942"/>
            </a:xfrm>
            <a:prstGeom prst="star5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zh-CN" altLang="en-US">
                <a:solidFill>
                  <a:schemeClr val="tx2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" name="五角星 14"/>
            <p:cNvSpPr/>
            <p:nvPr/>
          </p:nvSpPr>
          <p:spPr bwMode="auto">
            <a:xfrm>
              <a:off x="7715272" y="3071810"/>
              <a:ext cx="642942" cy="642942"/>
            </a:xfrm>
            <a:prstGeom prst="star5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zh-CN" altLang="en-US">
                <a:solidFill>
                  <a:schemeClr val="tx2"/>
                </a:solidFill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17" name="标题 1"/>
          <p:cNvSpPr txBox="1">
            <a:spLocks/>
          </p:cNvSpPr>
          <p:nvPr/>
        </p:nvSpPr>
        <p:spPr bwMode="auto">
          <a:xfrm>
            <a:off x="928688" y="5715000"/>
            <a:ext cx="7793037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/>
            <a:r>
              <a:rPr kumimoji="1" lang="zh-CN" altLang="en-US" sz="2800" b="0">
                <a:latin typeface="华文中宋" pitchFamily="2" charset="-122"/>
                <a:ea typeface="华文中宋" pitchFamily="2" charset="-122"/>
              </a:rPr>
              <a:t>穷举？贪心？搜索？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1350963" y="857250"/>
            <a:ext cx="7793037" cy="617538"/>
          </a:xfrm>
        </p:spPr>
        <p:txBody>
          <a:bodyPr/>
          <a:lstStyle/>
          <a:p>
            <a:r>
              <a:rPr lang="zh-CN" altLang="en-US" sz="3200" smtClean="0">
                <a:latin typeface="华文中宋" pitchFamily="2" charset="-122"/>
                <a:ea typeface="华文中宋" pitchFamily="2" charset="-122"/>
              </a:rPr>
              <a:t>动态规划的优势</a:t>
            </a:r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714375" y="2017713"/>
            <a:ext cx="8643938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/>
              <a:t>1.</a:t>
            </a:r>
            <a:r>
              <a:rPr lang="zh-CN" altLang="en-US" smtClean="0">
                <a:solidFill>
                  <a:srgbClr val="FF0000"/>
                </a:solidFill>
              </a:rPr>
              <a:t>动态规划比穷举具有较少的计算次数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</a:t>
            </a:r>
            <a:r>
              <a:rPr lang="zh-CN" altLang="en-US" smtClean="0"/>
              <a:t>从数塔问题可以看出，层数为</a:t>
            </a:r>
            <a:r>
              <a:rPr lang="en-US" altLang="zh-CN" smtClean="0"/>
              <a:t>k</a:t>
            </a:r>
            <a:r>
              <a:rPr lang="zh-CN" altLang="en-US" smtClean="0"/>
              <a:t>时，</a:t>
            </a: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</a:t>
            </a:r>
            <a:r>
              <a:rPr lang="zh-CN" altLang="en-US" smtClean="0"/>
              <a:t>穷举算法求路径的条数</a:t>
            </a:r>
            <a:r>
              <a:rPr lang="en-US" altLang="zh-CN" smtClean="0"/>
              <a:t>2</a:t>
            </a:r>
            <a:r>
              <a:rPr lang="en-US" altLang="zh-CN" baseline="30000" smtClean="0"/>
              <a:t>k</a:t>
            </a:r>
            <a:r>
              <a:rPr lang="en-US" altLang="zh-CN" smtClean="0"/>
              <a:t>-1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</a:t>
            </a:r>
            <a:r>
              <a:rPr lang="zh-CN" altLang="en-US" smtClean="0"/>
              <a:t>动态规划计算的次数为</a:t>
            </a:r>
            <a:r>
              <a:rPr lang="en-US" altLang="zh-CN" smtClean="0"/>
              <a:t>:</a:t>
            </a:r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</a:t>
            </a:r>
            <a:r>
              <a:rPr lang="zh-CN" altLang="en-US" smtClean="0"/>
              <a:t>穷举最多计算到</a:t>
            </a:r>
            <a:r>
              <a:rPr lang="en-US" altLang="zh-CN" smtClean="0"/>
              <a:t>n=20</a:t>
            </a:r>
            <a:r>
              <a:rPr lang="zh-CN" altLang="en-US" smtClean="0"/>
              <a:t>，动态规划可以算到</a:t>
            </a:r>
            <a:r>
              <a:rPr lang="en-US" altLang="zh-CN" smtClean="0"/>
              <a:t>n=100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2.</a:t>
            </a:r>
            <a:r>
              <a:rPr lang="zh-CN" altLang="en-US" smtClean="0"/>
              <a:t>递归需要很大的栈空间，而动规的递推法不需要栈空间；使用记忆化搜索比较容易书写程序。</a:t>
            </a:r>
          </a:p>
        </p:txBody>
      </p:sp>
      <p:graphicFrame>
        <p:nvGraphicFramePr>
          <p:cNvPr id="4099" name="对象 4"/>
          <p:cNvGraphicFramePr>
            <a:graphicFrameLocks noChangeAspect="1"/>
          </p:cNvGraphicFramePr>
          <p:nvPr/>
        </p:nvGraphicFramePr>
        <p:xfrm>
          <a:off x="5286375" y="3571875"/>
          <a:ext cx="123507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公式" r:id="rId3" imgW="520547" imgH="393302" progId="">
                  <p:embed/>
                </p:oleObj>
              </mc:Choice>
              <mc:Fallback>
                <p:oleObj name="公式" r:id="rId3" imgW="520547" imgH="393302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3571875"/>
                        <a:ext cx="1235075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内容占位符 2"/>
          <p:cNvSpPr>
            <a:spLocks noGrp="1"/>
          </p:cNvSpPr>
          <p:nvPr>
            <p:ph idx="1"/>
          </p:nvPr>
        </p:nvSpPr>
        <p:spPr>
          <a:xfrm>
            <a:off x="1182688" y="500063"/>
            <a:ext cx="7772400" cy="20002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思考</a:t>
            </a:r>
            <a:r>
              <a:rPr lang="zh-CN" altLang="en-US" smtClean="0"/>
              <a:t>：</a:t>
            </a:r>
            <a:r>
              <a:rPr lang="en-US" altLang="zh-CN" smtClean="0"/>
              <a:t> </a:t>
            </a:r>
            <a:r>
              <a:rPr lang="zh-CN" altLang="en-US" sz="2400" smtClean="0"/>
              <a:t>还有一种思考方法，从下</a:t>
            </a:r>
            <a:endParaRPr lang="en-US" altLang="zh-CN" sz="240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/>
              <a:t>   向上考虑，观察不同状态如何转</a:t>
            </a:r>
            <a:endParaRPr lang="en-US" altLang="zh-CN" sz="24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   </a:t>
            </a:r>
            <a:r>
              <a:rPr lang="zh-CN" altLang="en-US" sz="2400" smtClean="0"/>
              <a:t>移的。从格子（</a:t>
            </a:r>
            <a:r>
              <a:rPr lang="en-US" altLang="zh-CN" sz="2400" smtClean="0"/>
              <a:t>i</a:t>
            </a:r>
            <a:r>
              <a:rPr lang="zh-CN" altLang="en-US" sz="2400" smtClean="0"/>
              <a:t>，</a:t>
            </a:r>
            <a:r>
              <a:rPr lang="en-US" altLang="zh-CN" sz="2400" smtClean="0"/>
              <a:t>j</a:t>
            </a:r>
            <a:r>
              <a:rPr lang="zh-CN" altLang="en-US" sz="2400" smtClean="0"/>
              <a:t>）出发有两</a:t>
            </a:r>
            <a:endParaRPr lang="en-US" altLang="zh-CN" sz="24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   </a:t>
            </a:r>
            <a:r>
              <a:rPr lang="zh-CN" altLang="en-US" sz="2400" smtClean="0"/>
              <a:t>种决策。</a:t>
            </a:r>
            <a:endParaRPr lang="en-US" altLang="zh-CN" sz="24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      </a:t>
            </a:r>
            <a:endParaRPr lang="en-US" altLang="zh-CN" sz="32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   </a:t>
            </a:r>
            <a:r>
              <a:rPr lang="en-US" altLang="zh-CN" sz="2400" smtClean="0">
                <a:solidFill>
                  <a:srgbClr val="7030A0"/>
                </a:solidFill>
                <a:latin typeface="华文中宋" pitchFamily="2" charset="-122"/>
              </a:rPr>
              <a:t>    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mtClean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928688" y="3500438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800" b="0" dirty="0">
                <a:solidFill>
                  <a:srgbClr val="FF0000"/>
                </a:solidFill>
                <a:latin typeface="Verdana" pitchFamily="34" charset="0"/>
                <a:ea typeface="华文中宋" pitchFamily="2" charset="-122"/>
              </a:rPr>
              <a:t>思考：边界情况：？？</a:t>
            </a:r>
            <a:endParaRPr kumimoji="1" lang="en-US" altLang="zh-CN" b="0" dirty="0">
              <a:solidFill>
                <a:srgbClr val="7030A0"/>
              </a:solidFill>
              <a:latin typeface="华文中宋" pitchFamily="2" charset="-122"/>
              <a:ea typeface="华文中宋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zh-CN" sz="2800" b="0" dirty="0">
              <a:latin typeface="Verdana" pitchFamily="34" charset="0"/>
              <a:ea typeface="华文中宋" pitchFamily="2" charset="-122"/>
            </a:endParaRPr>
          </a:p>
        </p:txBody>
      </p:sp>
      <p:pic>
        <p:nvPicPr>
          <p:cNvPr id="40963" name="Picture 5"/>
          <p:cNvPicPr>
            <a:picLocks noChangeAspect="1" noChangeArrowheads="1"/>
          </p:cNvPicPr>
          <p:nvPr/>
        </p:nvPicPr>
        <p:blipFill>
          <a:blip r:embed="rId2" cstate="print"/>
          <a:srcRect l="40199" t="53906" r="22168" b="13731"/>
          <a:stretch>
            <a:fillRect/>
          </a:stretch>
        </p:blipFill>
        <p:spPr bwMode="auto">
          <a:xfrm>
            <a:off x="6072188" y="500063"/>
            <a:ext cx="2643187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942975" y="5357813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800" b="0">
                <a:solidFill>
                  <a:srgbClr val="FF0000"/>
                </a:solidFill>
                <a:latin typeface="Verdana" pitchFamily="34" charset="0"/>
                <a:ea typeface="华文中宋" pitchFamily="2" charset="-122"/>
              </a:rPr>
              <a:t>思考：最后的结果：？？</a:t>
            </a:r>
            <a:endParaRPr kumimoji="1" lang="en-US" altLang="zh-CN" b="0">
              <a:solidFill>
                <a:srgbClr val="7030A0"/>
              </a:solidFill>
              <a:latin typeface="华文中宋" pitchFamily="2" charset="-122"/>
              <a:ea typeface="华文中宋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zh-CN" sz="2800" b="0">
              <a:latin typeface="Verdana" pitchFamily="34" charset="0"/>
              <a:ea typeface="华文中宋" pitchFamily="2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1571625" y="4071938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kumimoji="1" lang="en-US" altLang="zh-CN" b="0" dirty="0" smtClean="0">
                <a:latin typeface="华文中宋" pitchFamily="2" charset="-122"/>
                <a:ea typeface="华文中宋" pitchFamily="2" charset="-122"/>
              </a:rPr>
              <a:t>d[1][1]=a[1][1</a:t>
            </a:r>
            <a:r>
              <a:rPr kumimoji="1" lang="en-US" altLang="zh-CN" b="0" dirty="0">
                <a:latin typeface="华文中宋" pitchFamily="2" charset="-122"/>
                <a:ea typeface="华文中宋" pitchFamily="2" charset="-122"/>
              </a:rPr>
              <a:t>]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kumimoji="1" lang="en-US" altLang="zh-CN" b="0" dirty="0" smtClean="0">
                <a:latin typeface="华文中宋" pitchFamily="2" charset="-122"/>
                <a:ea typeface="华文中宋" pitchFamily="2" charset="-122"/>
              </a:rPr>
              <a:t>d[</a:t>
            </a:r>
            <a:r>
              <a:rPr kumimoji="1" lang="en-US" altLang="zh-CN" b="0" dirty="0" err="1" smtClean="0">
                <a:latin typeface="华文中宋" pitchFamily="2" charset="-122"/>
                <a:ea typeface="华文中宋" pitchFamily="2" charset="-122"/>
              </a:rPr>
              <a:t>i</a:t>
            </a:r>
            <a:r>
              <a:rPr kumimoji="1" lang="en-US" altLang="zh-CN" b="0" dirty="0" smtClean="0">
                <a:latin typeface="华文中宋" pitchFamily="2" charset="-122"/>
                <a:ea typeface="华文中宋" pitchFamily="2" charset="-122"/>
              </a:rPr>
              <a:t>][1</a:t>
            </a:r>
            <a:r>
              <a:rPr kumimoji="1" lang="en-US" altLang="zh-CN" b="0" dirty="0">
                <a:latin typeface="华文中宋" pitchFamily="2" charset="-122"/>
                <a:ea typeface="华文中宋" pitchFamily="2" charset="-122"/>
              </a:rPr>
              <a:t>]=</a:t>
            </a:r>
            <a:r>
              <a:rPr kumimoji="1" lang="en-US" altLang="zh-CN" b="0" dirty="0" smtClean="0">
                <a:latin typeface="华文中宋" pitchFamily="2" charset="-122"/>
                <a:ea typeface="华文中宋" pitchFamily="2" charset="-122"/>
              </a:rPr>
              <a:t>d[i-1][1</a:t>
            </a:r>
            <a:r>
              <a:rPr kumimoji="1" lang="en-US" altLang="zh-CN" b="0" dirty="0">
                <a:latin typeface="华文中宋" pitchFamily="2" charset="-122"/>
                <a:ea typeface="华文中宋" pitchFamily="2" charset="-122"/>
              </a:rPr>
              <a:t>]+</a:t>
            </a:r>
            <a:r>
              <a:rPr kumimoji="1" lang="en-US" altLang="zh-CN" b="0" dirty="0" smtClean="0">
                <a:latin typeface="华文中宋" pitchFamily="2" charset="-122"/>
                <a:ea typeface="华文中宋" pitchFamily="2" charset="-122"/>
              </a:rPr>
              <a:t>a[</a:t>
            </a:r>
            <a:r>
              <a:rPr kumimoji="1" lang="en-US" altLang="zh-CN" b="0" dirty="0" err="1" smtClean="0">
                <a:latin typeface="华文中宋" pitchFamily="2" charset="-122"/>
                <a:ea typeface="华文中宋" pitchFamily="2" charset="-122"/>
              </a:rPr>
              <a:t>i</a:t>
            </a:r>
            <a:r>
              <a:rPr kumimoji="1" lang="en-US" altLang="zh-CN" b="0" dirty="0" smtClean="0">
                <a:latin typeface="华文中宋" pitchFamily="2" charset="-122"/>
                <a:ea typeface="华文中宋" pitchFamily="2" charset="-122"/>
              </a:rPr>
              <a:t>][1</a:t>
            </a:r>
            <a:r>
              <a:rPr kumimoji="1" lang="en-US" altLang="zh-CN" b="0" dirty="0">
                <a:latin typeface="华文中宋" pitchFamily="2" charset="-122"/>
                <a:ea typeface="华文中宋" pitchFamily="2" charset="-122"/>
              </a:rPr>
              <a:t>]     {</a:t>
            </a:r>
            <a:r>
              <a:rPr kumimoji="1" lang="zh-CN" altLang="en-US" b="0" dirty="0">
                <a:latin typeface="华文中宋" pitchFamily="2" charset="-122"/>
                <a:ea typeface="华文中宋" pitchFamily="2" charset="-122"/>
              </a:rPr>
              <a:t>第</a:t>
            </a:r>
            <a:r>
              <a:rPr kumimoji="1" lang="en-US" altLang="zh-CN" b="0" dirty="0">
                <a:latin typeface="华文中宋" pitchFamily="2" charset="-122"/>
                <a:ea typeface="华文中宋" pitchFamily="2" charset="-122"/>
              </a:rPr>
              <a:t>1</a:t>
            </a:r>
            <a:r>
              <a:rPr kumimoji="1" lang="zh-CN" altLang="en-US" b="0" dirty="0">
                <a:latin typeface="华文中宋" pitchFamily="2" charset="-122"/>
                <a:ea typeface="华文中宋" pitchFamily="2" charset="-122"/>
              </a:rPr>
              <a:t>列</a:t>
            </a:r>
            <a:r>
              <a:rPr kumimoji="1" lang="en-US" altLang="zh-CN" b="0" dirty="0">
                <a:latin typeface="华文中宋" pitchFamily="2" charset="-122"/>
                <a:ea typeface="华文中宋" pitchFamily="2" charset="-122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kumimoji="1" lang="en-US" altLang="zh-CN" b="0" dirty="0" smtClean="0">
                <a:latin typeface="华文中宋" pitchFamily="2" charset="-122"/>
                <a:ea typeface="华文中宋" pitchFamily="2" charset="-122"/>
              </a:rPr>
              <a:t>d[</a:t>
            </a:r>
            <a:r>
              <a:rPr kumimoji="1" lang="en-US" altLang="zh-CN" b="0" dirty="0" err="1" smtClean="0">
                <a:latin typeface="华文中宋" pitchFamily="2" charset="-122"/>
                <a:ea typeface="华文中宋" pitchFamily="2" charset="-122"/>
              </a:rPr>
              <a:t>i</a:t>
            </a:r>
            <a:r>
              <a:rPr kumimoji="1" lang="en-US" altLang="zh-CN" b="0" dirty="0" smtClean="0">
                <a:latin typeface="华文中宋" pitchFamily="2" charset="-122"/>
                <a:ea typeface="华文中宋" pitchFamily="2" charset="-122"/>
              </a:rPr>
              <a:t>][</a:t>
            </a:r>
            <a:r>
              <a:rPr kumimoji="1" lang="en-US" altLang="zh-CN" b="0" dirty="0" err="1" smtClean="0">
                <a:latin typeface="华文中宋" pitchFamily="2" charset="-122"/>
                <a:ea typeface="华文中宋" pitchFamily="2" charset="-122"/>
              </a:rPr>
              <a:t>i</a:t>
            </a:r>
            <a:r>
              <a:rPr kumimoji="1" lang="en-US" altLang="zh-CN" b="0" dirty="0">
                <a:latin typeface="华文中宋" pitchFamily="2" charset="-122"/>
                <a:ea typeface="华文中宋" pitchFamily="2" charset="-122"/>
              </a:rPr>
              <a:t>]=</a:t>
            </a:r>
            <a:r>
              <a:rPr kumimoji="1" lang="en-US" altLang="zh-CN" b="0" dirty="0" smtClean="0">
                <a:latin typeface="华文中宋" pitchFamily="2" charset="-122"/>
                <a:ea typeface="华文中宋" pitchFamily="2" charset="-122"/>
              </a:rPr>
              <a:t>d[i-1][i-1</a:t>
            </a:r>
            <a:r>
              <a:rPr kumimoji="1" lang="en-US" altLang="zh-CN" b="0" dirty="0">
                <a:latin typeface="华文中宋" pitchFamily="2" charset="-122"/>
                <a:ea typeface="华文中宋" pitchFamily="2" charset="-122"/>
              </a:rPr>
              <a:t>]+</a:t>
            </a:r>
            <a:r>
              <a:rPr kumimoji="1" lang="en-US" altLang="zh-CN" b="0" dirty="0" smtClean="0">
                <a:latin typeface="华文中宋" pitchFamily="2" charset="-122"/>
                <a:ea typeface="华文中宋" pitchFamily="2" charset="-122"/>
              </a:rPr>
              <a:t>a[</a:t>
            </a:r>
            <a:r>
              <a:rPr kumimoji="1" lang="en-US" altLang="zh-CN" b="0" dirty="0" err="1" smtClean="0">
                <a:latin typeface="华文中宋" pitchFamily="2" charset="-122"/>
                <a:ea typeface="华文中宋" pitchFamily="2" charset="-122"/>
              </a:rPr>
              <a:t>i</a:t>
            </a:r>
            <a:r>
              <a:rPr kumimoji="1" lang="en-US" altLang="zh-CN" b="0" dirty="0" smtClean="0">
                <a:latin typeface="华文中宋" pitchFamily="2" charset="-122"/>
                <a:ea typeface="华文中宋" pitchFamily="2" charset="-122"/>
              </a:rPr>
              <a:t>][</a:t>
            </a:r>
            <a:r>
              <a:rPr kumimoji="1" lang="en-US" altLang="zh-CN" b="0" dirty="0" err="1" smtClean="0">
                <a:latin typeface="华文中宋" pitchFamily="2" charset="-122"/>
                <a:ea typeface="华文中宋" pitchFamily="2" charset="-122"/>
              </a:rPr>
              <a:t>i</a:t>
            </a:r>
            <a:r>
              <a:rPr kumimoji="1" lang="en-US" altLang="zh-CN" b="0" dirty="0">
                <a:latin typeface="华文中宋" pitchFamily="2" charset="-122"/>
                <a:ea typeface="华文中宋" pitchFamily="2" charset="-122"/>
              </a:rPr>
              <a:t>]     {</a:t>
            </a:r>
            <a:r>
              <a:rPr kumimoji="1" lang="zh-CN" altLang="en-US" b="0" dirty="0">
                <a:latin typeface="华文中宋" pitchFamily="2" charset="-122"/>
                <a:ea typeface="华文中宋" pitchFamily="2" charset="-122"/>
              </a:rPr>
              <a:t>对角线</a:t>
            </a:r>
            <a:r>
              <a:rPr kumimoji="1" lang="en-US" altLang="zh-CN" b="0" dirty="0">
                <a:latin typeface="华文中宋" pitchFamily="2" charset="-122"/>
                <a:ea typeface="华文中宋" pitchFamily="2" charset="-122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zh-CN" sz="2800" b="0" dirty="0">
              <a:latin typeface="Verdana" pitchFamily="34" charset="0"/>
              <a:ea typeface="华文中宋" pitchFamily="2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1571625" y="5786438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800" b="0" dirty="0" smtClean="0">
                <a:latin typeface="Bookman Old Style" pitchFamily="18" charset="0"/>
                <a:ea typeface="华文中宋" pitchFamily="2" charset="-122"/>
              </a:rPr>
              <a:t>max{d[n][1</a:t>
            </a:r>
            <a:r>
              <a:rPr kumimoji="1" lang="en-US" altLang="zh-CN" sz="2800" b="0" dirty="0">
                <a:latin typeface="Bookman Old Style" pitchFamily="18" charset="0"/>
                <a:ea typeface="华文中宋" pitchFamily="2" charset="-122"/>
              </a:rPr>
              <a:t>],</a:t>
            </a:r>
            <a:r>
              <a:rPr kumimoji="1" lang="en-US" altLang="zh-CN" sz="2800" b="0" dirty="0" smtClean="0">
                <a:latin typeface="Bookman Old Style" pitchFamily="18" charset="0"/>
                <a:ea typeface="华文中宋" pitchFamily="2" charset="-122"/>
              </a:rPr>
              <a:t>d[n][2</a:t>
            </a:r>
            <a:r>
              <a:rPr kumimoji="1" lang="en-US" altLang="zh-CN" sz="2800" b="0" dirty="0">
                <a:latin typeface="Bookman Old Style" pitchFamily="18" charset="0"/>
                <a:ea typeface="华文中宋" pitchFamily="2" charset="-122"/>
              </a:rPr>
              <a:t>]……</a:t>
            </a:r>
            <a:r>
              <a:rPr kumimoji="1" lang="en-US" altLang="zh-CN" sz="2800" b="0" dirty="0" smtClean="0">
                <a:latin typeface="Bookman Old Style" pitchFamily="18" charset="0"/>
                <a:ea typeface="华文中宋" pitchFamily="2" charset="-122"/>
              </a:rPr>
              <a:t>d[n][n</a:t>
            </a:r>
            <a:r>
              <a:rPr kumimoji="1" lang="en-US" altLang="zh-CN" sz="2800" b="0" dirty="0">
                <a:latin typeface="Bookman Old Style" pitchFamily="18" charset="0"/>
                <a:ea typeface="华文中宋" pitchFamily="2" charset="-122"/>
              </a:rPr>
              <a:t>]}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143125" y="2286000"/>
            <a:ext cx="635793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d(</a:t>
            </a:r>
            <a:r>
              <a:rPr lang="en-US" altLang="zh-CN" sz="3200" b="0" dirty="0" err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i,j</a:t>
            </a:r>
            <a:r>
              <a:rPr lang="en-US" altLang="zh-CN" sz="3200" b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)</a:t>
            </a:r>
            <a:r>
              <a:rPr lang="zh-CN" altLang="en-US" sz="3200" b="0" dirty="0">
                <a:latin typeface="华文中宋" pitchFamily="2" charset="-122"/>
                <a:ea typeface="华文中宋" pitchFamily="2" charset="-122"/>
              </a:rPr>
              <a:t>为：取</a:t>
            </a:r>
            <a:r>
              <a:rPr lang="en-US" altLang="zh-CN" sz="3200" b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d(i-1,j)</a:t>
            </a:r>
            <a:r>
              <a:rPr lang="en-US" altLang="zh-CN" sz="3200" b="0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3200" b="0" dirty="0">
                <a:latin typeface="华文中宋" pitchFamily="2" charset="-122"/>
                <a:ea typeface="华文中宋" pitchFamily="2" charset="-122"/>
              </a:rPr>
              <a:t>和</a:t>
            </a:r>
            <a:r>
              <a:rPr lang="en-US" altLang="zh-CN" sz="3200" b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d(i-1,j-1)</a:t>
            </a:r>
            <a:r>
              <a:rPr lang="zh-CN" altLang="en-US" sz="3200" b="0" dirty="0">
                <a:latin typeface="华文中宋" pitchFamily="2" charset="-122"/>
                <a:ea typeface="华文中宋" pitchFamily="2" charset="-122"/>
              </a:rPr>
              <a:t>中较大的一个加上</a:t>
            </a:r>
            <a:r>
              <a:rPr lang="en-US" altLang="zh-CN" sz="3200" b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a(</a:t>
            </a:r>
            <a:r>
              <a:rPr lang="en-US" altLang="zh-CN" sz="3200" b="0" dirty="0" err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i,j</a:t>
            </a:r>
            <a:r>
              <a:rPr lang="en-US" altLang="zh-CN" sz="3200" b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)</a:t>
            </a:r>
            <a:r>
              <a:rPr lang="zh-CN" altLang="en-US" sz="3200" b="0" dirty="0">
                <a:latin typeface="华文中宋" pitchFamily="2" charset="-122"/>
                <a:ea typeface="华文中宋" pitchFamily="2" charset="-122"/>
              </a:rPr>
              <a:t>的和。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072313" y="5143500"/>
            <a:ext cx="178593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这种方法本质就是递推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540477" cy="714380"/>
          </a:xfrm>
        </p:spPr>
        <p:txBody>
          <a:bodyPr/>
          <a:lstStyle/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3:</a:t>
            </a:r>
            <a:r>
              <a:rPr lang="zh-CN" altLang="zh-CN" sz="2800" dirty="0" smtClean="0"/>
              <a:t>最大连续子</a:t>
            </a:r>
            <a:r>
              <a:rPr lang="zh-CN" altLang="zh-CN" sz="2800" dirty="0"/>
              <a:t>序列和</a:t>
            </a:r>
            <a:r>
              <a:rPr lang="zh-CN" altLang="zh-CN" sz="1800" dirty="0"/>
              <a:t>（</a:t>
            </a:r>
            <a:r>
              <a:rPr lang="en-US" altLang="zh-CN" sz="1800" dirty="0"/>
              <a:t>Maximum Continuous Subsequence Sum</a:t>
            </a:r>
            <a:r>
              <a:rPr lang="zh-CN" altLang="zh-CN" sz="1800" dirty="0"/>
              <a:t>） </a:t>
            </a:r>
            <a:endParaRPr kumimoji="1"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628800"/>
            <a:ext cx="8271520" cy="4503713"/>
          </a:xfrm>
        </p:spPr>
        <p:txBody>
          <a:bodyPr/>
          <a:lstStyle/>
          <a:p>
            <a:r>
              <a:rPr lang="zh-CN" altLang="zh-CN" dirty="0"/>
              <a:t>给定</a:t>
            </a:r>
            <a:r>
              <a:rPr lang="en-US" altLang="zh-CN" dirty="0"/>
              <a:t>k</a:t>
            </a:r>
            <a:r>
              <a:rPr lang="zh-CN" altLang="zh-CN" dirty="0"/>
              <a:t>个整数的序列</a:t>
            </a:r>
            <a:r>
              <a:rPr lang="en-US" altLang="zh-CN" dirty="0"/>
              <a:t>{A</a:t>
            </a:r>
            <a:r>
              <a:rPr lang="en-US" altLang="zh-CN" baseline="-25000" dirty="0"/>
              <a:t>1</a:t>
            </a:r>
            <a:r>
              <a:rPr lang="en-US" altLang="zh-CN" dirty="0"/>
              <a:t>,A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k</a:t>
            </a:r>
            <a:r>
              <a:rPr lang="en-US" altLang="zh-CN" dirty="0"/>
              <a:t> }</a:t>
            </a:r>
            <a:r>
              <a:rPr lang="zh-CN" altLang="zh-CN" dirty="0"/>
              <a:t>，其任意连续子序列可表示为</a:t>
            </a:r>
            <a:r>
              <a:rPr lang="en-US" altLang="zh-CN" dirty="0"/>
              <a:t>{ A</a:t>
            </a:r>
            <a:r>
              <a:rPr lang="en-US" altLang="zh-CN" baseline="-25000" dirty="0"/>
              <a:t>i</a:t>
            </a:r>
            <a:r>
              <a:rPr lang="en-US" altLang="zh-CN" dirty="0"/>
              <a:t>, A</a:t>
            </a:r>
            <a:r>
              <a:rPr lang="en-US" altLang="zh-CN" baseline="-25000" dirty="0"/>
              <a:t>i+1</a:t>
            </a:r>
            <a:r>
              <a:rPr lang="en-US" altLang="zh-CN" dirty="0"/>
              <a:t>, ...,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j</a:t>
            </a:r>
            <a:r>
              <a:rPr lang="en-US" altLang="zh-CN" dirty="0"/>
              <a:t> }</a:t>
            </a:r>
            <a:r>
              <a:rPr lang="zh-CN" altLang="zh-CN" dirty="0"/>
              <a:t>，其中</a:t>
            </a:r>
            <a:r>
              <a:rPr lang="en-US" altLang="zh-CN" dirty="0"/>
              <a:t> 1 &lt;= </a:t>
            </a:r>
            <a:r>
              <a:rPr lang="en-US" altLang="zh-CN" dirty="0" err="1"/>
              <a:t>i</a:t>
            </a:r>
            <a:r>
              <a:rPr lang="en-US" altLang="zh-CN" dirty="0"/>
              <a:t> &lt;= j &lt;= k</a:t>
            </a:r>
            <a:r>
              <a:rPr lang="zh-CN" altLang="zh-CN" dirty="0"/>
              <a:t>。最大连续子序列是所有连续子序中元素和最大的一个。</a:t>
            </a:r>
          </a:p>
          <a:p>
            <a:r>
              <a:rPr lang="en-US" altLang="zh-CN" dirty="0"/>
              <a:t>  </a:t>
            </a:r>
            <a:r>
              <a:rPr lang="zh-CN" altLang="zh-CN" dirty="0"/>
              <a:t>例如给定序列</a:t>
            </a:r>
            <a:r>
              <a:rPr lang="en-US" altLang="zh-CN" dirty="0"/>
              <a:t>{ -2, 11, -4, 13, -5, -2 }</a:t>
            </a:r>
            <a:r>
              <a:rPr lang="zh-CN" altLang="zh-CN" dirty="0"/>
              <a:t>，其最大连续子序列为</a:t>
            </a:r>
            <a:r>
              <a:rPr lang="en-US" altLang="zh-CN" dirty="0"/>
              <a:t>{11,-4,13}</a:t>
            </a:r>
            <a:r>
              <a:rPr lang="zh-CN" altLang="zh-CN" dirty="0"/>
              <a:t>，最大连续子序列和即为</a:t>
            </a:r>
            <a:r>
              <a:rPr lang="en-US" altLang="zh-CN" dirty="0"/>
              <a:t>20</a:t>
            </a:r>
            <a:r>
              <a:rPr lang="zh-CN" altLang="zh-CN" dirty="0"/>
              <a:t>。</a:t>
            </a:r>
          </a:p>
          <a:p>
            <a:r>
              <a:rPr lang="en-US" altLang="zh-CN" b="1" dirty="0"/>
              <a:t>  </a:t>
            </a:r>
            <a:r>
              <a:rPr lang="zh-CN" altLang="zh-CN" b="1" dirty="0"/>
              <a:t>暴力枚举？时间复杂度为？能优化吗？复杂度？</a:t>
            </a:r>
            <a:endParaRPr lang="zh-C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84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064896" cy="4680520"/>
          </a:xfrm>
        </p:spPr>
        <p:txBody>
          <a:bodyPr/>
          <a:lstStyle/>
          <a:p>
            <a:r>
              <a:rPr kumimoji="1" lang="zh-CN" altLang="en-US" dirty="0" smtClean="0"/>
              <a:t>令状态</a:t>
            </a:r>
            <a:r>
              <a:rPr kumimoji="1"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表示以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作为末尾的连续序列的最大和（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必须作为序列的末尾）。</a:t>
            </a:r>
            <a:endParaRPr lang="en-US" altLang="zh-CN" dirty="0" smtClean="0"/>
          </a:p>
          <a:p>
            <a:r>
              <a:rPr lang="zh-CN" altLang="en-US" dirty="0" smtClean="0"/>
              <a:t>以样例为例，序列</a:t>
            </a:r>
            <a:r>
              <a:rPr lang="en-US" altLang="zh-CN" dirty="0"/>
              <a:t>{ -2, 11, -4, 13, -5, -2 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，下标分别设为：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err="1" smtClean="0"/>
              <a:t>dp</a:t>
            </a:r>
            <a:r>
              <a:rPr lang="en-US" altLang="zh-CN" dirty="0" smtClean="0"/>
              <a:t>[0]</a:t>
            </a:r>
          </a:p>
          <a:p>
            <a:pPr marL="400050" lvl="1" indent="0">
              <a:buNone/>
            </a:pPr>
            <a:r>
              <a:rPr lang="en-US" altLang="zh-CN" dirty="0" err="1"/>
              <a:t>dp</a:t>
            </a:r>
            <a:r>
              <a:rPr lang="en-US" altLang="zh-CN" dirty="0" smtClean="0"/>
              <a:t>[1]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err="1"/>
              <a:t>dp</a:t>
            </a:r>
            <a:r>
              <a:rPr lang="en-US" altLang="zh-CN" dirty="0" smtClean="0"/>
              <a:t>[2]</a:t>
            </a:r>
          </a:p>
          <a:p>
            <a:pPr marL="400050" lvl="1" indent="0">
              <a:buNone/>
            </a:pPr>
            <a:r>
              <a:rPr lang="en-US" altLang="zh-CN" dirty="0" err="1"/>
              <a:t>dp</a:t>
            </a:r>
            <a:r>
              <a:rPr lang="en-US" altLang="zh-CN" dirty="0" smtClean="0"/>
              <a:t>[3]</a:t>
            </a:r>
          </a:p>
          <a:p>
            <a:pPr marL="400050" lvl="1" indent="0">
              <a:buNone/>
            </a:pPr>
            <a:r>
              <a:rPr lang="en-US" altLang="zh-CN" dirty="0" err="1"/>
              <a:t>dp</a:t>
            </a:r>
            <a:r>
              <a:rPr lang="en-US" altLang="zh-CN" dirty="0" smtClean="0"/>
              <a:t>[4]</a:t>
            </a:r>
          </a:p>
          <a:p>
            <a:pPr marL="400050" lvl="1" indent="0">
              <a:buNone/>
            </a:pPr>
            <a:r>
              <a:rPr lang="en-US" altLang="zh-CN" dirty="0" err="1" smtClean="0"/>
              <a:t>dp</a:t>
            </a:r>
            <a:r>
              <a:rPr lang="en-US" altLang="zh-CN" dirty="0" smtClean="0"/>
              <a:t>[5]</a:t>
            </a:r>
          </a:p>
          <a:p>
            <a:r>
              <a:rPr lang="zh-CN" altLang="en-US" dirty="0" smtClean="0"/>
              <a:t>问题转换为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[0],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[1],</a:t>
            </a:r>
            <a:r>
              <a:rPr lang="mr-IN" altLang="zh-CN" dirty="0" smtClean="0"/>
              <a:t>…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[n-1]</a:t>
            </a:r>
            <a:r>
              <a:rPr lang="zh-CN" altLang="en-US" dirty="0" smtClean="0"/>
              <a:t>中的最大者。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8180437" cy="714380"/>
          </a:xfrm>
        </p:spPr>
        <p:txBody>
          <a:bodyPr/>
          <a:lstStyle/>
          <a:p>
            <a:r>
              <a:rPr lang="zh-CN" altLang="zh-CN" sz="3200" dirty="0"/>
              <a:t>最大连续子序列和</a:t>
            </a:r>
            <a:r>
              <a:rPr lang="zh-CN" altLang="zh-CN" sz="1800" dirty="0"/>
              <a:t>（</a:t>
            </a:r>
            <a:r>
              <a:rPr lang="en-US" altLang="zh-CN" sz="1800" dirty="0"/>
              <a:t>Maximum Continuous Subsequence Sum</a:t>
            </a:r>
            <a:r>
              <a:rPr lang="zh-CN" altLang="zh-CN" sz="1800" dirty="0"/>
              <a:t>） 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5758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568952" cy="46805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表示以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作为末尾的连续序列的最大和（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必须作为序列的末尾</a:t>
            </a:r>
            <a:r>
              <a:rPr lang="zh-CN" altLang="en-US" dirty="0" smtClean="0"/>
              <a:t>）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zh-CN" altLang="en-US" dirty="0" smtClean="0"/>
              <a:t>只有两种情况：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1</a:t>
            </a:r>
            <a:r>
              <a:rPr lang="zh-CN" altLang="en-US" dirty="0" smtClean="0"/>
              <a:t>、这个最大和的连续序列只有一个元素，即以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开始，以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结尾；</a:t>
            </a:r>
            <a:r>
              <a:rPr lang="zh-CN" altLang="en-US" sz="3200" b="1" i="1" dirty="0" smtClean="0">
                <a:solidFill>
                  <a:srgbClr val="FF0000"/>
                </a:solidFill>
                <a:latin typeface="Century Schoolbook"/>
                <a:cs typeface="Century Schoolbook"/>
              </a:rPr>
              <a:t>最大和就是</a:t>
            </a:r>
            <a:r>
              <a:rPr lang="en-US" altLang="zh-CN" sz="3200" b="1" i="1" dirty="0">
                <a:solidFill>
                  <a:srgbClr val="FF0000"/>
                </a:solidFill>
                <a:latin typeface="Century Schoolbook"/>
                <a:cs typeface="Century Schoolbook"/>
              </a:rPr>
              <a:t>A[</a:t>
            </a:r>
            <a:r>
              <a:rPr lang="en-US" altLang="zh-CN" sz="3200" b="1" i="1" dirty="0" err="1">
                <a:solidFill>
                  <a:srgbClr val="FF0000"/>
                </a:solidFill>
                <a:latin typeface="Century Schoolbook"/>
                <a:cs typeface="Century Schoolbook"/>
              </a:rPr>
              <a:t>i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Century Schoolbook"/>
                <a:cs typeface="Century Schoolbook"/>
              </a:rPr>
              <a:t>]</a:t>
            </a:r>
            <a:r>
              <a:rPr lang="zh-CN" altLang="en-US" sz="3200" b="1" i="1" dirty="0" smtClean="0">
                <a:solidFill>
                  <a:srgbClr val="FF0000"/>
                </a:solidFill>
                <a:latin typeface="Century Schoolbook"/>
                <a:cs typeface="Century Schoolbook"/>
              </a:rPr>
              <a:t>本身</a:t>
            </a:r>
            <a:r>
              <a:rPr lang="zh-CN" altLang="en-US" i="1" dirty="0" smtClean="0">
                <a:latin typeface="Century Schoolbook"/>
                <a:cs typeface="Century Schoolbook"/>
              </a:rPr>
              <a:t>。</a:t>
            </a:r>
          </a:p>
          <a:p>
            <a:pPr marL="0" indent="0">
              <a:buNone/>
            </a:pPr>
            <a:r>
              <a:rPr lang="zh-CN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这个最大和的连续</a:t>
            </a:r>
            <a:r>
              <a:rPr lang="zh-CN" altLang="en-US" dirty="0" smtClean="0"/>
              <a:t>序列有多个元素，从前面某处</a:t>
            </a:r>
            <a:r>
              <a:rPr lang="en-US" altLang="zh-CN" dirty="0" smtClean="0"/>
              <a:t>A[p]</a:t>
            </a:r>
            <a:r>
              <a:rPr lang="zh-CN" altLang="en-US" dirty="0" smtClean="0"/>
              <a:t>开始（</a:t>
            </a:r>
            <a:r>
              <a:rPr lang="en-US" altLang="zh-CN" dirty="0" smtClean="0"/>
              <a:t>p&lt;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；一直到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结尾。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也就是</a:t>
            </a:r>
            <a:r>
              <a:rPr lang="en-US" altLang="zh-CN" dirty="0" smtClean="0"/>
              <a:t> </a:t>
            </a:r>
            <a:r>
              <a:rPr lang="en-US" altLang="zh-CN" sz="3200" b="1" i="1" dirty="0" err="1" smtClean="0">
                <a:solidFill>
                  <a:srgbClr val="FF0000"/>
                </a:solidFill>
                <a:latin typeface="Century Schoolbook"/>
                <a:cs typeface="Century Schoolbook"/>
              </a:rPr>
              <a:t>dp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Century Schoolbook"/>
                <a:cs typeface="Century Schoolbook"/>
              </a:rPr>
              <a:t>[i-1]+A[</a:t>
            </a:r>
            <a:r>
              <a:rPr lang="en-US" altLang="zh-CN" sz="3200" b="1" i="1" dirty="0" err="1" smtClean="0">
                <a:solidFill>
                  <a:srgbClr val="FF0000"/>
                </a:solidFill>
                <a:latin typeface="Century Schoolbook"/>
                <a:cs typeface="Century Schoolbook"/>
              </a:rPr>
              <a:t>i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Century Schoolbook"/>
                <a:cs typeface="Century Schoolbook"/>
              </a:rPr>
              <a:t>]</a:t>
            </a:r>
            <a:r>
              <a:rPr lang="en-US" altLang="zh-CN" i="1" dirty="0" smtClean="0">
                <a:latin typeface="Century Schoolbook"/>
                <a:cs typeface="Century Schoolbook"/>
              </a:rPr>
              <a:t>;</a:t>
            </a:r>
          </a:p>
          <a:p>
            <a:pPr marL="0" indent="0">
              <a:buNone/>
            </a:pPr>
            <a:r>
              <a:rPr lang="en-US" altLang="zh-CN" i="1" dirty="0">
                <a:latin typeface="Century Schoolbook"/>
                <a:cs typeface="Century Schoolbook"/>
              </a:rPr>
              <a:t> </a:t>
            </a:r>
            <a:r>
              <a:rPr lang="en-US" altLang="zh-CN" i="1" dirty="0" smtClean="0">
                <a:latin typeface="Century Schoolbook"/>
                <a:cs typeface="Century Schoolbook"/>
              </a:rPr>
              <a:t>  </a:t>
            </a:r>
            <a:r>
              <a:rPr lang="en-US" altLang="zh-CN" b="1" i="1" dirty="0" smtClean="0">
                <a:latin typeface="Century Schoolbook"/>
                <a:cs typeface="Century Schoolbook"/>
              </a:rPr>
              <a:t>A[p]+</a:t>
            </a:r>
            <a:r>
              <a:rPr lang="mr-IN" altLang="zh-CN" b="1" i="1" dirty="0" smtClean="0">
                <a:latin typeface="Century Schoolbook"/>
                <a:cs typeface="Century Schoolbook"/>
              </a:rPr>
              <a:t>…</a:t>
            </a:r>
            <a:r>
              <a:rPr lang="en-US" altLang="zh-CN" b="1" i="1" dirty="0" smtClean="0">
                <a:latin typeface="Century Schoolbook"/>
                <a:cs typeface="Century Schoolbook"/>
              </a:rPr>
              <a:t>+A[i-1]+A[</a:t>
            </a:r>
            <a:r>
              <a:rPr lang="en-US" altLang="zh-CN" b="1" i="1" dirty="0" err="1" smtClean="0">
                <a:latin typeface="Century Schoolbook"/>
                <a:cs typeface="Century Schoolbook"/>
              </a:rPr>
              <a:t>i</a:t>
            </a:r>
            <a:r>
              <a:rPr lang="en-US" altLang="zh-CN" b="1" i="1" dirty="0" smtClean="0">
                <a:latin typeface="Century Schoolbook"/>
                <a:cs typeface="Century Schoolbook"/>
              </a:rPr>
              <a:t>]=</a:t>
            </a:r>
            <a:r>
              <a:rPr lang="en-US" altLang="zh-CN" b="1" i="1" dirty="0" err="1" smtClean="0">
                <a:latin typeface="Century Schoolbook"/>
                <a:cs typeface="Century Schoolbook"/>
              </a:rPr>
              <a:t>dp</a:t>
            </a:r>
            <a:r>
              <a:rPr lang="en-US" altLang="zh-CN" b="1" i="1" dirty="0" smtClean="0">
                <a:latin typeface="Century Schoolbook"/>
                <a:cs typeface="Century Schoolbook"/>
              </a:rPr>
              <a:t>[i-1]+A[</a:t>
            </a:r>
            <a:r>
              <a:rPr lang="en-US" altLang="zh-CN" b="1" i="1" dirty="0" err="1" smtClean="0">
                <a:latin typeface="Century Schoolbook"/>
                <a:cs typeface="Century Schoolbook"/>
              </a:rPr>
              <a:t>i</a:t>
            </a:r>
            <a:r>
              <a:rPr lang="en-US" altLang="zh-CN" b="1" i="1" dirty="0" smtClean="0">
                <a:latin typeface="Century Schoolbook"/>
                <a:cs typeface="Century Schoolbook"/>
              </a:rPr>
              <a:t>];</a:t>
            </a:r>
          </a:p>
          <a:p>
            <a:pPr marL="0" indent="0">
              <a:buNone/>
            </a:pPr>
            <a:endParaRPr lang="en-US" altLang="zh-CN" b="1" i="1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8180437" cy="714380"/>
          </a:xfrm>
        </p:spPr>
        <p:txBody>
          <a:bodyPr/>
          <a:lstStyle/>
          <a:p>
            <a:r>
              <a:rPr lang="zh-CN" altLang="zh-CN" sz="3200" dirty="0"/>
              <a:t>最大连续子序列和</a:t>
            </a:r>
            <a:r>
              <a:rPr lang="zh-CN" altLang="zh-CN" sz="1800" dirty="0"/>
              <a:t>（</a:t>
            </a:r>
            <a:r>
              <a:rPr lang="en-US" altLang="zh-CN" sz="1800" dirty="0"/>
              <a:t>Maximum Continuous Subsequence Sum</a:t>
            </a:r>
            <a:r>
              <a:rPr lang="zh-CN" altLang="zh-CN" sz="1800" dirty="0"/>
              <a:t>） 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5801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340768"/>
            <a:ext cx="7772400" cy="1872208"/>
          </a:xfrm>
        </p:spPr>
        <p:txBody>
          <a:bodyPr/>
          <a:lstStyle/>
          <a:p>
            <a:r>
              <a:rPr lang="zh-CN" altLang="en-US" dirty="0" smtClean="0"/>
              <a:t>转移方程：</a:t>
            </a:r>
            <a:endParaRPr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</a:t>
            </a:r>
            <a:r>
              <a:rPr kumimoji="1" lang="en-US" altLang="zh-CN" b="1" i="1" dirty="0" err="1" smtClean="0">
                <a:latin typeface="Century Schoolbook"/>
                <a:cs typeface="Century Schoolbook"/>
              </a:rPr>
              <a:t>dp</a:t>
            </a:r>
            <a:r>
              <a:rPr kumimoji="1" lang="en-US" altLang="zh-CN" b="1" i="1" dirty="0" smtClean="0">
                <a:latin typeface="Century Schoolbook"/>
                <a:cs typeface="Century Schoolbook"/>
              </a:rPr>
              <a:t>[</a:t>
            </a:r>
            <a:r>
              <a:rPr kumimoji="1" lang="en-US" altLang="zh-CN" b="1" i="1" dirty="0" err="1" smtClean="0">
                <a:latin typeface="Century Schoolbook"/>
                <a:cs typeface="Century Schoolbook"/>
              </a:rPr>
              <a:t>i</a:t>
            </a:r>
            <a:r>
              <a:rPr kumimoji="1" lang="en-US" altLang="zh-CN" b="1" i="1" dirty="0" smtClean="0">
                <a:latin typeface="Century Schoolbook"/>
                <a:cs typeface="Century Schoolbook"/>
              </a:rPr>
              <a:t>]=  max  { A[</a:t>
            </a:r>
            <a:r>
              <a:rPr kumimoji="1" lang="en-US" altLang="zh-CN" b="1" i="1" dirty="0" err="1" smtClean="0">
                <a:latin typeface="Century Schoolbook"/>
                <a:cs typeface="Century Schoolbook"/>
              </a:rPr>
              <a:t>i</a:t>
            </a:r>
            <a:r>
              <a:rPr kumimoji="1" lang="en-US" altLang="zh-CN" b="1" i="1" dirty="0" smtClean="0">
                <a:latin typeface="Century Schoolbook"/>
                <a:cs typeface="Century Schoolbook"/>
              </a:rPr>
              <a:t>] , </a:t>
            </a:r>
            <a:r>
              <a:rPr kumimoji="1" lang="en-US" altLang="zh-CN" b="1" i="1" dirty="0" err="1" smtClean="0">
                <a:latin typeface="Century Schoolbook"/>
                <a:cs typeface="Century Schoolbook"/>
              </a:rPr>
              <a:t>dp</a:t>
            </a:r>
            <a:r>
              <a:rPr kumimoji="1" lang="en-US" altLang="zh-CN" b="1" i="1" dirty="0" smtClean="0">
                <a:latin typeface="Century Schoolbook"/>
                <a:cs typeface="Century Schoolbook"/>
              </a:rPr>
              <a:t>[i-1] + A[</a:t>
            </a:r>
            <a:r>
              <a:rPr kumimoji="1" lang="en-US" altLang="zh-CN" b="1" i="1" dirty="0" err="1" smtClean="0">
                <a:latin typeface="Century Schoolbook"/>
                <a:cs typeface="Century Schoolbook"/>
              </a:rPr>
              <a:t>i</a:t>
            </a:r>
            <a:r>
              <a:rPr kumimoji="1" lang="en-US" altLang="zh-CN" b="1" i="1" dirty="0" smtClean="0">
                <a:latin typeface="Century Schoolbook"/>
                <a:cs typeface="Century Schoolbook"/>
              </a:rPr>
              <a:t>] }</a:t>
            </a:r>
          </a:p>
          <a:p>
            <a:pPr marL="0" indent="0">
              <a:buNone/>
            </a:pPr>
            <a:r>
              <a:rPr lang="en-US" altLang="zh-CN" b="1" i="1" dirty="0">
                <a:latin typeface="Century Schoolbook"/>
                <a:cs typeface="Century Schoolbook"/>
              </a:rPr>
              <a:t> </a:t>
            </a:r>
            <a:r>
              <a:rPr lang="en-US" altLang="zh-CN" b="1" i="1" dirty="0" smtClean="0">
                <a:latin typeface="Century Schoolbook"/>
                <a:cs typeface="Century Schoolbook"/>
              </a:rPr>
              <a:t>  </a:t>
            </a:r>
            <a:r>
              <a:rPr lang="zh-CN" altLang="en-US" b="1" i="1" dirty="0" smtClean="0">
                <a:latin typeface="Century Schoolbook"/>
                <a:cs typeface="Century Schoolbook"/>
              </a:rPr>
              <a:t>边界：</a:t>
            </a:r>
            <a:r>
              <a:rPr lang="en-US" altLang="zh-CN" b="1" i="1" dirty="0" err="1" smtClean="0">
                <a:latin typeface="Century Schoolbook"/>
                <a:cs typeface="Century Schoolbook"/>
              </a:rPr>
              <a:t>dp</a:t>
            </a:r>
            <a:r>
              <a:rPr lang="en-US" altLang="zh-CN" b="1" i="1" dirty="0" smtClean="0">
                <a:latin typeface="Century Schoolbook"/>
                <a:cs typeface="Century Schoolbook"/>
              </a:rPr>
              <a:t>[0]=A[0]</a:t>
            </a:r>
            <a:endParaRPr kumimoji="1" lang="zh-CN" altLang="en-US" b="1" i="1" dirty="0">
              <a:latin typeface="Century Schoolbook"/>
              <a:cs typeface="Century Schoolbook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8180437" cy="714380"/>
          </a:xfrm>
        </p:spPr>
        <p:txBody>
          <a:bodyPr/>
          <a:lstStyle/>
          <a:p>
            <a:r>
              <a:rPr lang="zh-CN" altLang="zh-CN" sz="3200" dirty="0"/>
              <a:t>最大连续子序列和</a:t>
            </a:r>
            <a:r>
              <a:rPr lang="zh-CN" altLang="zh-CN" sz="1800" dirty="0"/>
              <a:t>（</a:t>
            </a:r>
            <a:r>
              <a:rPr lang="en-US" altLang="zh-CN" sz="1800" dirty="0"/>
              <a:t>Maximum Continuous Subsequence Sum</a:t>
            </a:r>
            <a:r>
              <a:rPr lang="zh-CN" altLang="zh-CN" sz="1800" dirty="0"/>
              <a:t>） </a:t>
            </a:r>
            <a:endParaRPr kumimoji="1" lang="zh-CN" altLang="en-US" sz="18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27584" y="3068960"/>
            <a:ext cx="777240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2"/>
                </a:solidFill>
                <a:latin typeface="Verdana" pitchFamily="34" charset="0"/>
                <a:ea typeface="华文中宋" pitchFamily="2" charset="-122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2"/>
                </a:solidFill>
                <a:latin typeface="Verdana" pitchFamily="34" charset="0"/>
                <a:ea typeface="华文中宋" pitchFamily="2" charset="-122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2"/>
                </a:solidFill>
                <a:latin typeface="Verdana" pitchFamily="34" charset="0"/>
                <a:ea typeface="华文中宋" pitchFamily="2" charset="-122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2"/>
                </a:solidFill>
                <a:latin typeface="Verdana" pitchFamily="34" charset="0"/>
                <a:ea typeface="华文中宋" pitchFamily="2" charset="-122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2"/>
                </a:solidFill>
                <a:latin typeface="Verdana" pitchFamily="34" charset="0"/>
                <a:ea typeface="华文中宋" pitchFamily="2" charset="-122"/>
                <a:cs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代码：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dirty="0" smtClean="0"/>
              <a:t>  </a:t>
            </a:r>
            <a:r>
              <a:rPr lang="en-US" altLang="zh-CN" b="1" i="1" dirty="0" err="1" smtClean="0">
                <a:latin typeface="Century Schoolbook"/>
                <a:cs typeface="Century Schoolbook"/>
              </a:rPr>
              <a:t>dp</a:t>
            </a:r>
            <a:r>
              <a:rPr lang="en-US" altLang="zh-CN" b="1" i="1" dirty="0" smtClean="0">
                <a:latin typeface="Century Schoolbook"/>
                <a:cs typeface="Century Schoolbook"/>
              </a:rPr>
              <a:t>[0] = A[0];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i="1" dirty="0">
                <a:latin typeface="Century Schoolbook"/>
                <a:cs typeface="Century Schoolbook"/>
              </a:rPr>
              <a:t> </a:t>
            </a:r>
            <a:r>
              <a:rPr lang="en-US" altLang="zh-CN" i="1" dirty="0" smtClean="0">
                <a:latin typeface="Century Schoolbook"/>
                <a:cs typeface="Century Schoolbook"/>
              </a:rPr>
              <a:t>for (</a:t>
            </a:r>
            <a:r>
              <a:rPr lang="en-US" altLang="zh-CN" i="1" dirty="0" err="1" smtClean="0">
                <a:latin typeface="Century Schoolbook"/>
                <a:cs typeface="Century Schoolbook"/>
              </a:rPr>
              <a:t>int</a:t>
            </a:r>
            <a:r>
              <a:rPr lang="en-US" altLang="zh-CN" i="1" dirty="0" smtClean="0">
                <a:latin typeface="Century Schoolbook"/>
                <a:cs typeface="Century Schoolbook"/>
              </a:rPr>
              <a:t> </a:t>
            </a:r>
            <a:r>
              <a:rPr lang="en-US" altLang="zh-CN" i="1" dirty="0" err="1" smtClean="0">
                <a:latin typeface="Century Schoolbook"/>
                <a:cs typeface="Century Schoolbook"/>
              </a:rPr>
              <a:t>i</a:t>
            </a:r>
            <a:r>
              <a:rPr lang="en-US" altLang="zh-CN" i="1" dirty="0" smtClean="0">
                <a:latin typeface="Century Schoolbook"/>
                <a:cs typeface="Century Schoolbook"/>
              </a:rPr>
              <a:t>=1 ; </a:t>
            </a:r>
            <a:r>
              <a:rPr lang="en-US" altLang="zh-CN" i="1" dirty="0" err="1" smtClean="0">
                <a:latin typeface="Century Schoolbook"/>
                <a:cs typeface="Century Schoolbook"/>
              </a:rPr>
              <a:t>i</a:t>
            </a:r>
            <a:r>
              <a:rPr lang="en-US" altLang="zh-CN" i="1" dirty="0" smtClean="0">
                <a:latin typeface="Century Schoolbook"/>
                <a:cs typeface="Century Schoolbook"/>
              </a:rPr>
              <a:t> &lt; n ;</a:t>
            </a:r>
            <a:r>
              <a:rPr lang="en-US" altLang="zh-CN" i="1" dirty="0">
                <a:latin typeface="Century Schoolbook"/>
                <a:cs typeface="Century Schoolbook"/>
              </a:rPr>
              <a:t> </a:t>
            </a:r>
            <a:r>
              <a:rPr lang="en-US" altLang="zh-CN" i="1" dirty="0" err="1" smtClean="0">
                <a:latin typeface="Century Schoolbook"/>
                <a:cs typeface="Century Schoolbook"/>
              </a:rPr>
              <a:t>i</a:t>
            </a:r>
            <a:r>
              <a:rPr lang="en-US" altLang="zh-CN" i="1" dirty="0" smtClean="0">
                <a:latin typeface="Century Schoolbook"/>
                <a:cs typeface="Century Schoolbook"/>
              </a:rPr>
              <a:t>++){ </a:t>
            </a:r>
            <a:endParaRPr lang="en-US" altLang="zh-CN" b="1" i="1" dirty="0" smtClean="0">
              <a:latin typeface="Century Schoolbook"/>
              <a:cs typeface="Century Schoolbook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b="1" i="1" dirty="0" smtClean="0">
                <a:latin typeface="Century Schoolbook"/>
                <a:cs typeface="Century Schoolbook"/>
              </a:rPr>
              <a:t>    </a:t>
            </a:r>
            <a:r>
              <a:rPr lang="en-US" altLang="zh-CN" b="1" i="1" dirty="0" err="1" smtClean="0">
                <a:latin typeface="Century Schoolbook"/>
                <a:cs typeface="Century Schoolbook"/>
              </a:rPr>
              <a:t>dp</a:t>
            </a:r>
            <a:r>
              <a:rPr lang="en-US" altLang="zh-CN" b="1" i="1" dirty="0" smtClean="0">
                <a:latin typeface="Century Schoolbook"/>
                <a:cs typeface="Century Schoolbook"/>
              </a:rPr>
              <a:t>[</a:t>
            </a:r>
            <a:r>
              <a:rPr lang="en-US" altLang="zh-CN" b="1" i="1" dirty="0" err="1" smtClean="0">
                <a:latin typeface="Century Schoolbook"/>
                <a:cs typeface="Century Schoolbook"/>
              </a:rPr>
              <a:t>i</a:t>
            </a:r>
            <a:r>
              <a:rPr lang="en-US" altLang="zh-CN" b="1" i="1" dirty="0" smtClean="0">
                <a:latin typeface="Century Schoolbook"/>
                <a:cs typeface="Century Schoolbook"/>
              </a:rPr>
              <a:t>]= max  ( A[</a:t>
            </a:r>
            <a:r>
              <a:rPr lang="en-US" altLang="zh-CN" b="1" i="1" dirty="0" err="1" smtClean="0">
                <a:latin typeface="Century Schoolbook"/>
                <a:cs typeface="Century Schoolbook"/>
              </a:rPr>
              <a:t>i</a:t>
            </a:r>
            <a:r>
              <a:rPr lang="en-US" altLang="zh-CN" b="1" i="1" dirty="0" smtClean="0">
                <a:latin typeface="Century Schoolbook"/>
                <a:cs typeface="Century Schoolbook"/>
              </a:rPr>
              <a:t>] , </a:t>
            </a:r>
            <a:r>
              <a:rPr lang="en-US" altLang="zh-CN" b="1" i="1" dirty="0" err="1" smtClean="0">
                <a:latin typeface="Century Schoolbook"/>
                <a:cs typeface="Century Schoolbook"/>
              </a:rPr>
              <a:t>dp</a:t>
            </a:r>
            <a:r>
              <a:rPr lang="en-US" altLang="zh-CN" b="1" i="1" dirty="0" smtClean="0">
                <a:latin typeface="Century Schoolbook"/>
                <a:cs typeface="Century Schoolbook"/>
              </a:rPr>
              <a:t>[i-1] + A[</a:t>
            </a:r>
            <a:r>
              <a:rPr lang="en-US" altLang="zh-CN" b="1" i="1" dirty="0" err="1" smtClean="0">
                <a:latin typeface="Century Schoolbook"/>
                <a:cs typeface="Century Schoolbook"/>
              </a:rPr>
              <a:t>i</a:t>
            </a:r>
            <a:r>
              <a:rPr lang="en-US" altLang="zh-CN" b="1" i="1" dirty="0" smtClean="0">
                <a:latin typeface="Century Schoolbook"/>
                <a:cs typeface="Century Schoolbook"/>
              </a:rPr>
              <a:t>] 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i="1" dirty="0" smtClean="0">
                <a:latin typeface="Century Schoolbook"/>
                <a:cs typeface="Century Schoolbook"/>
              </a:rPr>
              <a:t>  }</a:t>
            </a:r>
            <a:endParaRPr lang="en-US" altLang="zh-CN" b="1" i="1" dirty="0" smtClean="0">
              <a:latin typeface="Century Schoolbook"/>
              <a:cs typeface="Century Schoolbook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b="1" i="1" dirty="0" smtClean="0">
                <a:latin typeface="Century Schoolbook"/>
                <a:cs typeface="Century Schoolbook"/>
              </a:rPr>
              <a:t>   </a:t>
            </a:r>
            <a:r>
              <a:rPr lang="zh-CN" altLang="en-US" b="1" i="1" dirty="0" smtClean="0">
                <a:latin typeface="Century Schoolbook"/>
                <a:cs typeface="Century Schoolbook"/>
              </a:rPr>
              <a:t>结果？</a:t>
            </a:r>
            <a:endParaRPr lang="zh-CN" altLang="en-US" b="1" i="1" dirty="0">
              <a:latin typeface="Century Schoolbook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274512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动态规划的核心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1844824"/>
            <a:ext cx="5112568" cy="338437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6000" i="1" dirty="0" smtClean="0">
                <a:solidFill>
                  <a:srgbClr val="FF0000"/>
                </a:solidFill>
              </a:rPr>
              <a:t>设计状态</a:t>
            </a:r>
            <a:endParaRPr kumimoji="1" lang="en-US" altLang="zh-CN" sz="6000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zh-CN" sz="4000" i="1" dirty="0" smtClean="0">
                <a:solidFill>
                  <a:srgbClr val="FF0000"/>
                </a:solidFill>
              </a:rPr>
              <a:t>   </a:t>
            </a:r>
            <a:r>
              <a:rPr kumimoji="1" lang="zh-CN" altLang="en-US" sz="4000" i="1" dirty="0" smtClean="0">
                <a:solidFill>
                  <a:srgbClr val="FF0000"/>
                </a:solidFill>
              </a:rPr>
              <a:t>和</a:t>
            </a:r>
            <a:endParaRPr kumimoji="1" lang="en-US" altLang="zh-CN" sz="2400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CN" altLang="en-US" sz="6000" i="1" dirty="0" smtClean="0">
                <a:solidFill>
                  <a:srgbClr val="FF0000"/>
                </a:solidFill>
              </a:rPr>
              <a:t>状态转移方程</a:t>
            </a:r>
            <a:endParaRPr kumimoji="1" lang="zh-CN" altLang="en-US" sz="6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09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最长上升子序列（</a:t>
            </a:r>
            <a:r>
              <a:rPr lang="en-US" altLang="zh-CN" dirty="0"/>
              <a:t>LIS</a:t>
            </a:r>
            <a:r>
              <a:rPr lang="zh-CN" altLang="en-US" dirty="0"/>
              <a:t>）</a:t>
            </a:r>
            <a:r>
              <a:rPr lang="en-US" altLang="zh-CN" dirty="0"/>
              <a:t>NOI 1759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2241551"/>
                <a:ext cx="7543800" cy="3229263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2100" b="1" dirty="0"/>
                  <a:t>问题描述：</a:t>
                </a:r>
                <a:r>
                  <a:rPr lang="zh-CN" altLang="en-US" sz="2100" dirty="0"/>
                  <a:t>（</a:t>
                </a:r>
                <a:r>
                  <a:rPr lang="en-US" altLang="zh-CN" sz="2100" dirty="0"/>
                  <a:t>2s, 64M</a:t>
                </a:r>
                <a:r>
                  <a:rPr lang="zh-CN" altLang="en-US" sz="2100" dirty="0"/>
                  <a:t>）</a:t>
                </a:r>
                <a:endParaRPr lang="en-US" altLang="zh-CN" sz="2100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2100" dirty="0"/>
                  <a:t>对于给定的一个序列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100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100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𝑎𝑁</m:t>
                    </m:r>
                  </m:oMath>
                </a14:m>
                <a:r>
                  <a:rPr lang="zh-CN" altLang="en-US" sz="2100" dirty="0"/>
                  <a:t>，若存在</a:t>
                </a:r>
                <a14:m>
                  <m:oMath xmlns:m="http://schemas.openxmlformats.org/officeDocument/2006/math">
                    <m:r>
                      <a:rPr lang="en-US" altLang="zh-CN" sz="210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100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100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⋯&lt;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𝑎𝑘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100" dirty="0"/>
                  <a:t>，且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100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100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⋯&lt;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𝑎𝑁</m:t>
                    </m:r>
                  </m:oMath>
                </a14:m>
                <a:r>
                  <a:rPr lang="zh-CN" altLang="en-US" sz="2100" dirty="0"/>
                  <a:t>，则称为长度为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100" dirty="0"/>
                  <a:t>的</a:t>
                </a:r>
                <a:r>
                  <a:rPr lang="zh-CN" altLang="en-US" sz="2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上升子序列</a:t>
                </a:r>
                <a:r>
                  <a:rPr lang="zh-CN" altLang="en-US" sz="2100" dirty="0"/>
                  <a:t>。求出最长上升子序列的长度。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2100" b="1" dirty="0"/>
                  <a:t>输入格式：</a:t>
                </a:r>
                <a:endParaRPr lang="en-US" altLang="zh-CN" sz="2100" b="1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2100" dirty="0"/>
                  <a:t>第一行是序列长度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1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en-US" altLang="zh-CN" sz="2100" dirty="0"/>
                  <a:t> </a:t>
                </a:r>
                <a:r>
                  <a:rPr lang="zh-CN" altLang="en-US" sz="2100" dirty="0"/>
                  <a:t>（</a:t>
                </a:r>
                <a14:m>
                  <m:oMath xmlns:m="http://schemas.openxmlformats.org/officeDocument/2006/math">
                    <m:r>
                      <a:rPr lang="en-US" altLang="zh-CN" sz="210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zh-CN" altLang="en-US" sz="2100" dirty="0"/>
                  <a:t>）</a:t>
                </a:r>
                <a:endParaRPr lang="en-US" altLang="zh-CN" sz="2100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2100" dirty="0"/>
                  <a:t>第二行是序列中的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100" dirty="0"/>
                  <a:t>个整数，这些整数的取值范围都在</a:t>
                </a:r>
                <a:r>
                  <a:rPr lang="en-US" altLang="zh-CN" sz="2100" dirty="0"/>
                  <a:t>0</a:t>
                </a:r>
                <a:r>
                  <a:rPr lang="zh-CN" altLang="en-US" sz="2100" dirty="0"/>
                  <a:t>到</a:t>
                </a:r>
                <a:r>
                  <a:rPr lang="en-US" altLang="zh-CN" sz="2100" dirty="0"/>
                  <a:t>10000</a:t>
                </a:r>
                <a:r>
                  <a:rPr lang="zh-CN" altLang="en-US" sz="2100" dirty="0"/>
                  <a:t>之间。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2100" b="1" dirty="0"/>
                  <a:t>输出格式：</a:t>
                </a:r>
                <a:endParaRPr lang="en-US" altLang="zh-CN" sz="2100" b="1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2100" dirty="0"/>
                  <a:t>最长上升子序列的长度。</a:t>
                </a:r>
                <a:endParaRPr lang="en-US" altLang="zh-CN" sz="21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305684"/>
              </a:xfrm>
              <a:blipFill>
                <a:blip r:embed="rId3"/>
                <a:stretch>
                  <a:fillRect l="-2121" t="-2125" r="-1152" b="-4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68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最长上升子序列（</a:t>
            </a:r>
            <a:r>
              <a:rPr lang="en-US" altLang="zh-CN" dirty="0"/>
              <a:t>LIS</a:t>
            </a:r>
            <a:r>
              <a:rPr lang="zh-CN" altLang="en-US" dirty="0"/>
              <a:t>）</a:t>
            </a:r>
            <a:r>
              <a:rPr lang="en-US" altLang="zh-CN" dirty="0"/>
              <a:t>NOI 1759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2241551"/>
            <a:ext cx="7543800" cy="3229263"/>
          </a:xfrm>
        </p:spPr>
        <p:txBody>
          <a:bodyPr>
            <a:noAutofit/>
          </a:bodyPr>
          <a:lstStyle/>
          <a:p>
            <a:pPr marL="0" indent="0">
              <a:spcBef>
                <a:spcPts val="450"/>
              </a:spcBef>
              <a:spcAft>
                <a:spcPts val="0"/>
              </a:spcAft>
              <a:buNone/>
            </a:pPr>
            <a:r>
              <a:rPr lang="zh-CN" altLang="en-US" sz="2100" b="1" dirty="0"/>
              <a:t>样例输入：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dirty="0"/>
              <a:t>7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dirty="0"/>
              <a:t>1 7 3 5 9 4 8</a:t>
            </a:r>
          </a:p>
          <a:p>
            <a:pPr marL="0" indent="0">
              <a:spcBef>
                <a:spcPts val="450"/>
              </a:spcBef>
              <a:spcAft>
                <a:spcPts val="0"/>
              </a:spcAft>
              <a:buNone/>
            </a:pPr>
            <a:r>
              <a:rPr lang="zh-CN" altLang="en-US" sz="2100" b="1" dirty="0"/>
              <a:t>样例输出：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dirty="0"/>
              <a:t>4</a:t>
            </a:r>
          </a:p>
          <a:p>
            <a:pPr marL="0" indent="0">
              <a:spcBef>
                <a:spcPts val="450"/>
              </a:spcBef>
              <a:spcAft>
                <a:spcPts val="0"/>
              </a:spcAft>
              <a:buNone/>
            </a:pPr>
            <a:endParaRPr lang="zh-CN" altLang="en-US" sz="105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56382D-ABB2-4262-8BFA-D75993BA54DA}"/>
              </a:ext>
            </a:extLst>
          </p:cNvPr>
          <p:cNvSpPr/>
          <p:nvPr/>
        </p:nvSpPr>
        <p:spPr>
          <a:xfrm>
            <a:off x="2932982" y="2241551"/>
            <a:ext cx="4572000" cy="287155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accent1"/>
              </a:buClr>
              <a:buSzPct val="100000"/>
            </a:pP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上升子序列：</a:t>
            </a:r>
            <a:endParaRPr lang="en-US" altLang="zh-CN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0000"/>
              </a:lnSpc>
              <a:buClr>
                <a:schemeClr val="accent1"/>
              </a:buClr>
              <a:buSzPct val="100000"/>
            </a:pP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1, 7</a:t>
            </a:r>
          </a:p>
          <a:p>
            <a:pPr>
              <a:lnSpc>
                <a:spcPct val="110000"/>
              </a:lnSpc>
              <a:buClr>
                <a:schemeClr val="accent1"/>
              </a:buClr>
              <a:buSzPct val="100000"/>
            </a:pP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3, 4, 8</a:t>
            </a:r>
          </a:p>
          <a:p>
            <a:pPr>
              <a:lnSpc>
                <a:spcPct val="110000"/>
              </a:lnSpc>
              <a:buClr>
                <a:schemeClr val="accent1"/>
              </a:buClr>
              <a:buSzPct val="100000"/>
            </a:pP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  <a:p>
            <a:pPr>
              <a:buClr>
                <a:schemeClr val="accent1"/>
              </a:buClr>
              <a:buSzPct val="100000"/>
            </a:pP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最长上升子序列：</a:t>
            </a:r>
            <a:endParaRPr lang="en-US" altLang="zh-CN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0000"/>
              </a:lnSpc>
              <a:buClr>
                <a:schemeClr val="accent1"/>
              </a:buClr>
              <a:buSzPct val="100000"/>
            </a:pP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1, 3, 5, 9</a:t>
            </a:r>
          </a:p>
          <a:p>
            <a:pPr>
              <a:lnSpc>
                <a:spcPct val="110000"/>
              </a:lnSpc>
              <a:buClr>
                <a:schemeClr val="accent1"/>
              </a:buClr>
              <a:buSzPct val="100000"/>
            </a:pP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1, 3, 5, 8</a:t>
            </a:r>
          </a:p>
          <a:p>
            <a:pPr>
              <a:lnSpc>
                <a:spcPct val="110000"/>
              </a:lnSpc>
              <a:buClr>
                <a:schemeClr val="accent1"/>
              </a:buClr>
              <a:buSzPct val="100000"/>
            </a:pP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D4F5502-2EC5-464F-BCD6-68E49C3B3D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37020" y="2408381"/>
          <a:ext cx="2466976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72">
                  <a:extLst>
                    <a:ext uri="{9D8B030D-6E8A-4147-A177-3AD203B41FA5}">
                      <a16:colId xmlns:a16="http://schemas.microsoft.com/office/drawing/2014/main" val="4203767810"/>
                    </a:ext>
                  </a:extLst>
                </a:gridCol>
                <a:gridCol w="308372">
                  <a:extLst>
                    <a:ext uri="{9D8B030D-6E8A-4147-A177-3AD203B41FA5}">
                      <a16:colId xmlns:a16="http://schemas.microsoft.com/office/drawing/2014/main" val="681777860"/>
                    </a:ext>
                  </a:extLst>
                </a:gridCol>
                <a:gridCol w="308372">
                  <a:extLst>
                    <a:ext uri="{9D8B030D-6E8A-4147-A177-3AD203B41FA5}">
                      <a16:colId xmlns:a16="http://schemas.microsoft.com/office/drawing/2014/main" val="3441686959"/>
                    </a:ext>
                  </a:extLst>
                </a:gridCol>
                <a:gridCol w="308372">
                  <a:extLst>
                    <a:ext uri="{9D8B030D-6E8A-4147-A177-3AD203B41FA5}">
                      <a16:colId xmlns:a16="http://schemas.microsoft.com/office/drawing/2014/main" val="2332311849"/>
                    </a:ext>
                  </a:extLst>
                </a:gridCol>
                <a:gridCol w="308372">
                  <a:extLst>
                    <a:ext uri="{9D8B030D-6E8A-4147-A177-3AD203B41FA5}">
                      <a16:colId xmlns:a16="http://schemas.microsoft.com/office/drawing/2014/main" val="2822678864"/>
                    </a:ext>
                  </a:extLst>
                </a:gridCol>
                <a:gridCol w="308372">
                  <a:extLst>
                    <a:ext uri="{9D8B030D-6E8A-4147-A177-3AD203B41FA5}">
                      <a16:colId xmlns:a16="http://schemas.microsoft.com/office/drawing/2014/main" val="528684493"/>
                    </a:ext>
                  </a:extLst>
                </a:gridCol>
                <a:gridCol w="308372">
                  <a:extLst>
                    <a:ext uri="{9D8B030D-6E8A-4147-A177-3AD203B41FA5}">
                      <a16:colId xmlns:a16="http://schemas.microsoft.com/office/drawing/2014/main" val="870274190"/>
                    </a:ext>
                  </a:extLst>
                </a:gridCol>
                <a:gridCol w="308372">
                  <a:extLst>
                    <a:ext uri="{9D8B030D-6E8A-4147-A177-3AD203B41FA5}">
                      <a16:colId xmlns:a16="http://schemas.microsoft.com/office/drawing/2014/main" val="177029512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3727024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98628992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3F740EA8-15AF-4EF1-A793-0DDFE2678D7E}"/>
              </a:ext>
            </a:extLst>
          </p:cNvPr>
          <p:cNvSpPr/>
          <p:nvPr/>
        </p:nvSpPr>
        <p:spPr>
          <a:xfrm>
            <a:off x="5218982" y="3604086"/>
            <a:ext cx="3372928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100" dirty="0"/>
              <a:t>如何划分阶段？</a:t>
            </a:r>
            <a:endParaRPr lang="en-US" altLang="zh-CN" sz="2100" dirty="0"/>
          </a:p>
          <a:p>
            <a:pPr>
              <a:lnSpc>
                <a:spcPct val="110000"/>
              </a:lnSpc>
            </a:pPr>
            <a:r>
              <a:rPr lang="zh-CN" altLang="en-US" sz="2100" dirty="0"/>
              <a:t>以从左向右数的个数为阶段。</a:t>
            </a:r>
            <a:endParaRPr lang="en-US" altLang="zh-CN" sz="2100" dirty="0"/>
          </a:p>
          <a:p>
            <a:pPr>
              <a:lnSpc>
                <a:spcPct val="110000"/>
              </a:lnSpc>
            </a:pPr>
            <a:endParaRPr lang="en-US" altLang="zh-CN" sz="2100" dirty="0"/>
          </a:p>
          <a:p>
            <a:pPr>
              <a:lnSpc>
                <a:spcPct val="110000"/>
              </a:lnSpc>
            </a:pPr>
            <a:r>
              <a:rPr lang="zh-CN" altLang="en-US" sz="2100" dirty="0"/>
              <a:t>状态如何描述？</a:t>
            </a:r>
            <a:endParaRPr lang="en-US" altLang="zh-CN" sz="2100" dirty="0"/>
          </a:p>
        </p:txBody>
      </p:sp>
    </p:spTree>
    <p:extLst>
      <p:ext uri="{BB962C8B-B14F-4D97-AF65-F5344CB8AC3E}">
        <p14:creationId xmlns:p14="http://schemas.microsoft.com/office/powerpoint/2010/main" val="264488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状态描述及转移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2241550"/>
                <a:ext cx="3369472" cy="3281237"/>
              </a:xfrm>
            </p:spPr>
            <p:txBody>
              <a:bodyPr>
                <a:noAutofit/>
              </a:bodyPr>
              <a:lstStyle/>
              <a:p>
                <a:pPr marL="68580" lvl="1" indent="-68580">
                  <a:spcBef>
                    <a:spcPts val="900"/>
                  </a:spcBef>
                  <a:spcAft>
                    <a:spcPts val="150"/>
                  </a:spcAft>
                  <a:buSzPct val="100000"/>
                  <a:buFont typeface="Calibri" panose="020F0502020204030204" pitchFamily="34" charset="0"/>
                  <a:buChar char=" "/>
                </a:pPr>
                <a:r>
                  <a:rPr lang="zh-CN" altLang="en-US" sz="2100" dirty="0"/>
                  <a:t>存在问题：</a:t>
                </a:r>
                <a:endParaRPr lang="en-US" altLang="zh-CN" sz="2100" dirty="0"/>
              </a:p>
              <a:p>
                <a:pPr lvl="1"/>
                <a:r>
                  <a:rPr lang="zh-CN" altLang="en-US" sz="1800" dirty="0"/>
                  <a:t>最长上升子序列可能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不止一个</a:t>
                </a:r>
                <a:r>
                  <a:rPr lang="zh-CN" altLang="en-US" sz="1800" dirty="0"/>
                  <a:t>；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需要了解序列的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最后数值</a:t>
                </a:r>
                <a:r>
                  <a:rPr lang="zh-CN" altLang="en-US" sz="1800" dirty="0"/>
                  <a:t>才能继续拼接。</a:t>
                </a:r>
                <a:endParaRPr lang="en-US" altLang="zh-CN" sz="1800" dirty="0"/>
              </a:p>
              <a:p>
                <a:pPr marL="150876" lvl="1" indent="0">
                  <a:buNone/>
                </a:pPr>
                <a:endParaRPr lang="en-US" altLang="zh-CN" sz="2100" dirty="0"/>
              </a:p>
              <a:p>
                <a:r>
                  <a:rPr lang="zh-CN" altLang="en-US" sz="2100" dirty="0">
                    <a:solidFill>
                      <a:srgbClr val="FF0000"/>
                    </a:solidFill>
                  </a:rPr>
                  <a:t>调整</a:t>
                </a:r>
                <a:r>
                  <a:rPr lang="zh-CN" altLang="en-US" sz="2100" dirty="0"/>
                  <a:t>状态描述：</a:t>
                </a:r>
                <a:endParaRPr lang="en-US" altLang="zh-CN" sz="21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1800" dirty="0"/>
                  <a:t>以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800" dirty="0">
                    <a:solidFill>
                      <a:srgbClr val="FF0000"/>
                    </a:solidFill>
                  </a:rPr>
                  <a:t>结尾</a:t>
                </a:r>
                <a:r>
                  <a:rPr lang="zh-CN" altLang="en-US" sz="1800" dirty="0"/>
                  <a:t>的“最长上升子序列”的长度。</a:t>
                </a:r>
                <a:endParaRPr lang="en-US" altLang="zh-CN" sz="1800" dirty="0"/>
              </a:p>
              <a:p>
                <a:pPr marL="150876" lvl="1" indent="0">
                  <a:buNone/>
                </a:pPr>
                <a:endParaRPr lang="en-US" altLang="zh-CN" sz="2100" dirty="0"/>
              </a:p>
              <a:p>
                <a:pPr marL="150876" lvl="1" indent="0">
                  <a:buNone/>
                </a:pPr>
                <a:r>
                  <a:rPr lang="zh-CN" altLang="en-US" sz="2100" dirty="0"/>
                  <a:t>状态又该如何转移？</a:t>
                </a:r>
                <a:endParaRPr lang="en-US" altLang="zh-CN" sz="21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4492629" cy="4374983"/>
              </a:xfrm>
              <a:blipFill>
                <a:blip r:embed="rId2"/>
                <a:stretch>
                  <a:fillRect l="-814" t="-3068" r="-7598" b="-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5237020" y="2408381"/>
          <a:ext cx="2466976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72">
                  <a:extLst>
                    <a:ext uri="{9D8B030D-6E8A-4147-A177-3AD203B41FA5}">
                      <a16:colId xmlns:a16="http://schemas.microsoft.com/office/drawing/2014/main" val="4203767810"/>
                    </a:ext>
                  </a:extLst>
                </a:gridCol>
                <a:gridCol w="308372">
                  <a:extLst>
                    <a:ext uri="{9D8B030D-6E8A-4147-A177-3AD203B41FA5}">
                      <a16:colId xmlns:a16="http://schemas.microsoft.com/office/drawing/2014/main" val="681777860"/>
                    </a:ext>
                  </a:extLst>
                </a:gridCol>
                <a:gridCol w="308372">
                  <a:extLst>
                    <a:ext uri="{9D8B030D-6E8A-4147-A177-3AD203B41FA5}">
                      <a16:colId xmlns:a16="http://schemas.microsoft.com/office/drawing/2014/main" val="3441686959"/>
                    </a:ext>
                  </a:extLst>
                </a:gridCol>
                <a:gridCol w="308372">
                  <a:extLst>
                    <a:ext uri="{9D8B030D-6E8A-4147-A177-3AD203B41FA5}">
                      <a16:colId xmlns:a16="http://schemas.microsoft.com/office/drawing/2014/main" val="2332311849"/>
                    </a:ext>
                  </a:extLst>
                </a:gridCol>
                <a:gridCol w="308372">
                  <a:extLst>
                    <a:ext uri="{9D8B030D-6E8A-4147-A177-3AD203B41FA5}">
                      <a16:colId xmlns:a16="http://schemas.microsoft.com/office/drawing/2014/main" val="2822678864"/>
                    </a:ext>
                  </a:extLst>
                </a:gridCol>
                <a:gridCol w="308372">
                  <a:extLst>
                    <a:ext uri="{9D8B030D-6E8A-4147-A177-3AD203B41FA5}">
                      <a16:colId xmlns:a16="http://schemas.microsoft.com/office/drawing/2014/main" val="528684493"/>
                    </a:ext>
                  </a:extLst>
                </a:gridCol>
                <a:gridCol w="308372">
                  <a:extLst>
                    <a:ext uri="{9D8B030D-6E8A-4147-A177-3AD203B41FA5}">
                      <a16:colId xmlns:a16="http://schemas.microsoft.com/office/drawing/2014/main" val="870274190"/>
                    </a:ext>
                  </a:extLst>
                </a:gridCol>
                <a:gridCol w="308372">
                  <a:extLst>
                    <a:ext uri="{9D8B030D-6E8A-4147-A177-3AD203B41FA5}">
                      <a16:colId xmlns:a16="http://schemas.microsoft.com/office/drawing/2014/main" val="177029512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3727024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9862899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237020" y="3123560"/>
          <a:ext cx="2466976" cy="24003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08372">
                  <a:extLst>
                    <a:ext uri="{9D8B030D-6E8A-4147-A177-3AD203B41FA5}">
                      <a16:colId xmlns:a16="http://schemas.microsoft.com/office/drawing/2014/main" val="4274440125"/>
                    </a:ext>
                  </a:extLst>
                </a:gridCol>
                <a:gridCol w="308372">
                  <a:extLst>
                    <a:ext uri="{9D8B030D-6E8A-4147-A177-3AD203B41FA5}">
                      <a16:colId xmlns:a16="http://schemas.microsoft.com/office/drawing/2014/main" val="529878674"/>
                    </a:ext>
                  </a:extLst>
                </a:gridCol>
                <a:gridCol w="308372">
                  <a:extLst>
                    <a:ext uri="{9D8B030D-6E8A-4147-A177-3AD203B41FA5}">
                      <a16:colId xmlns:a16="http://schemas.microsoft.com/office/drawing/2014/main" val="2356050612"/>
                    </a:ext>
                  </a:extLst>
                </a:gridCol>
                <a:gridCol w="308372">
                  <a:extLst>
                    <a:ext uri="{9D8B030D-6E8A-4147-A177-3AD203B41FA5}">
                      <a16:colId xmlns:a16="http://schemas.microsoft.com/office/drawing/2014/main" val="3142893021"/>
                    </a:ext>
                  </a:extLst>
                </a:gridCol>
                <a:gridCol w="308372">
                  <a:extLst>
                    <a:ext uri="{9D8B030D-6E8A-4147-A177-3AD203B41FA5}">
                      <a16:colId xmlns:a16="http://schemas.microsoft.com/office/drawing/2014/main" val="3350378256"/>
                    </a:ext>
                  </a:extLst>
                </a:gridCol>
                <a:gridCol w="308372">
                  <a:extLst>
                    <a:ext uri="{9D8B030D-6E8A-4147-A177-3AD203B41FA5}">
                      <a16:colId xmlns:a16="http://schemas.microsoft.com/office/drawing/2014/main" val="388172837"/>
                    </a:ext>
                  </a:extLst>
                </a:gridCol>
                <a:gridCol w="308372">
                  <a:extLst>
                    <a:ext uri="{9D8B030D-6E8A-4147-A177-3AD203B41FA5}">
                      <a16:colId xmlns:a16="http://schemas.microsoft.com/office/drawing/2014/main" val="602731196"/>
                    </a:ext>
                  </a:extLst>
                </a:gridCol>
                <a:gridCol w="308372">
                  <a:extLst>
                    <a:ext uri="{9D8B030D-6E8A-4147-A177-3AD203B41FA5}">
                      <a16:colId xmlns:a16="http://schemas.microsoft.com/office/drawing/2014/main" val="306467060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u="none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800" b="0" u="none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u="none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u="none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u="none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8158769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800" u="none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800" u="none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u="none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u="none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u="none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u="none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4216895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800" u="none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800" u="none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u="none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6045155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800" u="none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800" u="none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800" u="none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u="none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5880211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800" u="none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800" u="none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800" u="none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sz="1800" u="none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4535345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800" u="none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800" u="none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800" u="none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sz="1800" u="none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9470588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800" u="none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800" u="none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sz="1800" u="none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5751784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7798486" y="2779587"/>
          <a:ext cx="352425" cy="2743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184426682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/>
                        <a:t>f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2640736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033313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7660252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369566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7226538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9897299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864517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effectLst/>
                        </a:rPr>
                        <a:t>4</a:t>
                      </a:r>
                      <a:endParaRPr lang="zh-CN" altLang="en-US" sz="1800" u="none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38050281"/>
                  </a:ext>
                </a:extLst>
              </a:tr>
            </a:tbl>
          </a:graphicData>
        </a:graphic>
      </p:graphicFrame>
      <p:cxnSp>
        <p:nvCxnSpPr>
          <p:cNvPr id="8" name="直接箭头连接符 7"/>
          <p:cNvCxnSpPr>
            <a:cxnSpLocks/>
          </p:cNvCxnSpPr>
          <p:nvPr/>
        </p:nvCxnSpPr>
        <p:spPr>
          <a:xfrm>
            <a:off x="5142532" y="3045921"/>
            <a:ext cx="0" cy="24779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81992" y="3943597"/>
            <a:ext cx="450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阶段</a:t>
            </a:r>
          </a:p>
        </p:txBody>
      </p:sp>
    </p:spTree>
    <p:extLst>
      <p:ext uri="{BB962C8B-B14F-4D97-AF65-F5344CB8AC3E}">
        <p14:creationId xmlns:p14="http://schemas.microsoft.com/office/powerpoint/2010/main" val="139566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内容占位符 2"/>
          <p:cNvSpPr>
            <a:spLocks noGrp="1"/>
          </p:cNvSpPr>
          <p:nvPr>
            <p:ph idx="1"/>
          </p:nvPr>
        </p:nvSpPr>
        <p:spPr>
          <a:xfrm>
            <a:off x="214313" y="5072063"/>
            <a:ext cx="8929687" cy="14287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FF0000"/>
                </a:solidFill>
              </a:rPr>
              <a:t>思考</a:t>
            </a:r>
            <a:r>
              <a:rPr lang="zh-CN" altLang="en-US" sz="2400" smtClean="0"/>
              <a:t>：</a:t>
            </a:r>
            <a:r>
              <a:rPr lang="en-US" altLang="zh-CN" sz="2400" smtClean="0"/>
              <a:t> </a:t>
            </a:r>
            <a:r>
              <a:rPr lang="zh-CN" altLang="en-US" sz="2400" smtClean="0"/>
              <a:t>仔细观察本图路径的特殊性，可以分成</a:t>
            </a:r>
            <a:r>
              <a:rPr lang="en-US" altLang="zh-CN" sz="2400" smtClean="0"/>
              <a:t>4</a:t>
            </a:r>
            <a:r>
              <a:rPr lang="zh-CN" altLang="en-US" sz="2400" smtClean="0"/>
              <a:t>个阶段：</a:t>
            </a:r>
            <a:endParaRPr lang="en-US" altLang="zh-CN" sz="240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/>
              <a:t>第一阶段：</a:t>
            </a:r>
            <a:r>
              <a:rPr lang="en-US" altLang="zh-CN" sz="2400" smtClean="0"/>
              <a:t>A</a:t>
            </a:r>
            <a:r>
              <a:rPr lang="zh-CN" altLang="en-US" sz="2400" smtClean="0"/>
              <a:t>经过</a:t>
            </a:r>
            <a:r>
              <a:rPr lang="en-US" altLang="zh-CN" sz="2400" smtClean="0"/>
              <a:t>A-B1</a:t>
            </a:r>
            <a:r>
              <a:rPr lang="zh-CN" altLang="en-US" sz="2400" smtClean="0"/>
              <a:t>或</a:t>
            </a:r>
            <a:r>
              <a:rPr lang="en-US" altLang="zh-CN" sz="2400" smtClean="0"/>
              <a:t>A-B2</a:t>
            </a:r>
            <a:r>
              <a:rPr lang="zh-CN" altLang="en-US" sz="2400" smtClean="0"/>
              <a:t>到</a:t>
            </a:r>
            <a:r>
              <a:rPr lang="en-US" altLang="zh-CN" sz="2400" smtClean="0"/>
              <a:t>B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/>
              <a:t>第二阶段：</a:t>
            </a:r>
            <a:r>
              <a:rPr lang="en-US" altLang="zh-CN" sz="2400" smtClean="0"/>
              <a:t>B1</a:t>
            </a:r>
            <a:r>
              <a:rPr lang="zh-CN" altLang="en-US" sz="2400" smtClean="0"/>
              <a:t>有三条路通</a:t>
            </a:r>
            <a:r>
              <a:rPr lang="en-US" altLang="zh-CN" sz="2400" smtClean="0"/>
              <a:t>……</a:t>
            </a:r>
            <a:r>
              <a:rPr lang="zh-CN" altLang="en-US" sz="2400" smtClean="0"/>
              <a:t>；</a:t>
            </a:r>
            <a:r>
              <a:rPr lang="en-US" altLang="zh-CN" sz="2400" smtClean="0"/>
              <a:t>B2</a:t>
            </a:r>
            <a:r>
              <a:rPr lang="zh-CN" altLang="en-US" sz="2400" smtClean="0"/>
              <a:t>有两条通路</a:t>
            </a:r>
            <a:r>
              <a:rPr lang="en-US" altLang="zh-CN" sz="2400" smtClean="0"/>
              <a:t>……</a:t>
            </a:r>
          </a:p>
        </p:txBody>
      </p:sp>
      <p:grpSp>
        <p:nvGrpSpPr>
          <p:cNvPr id="22530" name="组合 28"/>
          <p:cNvGrpSpPr>
            <a:grpSpLocks/>
          </p:cNvGrpSpPr>
          <p:nvPr/>
        </p:nvGrpSpPr>
        <p:grpSpPr bwMode="auto">
          <a:xfrm>
            <a:off x="1571625" y="357188"/>
            <a:ext cx="7358063" cy="4500562"/>
            <a:chOff x="1428728" y="357166"/>
            <a:chExt cx="7358117" cy="4500594"/>
          </a:xfrm>
        </p:grpSpPr>
        <p:grpSp>
          <p:nvGrpSpPr>
            <p:cNvPr id="22531" name="组合 11"/>
            <p:cNvGrpSpPr>
              <a:grpSpLocks/>
            </p:cNvGrpSpPr>
            <p:nvPr/>
          </p:nvGrpSpPr>
          <p:grpSpPr bwMode="auto">
            <a:xfrm>
              <a:off x="1428728" y="357166"/>
              <a:ext cx="7358117" cy="3857652"/>
              <a:chOff x="1306688" y="1428736"/>
              <a:chExt cx="7051526" cy="4143404"/>
            </a:xfrm>
          </p:grpSpPr>
          <p:pic>
            <p:nvPicPr>
              <p:cNvPr id="22540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17578" t="31250" r="16504" b="10156"/>
              <a:stretch>
                <a:fillRect/>
              </a:stretch>
            </p:blipFill>
            <p:spPr bwMode="auto">
              <a:xfrm>
                <a:off x="1306688" y="1428736"/>
                <a:ext cx="6429418" cy="39290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2541" name="组合 5"/>
              <p:cNvGrpSpPr>
                <a:grpSpLocks/>
              </p:cNvGrpSpPr>
              <p:nvPr/>
            </p:nvGrpSpPr>
            <p:grpSpPr bwMode="auto">
              <a:xfrm>
                <a:off x="1785918" y="3071810"/>
                <a:ext cx="6572296" cy="2500330"/>
                <a:chOff x="1785918" y="3071810"/>
                <a:chExt cx="6572296" cy="2500330"/>
              </a:xfrm>
            </p:grpSpPr>
            <p:sp>
              <p:nvSpPr>
                <p:cNvPr id="7" name="五角星 6"/>
                <p:cNvSpPr/>
                <p:nvPr/>
              </p:nvSpPr>
              <p:spPr bwMode="auto">
                <a:xfrm>
                  <a:off x="1785918" y="3214686"/>
                  <a:ext cx="642942" cy="642942"/>
                </a:xfrm>
                <a:prstGeom prst="star5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b"/>
                <a:lstStyle/>
                <a:p>
                  <a:pPr>
                    <a:defRPr/>
                  </a:pPr>
                  <a:endParaRPr lang="zh-CN" altLang="en-US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8" name="五角星 7"/>
                <p:cNvSpPr/>
                <p:nvPr/>
              </p:nvSpPr>
              <p:spPr bwMode="auto">
                <a:xfrm>
                  <a:off x="3000364" y="3857628"/>
                  <a:ext cx="642942" cy="642942"/>
                </a:xfrm>
                <a:prstGeom prst="star5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b"/>
                <a:lstStyle/>
                <a:p>
                  <a:pPr>
                    <a:defRPr/>
                  </a:pPr>
                  <a:endParaRPr lang="zh-CN" altLang="en-US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9" name="五角星 8"/>
                <p:cNvSpPr/>
                <p:nvPr/>
              </p:nvSpPr>
              <p:spPr bwMode="auto">
                <a:xfrm>
                  <a:off x="4500562" y="4929198"/>
                  <a:ext cx="642942" cy="642942"/>
                </a:xfrm>
                <a:prstGeom prst="star5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b"/>
                <a:lstStyle/>
                <a:p>
                  <a:pPr>
                    <a:defRPr/>
                  </a:pPr>
                  <a:endParaRPr lang="zh-CN" altLang="en-US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0" name="五角星 9"/>
                <p:cNvSpPr/>
                <p:nvPr/>
              </p:nvSpPr>
              <p:spPr bwMode="auto">
                <a:xfrm>
                  <a:off x="6357950" y="4143380"/>
                  <a:ext cx="642942" cy="642942"/>
                </a:xfrm>
                <a:prstGeom prst="star5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b"/>
                <a:lstStyle/>
                <a:p>
                  <a:pPr>
                    <a:defRPr/>
                  </a:pPr>
                  <a:endParaRPr lang="zh-CN" altLang="en-US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1" name="五角星 10"/>
                <p:cNvSpPr/>
                <p:nvPr/>
              </p:nvSpPr>
              <p:spPr bwMode="auto">
                <a:xfrm>
                  <a:off x="7715272" y="3071810"/>
                  <a:ext cx="642942" cy="642942"/>
                </a:xfrm>
                <a:prstGeom prst="star5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b"/>
                <a:lstStyle/>
                <a:p>
                  <a:pPr>
                    <a:defRPr/>
                  </a:pPr>
                  <a:endParaRPr lang="zh-CN" altLang="en-US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15" name="左大括号 14"/>
            <p:cNvSpPr/>
            <p:nvPr/>
          </p:nvSpPr>
          <p:spPr bwMode="auto">
            <a:xfrm rot="16200000">
              <a:off x="2357422" y="3500438"/>
              <a:ext cx="500067" cy="1214447"/>
            </a:xfrm>
            <a:prstGeom prst="leftBrace">
              <a:avLst>
                <a:gd name="adj1" fmla="val 36571"/>
                <a:gd name="adj2" fmla="val 50000"/>
              </a:avLst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anchor="b"/>
            <a:lstStyle/>
            <a:p>
              <a:pPr algn="ctr"/>
              <a:r>
                <a:rPr lang="zh-CN" altLang="en-US"/>
                <a:t>阶段</a:t>
              </a:r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16" name="左大括号 15"/>
            <p:cNvSpPr/>
            <p:nvPr/>
          </p:nvSpPr>
          <p:spPr bwMode="auto">
            <a:xfrm rot="16200000">
              <a:off x="3786183" y="4000504"/>
              <a:ext cx="500066" cy="1214447"/>
            </a:xfrm>
            <a:prstGeom prst="leftBrace">
              <a:avLst>
                <a:gd name="adj1" fmla="val 36571"/>
                <a:gd name="adj2" fmla="val 50000"/>
              </a:avLst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anchor="b"/>
            <a:lstStyle/>
            <a:p>
              <a:pPr algn="ctr"/>
              <a:r>
                <a:rPr lang="zh-CN" altLang="en-US"/>
                <a:t>阶段</a:t>
              </a:r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17" name="左大括号 16"/>
            <p:cNvSpPr/>
            <p:nvPr/>
          </p:nvSpPr>
          <p:spPr bwMode="auto">
            <a:xfrm rot="16200000">
              <a:off x="5393539" y="4036223"/>
              <a:ext cx="500066" cy="1143008"/>
            </a:xfrm>
            <a:prstGeom prst="leftBrace">
              <a:avLst>
                <a:gd name="adj1" fmla="val 36571"/>
                <a:gd name="adj2" fmla="val 50000"/>
              </a:avLst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anchor="b"/>
            <a:lstStyle/>
            <a:p>
              <a:pPr algn="ctr"/>
              <a:r>
                <a:rPr lang="zh-CN" altLang="en-US"/>
                <a:t>阶段</a:t>
              </a:r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18" name="左大括号 17"/>
            <p:cNvSpPr/>
            <p:nvPr/>
          </p:nvSpPr>
          <p:spPr bwMode="auto">
            <a:xfrm rot="16200000">
              <a:off x="6858018" y="3571876"/>
              <a:ext cx="500067" cy="1357323"/>
            </a:xfrm>
            <a:prstGeom prst="leftBrace">
              <a:avLst>
                <a:gd name="adj1" fmla="val 36571"/>
                <a:gd name="adj2" fmla="val 50000"/>
              </a:avLst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anchor="b"/>
            <a:lstStyle/>
            <a:p>
              <a:pPr algn="ctr"/>
              <a:r>
                <a:rPr lang="zh-CN" altLang="en-US"/>
                <a:t>阶段</a:t>
              </a:r>
              <a:r>
                <a:rPr lang="en-US" altLang="zh-CN"/>
                <a:t>4</a:t>
              </a:r>
              <a:endParaRPr lang="zh-CN" altLang="en-US"/>
            </a:p>
          </p:txBody>
        </p:sp>
        <p:cxnSp>
          <p:nvCxnSpPr>
            <p:cNvPr id="22" name="直接连接符 21"/>
            <p:cNvCxnSpPr>
              <a:cxnSpLocks noChangeShapeType="1"/>
            </p:cNvCxnSpPr>
            <p:nvPr/>
          </p:nvCxnSpPr>
          <p:spPr bwMode="auto">
            <a:xfrm rot="5400000">
              <a:off x="1142976" y="2071678"/>
              <a:ext cx="27146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23" name="直接连接符 22"/>
            <p:cNvCxnSpPr>
              <a:cxnSpLocks noChangeShapeType="1"/>
            </p:cNvCxnSpPr>
            <p:nvPr/>
          </p:nvCxnSpPr>
          <p:spPr bwMode="auto">
            <a:xfrm rot="5400000">
              <a:off x="2428860" y="2143116"/>
              <a:ext cx="32861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25" name="直接连接符 24"/>
            <p:cNvCxnSpPr>
              <a:cxnSpLocks noChangeShapeType="1"/>
            </p:cNvCxnSpPr>
            <p:nvPr/>
          </p:nvCxnSpPr>
          <p:spPr bwMode="auto">
            <a:xfrm rot="5400000">
              <a:off x="4000496" y="2143116"/>
              <a:ext cx="32861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26" name="直接连接符 25"/>
            <p:cNvCxnSpPr>
              <a:cxnSpLocks noChangeShapeType="1"/>
            </p:cNvCxnSpPr>
            <p:nvPr/>
          </p:nvCxnSpPr>
          <p:spPr bwMode="auto">
            <a:xfrm rot="5400000">
              <a:off x="5715008" y="2143116"/>
              <a:ext cx="27146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状态描述及转移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2241550"/>
                <a:ext cx="3977635" cy="3308015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100" dirty="0"/>
                  <a:t>状态转移：</a:t>
                </a:r>
                <a:endParaRPr lang="en-US" altLang="zh-CN" sz="2100" dirty="0"/>
              </a:p>
              <a:p>
                <a:pPr lvl="1"/>
                <a:r>
                  <a:rPr lang="zh-CN" altLang="en-US" sz="1800" dirty="0"/>
                  <a:t>考虑前一个数的位置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1800" dirty="0"/>
              </a:p>
              <a:p>
                <a:endParaRPr lang="en-US" altLang="zh-CN" sz="2100" dirty="0"/>
              </a:p>
              <a:p>
                <a:endParaRPr lang="en-US" altLang="zh-CN" sz="2100" dirty="0"/>
              </a:p>
              <a:p>
                <a:endParaRPr lang="en-US" altLang="zh-CN" sz="210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+1 </m:t>
                            </m:r>
                          </m:e>
                        </m:d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   (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其中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800" i="1" baseline="-250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1800" dirty="0"/>
              </a:p>
              <a:p>
                <a:pPr lvl="1"/>
                <a:r>
                  <a:rPr lang="zh-CN" altLang="en-US" sz="1800" dirty="0"/>
                  <a:t>不妨假定存在一个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/>
                  <a:t>满足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𝑎𝑖</m:t>
                    </m:r>
                  </m:oMath>
                </a14:m>
                <a:endParaRPr lang="en-US" altLang="zh-CN" sz="1800" baseline="-25000" dirty="0"/>
              </a:p>
              <a:p>
                <a:r>
                  <a:rPr lang="zh-CN" altLang="en-US" sz="2100" dirty="0"/>
                  <a:t>边界条件：</a:t>
                </a:r>
                <a:endParaRPr lang="en-US" altLang="zh-CN" sz="21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3"/>
                <a:ext cx="5303513" cy="4410687"/>
              </a:xfrm>
              <a:blipFill>
                <a:blip r:embed="rId2"/>
                <a:stretch>
                  <a:fillRect l="-690" t="-3043" r="-1954" b="-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453505" y="2914897"/>
          <a:ext cx="2522584" cy="10287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15323">
                  <a:extLst>
                    <a:ext uri="{9D8B030D-6E8A-4147-A177-3AD203B41FA5}">
                      <a16:colId xmlns:a16="http://schemas.microsoft.com/office/drawing/2014/main" val="997129092"/>
                    </a:ext>
                  </a:extLst>
                </a:gridCol>
                <a:gridCol w="315323">
                  <a:extLst>
                    <a:ext uri="{9D8B030D-6E8A-4147-A177-3AD203B41FA5}">
                      <a16:colId xmlns:a16="http://schemas.microsoft.com/office/drawing/2014/main" val="1647091937"/>
                    </a:ext>
                  </a:extLst>
                </a:gridCol>
                <a:gridCol w="315323">
                  <a:extLst>
                    <a:ext uri="{9D8B030D-6E8A-4147-A177-3AD203B41FA5}">
                      <a16:colId xmlns:a16="http://schemas.microsoft.com/office/drawing/2014/main" val="2219411071"/>
                    </a:ext>
                  </a:extLst>
                </a:gridCol>
                <a:gridCol w="315323">
                  <a:extLst>
                    <a:ext uri="{9D8B030D-6E8A-4147-A177-3AD203B41FA5}">
                      <a16:colId xmlns:a16="http://schemas.microsoft.com/office/drawing/2014/main" val="3127644407"/>
                    </a:ext>
                  </a:extLst>
                </a:gridCol>
                <a:gridCol w="315323">
                  <a:extLst>
                    <a:ext uri="{9D8B030D-6E8A-4147-A177-3AD203B41FA5}">
                      <a16:colId xmlns:a16="http://schemas.microsoft.com/office/drawing/2014/main" val="1142164573"/>
                    </a:ext>
                  </a:extLst>
                </a:gridCol>
                <a:gridCol w="315323">
                  <a:extLst>
                    <a:ext uri="{9D8B030D-6E8A-4147-A177-3AD203B41FA5}">
                      <a16:colId xmlns:a16="http://schemas.microsoft.com/office/drawing/2014/main" val="840922214"/>
                    </a:ext>
                  </a:extLst>
                </a:gridCol>
                <a:gridCol w="315323">
                  <a:extLst>
                    <a:ext uri="{9D8B030D-6E8A-4147-A177-3AD203B41FA5}">
                      <a16:colId xmlns:a16="http://schemas.microsoft.com/office/drawing/2014/main" val="1352724729"/>
                    </a:ext>
                  </a:extLst>
                </a:gridCol>
                <a:gridCol w="315323">
                  <a:extLst>
                    <a:ext uri="{9D8B030D-6E8A-4147-A177-3AD203B41FA5}">
                      <a16:colId xmlns:a16="http://schemas.microsoft.com/office/drawing/2014/main" val="310704513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/>
                        <a:t>1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/>
                        <a:t>2</a:t>
                      </a:r>
                      <a:endParaRPr lang="zh-CN" altLang="en-US" sz="1800" i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/>
                        <a:t>3</a:t>
                      </a:r>
                      <a:endParaRPr lang="zh-CN" altLang="en-US" sz="1800" i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/>
                        <a:t>4</a:t>
                      </a:r>
                      <a:endParaRPr lang="zh-CN" altLang="en-US" sz="1800" i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/>
                        <a:t>5</a:t>
                      </a:r>
                      <a:endParaRPr lang="zh-CN" altLang="en-US" sz="1800" i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/>
                        <a:t>6</a:t>
                      </a:r>
                      <a:endParaRPr lang="zh-CN" altLang="en-US" sz="1800" i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/>
                        <a:t>7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0336612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i="1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sng" dirty="0"/>
                        <a:t>1</a:t>
                      </a:r>
                      <a:endParaRPr lang="zh-CN" altLang="en-US" sz="1800" u="sng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/>
                        <a:t>7</a:t>
                      </a:r>
                      <a:endParaRPr lang="zh-CN" altLang="en-US" sz="1800" i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sng" dirty="0"/>
                        <a:t>3</a:t>
                      </a:r>
                      <a:endParaRPr lang="zh-CN" altLang="en-US" sz="1800" i="0" u="sng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sng" dirty="0"/>
                        <a:t>5</a:t>
                      </a:r>
                      <a:endParaRPr lang="zh-CN" altLang="en-US" sz="1800" i="0" u="sng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/>
                        <a:t>9</a:t>
                      </a:r>
                      <a:endParaRPr lang="zh-CN" altLang="en-US" sz="1800" i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sng" dirty="0"/>
                        <a:t>4</a:t>
                      </a:r>
                      <a:endParaRPr lang="zh-CN" altLang="en-US" sz="1800" i="0" u="sng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sz="1800" u="none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972609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800" i="1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sng" dirty="0"/>
                        <a:t>1</a:t>
                      </a:r>
                      <a:endParaRPr lang="zh-CN" altLang="en-US" sz="1800" u="sng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/>
                        <a:t>2</a:t>
                      </a:r>
                      <a:endParaRPr lang="zh-CN" altLang="en-US" sz="1800" i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sng" dirty="0"/>
                        <a:t>2</a:t>
                      </a:r>
                      <a:endParaRPr lang="zh-CN" altLang="en-US" sz="1800" i="0" u="sng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sng" dirty="0"/>
                        <a:t>3</a:t>
                      </a:r>
                      <a:endParaRPr lang="zh-CN" altLang="en-US" sz="1800" i="0" u="sng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/>
                        <a:t>4</a:t>
                      </a:r>
                      <a:endParaRPr lang="zh-CN" altLang="en-US" sz="1800" i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sng" dirty="0"/>
                        <a:t>3</a:t>
                      </a:r>
                      <a:endParaRPr lang="zh-CN" altLang="en-US" sz="1800" i="0" u="sng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800" u="none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034545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5237020" y="2408381"/>
          <a:ext cx="2466976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72">
                  <a:extLst>
                    <a:ext uri="{9D8B030D-6E8A-4147-A177-3AD203B41FA5}">
                      <a16:colId xmlns:a16="http://schemas.microsoft.com/office/drawing/2014/main" val="4203767810"/>
                    </a:ext>
                  </a:extLst>
                </a:gridCol>
                <a:gridCol w="308372">
                  <a:extLst>
                    <a:ext uri="{9D8B030D-6E8A-4147-A177-3AD203B41FA5}">
                      <a16:colId xmlns:a16="http://schemas.microsoft.com/office/drawing/2014/main" val="681777860"/>
                    </a:ext>
                  </a:extLst>
                </a:gridCol>
                <a:gridCol w="308372">
                  <a:extLst>
                    <a:ext uri="{9D8B030D-6E8A-4147-A177-3AD203B41FA5}">
                      <a16:colId xmlns:a16="http://schemas.microsoft.com/office/drawing/2014/main" val="3441686959"/>
                    </a:ext>
                  </a:extLst>
                </a:gridCol>
                <a:gridCol w="308372">
                  <a:extLst>
                    <a:ext uri="{9D8B030D-6E8A-4147-A177-3AD203B41FA5}">
                      <a16:colId xmlns:a16="http://schemas.microsoft.com/office/drawing/2014/main" val="2332311849"/>
                    </a:ext>
                  </a:extLst>
                </a:gridCol>
                <a:gridCol w="308372">
                  <a:extLst>
                    <a:ext uri="{9D8B030D-6E8A-4147-A177-3AD203B41FA5}">
                      <a16:colId xmlns:a16="http://schemas.microsoft.com/office/drawing/2014/main" val="2822678864"/>
                    </a:ext>
                  </a:extLst>
                </a:gridCol>
                <a:gridCol w="308372">
                  <a:extLst>
                    <a:ext uri="{9D8B030D-6E8A-4147-A177-3AD203B41FA5}">
                      <a16:colId xmlns:a16="http://schemas.microsoft.com/office/drawing/2014/main" val="528684493"/>
                    </a:ext>
                  </a:extLst>
                </a:gridCol>
                <a:gridCol w="308372">
                  <a:extLst>
                    <a:ext uri="{9D8B030D-6E8A-4147-A177-3AD203B41FA5}">
                      <a16:colId xmlns:a16="http://schemas.microsoft.com/office/drawing/2014/main" val="870274190"/>
                    </a:ext>
                  </a:extLst>
                </a:gridCol>
                <a:gridCol w="308372">
                  <a:extLst>
                    <a:ext uri="{9D8B030D-6E8A-4147-A177-3AD203B41FA5}">
                      <a16:colId xmlns:a16="http://schemas.microsoft.com/office/drawing/2014/main" val="177029512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3727024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9862899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5237020" y="3123560"/>
          <a:ext cx="2466976" cy="24003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08372">
                  <a:extLst>
                    <a:ext uri="{9D8B030D-6E8A-4147-A177-3AD203B41FA5}">
                      <a16:colId xmlns:a16="http://schemas.microsoft.com/office/drawing/2014/main" val="4274440125"/>
                    </a:ext>
                  </a:extLst>
                </a:gridCol>
                <a:gridCol w="308372">
                  <a:extLst>
                    <a:ext uri="{9D8B030D-6E8A-4147-A177-3AD203B41FA5}">
                      <a16:colId xmlns:a16="http://schemas.microsoft.com/office/drawing/2014/main" val="529878674"/>
                    </a:ext>
                  </a:extLst>
                </a:gridCol>
                <a:gridCol w="308372">
                  <a:extLst>
                    <a:ext uri="{9D8B030D-6E8A-4147-A177-3AD203B41FA5}">
                      <a16:colId xmlns:a16="http://schemas.microsoft.com/office/drawing/2014/main" val="2356050612"/>
                    </a:ext>
                  </a:extLst>
                </a:gridCol>
                <a:gridCol w="308372">
                  <a:extLst>
                    <a:ext uri="{9D8B030D-6E8A-4147-A177-3AD203B41FA5}">
                      <a16:colId xmlns:a16="http://schemas.microsoft.com/office/drawing/2014/main" val="3142893021"/>
                    </a:ext>
                  </a:extLst>
                </a:gridCol>
                <a:gridCol w="308372">
                  <a:extLst>
                    <a:ext uri="{9D8B030D-6E8A-4147-A177-3AD203B41FA5}">
                      <a16:colId xmlns:a16="http://schemas.microsoft.com/office/drawing/2014/main" val="3350378256"/>
                    </a:ext>
                  </a:extLst>
                </a:gridCol>
                <a:gridCol w="308372">
                  <a:extLst>
                    <a:ext uri="{9D8B030D-6E8A-4147-A177-3AD203B41FA5}">
                      <a16:colId xmlns:a16="http://schemas.microsoft.com/office/drawing/2014/main" val="388172837"/>
                    </a:ext>
                  </a:extLst>
                </a:gridCol>
                <a:gridCol w="308372">
                  <a:extLst>
                    <a:ext uri="{9D8B030D-6E8A-4147-A177-3AD203B41FA5}">
                      <a16:colId xmlns:a16="http://schemas.microsoft.com/office/drawing/2014/main" val="602731196"/>
                    </a:ext>
                  </a:extLst>
                </a:gridCol>
                <a:gridCol w="308372">
                  <a:extLst>
                    <a:ext uri="{9D8B030D-6E8A-4147-A177-3AD203B41FA5}">
                      <a16:colId xmlns:a16="http://schemas.microsoft.com/office/drawing/2014/main" val="306467060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u="none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800" b="0" u="none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u="none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u="none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u="none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8158769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800" u="none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800" u="none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u="none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u="none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u="none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u="none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4216895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800" u="none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800" u="none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u="none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6045155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800" u="none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800" u="none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800" u="none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u="none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5880211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800" u="none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800" u="none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800" u="none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sz="1800" u="none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4535345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800" u="none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800" u="none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800" u="none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9470588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800" u="none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800" u="none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800" u="none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sz="1800" u="none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5751784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7798486" y="2779587"/>
          <a:ext cx="352425" cy="2743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184426682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/>
                        <a:t>f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2640736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033313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7660252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369566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7226538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9897299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864517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effectLst/>
                        </a:rPr>
                        <a:t>4</a:t>
                      </a:r>
                      <a:endParaRPr lang="zh-CN" altLang="en-US" sz="1800" u="none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38050281"/>
                  </a:ext>
                </a:extLst>
              </a:tr>
            </a:tbl>
          </a:graphicData>
        </a:graphic>
      </p:graphicFrame>
      <p:cxnSp>
        <p:nvCxnSpPr>
          <p:cNvPr id="12" name="直接箭头连接符 11"/>
          <p:cNvCxnSpPr>
            <a:cxnSpLocks/>
          </p:cNvCxnSpPr>
          <p:nvPr/>
        </p:nvCxnSpPr>
        <p:spPr>
          <a:xfrm>
            <a:off x="5142532" y="3045921"/>
            <a:ext cx="0" cy="25036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72561" y="3943597"/>
            <a:ext cx="40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阶段</a:t>
            </a:r>
          </a:p>
        </p:txBody>
      </p:sp>
    </p:spTree>
    <p:extLst>
      <p:ext uri="{BB962C8B-B14F-4D97-AF65-F5344CB8AC3E}">
        <p14:creationId xmlns:p14="http://schemas.microsoft.com/office/powerpoint/2010/main" val="335043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92344-3BD2-486B-ABE3-A4145847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求解步骤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55D8393A-A65D-4601-83F2-3688791B39B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22722" y="2241948"/>
          <a:ext cx="7543800" cy="3239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895">
                  <a:extLst>
                    <a:ext uri="{9D8B030D-6E8A-4147-A177-3AD203B41FA5}">
                      <a16:colId xmlns:a16="http://schemas.microsoft.com/office/drawing/2014/main" val="2279161147"/>
                    </a:ext>
                  </a:extLst>
                </a:gridCol>
                <a:gridCol w="6367905">
                  <a:extLst>
                    <a:ext uri="{9D8B030D-6E8A-4147-A177-3AD203B41FA5}">
                      <a16:colId xmlns:a16="http://schemas.microsoft.com/office/drawing/2014/main" val="1223022590"/>
                    </a:ext>
                  </a:extLst>
                </a:gridCol>
              </a:tblGrid>
              <a:tr h="4816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解题顺序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内容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779274971"/>
                  </a:ext>
                </a:extLst>
              </a:tr>
              <a:tr h="4816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划分阶段</a:t>
                      </a:r>
                      <a:endParaRPr lang="en-US" altLang="zh-CN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058126656"/>
                  </a:ext>
                </a:extLst>
              </a:tr>
              <a:tr h="4816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状态描述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374920986"/>
                  </a:ext>
                </a:extLst>
              </a:tr>
              <a:tr h="8313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转移方程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410949573"/>
                  </a:ext>
                </a:extLst>
              </a:tr>
              <a:tr h="4816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边界条件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59302245"/>
                  </a:ext>
                </a:extLst>
              </a:tr>
              <a:tr h="4816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答案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2143498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59762FA7-C619-4ECF-93DE-5879A48A9EE3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98617" y="2713795"/>
              <a:ext cx="6367905" cy="27635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67905">
                      <a:extLst>
                        <a:ext uri="{9D8B030D-6E8A-4147-A177-3AD203B41FA5}">
                          <a16:colId xmlns:a16="http://schemas.microsoft.com/office/drawing/2014/main" val="2577592310"/>
                        </a:ext>
                      </a:extLst>
                    </a:gridCol>
                  </a:tblGrid>
                  <a:tr h="481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100" dirty="0"/>
                            <a:t>以从左向右数的个数为阶段。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3799943814"/>
                      </a:ext>
                    </a:extLst>
                  </a:tr>
                  <a:tr h="481645">
                    <a:tc>
                      <a:txBody>
                        <a:bodyPr/>
                        <a:lstStyle/>
                        <a:p>
                          <a:pPr marL="0" lvl="1" algn="l"/>
                          <a14:m>
                            <m:oMath xmlns:m="http://schemas.openxmlformats.org/officeDocument/2006/math"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100" dirty="0"/>
                            <a:t> </a:t>
                          </a:r>
                          <a:r>
                            <a:rPr lang="zh-CN" altLang="en-US" sz="2100" dirty="0"/>
                            <a:t>：表示以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100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zh-CN" altLang="en-US" sz="2100" dirty="0"/>
                            <a:t>结尾的“最长上升子序列”的长度。</a:t>
                          </a:r>
                          <a:endParaRPr lang="en-US" altLang="zh-CN" sz="2100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386837132"/>
                      </a:ext>
                    </a:extLst>
                  </a:tr>
                  <a:tr h="8313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zh-CN" sz="2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sz="21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2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r>
                                      <a:rPr lang="en-US" altLang="zh-CN" sz="21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limLow>
                                      <m:limLowPr>
                                        <m:ctrlPr>
                                          <a:rPr lang="en-US" altLang="zh-CN" sz="2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10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altLang="zh-CN" sz="2100" b="0" i="1" smtClean="0">
                                            <a:latin typeface="Cambria Math" panose="02040503050406030204" pitchFamily="18" charset="0"/>
                                          </a:rPr>
                                          <m:t>0≤</m:t>
                                        </m:r>
                                        <m:r>
                                          <a:rPr lang="en-US" altLang="zh-CN" sz="21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sz="2100" b="0" i="1" smtClean="0"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altLang="zh-CN" sz="2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sz="2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1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1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21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  <m:r>
                                          <a:rPr lang="en-US" altLang="zh-CN" sz="21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altLang="zh-CN" sz="2100" b="0" i="1" smtClean="0">
                                        <a:latin typeface="Cambria Math" panose="02040503050406030204" pitchFamily="18" charset="0"/>
                                      </a:rPr>
                                      <m:t>   (</m:t>
                                    </m:r>
                                    <m:r>
                                      <a:rPr lang="zh-CN" altLang="en-US" sz="2100" i="1">
                                        <a:latin typeface="Cambria Math" panose="02040503050406030204" pitchFamily="18" charset="0"/>
                                      </a:rPr>
                                      <m:t>其中</m:t>
                                    </m:r>
                                    <m:r>
                                      <a:rPr lang="en-US" altLang="zh-CN" sz="21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2100" b="0" i="1" baseline="-2500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100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lang="en-US" altLang="zh-CN" sz="2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1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1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altLang="zh-CN" sz="2100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2749720873"/>
                      </a:ext>
                    </a:extLst>
                  </a:tr>
                  <a:tr h="481645">
                    <a:tc>
                      <a:txBody>
                        <a:bodyPr/>
                        <a:lstStyle/>
                        <a:p>
                          <a:pPr marL="0"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zh-CN" sz="21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zh-CN" sz="2100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824955193"/>
                      </a:ext>
                    </a:extLst>
                  </a:tr>
                  <a:tr h="4872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zh-CN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CN" sz="2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100" i="0" smtClean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altLang="zh-CN" sz="2100" b="0" i="1" smtClean="0">
                                            <a:latin typeface="Cambria Math" panose="02040503050406030204" pitchFamily="18" charset="0"/>
                                          </a:rPr>
                                          <m:t>1≤</m:t>
                                        </m:r>
                                        <m:r>
                                          <a:rPr lang="en-US" altLang="zh-CN" sz="2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100" b="0" i="1" smtClean="0">
                                            <a:latin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lang="en-US" altLang="zh-CN" sz="21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sz="2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1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1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2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21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altLang="zh-CN" sz="1800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0649311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59762FA7-C619-4ECF-93DE-5879A48A9E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7551059"/>
                  </p:ext>
                </p:extLst>
              </p:nvPr>
            </p:nvGraphicFramePr>
            <p:xfrm>
              <a:off x="2664823" y="2475393"/>
              <a:ext cx="8490540" cy="368469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490540">
                      <a:extLst>
                        <a:ext uri="{9D8B030D-6E8A-4147-A177-3AD203B41FA5}">
                          <a16:colId xmlns:a16="http://schemas.microsoft.com/office/drawing/2014/main" val="2577592310"/>
                        </a:ext>
                      </a:extLst>
                    </a:gridCol>
                  </a:tblGrid>
                  <a:tr h="64219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800" dirty="0"/>
                            <a:t>以从左向右数的个数为阶段。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9943814"/>
                      </a:ext>
                    </a:extLst>
                  </a:tr>
                  <a:tr h="64219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02830" b="-371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837132"/>
                      </a:ext>
                    </a:extLst>
                  </a:tr>
                  <a:tr h="110844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18132" b="-1164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9720873"/>
                      </a:ext>
                    </a:extLst>
                  </a:tr>
                  <a:tr h="64219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78095" b="-1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4955193"/>
                      </a:ext>
                    </a:extLst>
                  </a:tr>
                  <a:tr h="64966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691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49311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661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2241550"/>
            <a:ext cx="7543800" cy="328690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</a:pPr>
            <a:r>
              <a:rPr lang="en-US" altLang="zh-CN" sz="1800" dirty="0">
                <a:latin typeface="Consolas" panose="020B0609020204030204" pitchFamily="49" charset="0"/>
              </a:rPr>
              <a:t>a[0] = -1;  f[0] = -1;   // </a:t>
            </a:r>
            <a:r>
              <a:rPr lang="zh-CN" altLang="en-US" sz="1800" dirty="0">
                <a:latin typeface="Consolas" panose="020B0609020204030204" pitchFamily="49" charset="0"/>
              </a:rPr>
              <a:t>边界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</a:pPr>
            <a:r>
              <a:rPr lang="en-US" altLang="zh-CN" sz="1800" dirty="0">
                <a:latin typeface="Consolas" panose="020B0609020204030204" pitchFamily="49" charset="0"/>
              </a:rPr>
              <a:t>for (int </a:t>
            </a:r>
            <a:r>
              <a:rPr lang="en-US" altLang="zh-CN" sz="1800" dirty="0" err="1"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latin typeface="Consolas" panose="020B0609020204030204" pitchFamily="49" charset="0"/>
              </a:rPr>
              <a:t> = 1; </a:t>
            </a:r>
            <a:r>
              <a:rPr lang="en-US" altLang="zh-CN" sz="1800" dirty="0" err="1"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latin typeface="Consolas" panose="020B0609020204030204" pitchFamily="49" charset="0"/>
              </a:rPr>
              <a:t> &lt;= n; </a:t>
            </a:r>
            <a:r>
              <a:rPr lang="en-US" altLang="zh-CN" sz="1800" dirty="0" err="1"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latin typeface="Consolas" panose="020B0609020204030204" pitchFamily="49" charset="0"/>
              </a:rPr>
              <a:t>++)  </a:t>
            </a:r>
            <a:r>
              <a:rPr lang="zh-CN" altLang="en-US" sz="1800" dirty="0">
                <a:latin typeface="Consolas" panose="020B0609020204030204" pitchFamily="49" charset="0"/>
              </a:rPr>
              <a:t>  </a:t>
            </a:r>
            <a:r>
              <a:rPr lang="en-US" altLang="zh-CN" sz="1800" dirty="0">
                <a:latin typeface="Consolas" panose="020B0609020204030204" pitchFamily="49" charset="0"/>
              </a:rPr>
              <a:t>// </a:t>
            </a:r>
            <a:r>
              <a:rPr lang="zh-CN" altLang="en-US" sz="1800" dirty="0">
                <a:latin typeface="Consolas" panose="020B0609020204030204" pitchFamily="49" charset="0"/>
              </a:rPr>
              <a:t>枚举阶段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</a:pPr>
            <a:r>
              <a:rPr lang="en-US" altLang="zh-CN" sz="1800" dirty="0">
                <a:latin typeface="Consolas" panose="020B0609020204030204" pitchFamily="49" charset="0"/>
              </a:rPr>
              <a:t>  for (int j = 0; j &lt; </a:t>
            </a:r>
            <a:r>
              <a:rPr lang="en-US" altLang="zh-CN" sz="1800" dirty="0" err="1"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latin typeface="Consolas" panose="020B0609020204030204" pitchFamily="49" charset="0"/>
              </a:rPr>
              <a:t>; </a:t>
            </a:r>
            <a:r>
              <a:rPr lang="en-US" altLang="zh-CN" sz="1800" dirty="0" err="1">
                <a:latin typeface="Consolas" panose="020B0609020204030204" pitchFamily="49" charset="0"/>
              </a:rPr>
              <a:t>j++</a:t>
            </a:r>
            <a:r>
              <a:rPr lang="en-US" altLang="zh-CN" sz="1800" dirty="0">
                <a:latin typeface="Consolas" panose="020B0609020204030204" pitchFamily="49" charset="0"/>
              </a:rPr>
              <a:t>)   // </a:t>
            </a:r>
            <a:r>
              <a:rPr lang="zh-CN" altLang="en-US" sz="1800" dirty="0">
                <a:latin typeface="Consolas" panose="020B0609020204030204" pitchFamily="49" charset="0"/>
              </a:rPr>
              <a:t>枚举可能的决策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</a:pPr>
            <a:r>
              <a:rPr lang="en-US" altLang="zh-CN" sz="1800" dirty="0">
                <a:latin typeface="Consolas" panose="020B0609020204030204" pitchFamily="49" charset="0"/>
              </a:rPr>
              <a:t>    if(a[j] &lt; a[</a:t>
            </a:r>
            <a:r>
              <a:rPr lang="en-US" altLang="zh-CN" sz="1800" dirty="0" err="1"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latin typeface="Consolas" panose="020B0609020204030204" pitchFamily="49" charset="0"/>
              </a:rPr>
              <a:t>]) </a:t>
            </a:r>
          </a:p>
          <a:p>
            <a:pPr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</a:pPr>
            <a:r>
              <a:rPr lang="en-US" altLang="zh-CN" sz="1800" dirty="0">
                <a:latin typeface="Consolas" panose="020B0609020204030204" pitchFamily="49" charset="0"/>
              </a:rPr>
              <a:t>      f[</a:t>
            </a:r>
            <a:r>
              <a:rPr lang="en-US" altLang="zh-CN" sz="1800" dirty="0" err="1"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latin typeface="Consolas" panose="020B0609020204030204" pitchFamily="49" charset="0"/>
              </a:rPr>
              <a:t>] = max(f[</a:t>
            </a:r>
            <a:r>
              <a:rPr lang="en-US" altLang="zh-CN" sz="1800" dirty="0" err="1"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latin typeface="Consolas" panose="020B0609020204030204" pitchFamily="49" charset="0"/>
              </a:rPr>
              <a:t>], f[j] + 1); </a:t>
            </a:r>
          </a:p>
          <a:p>
            <a:pPr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</a:pPr>
            <a:r>
              <a:rPr lang="en-US" altLang="zh-CN" sz="1800" dirty="0">
                <a:latin typeface="Consolas" panose="020B0609020204030204" pitchFamily="49" charset="0"/>
              </a:rPr>
              <a:t>int </a:t>
            </a:r>
            <a:r>
              <a:rPr lang="en-US" altLang="zh-CN" sz="1800" dirty="0" err="1">
                <a:latin typeface="Consolas" panose="020B0609020204030204" pitchFamily="49" charset="0"/>
              </a:rPr>
              <a:t>ans</a:t>
            </a:r>
            <a:r>
              <a:rPr lang="en-US" altLang="zh-CN" sz="1800" dirty="0"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</a:pPr>
            <a:r>
              <a:rPr lang="en-US" altLang="zh-CN" sz="1800" dirty="0">
                <a:latin typeface="Consolas" panose="020B0609020204030204" pitchFamily="49" charset="0"/>
              </a:rPr>
              <a:t>for (int </a:t>
            </a:r>
            <a:r>
              <a:rPr lang="en-US" altLang="zh-CN" sz="1800" dirty="0" err="1"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latin typeface="Consolas" panose="020B0609020204030204" pitchFamily="49" charset="0"/>
              </a:rPr>
              <a:t> = 1; </a:t>
            </a:r>
            <a:r>
              <a:rPr lang="en-US" altLang="zh-CN" sz="1800" dirty="0" err="1"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latin typeface="Consolas" panose="020B0609020204030204" pitchFamily="49" charset="0"/>
              </a:rPr>
              <a:t> &lt;= n; ++ </a:t>
            </a:r>
            <a:r>
              <a:rPr lang="en-US" altLang="zh-CN" sz="1800" dirty="0" err="1"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latin typeface="Consolas" panose="020B0609020204030204" pitchFamily="49" charset="0"/>
              </a:rPr>
              <a:t>)  </a:t>
            </a:r>
            <a:r>
              <a:rPr lang="en-US" altLang="zh-CN" sz="1800" dirty="0" err="1">
                <a:latin typeface="Consolas" panose="020B0609020204030204" pitchFamily="49" charset="0"/>
              </a:rPr>
              <a:t>ans</a:t>
            </a:r>
            <a:r>
              <a:rPr lang="en-US" altLang="zh-CN" sz="1800" dirty="0">
                <a:latin typeface="Consolas" panose="020B0609020204030204" pitchFamily="49" charset="0"/>
              </a:rPr>
              <a:t> = max(</a:t>
            </a:r>
            <a:r>
              <a:rPr lang="en-US" altLang="zh-CN" sz="1800" dirty="0" err="1">
                <a:latin typeface="Consolas" panose="020B0609020204030204" pitchFamily="49" charset="0"/>
              </a:rPr>
              <a:t>ans</a:t>
            </a:r>
            <a:r>
              <a:rPr lang="en-US" altLang="zh-CN" sz="1800" dirty="0">
                <a:latin typeface="Consolas" panose="020B0609020204030204" pitchFamily="49" charset="0"/>
              </a:rPr>
              <a:t>, f[</a:t>
            </a:r>
            <a:r>
              <a:rPr lang="en-US" altLang="zh-CN" sz="1800" dirty="0" err="1"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latin typeface="Consolas" panose="020B0609020204030204" pitchFamily="49" charset="0"/>
              </a:rPr>
              <a:t>]);</a:t>
            </a:r>
          </a:p>
          <a:p>
            <a:pPr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</a:pPr>
            <a:r>
              <a:rPr lang="zh-CN" altLang="en-US" sz="1800" dirty="0"/>
              <a:t>时间复杂度：</a:t>
            </a:r>
            <a:r>
              <a:rPr lang="en-US" altLang="zh-CN" sz="1800" dirty="0"/>
              <a:t>O(n</a:t>
            </a:r>
            <a:r>
              <a:rPr lang="en-US" altLang="zh-CN" sz="1800" baseline="30000" dirty="0"/>
              <a:t>2</a:t>
            </a:r>
            <a:r>
              <a:rPr lang="en-US" altLang="zh-CN" sz="1800" dirty="0"/>
              <a:t>)</a:t>
            </a:r>
          </a:p>
          <a:p>
            <a:pPr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</a:pPr>
            <a:r>
              <a:rPr lang="zh-CN" altLang="en-US" sz="1800" dirty="0"/>
              <a:t>思考：如何求一个最长上升子序列？</a:t>
            </a:r>
            <a:endParaRPr lang="en-US" altLang="zh-CN" sz="1800" dirty="0"/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15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12776"/>
            <a:ext cx="7772400" cy="4114800"/>
          </a:xfrm>
        </p:spPr>
        <p:txBody>
          <a:bodyPr/>
          <a:lstStyle/>
          <a:p>
            <a:r>
              <a:rPr lang="zh-CN" altLang="zh-CN" sz="2400" dirty="0"/>
              <a:t>给定两个字符串（或数字序列）</a:t>
            </a:r>
            <a:r>
              <a:rPr lang="en-US" altLang="zh-CN" sz="2400" dirty="0"/>
              <a:t>A</a:t>
            </a:r>
            <a:r>
              <a:rPr lang="zh-CN" altLang="zh-CN" sz="2400" dirty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（长度分别为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）</a:t>
            </a:r>
            <a:r>
              <a:rPr lang="zh-CN" altLang="zh-CN" sz="2400" dirty="0" smtClean="0"/>
              <a:t>，</a:t>
            </a:r>
            <a:r>
              <a:rPr lang="zh-CN" altLang="zh-CN" sz="2400" dirty="0"/>
              <a:t>求一个字符串，使得这个字符串是</a:t>
            </a:r>
            <a:r>
              <a:rPr lang="en-US" altLang="zh-CN" sz="2400" dirty="0"/>
              <a:t>A</a:t>
            </a:r>
            <a:r>
              <a:rPr lang="zh-CN" altLang="zh-CN" sz="2400" dirty="0"/>
              <a:t>和</a:t>
            </a:r>
            <a:r>
              <a:rPr lang="en-US" altLang="zh-CN" sz="2400" dirty="0"/>
              <a:t>B</a:t>
            </a:r>
            <a:r>
              <a:rPr lang="zh-CN" altLang="zh-CN" sz="2400" dirty="0"/>
              <a:t>的最长公共部分（子序列可以不连续）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zh-CN" sz="2400" dirty="0"/>
              <a:t>如上图，字符串“</a:t>
            </a:r>
            <a:r>
              <a:rPr lang="en-US" altLang="zh-CN" sz="2400" dirty="0" err="1"/>
              <a:t>sadstory</a:t>
            </a:r>
            <a:r>
              <a:rPr lang="zh-CN" altLang="zh-CN" sz="2400" dirty="0"/>
              <a:t>”与“</a:t>
            </a:r>
            <a:r>
              <a:rPr lang="en-US" altLang="zh-CN" sz="2400" dirty="0" err="1"/>
              <a:t>adminsorry</a:t>
            </a:r>
            <a:r>
              <a:rPr lang="zh-CN" altLang="zh-CN" sz="2400" dirty="0"/>
              <a:t>”的最长公共子序列为“</a:t>
            </a:r>
            <a:r>
              <a:rPr lang="en-US" altLang="zh-CN" sz="2400" dirty="0" err="1"/>
              <a:t>adsory</a:t>
            </a:r>
            <a:r>
              <a:rPr lang="zh-CN" altLang="zh-CN" sz="2400" dirty="0"/>
              <a:t>”，长度为</a:t>
            </a:r>
            <a:r>
              <a:rPr lang="en-US" altLang="zh-CN" sz="2400" dirty="0"/>
              <a:t>6</a:t>
            </a:r>
            <a:r>
              <a:rPr lang="zh-CN" altLang="zh-CN" sz="2400" dirty="0"/>
              <a:t>。</a:t>
            </a:r>
          </a:p>
          <a:p>
            <a:r>
              <a:rPr lang="en-US" altLang="zh-CN" sz="2400" dirty="0"/>
              <a:t> </a:t>
            </a:r>
            <a:r>
              <a:rPr lang="zh-CN" altLang="zh-CN" sz="2400" b="1" dirty="0"/>
              <a:t>暴力枚举？时间复杂度为？时间复杂度？</a:t>
            </a:r>
            <a:endParaRPr lang="zh-CN" altLang="zh-CN" sz="2400" dirty="0"/>
          </a:p>
          <a:p>
            <a:pPr marL="0" indent="0">
              <a:buNone/>
            </a:pPr>
            <a:endParaRPr kumimoji="1" lang="zh-CN" altLang="en-US" sz="2400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827584" y="404664"/>
            <a:ext cx="8180437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3200" dirty="0" smtClean="0"/>
              <a:t>例</a:t>
            </a:r>
            <a:r>
              <a:rPr lang="zh-CN" altLang="zh-CN" sz="3200" dirty="0" smtClean="0"/>
              <a:t>5</a:t>
            </a:r>
            <a:r>
              <a:rPr lang="zh-CN" altLang="en-US" sz="3200" dirty="0" smtClean="0"/>
              <a:t>：最长公共子序列</a:t>
            </a:r>
            <a:r>
              <a:rPr lang="zh-CN" altLang="en-US" sz="2000" dirty="0" smtClean="0"/>
              <a:t>（</a:t>
            </a:r>
            <a:r>
              <a:rPr lang="en-US" altLang="zh-CN" sz="1600" dirty="0" smtClean="0"/>
              <a:t>Longest </a:t>
            </a:r>
            <a:r>
              <a:rPr lang="en-US" altLang="zh-CN" sz="1600" dirty="0"/>
              <a:t>Common </a:t>
            </a:r>
            <a:r>
              <a:rPr lang="en-US" altLang="zh-CN" sz="1600" dirty="0" smtClean="0"/>
              <a:t>Subsequence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LCS</a:t>
            </a:r>
            <a:r>
              <a:rPr lang="zh-CN" altLang="en-US" sz="2000" dirty="0" smtClean="0"/>
              <a:t>）</a:t>
            </a:r>
            <a:endParaRPr lang="zh-CN" altLang="en-US" sz="3200" dirty="0"/>
          </a:p>
        </p:txBody>
      </p:sp>
      <p:pic>
        <p:nvPicPr>
          <p:cNvPr id="17" name="图片 16" descr="屏幕快照 2017-06-20 00.07.5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780928"/>
            <a:ext cx="4536504" cy="186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1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12776"/>
            <a:ext cx="7772400" cy="331236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3200" i="1" dirty="0" smtClean="0">
                <a:solidFill>
                  <a:srgbClr val="FF0000"/>
                </a:solidFill>
                <a:latin typeface="Century Schoolbook"/>
                <a:cs typeface="Century Schoolbook"/>
              </a:rPr>
              <a:t>状态定义：</a:t>
            </a:r>
            <a:r>
              <a:rPr kumimoji="1" lang="zh-CN" altLang="en-US" sz="2400" i="1" dirty="0" smtClean="0">
                <a:latin typeface="Century Schoolbook"/>
                <a:cs typeface="Century Schoolbook"/>
              </a:rPr>
              <a:t>令</a:t>
            </a:r>
            <a:r>
              <a:rPr kumimoji="1" lang="en-US" altLang="zh-CN" sz="2400" i="1" dirty="0" err="1" smtClean="0">
                <a:latin typeface="Century Schoolbook"/>
                <a:cs typeface="Century Schoolbook"/>
              </a:rPr>
              <a:t>dp</a:t>
            </a:r>
            <a:r>
              <a:rPr kumimoji="1" lang="en-US" altLang="zh-CN" sz="2400" i="1" dirty="0" smtClean="0">
                <a:latin typeface="Century Schoolbook"/>
                <a:cs typeface="Century Schoolbook"/>
              </a:rPr>
              <a:t>[</a:t>
            </a:r>
            <a:r>
              <a:rPr kumimoji="1" lang="en-US" altLang="zh-CN" sz="2400" i="1" dirty="0" err="1" smtClean="0">
                <a:latin typeface="Century Schoolbook"/>
                <a:cs typeface="Century Schoolbook"/>
              </a:rPr>
              <a:t>i</a:t>
            </a:r>
            <a:r>
              <a:rPr kumimoji="1" lang="en-US" altLang="zh-CN" sz="2400" i="1" dirty="0" smtClean="0">
                <a:latin typeface="Century Schoolbook"/>
                <a:cs typeface="Century Schoolbook"/>
              </a:rPr>
              <a:t>][j]</a:t>
            </a:r>
            <a:r>
              <a:rPr lang="zh-CN" altLang="en-US" sz="2400" i="1" dirty="0">
                <a:latin typeface="Century Schoolbook"/>
                <a:cs typeface="Century Schoolbook"/>
              </a:rPr>
              <a:t>表示</a:t>
            </a:r>
            <a:r>
              <a:rPr kumimoji="1" lang="zh-CN" altLang="en-US" sz="2400" i="1" dirty="0" smtClean="0">
                <a:latin typeface="Century Schoolbook"/>
                <a:cs typeface="Century Schoolbook"/>
              </a:rPr>
              <a:t>字符串</a:t>
            </a:r>
            <a:r>
              <a:rPr kumimoji="1" lang="en-US" altLang="zh-CN" sz="2400" i="1" dirty="0" smtClean="0">
                <a:latin typeface="Century Schoolbook"/>
                <a:cs typeface="Century Schoolbook"/>
              </a:rPr>
              <a:t>A</a:t>
            </a:r>
            <a:r>
              <a:rPr kumimoji="1" lang="zh-CN" altLang="en-US" sz="2400" i="1" dirty="0" smtClean="0">
                <a:latin typeface="Century Schoolbook"/>
                <a:cs typeface="Century Schoolbook"/>
              </a:rPr>
              <a:t>的</a:t>
            </a:r>
            <a:r>
              <a:rPr kumimoji="1" lang="en-US" altLang="zh-CN" sz="2400" i="1" dirty="0" err="1" smtClean="0">
                <a:latin typeface="Century Schoolbook"/>
                <a:cs typeface="Century Schoolbook"/>
              </a:rPr>
              <a:t>i</a:t>
            </a:r>
            <a:r>
              <a:rPr kumimoji="1" lang="zh-CN" altLang="en-US" sz="2400" i="1" dirty="0" smtClean="0">
                <a:latin typeface="Century Schoolbook"/>
                <a:cs typeface="Century Schoolbook"/>
              </a:rPr>
              <a:t>号位和字符串</a:t>
            </a:r>
            <a:r>
              <a:rPr kumimoji="1" lang="en-US" altLang="zh-CN" sz="2400" i="1" dirty="0" smtClean="0">
                <a:latin typeface="Century Schoolbook"/>
                <a:cs typeface="Century Schoolbook"/>
              </a:rPr>
              <a:t>B</a:t>
            </a:r>
            <a:r>
              <a:rPr kumimoji="1" lang="zh-CN" altLang="en-US" sz="2400" i="1" dirty="0" smtClean="0">
                <a:latin typeface="Century Schoolbook"/>
                <a:cs typeface="Century Schoolbook"/>
              </a:rPr>
              <a:t>的</a:t>
            </a:r>
            <a:r>
              <a:rPr kumimoji="1" lang="en-US" altLang="zh-CN" sz="2400" i="1" dirty="0" smtClean="0">
                <a:latin typeface="Century Schoolbook"/>
                <a:cs typeface="Century Schoolbook"/>
              </a:rPr>
              <a:t>j</a:t>
            </a:r>
            <a:r>
              <a:rPr kumimoji="1" lang="zh-CN" altLang="en-US" sz="2400" i="1" dirty="0" smtClean="0">
                <a:latin typeface="Century Schoolbook"/>
                <a:cs typeface="Century Schoolbook"/>
              </a:rPr>
              <a:t>号位之前的</a:t>
            </a:r>
            <a:r>
              <a:rPr kumimoji="1" lang="en-US" altLang="zh-CN" sz="2400" i="1" dirty="0" smtClean="0">
                <a:latin typeface="Century Schoolbook"/>
                <a:cs typeface="Century Schoolbook"/>
              </a:rPr>
              <a:t>LCS</a:t>
            </a:r>
            <a:r>
              <a:rPr kumimoji="1" lang="zh-CN" altLang="en-US" sz="2400" i="1" dirty="0" smtClean="0">
                <a:latin typeface="Century Schoolbook"/>
                <a:cs typeface="Century Schoolbook"/>
              </a:rPr>
              <a:t>长度（下标从</a:t>
            </a:r>
            <a:r>
              <a:rPr kumimoji="1" lang="en-US" altLang="zh-CN" sz="2400" i="1" dirty="0" smtClean="0">
                <a:latin typeface="Century Schoolbook"/>
                <a:cs typeface="Century Schoolbook"/>
              </a:rPr>
              <a:t>1</a:t>
            </a:r>
            <a:r>
              <a:rPr kumimoji="1" lang="zh-CN" altLang="en-US" sz="2400" i="1" dirty="0" smtClean="0">
                <a:latin typeface="Century Schoolbook"/>
                <a:cs typeface="Century Schoolbook"/>
              </a:rPr>
              <a:t>开始）。</a:t>
            </a:r>
            <a:endParaRPr kumimoji="1" lang="en-US" altLang="zh-CN" sz="2400" i="1" dirty="0" smtClean="0">
              <a:latin typeface="Century Schoolbook"/>
              <a:cs typeface="Century Schoolbook"/>
            </a:endParaRPr>
          </a:p>
          <a:p>
            <a:pPr marL="0" indent="0">
              <a:buNone/>
            </a:pPr>
            <a:r>
              <a:rPr lang="zh-CN" altLang="en-US" sz="2400" i="1" dirty="0" smtClean="0">
                <a:latin typeface="Century Schoolbook"/>
                <a:cs typeface="Century Schoolbook"/>
              </a:rPr>
              <a:t>如：</a:t>
            </a:r>
            <a:r>
              <a:rPr lang="en-US" altLang="zh-CN" sz="2400" i="1" dirty="0" err="1" smtClean="0">
                <a:latin typeface="Century Schoolbook"/>
                <a:cs typeface="Century Schoolbook"/>
              </a:rPr>
              <a:t>dp</a:t>
            </a:r>
            <a:r>
              <a:rPr lang="en-US" altLang="zh-CN" sz="2400" i="1" dirty="0" smtClean="0">
                <a:latin typeface="Century Schoolbook"/>
                <a:cs typeface="Century Schoolbook"/>
              </a:rPr>
              <a:t>[4][5]</a:t>
            </a:r>
            <a:r>
              <a:rPr lang="zh-CN" altLang="en-US" sz="2400" i="1" dirty="0" smtClean="0">
                <a:latin typeface="Century Schoolbook"/>
                <a:cs typeface="Century Schoolbook"/>
              </a:rPr>
              <a:t>表示</a:t>
            </a:r>
            <a:r>
              <a:rPr lang="zh-CN" altLang="zh-CN" sz="2400" i="1" dirty="0" smtClean="0">
                <a:latin typeface="Century Schoolbook"/>
                <a:cs typeface="Century Schoolbook"/>
              </a:rPr>
              <a:t>“</a:t>
            </a:r>
            <a:r>
              <a:rPr lang="en-US" altLang="zh-CN" sz="2400" i="1" dirty="0" err="1" smtClean="0">
                <a:latin typeface="Century Schoolbook"/>
                <a:cs typeface="Century Schoolbook"/>
              </a:rPr>
              <a:t>sads</a:t>
            </a:r>
            <a:r>
              <a:rPr lang="zh-CN" altLang="en-US" sz="2400" i="1" dirty="0" smtClean="0">
                <a:latin typeface="Century Schoolbook"/>
                <a:cs typeface="Century Schoolbook"/>
              </a:rPr>
              <a:t>”与“</a:t>
            </a:r>
            <a:r>
              <a:rPr lang="en-US" altLang="zh-CN" sz="2400" i="1" dirty="0" smtClean="0">
                <a:latin typeface="Century Schoolbook"/>
                <a:cs typeface="Century Schoolbook"/>
              </a:rPr>
              <a:t>admin</a:t>
            </a:r>
            <a:r>
              <a:rPr lang="zh-CN" altLang="en-US" sz="2400" i="1" dirty="0" smtClean="0">
                <a:latin typeface="Century Schoolbook"/>
                <a:cs typeface="Century Schoolbook"/>
              </a:rPr>
              <a:t>”的</a:t>
            </a:r>
            <a:r>
              <a:rPr lang="en-US" altLang="zh-CN" sz="2400" i="1" dirty="0" smtClean="0">
                <a:latin typeface="Century Schoolbook"/>
                <a:cs typeface="Century Schoolbook"/>
              </a:rPr>
              <a:t>LCS</a:t>
            </a:r>
            <a:r>
              <a:rPr lang="zh-CN" altLang="en-US" sz="2400" i="1" dirty="0" smtClean="0">
                <a:latin typeface="Century Schoolbook"/>
                <a:cs typeface="Century Schoolbook"/>
              </a:rPr>
              <a:t>长度。</a:t>
            </a:r>
            <a:endParaRPr lang="en-US" altLang="zh-CN" sz="2400" i="1" dirty="0" smtClean="0">
              <a:latin typeface="Century Schoolbook"/>
              <a:cs typeface="Century Schoolbook"/>
            </a:endParaRPr>
          </a:p>
          <a:p>
            <a:pPr marL="0" indent="0">
              <a:buNone/>
            </a:pPr>
            <a:endParaRPr lang="zh-CN" altLang="en-US" sz="2400" i="1" dirty="0" smtClean="0">
              <a:latin typeface="Century Schoolbook"/>
              <a:cs typeface="Century Schoolbook"/>
            </a:endParaRPr>
          </a:p>
          <a:p>
            <a:pPr marL="0" indent="0">
              <a:buNone/>
            </a:pPr>
            <a:r>
              <a:rPr kumimoji="1" lang="zh-CN" altLang="en-US" sz="3200" i="1" dirty="0" smtClean="0">
                <a:solidFill>
                  <a:srgbClr val="FF0000"/>
                </a:solidFill>
                <a:latin typeface="Century Schoolbook"/>
                <a:cs typeface="Century Schoolbook"/>
              </a:rPr>
              <a:t>转移方程：</a:t>
            </a:r>
            <a:r>
              <a:rPr kumimoji="1" lang="zh-CN" altLang="en-US" sz="2400" i="1" dirty="0" smtClean="0">
                <a:latin typeface="Century Schoolbook"/>
                <a:cs typeface="Century Schoolbook"/>
              </a:rPr>
              <a:t>两种情况：</a:t>
            </a:r>
            <a:endParaRPr kumimoji="1" lang="en-US" altLang="zh-CN" sz="2400" i="1" dirty="0" smtClean="0">
              <a:latin typeface="Century Schoolbook"/>
              <a:cs typeface="Century Schoolbook"/>
            </a:endParaRPr>
          </a:p>
          <a:p>
            <a:pPr marL="0" indent="0">
              <a:buNone/>
            </a:pPr>
            <a:r>
              <a:rPr lang="zh-CN" altLang="zh-CN" sz="2400" i="1" dirty="0" smtClean="0">
                <a:latin typeface="Century Schoolbook"/>
                <a:cs typeface="Century Schoolbook"/>
              </a:rPr>
              <a:t>1</a:t>
            </a:r>
            <a:r>
              <a:rPr lang="en-US" altLang="zh-CN" sz="2400" i="1" dirty="0" smtClean="0">
                <a:latin typeface="Century Schoolbook"/>
                <a:cs typeface="Century Schoolbook"/>
              </a:rPr>
              <a:t>.A[</a:t>
            </a:r>
            <a:r>
              <a:rPr lang="en-US" altLang="zh-CN" sz="2400" i="1" dirty="0" err="1" smtClean="0">
                <a:latin typeface="Century Schoolbook"/>
                <a:cs typeface="Century Schoolbook"/>
              </a:rPr>
              <a:t>i</a:t>
            </a:r>
            <a:r>
              <a:rPr lang="en-US" altLang="zh-CN" sz="2400" i="1" dirty="0" smtClean="0">
                <a:latin typeface="Century Schoolbook"/>
                <a:cs typeface="Century Schoolbook"/>
              </a:rPr>
              <a:t>] == B[j], </a:t>
            </a:r>
            <a:r>
              <a:rPr lang="zh-CN" altLang="en-US" sz="2400" i="1" dirty="0" smtClean="0">
                <a:latin typeface="Century Schoolbook"/>
                <a:cs typeface="Century Schoolbook"/>
              </a:rPr>
              <a:t>试分析</a:t>
            </a:r>
            <a:r>
              <a:rPr lang="en-US" altLang="zh-CN" sz="2400" i="1" dirty="0" smtClean="0">
                <a:latin typeface="Century Schoolbook"/>
                <a:cs typeface="Century Schoolbook"/>
              </a:rPr>
              <a:t> </a:t>
            </a:r>
            <a:r>
              <a:rPr lang="en-US" altLang="zh-CN" sz="2400" i="1" dirty="0" err="1" smtClean="0">
                <a:latin typeface="Century Schoolbook"/>
                <a:cs typeface="Century Schoolbook"/>
              </a:rPr>
              <a:t>dp</a:t>
            </a:r>
            <a:r>
              <a:rPr lang="en-US" altLang="zh-CN" sz="2400" i="1" dirty="0" smtClean="0">
                <a:latin typeface="Century Schoolbook"/>
                <a:cs typeface="Century Schoolbook"/>
              </a:rPr>
              <a:t>[4][6]</a:t>
            </a:r>
          </a:p>
          <a:p>
            <a:pPr marL="0" indent="0">
              <a:buNone/>
            </a:pPr>
            <a:r>
              <a:rPr kumimoji="1" lang="zh-CN" altLang="zh-CN" sz="2400" i="1" dirty="0" smtClean="0">
                <a:latin typeface="Century Schoolbook"/>
                <a:cs typeface="Century Schoolbook"/>
              </a:rPr>
              <a:t>2</a:t>
            </a:r>
            <a:r>
              <a:rPr kumimoji="1" lang="en-US" altLang="zh-CN" sz="2400" i="1" dirty="0" smtClean="0">
                <a:latin typeface="Century Schoolbook"/>
                <a:cs typeface="Century Schoolbook"/>
              </a:rPr>
              <a:t>.A[</a:t>
            </a:r>
            <a:r>
              <a:rPr kumimoji="1" lang="en-US" altLang="zh-CN" sz="2400" i="1" dirty="0" err="1" smtClean="0">
                <a:latin typeface="Century Schoolbook"/>
                <a:cs typeface="Century Schoolbook"/>
              </a:rPr>
              <a:t>i</a:t>
            </a:r>
            <a:r>
              <a:rPr kumimoji="1" lang="en-US" altLang="zh-CN" sz="2400" i="1" dirty="0" smtClean="0">
                <a:latin typeface="Century Schoolbook"/>
                <a:cs typeface="Century Schoolbook"/>
              </a:rPr>
              <a:t>] != B[j], </a:t>
            </a:r>
            <a:r>
              <a:rPr kumimoji="1" lang="zh-CN" altLang="en-US" sz="2400" i="1" dirty="0" smtClean="0">
                <a:latin typeface="Century Schoolbook"/>
                <a:cs typeface="Century Schoolbook"/>
              </a:rPr>
              <a:t>试分析</a:t>
            </a:r>
            <a:r>
              <a:rPr kumimoji="1" lang="en-US" altLang="zh-CN" sz="2400" i="1" dirty="0" err="1" smtClean="0">
                <a:latin typeface="Century Schoolbook"/>
                <a:cs typeface="Century Schoolbook"/>
              </a:rPr>
              <a:t>dp</a:t>
            </a:r>
            <a:r>
              <a:rPr kumimoji="1" lang="en-US" altLang="zh-CN" sz="2400" i="1" dirty="0" smtClean="0">
                <a:latin typeface="Century Schoolbook"/>
                <a:cs typeface="Century Schoolbook"/>
              </a:rPr>
              <a:t>[3][3]</a:t>
            </a:r>
          </a:p>
          <a:p>
            <a:pPr marL="0" indent="0">
              <a:buNone/>
            </a:pPr>
            <a:endParaRPr lang="en-US" altLang="zh-CN" sz="2400" i="1" dirty="0">
              <a:latin typeface="Century Schoolbook"/>
              <a:cs typeface="Century Schoolbook"/>
            </a:endParaRPr>
          </a:p>
          <a:p>
            <a:pPr marL="0" indent="0">
              <a:buNone/>
            </a:pPr>
            <a:r>
              <a:rPr lang="zh-CN" altLang="en-US" sz="2400" i="1" dirty="0" smtClean="0">
                <a:latin typeface="Century Schoolbook"/>
                <a:cs typeface="Century Schoolbook"/>
              </a:rPr>
              <a:t>试试看？你能写出转移方程吗？</a:t>
            </a:r>
            <a:endParaRPr kumimoji="1" lang="zh-CN" altLang="en-US" sz="2400" i="1" dirty="0">
              <a:latin typeface="Century Schoolbook"/>
              <a:cs typeface="Century Schoolbook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827584" y="404664"/>
            <a:ext cx="8180437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3200" dirty="0" smtClean="0"/>
              <a:t>例</a:t>
            </a:r>
            <a:r>
              <a:rPr lang="zh-CN" altLang="zh-CN" sz="3200" dirty="0" smtClean="0"/>
              <a:t>5</a:t>
            </a:r>
            <a:r>
              <a:rPr lang="zh-CN" altLang="en-US" sz="3200" dirty="0" smtClean="0"/>
              <a:t>：最长公共子序列</a:t>
            </a:r>
            <a:r>
              <a:rPr lang="zh-CN" altLang="en-US" sz="2000" dirty="0" smtClean="0"/>
              <a:t>（</a:t>
            </a:r>
            <a:r>
              <a:rPr lang="en-US" altLang="zh-CN" sz="1600" dirty="0" smtClean="0"/>
              <a:t>Longest </a:t>
            </a:r>
            <a:r>
              <a:rPr lang="en-US" altLang="zh-CN" sz="1600" dirty="0"/>
              <a:t>Common </a:t>
            </a:r>
            <a:r>
              <a:rPr lang="en-US" altLang="zh-CN" sz="1600" dirty="0" smtClean="0"/>
              <a:t>Subsequence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LCS</a:t>
            </a:r>
            <a:r>
              <a:rPr lang="zh-CN" altLang="en-US" sz="2000" dirty="0" smtClean="0"/>
              <a:t>）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805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568952" cy="446449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3200" i="1" dirty="0" smtClean="0">
                <a:solidFill>
                  <a:srgbClr val="FF0000"/>
                </a:solidFill>
                <a:latin typeface="Century Schoolbook"/>
                <a:cs typeface="Century Schoolbook"/>
              </a:rPr>
              <a:t>状态定义：</a:t>
            </a:r>
            <a:r>
              <a:rPr kumimoji="1" lang="zh-CN" altLang="en-US" sz="2400" i="1" dirty="0" smtClean="0">
                <a:latin typeface="Century Schoolbook"/>
                <a:cs typeface="Century Schoolbook"/>
              </a:rPr>
              <a:t>令</a:t>
            </a:r>
            <a:r>
              <a:rPr kumimoji="1" lang="en-US" altLang="zh-CN" sz="2400" i="1" dirty="0" err="1" smtClean="0">
                <a:latin typeface="Century Schoolbook"/>
                <a:cs typeface="Century Schoolbook"/>
              </a:rPr>
              <a:t>dp</a:t>
            </a:r>
            <a:r>
              <a:rPr kumimoji="1" lang="en-US" altLang="zh-CN" sz="2400" i="1" dirty="0" smtClean="0">
                <a:latin typeface="Century Schoolbook"/>
                <a:cs typeface="Century Schoolbook"/>
              </a:rPr>
              <a:t>[</a:t>
            </a:r>
            <a:r>
              <a:rPr kumimoji="1" lang="en-US" altLang="zh-CN" sz="2400" i="1" dirty="0" err="1" smtClean="0">
                <a:latin typeface="Century Schoolbook"/>
                <a:cs typeface="Century Schoolbook"/>
              </a:rPr>
              <a:t>i</a:t>
            </a:r>
            <a:r>
              <a:rPr kumimoji="1" lang="en-US" altLang="zh-CN" sz="2400" i="1" dirty="0" smtClean="0">
                <a:latin typeface="Century Schoolbook"/>
                <a:cs typeface="Century Schoolbook"/>
              </a:rPr>
              <a:t>][j]</a:t>
            </a:r>
            <a:r>
              <a:rPr lang="zh-CN" altLang="en-US" sz="2400" i="1" dirty="0">
                <a:latin typeface="Century Schoolbook"/>
                <a:cs typeface="Century Schoolbook"/>
              </a:rPr>
              <a:t>表示</a:t>
            </a:r>
            <a:r>
              <a:rPr kumimoji="1" lang="zh-CN" altLang="en-US" sz="2400" i="1" dirty="0" smtClean="0">
                <a:latin typeface="Century Schoolbook"/>
                <a:cs typeface="Century Schoolbook"/>
              </a:rPr>
              <a:t>字符串</a:t>
            </a:r>
            <a:r>
              <a:rPr kumimoji="1" lang="en-US" altLang="zh-CN" sz="2400" i="1" dirty="0" smtClean="0">
                <a:latin typeface="Century Schoolbook"/>
                <a:cs typeface="Century Schoolbook"/>
              </a:rPr>
              <a:t>A</a:t>
            </a:r>
            <a:r>
              <a:rPr kumimoji="1" lang="zh-CN" altLang="en-US" sz="2400" i="1" dirty="0" smtClean="0">
                <a:latin typeface="Century Schoolbook"/>
                <a:cs typeface="Century Schoolbook"/>
              </a:rPr>
              <a:t>的</a:t>
            </a:r>
            <a:r>
              <a:rPr kumimoji="1" lang="en-US" altLang="zh-CN" sz="2400" i="1" dirty="0" err="1" smtClean="0">
                <a:latin typeface="Century Schoolbook"/>
                <a:cs typeface="Century Schoolbook"/>
              </a:rPr>
              <a:t>i</a:t>
            </a:r>
            <a:r>
              <a:rPr kumimoji="1" lang="zh-CN" altLang="en-US" sz="2400" i="1" dirty="0" smtClean="0">
                <a:latin typeface="Century Schoolbook"/>
                <a:cs typeface="Century Schoolbook"/>
              </a:rPr>
              <a:t>号位和字符串</a:t>
            </a:r>
            <a:r>
              <a:rPr kumimoji="1" lang="en-US" altLang="zh-CN" sz="2400" i="1" dirty="0" smtClean="0">
                <a:latin typeface="Century Schoolbook"/>
                <a:cs typeface="Century Schoolbook"/>
              </a:rPr>
              <a:t>B</a:t>
            </a:r>
            <a:r>
              <a:rPr kumimoji="1" lang="zh-CN" altLang="en-US" sz="2400" i="1" dirty="0" smtClean="0">
                <a:latin typeface="Century Schoolbook"/>
                <a:cs typeface="Century Schoolbook"/>
              </a:rPr>
              <a:t>的</a:t>
            </a:r>
            <a:r>
              <a:rPr kumimoji="1" lang="en-US" altLang="zh-CN" sz="2400" i="1" dirty="0" smtClean="0">
                <a:latin typeface="Century Schoolbook"/>
                <a:cs typeface="Century Schoolbook"/>
              </a:rPr>
              <a:t>j</a:t>
            </a:r>
            <a:r>
              <a:rPr kumimoji="1" lang="zh-CN" altLang="en-US" sz="2400" i="1" dirty="0" smtClean="0">
                <a:latin typeface="Century Schoolbook"/>
                <a:cs typeface="Century Schoolbook"/>
              </a:rPr>
              <a:t>号位之前的</a:t>
            </a:r>
            <a:r>
              <a:rPr kumimoji="1" lang="en-US" altLang="zh-CN" sz="2400" i="1" dirty="0" smtClean="0">
                <a:latin typeface="Century Schoolbook"/>
                <a:cs typeface="Century Schoolbook"/>
              </a:rPr>
              <a:t>LCS</a:t>
            </a:r>
            <a:r>
              <a:rPr kumimoji="1" lang="zh-CN" altLang="en-US" sz="2400" i="1" dirty="0" smtClean="0">
                <a:latin typeface="Century Schoolbook"/>
                <a:cs typeface="Century Schoolbook"/>
              </a:rPr>
              <a:t>长度（下标从</a:t>
            </a:r>
            <a:r>
              <a:rPr kumimoji="1" lang="en-US" altLang="zh-CN" sz="2400" i="1" dirty="0" smtClean="0">
                <a:latin typeface="Century Schoolbook"/>
                <a:cs typeface="Century Schoolbook"/>
              </a:rPr>
              <a:t>1</a:t>
            </a:r>
            <a:r>
              <a:rPr kumimoji="1" lang="zh-CN" altLang="en-US" sz="2400" i="1" dirty="0" smtClean="0">
                <a:latin typeface="Century Schoolbook"/>
                <a:cs typeface="Century Schoolbook"/>
              </a:rPr>
              <a:t>开始）。</a:t>
            </a:r>
            <a:endParaRPr kumimoji="1" lang="en-US" altLang="zh-CN" sz="2400" i="1" dirty="0" smtClean="0">
              <a:latin typeface="Century Schoolbook"/>
              <a:cs typeface="Century Schoolbook"/>
            </a:endParaRPr>
          </a:p>
          <a:p>
            <a:pPr marL="0" indent="0">
              <a:buNone/>
            </a:pPr>
            <a:r>
              <a:rPr lang="zh-CN" altLang="en-US" sz="2400" i="1" dirty="0" smtClean="0">
                <a:latin typeface="Century Schoolbook"/>
                <a:cs typeface="Century Schoolbook"/>
              </a:rPr>
              <a:t>如：</a:t>
            </a:r>
            <a:r>
              <a:rPr lang="en-US" altLang="zh-CN" sz="2400" i="1" dirty="0" err="1" smtClean="0">
                <a:latin typeface="Century Schoolbook"/>
                <a:cs typeface="Century Schoolbook"/>
              </a:rPr>
              <a:t>dp</a:t>
            </a:r>
            <a:r>
              <a:rPr lang="en-US" altLang="zh-CN" sz="2400" i="1" dirty="0" smtClean="0">
                <a:latin typeface="Century Schoolbook"/>
                <a:cs typeface="Century Schoolbook"/>
              </a:rPr>
              <a:t>[4][5]</a:t>
            </a:r>
            <a:r>
              <a:rPr lang="zh-CN" altLang="en-US" sz="2400" i="1" dirty="0" smtClean="0">
                <a:latin typeface="Century Schoolbook"/>
                <a:cs typeface="Century Schoolbook"/>
              </a:rPr>
              <a:t>表示</a:t>
            </a:r>
            <a:r>
              <a:rPr lang="zh-CN" altLang="zh-CN" sz="2400" i="1" dirty="0" smtClean="0">
                <a:latin typeface="Century Schoolbook"/>
                <a:cs typeface="Century Schoolbook"/>
              </a:rPr>
              <a:t>“</a:t>
            </a:r>
            <a:r>
              <a:rPr lang="en-US" altLang="zh-CN" sz="2400" i="1" dirty="0" err="1" smtClean="0">
                <a:latin typeface="Century Schoolbook"/>
                <a:cs typeface="Century Schoolbook"/>
              </a:rPr>
              <a:t>sads</a:t>
            </a:r>
            <a:r>
              <a:rPr lang="zh-CN" altLang="en-US" sz="2400" i="1" dirty="0" smtClean="0">
                <a:latin typeface="Century Schoolbook"/>
                <a:cs typeface="Century Schoolbook"/>
              </a:rPr>
              <a:t>”与“</a:t>
            </a:r>
            <a:r>
              <a:rPr lang="en-US" altLang="zh-CN" sz="2400" i="1" dirty="0" smtClean="0">
                <a:latin typeface="Century Schoolbook"/>
                <a:cs typeface="Century Schoolbook"/>
              </a:rPr>
              <a:t>admin</a:t>
            </a:r>
            <a:r>
              <a:rPr lang="zh-CN" altLang="en-US" sz="2400" i="1" dirty="0" smtClean="0">
                <a:latin typeface="Century Schoolbook"/>
                <a:cs typeface="Century Schoolbook"/>
              </a:rPr>
              <a:t>”的</a:t>
            </a:r>
            <a:r>
              <a:rPr lang="en-US" altLang="zh-CN" sz="2400" i="1" dirty="0" smtClean="0">
                <a:latin typeface="Century Schoolbook"/>
                <a:cs typeface="Century Schoolbook"/>
              </a:rPr>
              <a:t>LCS</a:t>
            </a:r>
            <a:r>
              <a:rPr lang="zh-CN" altLang="en-US" sz="2400" i="1" dirty="0" smtClean="0">
                <a:latin typeface="Century Schoolbook"/>
                <a:cs typeface="Century Schoolbook"/>
              </a:rPr>
              <a:t>长度。</a:t>
            </a:r>
            <a:endParaRPr lang="en-US" altLang="zh-CN" sz="2400" i="1" dirty="0" smtClean="0">
              <a:latin typeface="Century Schoolbook"/>
              <a:cs typeface="Century Schoolbook"/>
            </a:endParaRPr>
          </a:p>
          <a:p>
            <a:pPr marL="0" indent="0">
              <a:buNone/>
            </a:pPr>
            <a:endParaRPr lang="zh-CN" altLang="en-US" sz="2400" i="1" dirty="0" smtClean="0">
              <a:latin typeface="Century Schoolbook"/>
              <a:cs typeface="Century Schoolbook"/>
            </a:endParaRPr>
          </a:p>
          <a:p>
            <a:pPr marL="0" indent="0">
              <a:buNone/>
            </a:pPr>
            <a:r>
              <a:rPr kumimoji="1" lang="zh-CN" altLang="en-US" sz="3200" i="1" dirty="0" smtClean="0">
                <a:solidFill>
                  <a:srgbClr val="FF0000"/>
                </a:solidFill>
                <a:latin typeface="Century Schoolbook"/>
                <a:cs typeface="Century Schoolbook"/>
              </a:rPr>
              <a:t>转移方程：</a:t>
            </a:r>
            <a:r>
              <a:rPr kumimoji="1" lang="zh-CN" altLang="en-US" sz="2400" i="1" dirty="0" smtClean="0">
                <a:latin typeface="Century Schoolbook"/>
                <a:cs typeface="Century Schoolbook"/>
              </a:rPr>
              <a:t>两种情况：</a:t>
            </a:r>
            <a:endParaRPr kumimoji="1" lang="en-US" altLang="zh-CN" sz="2400" i="1" dirty="0" smtClean="0">
              <a:latin typeface="Century Schoolbook"/>
              <a:cs typeface="Century Schoolbook"/>
            </a:endParaRPr>
          </a:p>
          <a:p>
            <a:pPr marL="0" indent="0">
              <a:buNone/>
            </a:pPr>
            <a:endParaRPr lang="en-US" altLang="zh-CN" sz="2400" i="1" dirty="0" smtClean="0">
              <a:latin typeface="Century Schoolbook"/>
              <a:cs typeface="Century Schoolbook"/>
            </a:endParaRPr>
          </a:p>
          <a:p>
            <a:pPr marL="0" indent="0">
              <a:buNone/>
            </a:pPr>
            <a:r>
              <a:rPr lang="en-US" altLang="zh-CN" sz="2400" b="1" i="1" dirty="0" err="1" smtClean="0">
                <a:latin typeface="Century Schoolbook"/>
                <a:cs typeface="Century Schoolbook"/>
              </a:rPr>
              <a:t>dp</a:t>
            </a:r>
            <a:r>
              <a:rPr lang="en-US" altLang="zh-CN" sz="2400" b="1" i="1" dirty="0" smtClean="0">
                <a:latin typeface="Century Schoolbook"/>
                <a:cs typeface="Century Schoolbook"/>
              </a:rPr>
              <a:t>[</a:t>
            </a:r>
            <a:r>
              <a:rPr lang="en-US" altLang="zh-CN" sz="2400" b="1" i="1" dirty="0" err="1" smtClean="0">
                <a:latin typeface="Century Schoolbook"/>
                <a:cs typeface="Century Schoolbook"/>
              </a:rPr>
              <a:t>i</a:t>
            </a:r>
            <a:r>
              <a:rPr lang="en-US" altLang="zh-CN" sz="2400" b="1" i="1" dirty="0" smtClean="0">
                <a:latin typeface="Century Schoolbook"/>
                <a:cs typeface="Century Schoolbook"/>
              </a:rPr>
              <a:t>][j]=    </a:t>
            </a:r>
            <a:r>
              <a:rPr lang="en-US" altLang="zh-CN" b="1" i="1" dirty="0" err="1" smtClean="0">
                <a:latin typeface="Century Schoolbook"/>
                <a:cs typeface="Century Schoolbook"/>
              </a:rPr>
              <a:t>dp</a:t>
            </a:r>
            <a:r>
              <a:rPr lang="en-US" altLang="zh-CN" b="1" i="1" dirty="0" smtClean="0">
                <a:latin typeface="Century Schoolbook"/>
                <a:cs typeface="Century Schoolbook"/>
              </a:rPr>
              <a:t>[i-1][j-1]+1,  A[</a:t>
            </a:r>
            <a:r>
              <a:rPr lang="en-US" altLang="zh-CN" b="1" i="1" dirty="0" err="1" smtClean="0">
                <a:latin typeface="Century Schoolbook"/>
                <a:cs typeface="Century Schoolbook"/>
              </a:rPr>
              <a:t>i</a:t>
            </a:r>
            <a:r>
              <a:rPr lang="en-US" altLang="zh-CN" b="1" i="1" dirty="0" smtClean="0">
                <a:latin typeface="Century Schoolbook"/>
                <a:cs typeface="Century Schoolbook"/>
              </a:rPr>
              <a:t>]==B[j]</a:t>
            </a:r>
          </a:p>
          <a:p>
            <a:pPr marL="0" indent="0">
              <a:buNone/>
            </a:pPr>
            <a:r>
              <a:rPr lang="en-US" altLang="zh-CN" b="1" i="1" dirty="0">
                <a:latin typeface="Century Schoolbook"/>
                <a:cs typeface="Century Schoolbook"/>
              </a:rPr>
              <a:t> </a:t>
            </a:r>
            <a:r>
              <a:rPr lang="en-US" altLang="zh-CN" b="1" i="1" dirty="0" smtClean="0">
                <a:latin typeface="Century Schoolbook"/>
                <a:cs typeface="Century Schoolbook"/>
              </a:rPr>
              <a:t>              max(</a:t>
            </a:r>
            <a:r>
              <a:rPr lang="en-US" altLang="zh-CN" b="1" i="1" dirty="0" err="1" smtClean="0">
                <a:latin typeface="Century Schoolbook"/>
                <a:cs typeface="Century Schoolbook"/>
              </a:rPr>
              <a:t>dp</a:t>
            </a:r>
            <a:r>
              <a:rPr lang="en-US" altLang="zh-CN" b="1" i="1" dirty="0" smtClean="0">
                <a:latin typeface="Century Schoolbook"/>
                <a:cs typeface="Century Schoolbook"/>
              </a:rPr>
              <a:t>[i-1][j] , </a:t>
            </a:r>
            <a:r>
              <a:rPr lang="en-US" altLang="zh-CN" b="1" i="1" dirty="0" err="1" smtClean="0">
                <a:latin typeface="Century Schoolbook"/>
                <a:cs typeface="Century Schoolbook"/>
              </a:rPr>
              <a:t>dp</a:t>
            </a:r>
            <a:r>
              <a:rPr lang="en-US" altLang="zh-CN" b="1" i="1" dirty="0" smtClean="0">
                <a:latin typeface="Century Schoolbook"/>
                <a:cs typeface="Century Schoolbook"/>
              </a:rPr>
              <a:t>[</a:t>
            </a:r>
            <a:r>
              <a:rPr lang="en-US" altLang="zh-CN" b="1" i="1" dirty="0" err="1" smtClean="0">
                <a:latin typeface="Century Schoolbook"/>
                <a:cs typeface="Century Schoolbook"/>
              </a:rPr>
              <a:t>i</a:t>
            </a:r>
            <a:r>
              <a:rPr lang="en-US" altLang="zh-CN" b="1" i="1" dirty="0" smtClean="0">
                <a:latin typeface="Century Schoolbook"/>
                <a:cs typeface="Century Schoolbook"/>
              </a:rPr>
              <a:t>][j-1]) , A[</a:t>
            </a:r>
            <a:r>
              <a:rPr lang="en-US" altLang="zh-CN" b="1" i="1" dirty="0" err="1" smtClean="0">
                <a:latin typeface="Century Schoolbook"/>
                <a:cs typeface="Century Schoolbook"/>
              </a:rPr>
              <a:t>i</a:t>
            </a:r>
            <a:r>
              <a:rPr lang="en-US" altLang="zh-CN" b="1" i="1" dirty="0" smtClean="0">
                <a:latin typeface="Century Schoolbook"/>
                <a:cs typeface="Century Schoolbook"/>
              </a:rPr>
              <a:t>]!=B[j] </a:t>
            </a:r>
          </a:p>
          <a:p>
            <a:pPr marL="0" indent="0">
              <a:buNone/>
            </a:pPr>
            <a:endParaRPr lang="en-US" altLang="zh-CN" b="1" i="1" dirty="0">
              <a:latin typeface="Century Schoolbook"/>
              <a:cs typeface="Century Schoolbook"/>
            </a:endParaRPr>
          </a:p>
          <a:p>
            <a:pPr marL="0" indent="0">
              <a:buNone/>
            </a:pPr>
            <a:r>
              <a:rPr lang="zh-CN" altLang="en-US" b="1" i="1" dirty="0" smtClean="0">
                <a:solidFill>
                  <a:srgbClr val="FF0000"/>
                </a:solidFill>
                <a:latin typeface="Century Schoolbook"/>
                <a:cs typeface="Century Schoolbook"/>
              </a:rPr>
              <a:t>边界？</a:t>
            </a:r>
            <a:endParaRPr lang="en-US" altLang="zh-CN" b="1" i="1" dirty="0">
              <a:solidFill>
                <a:srgbClr val="FF0000"/>
              </a:solidFill>
              <a:latin typeface="Century Schoolbook"/>
              <a:cs typeface="Century Schoolbook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827584" y="404664"/>
            <a:ext cx="8180437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3200" dirty="0" smtClean="0"/>
              <a:t>例</a:t>
            </a:r>
            <a:r>
              <a:rPr lang="zh-CN" altLang="zh-CN" sz="3200" dirty="0" smtClean="0"/>
              <a:t>5</a:t>
            </a:r>
            <a:r>
              <a:rPr lang="zh-CN" altLang="en-US" sz="3200" dirty="0" smtClean="0"/>
              <a:t>：最长公共子序列</a:t>
            </a:r>
            <a:r>
              <a:rPr lang="zh-CN" altLang="en-US" sz="2000" dirty="0" smtClean="0"/>
              <a:t>（</a:t>
            </a:r>
            <a:r>
              <a:rPr lang="en-US" altLang="zh-CN" sz="1600" dirty="0" smtClean="0"/>
              <a:t>Longest </a:t>
            </a:r>
            <a:r>
              <a:rPr lang="en-US" altLang="zh-CN" sz="1600" dirty="0"/>
              <a:t>Common </a:t>
            </a:r>
            <a:r>
              <a:rPr lang="en-US" altLang="zh-CN" sz="1600" dirty="0" smtClean="0"/>
              <a:t>Subsequence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LCS</a:t>
            </a:r>
            <a:r>
              <a:rPr lang="zh-CN" altLang="en-US" sz="2000" dirty="0" smtClean="0"/>
              <a:t>）</a:t>
            </a:r>
            <a:endParaRPr lang="zh-CN" altLang="en-US" sz="3200" dirty="0"/>
          </a:p>
        </p:txBody>
      </p:sp>
      <p:sp>
        <p:nvSpPr>
          <p:cNvPr id="2" name="左大括号 1"/>
          <p:cNvSpPr/>
          <p:nvPr/>
        </p:nvSpPr>
        <p:spPr bwMode="auto">
          <a:xfrm>
            <a:off x="1763688" y="4293096"/>
            <a:ext cx="216024" cy="792088"/>
          </a:xfrm>
          <a:prstGeom prst="leftBrac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547664" y="5661248"/>
            <a:ext cx="7776864" cy="63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2"/>
                </a:solidFill>
                <a:latin typeface="Verdana" pitchFamily="34" charset="0"/>
                <a:ea typeface="华文中宋" pitchFamily="2" charset="-122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2"/>
                </a:solidFill>
                <a:latin typeface="Verdana" pitchFamily="34" charset="0"/>
                <a:ea typeface="华文中宋" pitchFamily="2" charset="-122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2"/>
                </a:solidFill>
                <a:latin typeface="Verdana" pitchFamily="34" charset="0"/>
                <a:ea typeface="华文中宋" pitchFamily="2" charset="-122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2"/>
                </a:solidFill>
                <a:latin typeface="Verdana" pitchFamily="34" charset="0"/>
                <a:ea typeface="华文中宋" pitchFamily="2" charset="-122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2"/>
                </a:solidFill>
                <a:latin typeface="Verdana" pitchFamily="34" charset="0"/>
                <a:ea typeface="华文中宋" pitchFamily="2" charset="-122"/>
                <a:cs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i="1" dirty="0" err="1" smtClean="0">
                <a:latin typeface="Century Schoolbook"/>
                <a:cs typeface="Century Schoolbook"/>
              </a:rPr>
              <a:t>dp</a:t>
            </a:r>
            <a:r>
              <a:rPr lang="en-US" altLang="zh-CN" i="1" dirty="0" smtClean="0">
                <a:latin typeface="Century Schoolbook"/>
                <a:cs typeface="Century Schoolbook"/>
              </a:rPr>
              <a:t>[</a:t>
            </a:r>
            <a:r>
              <a:rPr lang="en-US" altLang="zh-CN" i="1" dirty="0" err="1" smtClean="0">
                <a:latin typeface="Century Schoolbook"/>
                <a:cs typeface="Century Schoolbook"/>
              </a:rPr>
              <a:t>i</a:t>
            </a:r>
            <a:r>
              <a:rPr lang="en-US" altLang="zh-CN" i="1" dirty="0" smtClean="0">
                <a:latin typeface="Century Schoolbook"/>
                <a:cs typeface="Century Schoolbook"/>
              </a:rPr>
              <a:t>][0]=</a:t>
            </a:r>
            <a:r>
              <a:rPr lang="en-US" altLang="zh-CN" i="1" dirty="0" err="1" smtClean="0">
                <a:latin typeface="Century Schoolbook"/>
                <a:cs typeface="Century Schoolbook"/>
              </a:rPr>
              <a:t>dp</a:t>
            </a:r>
            <a:r>
              <a:rPr lang="en-US" altLang="zh-CN" i="1" dirty="0" smtClean="0">
                <a:latin typeface="Century Schoolbook"/>
                <a:cs typeface="Century Schoolbook"/>
              </a:rPr>
              <a:t>[0][j]=0 </a:t>
            </a:r>
            <a:r>
              <a:rPr lang="zh-CN" altLang="en-US" i="1" dirty="0" smtClean="0">
                <a:latin typeface="Century Schoolbook"/>
                <a:cs typeface="Century Schoolbook"/>
              </a:rPr>
              <a:t>（</a:t>
            </a:r>
            <a:r>
              <a:rPr lang="en-US" altLang="zh-CN" i="1" dirty="0" smtClean="0">
                <a:latin typeface="Century Schoolbook"/>
                <a:cs typeface="Century Schoolbook"/>
              </a:rPr>
              <a:t>0&lt;=</a:t>
            </a:r>
            <a:r>
              <a:rPr lang="en-US" altLang="zh-CN" i="1" dirty="0" err="1" smtClean="0">
                <a:latin typeface="Century Schoolbook"/>
                <a:cs typeface="Century Schoolbook"/>
              </a:rPr>
              <a:t>i</a:t>
            </a:r>
            <a:r>
              <a:rPr lang="en-US" altLang="zh-CN" i="1" dirty="0" smtClean="0">
                <a:latin typeface="Century Schoolbook"/>
                <a:cs typeface="Century Schoolbook"/>
              </a:rPr>
              <a:t>&lt;=n,0&lt;=j&lt;=m</a:t>
            </a:r>
            <a:r>
              <a:rPr lang="zh-CN" altLang="en-US" i="1" dirty="0" smtClean="0">
                <a:latin typeface="Century Schoolbook"/>
                <a:cs typeface="Century Schoolbook"/>
              </a:rPr>
              <a:t>）</a:t>
            </a:r>
            <a:endParaRPr lang="en-US" altLang="zh-CN" b="1" i="1" dirty="0">
              <a:latin typeface="Century Schoolbook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72611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568952" cy="3456384"/>
          </a:xfrm>
        </p:spPr>
        <p:txBody>
          <a:bodyPr/>
          <a:lstStyle/>
          <a:p>
            <a:pPr marL="0" indent="0">
              <a:buNone/>
            </a:pPr>
            <a:r>
              <a:rPr lang="mr-IN" altLang="zh-CN" sz="2400" b="1" i="1" dirty="0" smtClean="0">
                <a:latin typeface="Century Schoolbook"/>
                <a:cs typeface="Century Schoolbook"/>
              </a:rPr>
              <a:t>…</a:t>
            </a:r>
            <a:endParaRPr lang="en-US" altLang="zh-CN" sz="2400" b="1" i="1" dirty="0" smtClean="0">
              <a:latin typeface="Century Schoolbook"/>
              <a:cs typeface="Century Schoolbook"/>
            </a:endParaRPr>
          </a:p>
          <a:p>
            <a:pPr marL="0" indent="0">
              <a:buNone/>
            </a:pPr>
            <a:r>
              <a:rPr lang="en-US" altLang="zh-CN" sz="2400" b="1" i="1" dirty="0" err="1" smtClean="0">
                <a:latin typeface="Century Schoolbook"/>
                <a:cs typeface="Century Schoolbook"/>
              </a:rPr>
              <a:t>int</a:t>
            </a:r>
            <a:r>
              <a:rPr lang="en-US" altLang="zh-CN" sz="2400" b="1" i="1" dirty="0" smtClean="0">
                <a:latin typeface="Century Schoolbook"/>
                <a:cs typeface="Century Schoolbook"/>
              </a:rPr>
              <a:t> </a:t>
            </a:r>
            <a:r>
              <a:rPr lang="en-US" altLang="zh-CN" sz="2400" b="1" i="1" dirty="0" err="1" smtClean="0">
                <a:latin typeface="Century Schoolbook"/>
                <a:cs typeface="Century Schoolbook"/>
              </a:rPr>
              <a:t>lenA</a:t>
            </a:r>
            <a:r>
              <a:rPr lang="en-US" altLang="zh-CN" sz="2400" b="1" i="1" dirty="0" smtClean="0">
                <a:latin typeface="Century Schoolbook"/>
                <a:cs typeface="Century Schoolbook"/>
              </a:rPr>
              <a:t>=</a:t>
            </a:r>
            <a:r>
              <a:rPr lang="en-US" altLang="zh-CN" sz="2400" b="1" i="1" dirty="0" err="1" smtClean="0">
                <a:latin typeface="Century Schoolbook"/>
                <a:cs typeface="Century Schoolbook"/>
              </a:rPr>
              <a:t>strlen</a:t>
            </a:r>
            <a:r>
              <a:rPr lang="en-US" altLang="zh-CN" sz="2400" b="1" i="1" dirty="0" smtClean="0">
                <a:latin typeface="Century Schoolbook"/>
                <a:cs typeface="Century Schoolbook"/>
              </a:rPr>
              <a:t>(A+1);</a:t>
            </a:r>
          </a:p>
          <a:p>
            <a:pPr marL="0" indent="0">
              <a:buNone/>
            </a:pPr>
            <a:r>
              <a:rPr lang="en-US" altLang="zh-CN" sz="2400" b="1" i="1" dirty="0" err="1" smtClean="0">
                <a:latin typeface="Century Schoolbook"/>
                <a:cs typeface="Century Schoolbook"/>
              </a:rPr>
              <a:t>int</a:t>
            </a:r>
            <a:r>
              <a:rPr lang="en-US" altLang="zh-CN" sz="2400" b="1" i="1" dirty="0" smtClean="0">
                <a:latin typeface="Century Schoolbook"/>
                <a:cs typeface="Century Schoolbook"/>
              </a:rPr>
              <a:t> </a:t>
            </a:r>
            <a:r>
              <a:rPr lang="en-US" altLang="zh-CN" sz="2400" b="1" i="1" dirty="0" err="1" smtClean="0">
                <a:latin typeface="Century Schoolbook"/>
                <a:cs typeface="Century Schoolbook"/>
              </a:rPr>
              <a:t>lenB</a:t>
            </a:r>
            <a:r>
              <a:rPr lang="en-US" altLang="zh-CN" sz="2400" b="1" i="1" dirty="0" smtClean="0">
                <a:latin typeface="Century Schoolbook"/>
                <a:cs typeface="Century Schoolbook"/>
              </a:rPr>
              <a:t>=</a:t>
            </a:r>
            <a:r>
              <a:rPr lang="en-US" altLang="zh-CN" sz="2400" b="1" i="1" dirty="0" err="1" smtClean="0">
                <a:latin typeface="Century Schoolbook"/>
                <a:cs typeface="Century Schoolbook"/>
              </a:rPr>
              <a:t>strlen</a:t>
            </a:r>
            <a:r>
              <a:rPr lang="en-US" altLang="zh-CN" sz="2400" b="1" i="1" dirty="0" smtClean="0">
                <a:latin typeface="Century Schoolbook"/>
                <a:cs typeface="Century Schoolbook"/>
              </a:rPr>
              <a:t>(B+1);</a:t>
            </a:r>
          </a:p>
          <a:p>
            <a:pPr marL="0" indent="0">
              <a:buNone/>
            </a:pPr>
            <a:r>
              <a:rPr lang="mr-IN" altLang="zh-CN" sz="2400" b="1" i="1" dirty="0" smtClean="0">
                <a:latin typeface="Century Schoolbook"/>
                <a:cs typeface="Century Schoolbook"/>
              </a:rPr>
              <a:t>…</a:t>
            </a:r>
            <a:endParaRPr lang="en-US" altLang="zh-CN" sz="2400" b="1" i="1" dirty="0" smtClean="0">
              <a:latin typeface="Century Schoolbook"/>
              <a:cs typeface="Century Schoolbook"/>
            </a:endParaRPr>
          </a:p>
          <a:p>
            <a:pPr marL="0" indent="0">
              <a:buNone/>
            </a:pPr>
            <a:r>
              <a:rPr lang="en-US" altLang="zh-CN" sz="2400" b="1" i="1" dirty="0" smtClean="0">
                <a:latin typeface="Century Schoolbook"/>
                <a:cs typeface="Century Schoolbook"/>
              </a:rPr>
              <a:t>//</a:t>
            </a:r>
            <a:r>
              <a:rPr lang="zh-CN" altLang="en-US" sz="2400" b="1" i="1" dirty="0" smtClean="0">
                <a:latin typeface="Century Schoolbook"/>
                <a:cs typeface="Century Schoolbook"/>
              </a:rPr>
              <a:t>核心</a:t>
            </a:r>
            <a:r>
              <a:rPr kumimoji="1" lang="zh-CN" altLang="en-US" sz="2400" b="1" i="1" dirty="0" smtClean="0">
                <a:latin typeface="Century Schoolbook"/>
                <a:cs typeface="Century Schoolbook"/>
              </a:rPr>
              <a:t>代码：</a:t>
            </a:r>
            <a:endParaRPr kumimoji="1" lang="en-US" altLang="zh-CN" sz="2400" b="1" i="1" dirty="0" smtClean="0">
              <a:latin typeface="Century Schoolbook"/>
              <a:cs typeface="Century Schoolbook"/>
            </a:endParaRPr>
          </a:p>
          <a:p>
            <a:pPr marL="0" indent="0">
              <a:buNone/>
            </a:pPr>
            <a:r>
              <a:rPr lang="en-US" altLang="zh-CN" sz="2400" b="1" i="1" dirty="0" smtClean="0">
                <a:latin typeface="Century Schoolbook"/>
                <a:cs typeface="Century Schoolbook"/>
              </a:rPr>
              <a:t> for(</a:t>
            </a:r>
            <a:r>
              <a:rPr lang="en-US" altLang="zh-CN" sz="2400" b="1" i="1" dirty="0" err="1" smtClean="0">
                <a:latin typeface="Century Schoolbook"/>
                <a:cs typeface="Century Schoolbook"/>
              </a:rPr>
              <a:t>int</a:t>
            </a:r>
            <a:r>
              <a:rPr lang="en-US" altLang="zh-CN" sz="2400" b="1" i="1" dirty="0" smtClean="0">
                <a:latin typeface="Century Schoolbook"/>
                <a:cs typeface="Century Schoolbook"/>
              </a:rPr>
              <a:t> </a:t>
            </a:r>
            <a:r>
              <a:rPr lang="en-US" altLang="zh-CN" sz="2400" b="1" i="1" dirty="0" err="1" smtClean="0">
                <a:latin typeface="Century Schoolbook"/>
                <a:cs typeface="Century Schoolbook"/>
              </a:rPr>
              <a:t>i</a:t>
            </a:r>
            <a:r>
              <a:rPr lang="en-US" altLang="zh-CN" sz="2400" b="1" i="1" dirty="0" smtClean="0">
                <a:latin typeface="Century Schoolbook"/>
                <a:cs typeface="Century Schoolbook"/>
              </a:rPr>
              <a:t>=1; </a:t>
            </a:r>
            <a:r>
              <a:rPr lang="en-US" altLang="zh-CN" sz="2400" b="1" i="1" dirty="0" err="1" smtClean="0">
                <a:latin typeface="Century Schoolbook"/>
                <a:cs typeface="Century Schoolbook"/>
              </a:rPr>
              <a:t>i</a:t>
            </a:r>
            <a:r>
              <a:rPr lang="en-US" altLang="zh-CN" sz="2400" b="1" i="1" dirty="0" smtClean="0">
                <a:latin typeface="Century Schoolbook"/>
                <a:cs typeface="Century Schoolbook"/>
              </a:rPr>
              <a:t> &lt;= </a:t>
            </a:r>
            <a:r>
              <a:rPr lang="en-US" altLang="zh-CN" sz="2400" b="1" i="1" dirty="0" err="1" smtClean="0">
                <a:latin typeface="Century Schoolbook"/>
                <a:cs typeface="Century Schoolbook"/>
              </a:rPr>
              <a:t>lenA</a:t>
            </a:r>
            <a:r>
              <a:rPr lang="en-US" altLang="zh-CN" sz="2400" b="1" i="1" dirty="0" smtClean="0">
                <a:latin typeface="Century Schoolbook"/>
                <a:cs typeface="Century Schoolbook"/>
              </a:rPr>
              <a:t>; </a:t>
            </a:r>
            <a:r>
              <a:rPr lang="en-US" altLang="zh-CN" sz="2400" b="1" i="1" dirty="0" err="1" smtClean="0">
                <a:latin typeface="Century Schoolbook"/>
                <a:cs typeface="Century Schoolbook"/>
              </a:rPr>
              <a:t>i</a:t>
            </a:r>
            <a:r>
              <a:rPr lang="en-US" altLang="zh-CN" sz="2400" b="1" i="1" dirty="0" smtClean="0">
                <a:latin typeface="Century Schoolbook"/>
                <a:cs typeface="Century Schoolbook"/>
              </a:rPr>
              <a:t>++)</a:t>
            </a:r>
          </a:p>
          <a:p>
            <a:pPr marL="0" indent="0">
              <a:buNone/>
            </a:pPr>
            <a:r>
              <a:rPr lang="en-US" altLang="zh-CN" sz="2400" b="1" i="1" dirty="0">
                <a:latin typeface="Century Schoolbook"/>
                <a:cs typeface="Century Schoolbook"/>
              </a:rPr>
              <a:t> </a:t>
            </a:r>
            <a:r>
              <a:rPr lang="en-US" altLang="zh-CN" sz="2400" b="1" i="1" dirty="0" smtClean="0">
                <a:latin typeface="Century Schoolbook"/>
                <a:cs typeface="Century Schoolbook"/>
              </a:rPr>
              <a:t>  for (</a:t>
            </a:r>
            <a:r>
              <a:rPr lang="en-US" altLang="zh-CN" sz="2400" b="1" i="1" dirty="0" err="1" smtClean="0">
                <a:latin typeface="Century Schoolbook"/>
                <a:cs typeface="Century Schoolbook"/>
              </a:rPr>
              <a:t>int</a:t>
            </a:r>
            <a:r>
              <a:rPr lang="en-US" altLang="zh-CN" sz="2400" b="1" i="1" dirty="0" smtClean="0">
                <a:latin typeface="Century Schoolbook"/>
                <a:cs typeface="Century Schoolbook"/>
              </a:rPr>
              <a:t> j=1; j&lt; </a:t>
            </a:r>
            <a:r>
              <a:rPr lang="en-US" altLang="zh-CN" sz="2400" b="1" i="1" dirty="0" err="1" smtClean="0">
                <a:latin typeface="Century Schoolbook"/>
                <a:cs typeface="Century Schoolbook"/>
              </a:rPr>
              <a:t>lenB</a:t>
            </a:r>
            <a:r>
              <a:rPr lang="en-US" altLang="zh-CN" sz="2400" b="1" i="1" dirty="0" smtClean="0">
                <a:latin typeface="Century Schoolbook"/>
                <a:cs typeface="Century Schoolbook"/>
              </a:rPr>
              <a:t>; j++)</a:t>
            </a:r>
          </a:p>
          <a:p>
            <a:pPr marL="0" indent="0">
              <a:buNone/>
            </a:pPr>
            <a:r>
              <a:rPr lang="en-US" altLang="zh-CN" sz="2400" b="1" i="1" dirty="0">
                <a:latin typeface="Century Schoolbook"/>
                <a:cs typeface="Century Schoolbook"/>
              </a:rPr>
              <a:t> </a:t>
            </a:r>
            <a:r>
              <a:rPr lang="en-US" altLang="zh-CN" sz="2400" b="1" i="1" dirty="0" smtClean="0">
                <a:latin typeface="Century Schoolbook"/>
                <a:cs typeface="Century Schoolbook"/>
              </a:rPr>
              <a:t>    if (A[</a:t>
            </a:r>
            <a:r>
              <a:rPr lang="en-US" altLang="zh-CN" sz="2400" b="1" i="1" dirty="0" err="1" smtClean="0">
                <a:latin typeface="Century Schoolbook"/>
                <a:cs typeface="Century Schoolbook"/>
              </a:rPr>
              <a:t>i</a:t>
            </a:r>
            <a:r>
              <a:rPr lang="en-US" altLang="zh-CN" sz="2400" b="1" i="1" dirty="0" smtClean="0">
                <a:latin typeface="Century Schoolbook"/>
                <a:cs typeface="Century Schoolbook"/>
              </a:rPr>
              <a:t>] == B[j])</a:t>
            </a:r>
          </a:p>
          <a:p>
            <a:pPr marL="0" indent="0">
              <a:buNone/>
            </a:pPr>
            <a:r>
              <a:rPr lang="en-US" altLang="zh-CN" sz="2400" b="1" i="1" dirty="0">
                <a:latin typeface="Century Schoolbook"/>
                <a:cs typeface="Century Schoolbook"/>
              </a:rPr>
              <a:t> </a:t>
            </a:r>
            <a:r>
              <a:rPr lang="en-US" altLang="zh-CN" sz="2400" b="1" i="1" dirty="0" smtClean="0">
                <a:latin typeface="Century Schoolbook"/>
                <a:cs typeface="Century Schoolbook"/>
              </a:rPr>
              <a:t>       </a:t>
            </a:r>
            <a:r>
              <a:rPr lang="en-US" altLang="zh-CN" sz="2400" b="1" i="1" dirty="0" err="1" smtClean="0">
                <a:latin typeface="Century Schoolbook"/>
                <a:cs typeface="Century Schoolbook"/>
              </a:rPr>
              <a:t>dp</a:t>
            </a:r>
            <a:r>
              <a:rPr lang="en-US" altLang="zh-CN" sz="2400" b="1" i="1" dirty="0" smtClean="0">
                <a:latin typeface="Century Schoolbook"/>
                <a:cs typeface="Century Schoolbook"/>
              </a:rPr>
              <a:t>[</a:t>
            </a:r>
            <a:r>
              <a:rPr lang="en-US" altLang="zh-CN" sz="2400" b="1" i="1" dirty="0" err="1" smtClean="0">
                <a:latin typeface="Century Schoolbook"/>
                <a:cs typeface="Century Schoolbook"/>
              </a:rPr>
              <a:t>i</a:t>
            </a:r>
            <a:r>
              <a:rPr lang="en-US" altLang="zh-CN" sz="2400" b="1" i="1" dirty="0" smtClean="0">
                <a:latin typeface="Century Schoolbook"/>
                <a:cs typeface="Century Schoolbook"/>
              </a:rPr>
              <a:t>][j] = </a:t>
            </a:r>
            <a:r>
              <a:rPr lang="en-US" altLang="zh-CN" sz="2400" b="1" i="1" dirty="0" err="1" smtClean="0">
                <a:latin typeface="Century Schoolbook"/>
                <a:cs typeface="Century Schoolbook"/>
              </a:rPr>
              <a:t>dp</a:t>
            </a:r>
            <a:r>
              <a:rPr lang="en-US" altLang="zh-CN" sz="2400" b="1" i="1" dirty="0" smtClean="0">
                <a:latin typeface="Century Schoolbook"/>
                <a:cs typeface="Century Schoolbook"/>
              </a:rPr>
              <a:t>[i-1][j-1]+1;</a:t>
            </a:r>
          </a:p>
          <a:p>
            <a:pPr marL="0" indent="0">
              <a:buNone/>
            </a:pPr>
            <a:r>
              <a:rPr lang="en-US" altLang="zh-CN" sz="2400" b="1" i="1" dirty="0">
                <a:latin typeface="Century Schoolbook"/>
                <a:cs typeface="Century Schoolbook"/>
              </a:rPr>
              <a:t> </a:t>
            </a:r>
            <a:r>
              <a:rPr lang="en-US" altLang="zh-CN" sz="2400" b="1" i="1" dirty="0" smtClean="0">
                <a:latin typeface="Century Schoolbook"/>
                <a:cs typeface="Century Schoolbook"/>
              </a:rPr>
              <a:t>     else</a:t>
            </a:r>
          </a:p>
          <a:p>
            <a:pPr marL="0" indent="0">
              <a:buNone/>
            </a:pPr>
            <a:r>
              <a:rPr lang="en-US" altLang="zh-CN" sz="2400" b="1" i="1" dirty="0">
                <a:latin typeface="Century Schoolbook"/>
                <a:cs typeface="Century Schoolbook"/>
              </a:rPr>
              <a:t> </a:t>
            </a:r>
            <a:r>
              <a:rPr lang="en-US" altLang="zh-CN" sz="2400" b="1" i="1" dirty="0" smtClean="0">
                <a:latin typeface="Century Schoolbook"/>
                <a:cs typeface="Century Schoolbook"/>
              </a:rPr>
              <a:t>      </a:t>
            </a:r>
            <a:r>
              <a:rPr lang="en-US" altLang="zh-CN" sz="2400" b="1" i="1" dirty="0" err="1" smtClean="0">
                <a:latin typeface="Century Schoolbook"/>
                <a:cs typeface="Century Schoolbook"/>
              </a:rPr>
              <a:t>dp</a:t>
            </a:r>
            <a:r>
              <a:rPr lang="en-US" altLang="zh-CN" sz="2400" b="1" i="1" dirty="0" smtClean="0">
                <a:latin typeface="Century Schoolbook"/>
                <a:cs typeface="Century Schoolbook"/>
              </a:rPr>
              <a:t>[</a:t>
            </a:r>
            <a:r>
              <a:rPr lang="en-US" altLang="zh-CN" sz="2400" b="1" i="1" dirty="0" err="1" smtClean="0">
                <a:latin typeface="Century Schoolbook"/>
                <a:cs typeface="Century Schoolbook"/>
              </a:rPr>
              <a:t>i</a:t>
            </a:r>
            <a:r>
              <a:rPr lang="en-US" altLang="zh-CN" sz="2400" b="1" i="1" dirty="0" smtClean="0">
                <a:latin typeface="Century Schoolbook"/>
                <a:cs typeface="Century Schoolbook"/>
              </a:rPr>
              <a:t>][j] = max ( </a:t>
            </a:r>
            <a:r>
              <a:rPr lang="en-US" altLang="zh-CN" sz="2400" b="1" i="1" dirty="0" err="1" smtClean="0">
                <a:latin typeface="Century Schoolbook"/>
                <a:cs typeface="Century Schoolbook"/>
              </a:rPr>
              <a:t>dp</a:t>
            </a:r>
            <a:r>
              <a:rPr lang="en-US" altLang="zh-CN" sz="2400" b="1" i="1" dirty="0" smtClean="0">
                <a:latin typeface="Century Schoolbook"/>
                <a:cs typeface="Century Schoolbook"/>
              </a:rPr>
              <a:t>[i-1][j] , </a:t>
            </a:r>
            <a:r>
              <a:rPr lang="en-US" altLang="zh-CN" sz="2400" b="1" i="1" dirty="0" err="1" smtClean="0">
                <a:latin typeface="Century Schoolbook"/>
                <a:cs typeface="Century Schoolbook"/>
              </a:rPr>
              <a:t>dp</a:t>
            </a:r>
            <a:r>
              <a:rPr lang="en-US" altLang="zh-CN" sz="2400" b="1" i="1" dirty="0" smtClean="0">
                <a:latin typeface="Century Schoolbook"/>
                <a:cs typeface="Century Schoolbook"/>
              </a:rPr>
              <a:t>[</a:t>
            </a:r>
            <a:r>
              <a:rPr lang="en-US" altLang="zh-CN" sz="2400" b="1" i="1" dirty="0" err="1" smtClean="0">
                <a:latin typeface="Century Schoolbook"/>
                <a:cs typeface="Century Schoolbook"/>
              </a:rPr>
              <a:t>i</a:t>
            </a:r>
            <a:r>
              <a:rPr lang="en-US" altLang="zh-CN" sz="2400" b="1" i="1" dirty="0" smtClean="0">
                <a:latin typeface="Century Schoolbook"/>
                <a:cs typeface="Century Schoolbook"/>
              </a:rPr>
              <a:t>][j-1] )</a:t>
            </a:r>
          </a:p>
          <a:p>
            <a:pPr marL="0" indent="0">
              <a:buNone/>
            </a:pPr>
            <a:r>
              <a:rPr lang="zh-CN" altLang="en-US" b="1" i="1" dirty="0" smtClean="0">
                <a:solidFill>
                  <a:srgbClr val="FF0000"/>
                </a:solidFill>
                <a:latin typeface="Century Schoolbook"/>
                <a:cs typeface="Century Schoolbook"/>
              </a:rPr>
              <a:t>答案：？</a:t>
            </a:r>
            <a:endParaRPr lang="en-US" altLang="zh-CN" b="1" i="1" dirty="0" smtClean="0">
              <a:solidFill>
                <a:srgbClr val="FF0000"/>
              </a:solidFill>
              <a:latin typeface="Century Schoolbook"/>
              <a:cs typeface="Century Schoolbook"/>
            </a:endParaRPr>
          </a:p>
          <a:p>
            <a:pPr marL="0" indent="0">
              <a:buNone/>
            </a:pPr>
            <a:r>
              <a:rPr lang="en-US" altLang="zh-CN" sz="2400" i="1" dirty="0">
                <a:latin typeface="Century Schoolbook"/>
                <a:cs typeface="Century Schoolbook"/>
              </a:rPr>
              <a:t> </a:t>
            </a:r>
            <a:r>
              <a:rPr lang="en-US" altLang="zh-CN" sz="2400" i="1" dirty="0" smtClean="0">
                <a:latin typeface="Century Schoolbook"/>
                <a:cs typeface="Century Schoolbook"/>
              </a:rPr>
              <a:t>        </a:t>
            </a:r>
            <a:endParaRPr lang="en-US" altLang="zh-CN" sz="2400" i="1" dirty="0">
              <a:latin typeface="Century Schoolbook"/>
              <a:cs typeface="Century Schoolbook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827584" y="404664"/>
            <a:ext cx="8180437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3200" dirty="0" smtClean="0"/>
              <a:t>例</a:t>
            </a:r>
            <a:r>
              <a:rPr lang="zh-CN" altLang="zh-CN" sz="3200" dirty="0" smtClean="0"/>
              <a:t>5</a:t>
            </a:r>
            <a:r>
              <a:rPr lang="zh-CN" altLang="en-US" sz="3200" dirty="0" smtClean="0"/>
              <a:t>：最长公共子序列</a:t>
            </a:r>
            <a:r>
              <a:rPr lang="zh-CN" altLang="en-US" sz="2000" dirty="0" smtClean="0"/>
              <a:t>（</a:t>
            </a:r>
            <a:r>
              <a:rPr lang="en-US" altLang="zh-CN" sz="1600" dirty="0" smtClean="0"/>
              <a:t>Longest </a:t>
            </a:r>
            <a:r>
              <a:rPr lang="en-US" altLang="zh-CN" sz="1600" dirty="0"/>
              <a:t>Common </a:t>
            </a:r>
            <a:r>
              <a:rPr lang="en-US" altLang="zh-CN" sz="1600" dirty="0" smtClean="0"/>
              <a:t>Subsequence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LCS</a:t>
            </a:r>
            <a:r>
              <a:rPr lang="zh-CN" altLang="en-US" sz="2000" dirty="0" smtClean="0"/>
              <a:t>）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236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ChangeArrowheads="1"/>
          </p:cNvSpPr>
          <p:nvPr/>
        </p:nvSpPr>
        <p:spPr bwMode="auto">
          <a:xfrm>
            <a:off x="1619250" y="188913"/>
            <a:ext cx="1800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ctr"/>
            <a:r>
              <a:rPr lang="zh-CN" altLang="en-US" sz="3600" b="0">
                <a:solidFill>
                  <a:schemeClr val="hlink"/>
                </a:solidFill>
                <a:latin typeface="华文中宋" pitchFamily="2" charset="-122"/>
                <a:ea typeface="华文中宋" pitchFamily="2" charset="-122"/>
              </a:rPr>
              <a:t>总   结</a:t>
            </a: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107950" y="1773238"/>
            <a:ext cx="9036050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b="0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kumimoji="1" lang="zh-CN" altLang="en-US" b="0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</a:rPr>
              <a:t>、递推的边界条件一般很明显，而动态规划的边界条件比较隐蔽，容易被忽视；</a:t>
            </a:r>
          </a:p>
          <a:p>
            <a:pPr>
              <a:lnSpc>
                <a:spcPct val="120000"/>
              </a:lnSpc>
            </a:pPr>
            <a:r>
              <a:rPr kumimoji="1" lang="en-US" altLang="zh-CN" b="0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</a:rPr>
              <a:t>2</a:t>
            </a:r>
            <a:r>
              <a:rPr kumimoji="1" lang="zh-CN" altLang="en-US" b="0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</a:rPr>
              <a:t>、递推的数学性一般较强，而动态规划的数学性相对较弱；</a:t>
            </a:r>
          </a:p>
          <a:p>
            <a:pPr>
              <a:lnSpc>
                <a:spcPct val="120000"/>
              </a:lnSpc>
            </a:pPr>
            <a:r>
              <a:rPr kumimoji="1" lang="en-US" altLang="zh-CN" b="0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</a:rPr>
              <a:t>3</a:t>
            </a:r>
            <a:r>
              <a:rPr kumimoji="1" lang="zh-CN" altLang="en-US" b="0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</a:rPr>
              <a:t>、递推一般不划分阶段，而动态规划一般有较为明显的阶段；</a:t>
            </a:r>
          </a:p>
          <a:p>
            <a:pPr>
              <a:lnSpc>
                <a:spcPct val="120000"/>
              </a:lnSpc>
            </a:pPr>
            <a:r>
              <a:rPr kumimoji="1" lang="en-US" altLang="zh-CN" b="0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</a:rPr>
              <a:t>4</a:t>
            </a:r>
            <a:r>
              <a:rPr kumimoji="1" lang="zh-CN" altLang="en-US" b="0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</a:rPr>
              <a:t>、动态规划往往是用来求一个最优值，而一般的递推往往是用来计数或是求一个值。 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4925" y="1125538"/>
            <a:ext cx="5184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solidFill>
                  <a:schemeClr val="hlink"/>
                </a:solidFill>
                <a:latin typeface="华文中宋" pitchFamily="2" charset="-122"/>
                <a:ea typeface="华文中宋" pitchFamily="2" charset="-122"/>
              </a:rPr>
              <a:t>动态规划和一般递推的不同点？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107950" y="4652963"/>
            <a:ext cx="5545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0">
                <a:solidFill>
                  <a:schemeClr val="hlink"/>
                </a:solidFill>
                <a:latin typeface="华文中宋" pitchFamily="2" charset="-122"/>
                <a:ea typeface="华文中宋" pitchFamily="2" charset="-122"/>
              </a:rPr>
              <a:t>动态规划和一般递推的相同点？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755650" y="5373688"/>
            <a:ext cx="355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0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</a:rPr>
              <a:t>无后效性和有边界条件。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/>
      <p:bldP spid="48132" grpId="0"/>
      <p:bldP spid="48133" grpId="0"/>
      <p:bldP spid="9319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6357938" y="6324600"/>
            <a:ext cx="2895600" cy="457200"/>
          </a:xfrm>
          <a:noFill/>
        </p:spPr>
        <p:txBody>
          <a:bodyPr/>
          <a:lstStyle/>
          <a:p>
            <a:fld id="{9EECEE44-5E79-414F-B94A-D766E59BC808}" type="slidenum">
              <a:rPr lang="en-US" altLang="zh-CN">
                <a:latin typeface="华文中宋" pitchFamily="2" charset="-122"/>
                <a:ea typeface="华文中宋" pitchFamily="2" charset="-122"/>
              </a:rPr>
              <a:pPr/>
              <a:t>38</a:t>
            </a:fld>
            <a:endParaRPr lang="en-US" altLang="zh-CN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93838" y="571500"/>
            <a:ext cx="7793037" cy="546100"/>
          </a:xfrm>
        </p:spPr>
        <p:txBody>
          <a:bodyPr/>
          <a:lstStyle/>
          <a:p>
            <a:r>
              <a:rPr lang="zh-CN" altLang="en-US" sz="2800" smtClean="0">
                <a:latin typeface="华文中宋" pitchFamily="2" charset="-122"/>
                <a:ea typeface="华文中宋" pitchFamily="2" charset="-122"/>
              </a:rPr>
              <a:t>算法模式图</a:t>
            </a:r>
          </a:p>
        </p:txBody>
      </p:sp>
      <p:sp>
        <p:nvSpPr>
          <p:cNvPr id="75779" name="Line 19"/>
          <p:cNvSpPr>
            <a:spLocks noChangeShapeType="1"/>
          </p:cNvSpPr>
          <p:nvPr/>
        </p:nvSpPr>
        <p:spPr bwMode="auto">
          <a:xfrm>
            <a:off x="990600" y="3581400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80" name="Oval 20"/>
          <p:cNvSpPr>
            <a:spLocks noChangeArrowheads="1"/>
          </p:cNvSpPr>
          <p:nvPr/>
        </p:nvSpPr>
        <p:spPr bwMode="auto">
          <a:xfrm>
            <a:off x="1524000" y="3429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3399FF"/>
              </a:gs>
              <a:gs pos="100000">
                <a:srgbClr val="184776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5781" name="Oval 21"/>
          <p:cNvSpPr>
            <a:spLocks noChangeArrowheads="1"/>
          </p:cNvSpPr>
          <p:nvPr/>
        </p:nvSpPr>
        <p:spPr bwMode="auto">
          <a:xfrm>
            <a:off x="2590800" y="3429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3399FF"/>
              </a:gs>
              <a:gs pos="100000">
                <a:srgbClr val="184776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5782" name="Oval 22"/>
          <p:cNvSpPr>
            <a:spLocks noChangeArrowheads="1"/>
          </p:cNvSpPr>
          <p:nvPr/>
        </p:nvSpPr>
        <p:spPr bwMode="auto">
          <a:xfrm>
            <a:off x="3733800" y="3429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00FF"/>
              </a:gs>
              <a:gs pos="100000">
                <a:srgbClr val="760076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5783" name="Oval 23"/>
          <p:cNvSpPr>
            <a:spLocks noChangeArrowheads="1"/>
          </p:cNvSpPr>
          <p:nvPr/>
        </p:nvSpPr>
        <p:spPr bwMode="auto">
          <a:xfrm>
            <a:off x="4800600" y="3429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3399FF"/>
              </a:gs>
              <a:gs pos="100000">
                <a:srgbClr val="184776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5784" name="Oval 24"/>
          <p:cNvSpPr>
            <a:spLocks noChangeArrowheads="1"/>
          </p:cNvSpPr>
          <p:nvPr/>
        </p:nvSpPr>
        <p:spPr bwMode="auto">
          <a:xfrm>
            <a:off x="5943600" y="3429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3399FF"/>
              </a:gs>
              <a:gs pos="100000">
                <a:srgbClr val="184776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5785" name="Oval 25"/>
          <p:cNvSpPr>
            <a:spLocks noChangeArrowheads="1"/>
          </p:cNvSpPr>
          <p:nvPr/>
        </p:nvSpPr>
        <p:spPr bwMode="auto">
          <a:xfrm>
            <a:off x="7162800" y="3429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3399FF"/>
              </a:gs>
              <a:gs pos="100000">
                <a:srgbClr val="184776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5786" name="Line 26"/>
          <p:cNvSpPr>
            <a:spLocks noChangeShapeType="1"/>
          </p:cNvSpPr>
          <p:nvPr/>
        </p:nvSpPr>
        <p:spPr bwMode="auto">
          <a:xfrm flipV="1">
            <a:off x="3886200" y="2819400"/>
            <a:ext cx="457200" cy="685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87" name="Line 27"/>
          <p:cNvSpPr>
            <a:spLocks noChangeShapeType="1"/>
          </p:cNvSpPr>
          <p:nvPr/>
        </p:nvSpPr>
        <p:spPr bwMode="auto">
          <a:xfrm flipV="1">
            <a:off x="3962400" y="2971800"/>
            <a:ext cx="4572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88" name="Line 28"/>
          <p:cNvSpPr>
            <a:spLocks noChangeShapeType="1"/>
          </p:cNvSpPr>
          <p:nvPr/>
        </p:nvSpPr>
        <p:spPr bwMode="auto">
          <a:xfrm flipV="1">
            <a:off x="3962400" y="3200400"/>
            <a:ext cx="4572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89" name="Line 29"/>
          <p:cNvSpPr>
            <a:spLocks noChangeShapeType="1"/>
          </p:cNvSpPr>
          <p:nvPr/>
        </p:nvSpPr>
        <p:spPr bwMode="auto">
          <a:xfrm>
            <a:off x="3962400" y="3581400"/>
            <a:ext cx="457200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90" name="Line 30"/>
          <p:cNvSpPr>
            <a:spLocks noChangeShapeType="1"/>
          </p:cNvSpPr>
          <p:nvPr/>
        </p:nvSpPr>
        <p:spPr bwMode="auto">
          <a:xfrm>
            <a:off x="3962400" y="3657600"/>
            <a:ext cx="457200" cy="381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91" name="Line 31"/>
          <p:cNvSpPr>
            <a:spLocks noChangeShapeType="1"/>
          </p:cNvSpPr>
          <p:nvPr/>
        </p:nvSpPr>
        <p:spPr bwMode="auto">
          <a:xfrm>
            <a:off x="3886200" y="3657600"/>
            <a:ext cx="4572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92" name="Line 32"/>
          <p:cNvSpPr>
            <a:spLocks noChangeShapeType="1"/>
          </p:cNvSpPr>
          <p:nvPr/>
        </p:nvSpPr>
        <p:spPr bwMode="auto">
          <a:xfrm flipV="1">
            <a:off x="4953000" y="2819400"/>
            <a:ext cx="457200" cy="685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93" name="Line 33"/>
          <p:cNvSpPr>
            <a:spLocks noChangeShapeType="1"/>
          </p:cNvSpPr>
          <p:nvPr/>
        </p:nvSpPr>
        <p:spPr bwMode="auto">
          <a:xfrm flipV="1">
            <a:off x="5029200" y="2971800"/>
            <a:ext cx="4572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94" name="Line 34"/>
          <p:cNvSpPr>
            <a:spLocks noChangeShapeType="1"/>
          </p:cNvSpPr>
          <p:nvPr/>
        </p:nvSpPr>
        <p:spPr bwMode="auto">
          <a:xfrm flipV="1">
            <a:off x="5029200" y="3200400"/>
            <a:ext cx="457200" cy="381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95" name="Line 35"/>
          <p:cNvSpPr>
            <a:spLocks noChangeShapeType="1"/>
          </p:cNvSpPr>
          <p:nvPr/>
        </p:nvSpPr>
        <p:spPr bwMode="auto">
          <a:xfrm>
            <a:off x="5029200" y="3581400"/>
            <a:ext cx="457200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96" name="Line 36"/>
          <p:cNvSpPr>
            <a:spLocks noChangeShapeType="1"/>
          </p:cNvSpPr>
          <p:nvPr/>
        </p:nvSpPr>
        <p:spPr bwMode="auto">
          <a:xfrm>
            <a:off x="5029200" y="3657600"/>
            <a:ext cx="457200" cy="381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97" name="Line 37"/>
          <p:cNvSpPr>
            <a:spLocks noChangeShapeType="1"/>
          </p:cNvSpPr>
          <p:nvPr/>
        </p:nvSpPr>
        <p:spPr bwMode="auto">
          <a:xfrm>
            <a:off x="4953000" y="3657600"/>
            <a:ext cx="4572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98" name="Line 38"/>
          <p:cNvSpPr>
            <a:spLocks noChangeShapeType="1"/>
          </p:cNvSpPr>
          <p:nvPr/>
        </p:nvSpPr>
        <p:spPr bwMode="auto">
          <a:xfrm flipV="1">
            <a:off x="6096000" y="2819400"/>
            <a:ext cx="457200" cy="685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99" name="Line 39"/>
          <p:cNvSpPr>
            <a:spLocks noChangeShapeType="1"/>
          </p:cNvSpPr>
          <p:nvPr/>
        </p:nvSpPr>
        <p:spPr bwMode="auto">
          <a:xfrm flipV="1">
            <a:off x="6172200" y="2971800"/>
            <a:ext cx="4572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00" name="Line 40"/>
          <p:cNvSpPr>
            <a:spLocks noChangeShapeType="1"/>
          </p:cNvSpPr>
          <p:nvPr/>
        </p:nvSpPr>
        <p:spPr bwMode="auto">
          <a:xfrm flipV="1">
            <a:off x="6172200" y="3200400"/>
            <a:ext cx="457200" cy="381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01" name="Line 41"/>
          <p:cNvSpPr>
            <a:spLocks noChangeShapeType="1"/>
          </p:cNvSpPr>
          <p:nvPr/>
        </p:nvSpPr>
        <p:spPr bwMode="auto">
          <a:xfrm>
            <a:off x="6172200" y="3581400"/>
            <a:ext cx="457200" cy="304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02" name="Line 42"/>
          <p:cNvSpPr>
            <a:spLocks noChangeShapeType="1"/>
          </p:cNvSpPr>
          <p:nvPr/>
        </p:nvSpPr>
        <p:spPr bwMode="auto">
          <a:xfrm>
            <a:off x="6172200" y="3657600"/>
            <a:ext cx="457200" cy="381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03" name="Line 43"/>
          <p:cNvSpPr>
            <a:spLocks noChangeShapeType="1"/>
          </p:cNvSpPr>
          <p:nvPr/>
        </p:nvSpPr>
        <p:spPr bwMode="auto">
          <a:xfrm>
            <a:off x="6096000" y="3657600"/>
            <a:ext cx="4572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04" name="Line 44"/>
          <p:cNvSpPr>
            <a:spLocks noChangeShapeType="1"/>
          </p:cNvSpPr>
          <p:nvPr/>
        </p:nvSpPr>
        <p:spPr bwMode="auto">
          <a:xfrm flipV="1">
            <a:off x="7315200" y="2819400"/>
            <a:ext cx="457200" cy="685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05" name="Line 45"/>
          <p:cNvSpPr>
            <a:spLocks noChangeShapeType="1"/>
          </p:cNvSpPr>
          <p:nvPr/>
        </p:nvSpPr>
        <p:spPr bwMode="auto">
          <a:xfrm flipV="1">
            <a:off x="7391400" y="2971800"/>
            <a:ext cx="4572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06" name="Line 46"/>
          <p:cNvSpPr>
            <a:spLocks noChangeShapeType="1"/>
          </p:cNvSpPr>
          <p:nvPr/>
        </p:nvSpPr>
        <p:spPr bwMode="auto">
          <a:xfrm flipV="1">
            <a:off x="7391400" y="3200400"/>
            <a:ext cx="457200" cy="381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07" name="Line 47"/>
          <p:cNvSpPr>
            <a:spLocks noChangeShapeType="1"/>
          </p:cNvSpPr>
          <p:nvPr/>
        </p:nvSpPr>
        <p:spPr bwMode="auto">
          <a:xfrm>
            <a:off x="7391400" y="3581400"/>
            <a:ext cx="457200" cy="304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08" name="Line 48"/>
          <p:cNvSpPr>
            <a:spLocks noChangeShapeType="1"/>
          </p:cNvSpPr>
          <p:nvPr/>
        </p:nvSpPr>
        <p:spPr bwMode="auto">
          <a:xfrm>
            <a:off x="7391400" y="3657600"/>
            <a:ext cx="457200" cy="381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09" name="Line 49"/>
          <p:cNvSpPr>
            <a:spLocks noChangeShapeType="1"/>
          </p:cNvSpPr>
          <p:nvPr/>
        </p:nvSpPr>
        <p:spPr bwMode="auto">
          <a:xfrm>
            <a:off x="7315200" y="3657600"/>
            <a:ext cx="4572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10" name="Line 50"/>
          <p:cNvSpPr>
            <a:spLocks noChangeShapeType="1"/>
          </p:cNvSpPr>
          <p:nvPr/>
        </p:nvSpPr>
        <p:spPr bwMode="auto">
          <a:xfrm flipV="1">
            <a:off x="1676400" y="2819400"/>
            <a:ext cx="457200" cy="685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11" name="Line 51"/>
          <p:cNvSpPr>
            <a:spLocks noChangeShapeType="1"/>
          </p:cNvSpPr>
          <p:nvPr/>
        </p:nvSpPr>
        <p:spPr bwMode="auto">
          <a:xfrm flipV="1">
            <a:off x="1752600" y="2971800"/>
            <a:ext cx="457200" cy="533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12" name="Line 52"/>
          <p:cNvSpPr>
            <a:spLocks noChangeShapeType="1"/>
          </p:cNvSpPr>
          <p:nvPr/>
        </p:nvSpPr>
        <p:spPr bwMode="auto">
          <a:xfrm flipV="1">
            <a:off x="1752600" y="3200400"/>
            <a:ext cx="457200" cy="381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13" name="Line 53"/>
          <p:cNvSpPr>
            <a:spLocks noChangeShapeType="1"/>
          </p:cNvSpPr>
          <p:nvPr/>
        </p:nvSpPr>
        <p:spPr bwMode="auto">
          <a:xfrm>
            <a:off x="1752600" y="3581400"/>
            <a:ext cx="457200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14" name="Line 54"/>
          <p:cNvSpPr>
            <a:spLocks noChangeShapeType="1"/>
          </p:cNvSpPr>
          <p:nvPr/>
        </p:nvSpPr>
        <p:spPr bwMode="auto">
          <a:xfrm>
            <a:off x="1752600" y="3657600"/>
            <a:ext cx="457200" cy="381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15" name="Line 55"/>
          <p:cNvSpPr>
            <a:spLocks noChangeShapeType="1"/>
          </p:cNvSpPr>
          <p:nvPr/>
        </p:nvSpPr>
        <p:spPr bwMode="auto">
          <a:xfrm>
            <a:off x="1676400" y="3657600"/>
            <a:ext cx="4572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16" name="Line 56"/>
          <p:cNvSpPr>
            <a:spLocks noChangeShapeType="1"/>
          </p:cNvSpPr>
          <p:nvPr/>
        </p:nvSpPr>
        <p:spPr bwMode="auto">
          <a:xfrm flipV="1">
            <a:off x="2743200" y="2819400"/>
            <a:ext cx="457200" cy="685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17" name="Line 57"/>
          <p:cNvSpPr>
            <a:spLocks noChangeShapeType="1"/>
          </p:cNvSpPr>
          <p:nvPr/>
        </p:nvSpPr>
        <p:spPr bwMode="auto">
          <a:xfrm flipV="1">
            <a:off x="2819400" y="2971800"/>
            <a:ext cx="4572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18" name="Line 58"/>
          <p:cNvSpPr>
            <a:spLocks noChangeShapeType="1"/>
          </p:cNvSpPr>
          <p:nvPr/>
        </p:nvSpPr>
        <p:spPr bwMode="auto">
          <a:xfrm flipV="1">
            <a:off x="2819400" y="3200400"/>
            <a:ext cx="4572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19" name="Line 59"/>
          <p:cNvSpPr>
            <a:spLocks noChangeShapeType="1"/>
          </p:cNvSpPr>
          <p:nvPr/>
        </p:nvSpPr>
        <p:spPr bwMode="auto">
          <a:xfrm>
            <a:off x="2819400" y="3581400"/>
            <a:ext cx="457200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20" name="Line 60"/>
          <p:cNvSpPr>
            <a:spLocks noChangeShapeType="1"/>
          </p:cNvSpPr>
          <p:nvPr/>
        </p:nvSpPr>
        <p:spPr bwMode="auto">
          <a:xfrm>
            <a:off x="2819400" y="3657600"/>
            <a:ext cx="457200" cy="381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21" name="Line 61"/>
          <p:cNvSpPr>
            <a:spLocks noChangeShapeType="1"/>
          </p:cNvSpPr>
          <p:nvPr/>
        </p:nvSpPr>
        <p:spPr bwMode="auto">
          <a:xfrm>
            <a:off x="2743200" y="3657600"/>
            <a:ext cx="4572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22" name="Text Box 62"/>
          <p:cNvSpPr txBox="1">
            <a:spLocks noChangeArrowheads="1"/>
          </p:cNvSpPr>
          <p:nvPr/>
        </p:nvSpPr>
        <p:spPr bwMode="auto">
          <a:xfrm>
            <a:off x="3276600" y="3886200"/>
            <a:ext cx="91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0">
                <a:latin typeface="华文中宋" pitchFamily="2" charset="-122"/>
                <a:ea typeface="华文中宋" pitchFamily="2" charset="-122"/>
              </a:rPr>
              <a:t>当前阶段</a:t>
            </a:r>
            <a:r>
              <a:rPr lang="en-US" altLang="zh-CN" sz="2000" b="0">
                <a:latin typeface="华文中宋" pitchFamily="2" charset="-122"/>
                <a:ea typeface="华文中宋" pitchFamily="2" charset="-122"/>
              </a:rPr>
              <a:t>i</a:t>
            </a:r>
          </a:p>
        </p:txBody>
      </p:sp>
      <p:sp>
        <p:nvSpPr>
          <p:cNvPr id="75823" name="Text Box 63"/>
          <p:cNvSpPr txBox="1">
            <a:spLocks noChangeArrowheads="1"/>
          </p:cNvSpPr>
          <p:nvPr/>
        </p:nvSpPr>
        <p:spPr bwMode="auto">
          <a:xfrm>
            <a:off x="4419600" y="2041525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0">
                <a:latin typeface="华文中宋" pitchFamily="2" charset="-122"/>
                <a:ea typeface="华文中宋" pitchFamily="2" charset="-122"/>
              </a:rPr>
              <a:t>多个</a:t>
            </a:r>
            <a:r>
              <a:rPr lang="zh-CN" altLang="en-US" sz="2000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规划</a:t>
            </a:r>
            <a:r>
              <a:rPr lang="en-US" altLang="zh-CN" sz="2000" b="0">
                <a:latin typeface="华文中宋" pitchFamily="2" charset="-122"/>
                <a:ea typeface="华文中宋" pitchFamily="2" charset="-122"/>
              </a:rPr>
              <a:t>(</a:t>
            </a:r>
            <a:r>
              <a:rPr lang="zh-CN" altLang="en-US" sz="2000" b="0">
                <a:latin typeface="华文中宋" pitchFamily="2" charset="-122"/>
                <a:ea typeface="华文中宋" pitchFamily="2" charset="-122"/>
              </a:rPr>
              <a:t>决策</a:t>
            </a:r>
            <a:r>
              <a:rPr lang="en-US" altLang="zh-CN" sz="2000" b="0">
                <a:latin typeface="华文中宋" pitchFamily="2" charset="-122"/>
                <a:ea typeface="华文中宋" pitchFamily="2" charset="-122"/>
              </a:rPr>
              <a:t>)</a:t>
            </a:r>
          </a:p>
        </p:txBody>
      </p:sp>
      <p:sp>
        <p:nvSpPr>
          <p:cNvPr id="75824" name="Oval 64"/>
          <p:cNvSpPr>
            <a:spLocks noChangeArrowheads="1"/>
          </p:cNvSpPr>
          <p:nvPr/>
        </p:nvSpPr>
        <p:spPr bwMode="auto">
          <a:xfrm>
            <a:off x="3810000" y="2743200"/>
            <a:ext cx="838200" cy="1524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5825" name="Line 65"/>
          <p:cNvSpPr>
            <a:spLocks noChangeShapeType="1"/>
          </p:cNvSpPr>
          <p:nvPr/>
        </p:nvSpPr>
        <p:spPr bwMode="auto">
          <a:xfrm flipH="1">
            <a:off x="4419600" y="2362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26" name="AutoShape 66"/>
          <p:cNvSpPr>
            <a:spLocks/>
          </p:cNvSpPr>
          <p:nvPr/>
        </p:nvSpPr>
        <p:spPr bwMode="auto">
          <a:xfrm>
            <a:off x="6324600" y="1981200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5827" name="Line 67"/>
          <p:cNvSpPr>
            <a:spLocks noChangeShapeType="1"/>
          </p:cNvSpPr>
          <p:nvPr/>
        </p:nvSpPr>
        <p:spPr bwMode="auto">
          <a:xfrm flipV="1">
            <a:off x="6553200" y="2057400"/>
            <a:ext cx="304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28" name="Line 68"/>
          <p:cNvSpPr>
            <a:spLocks noChangeShapeType="1"/>
          </p:cNvSpPr>
          <p:nvPr/>
        </p:nvSpPr>
        <p:spPr bwMode="auto">
          <a:xfrm flipV="1">
            <a:off x="6553200" y="2438400"/>
            <a:ext cx="3048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29" name="Text Box 69"/>
          <p:cNvSpPr txBox="1">
            <a:spLocks noChangeArrowheads="1"/>
          </p:cNvSpPr>
          <p:nvPr/>
        </p:nvSpPr>
        <p:spPr bwMode="auto">
          <a:xfrm>
            <a:off x="6858000" y="1828800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0">
                <a:latin typeface="华文中宋" pitchFamily="2" charset="-122"/>
                <a:ea typeface="华文中宋" pitchFamily="2" charset="-122"/>
              </a:rPr>
              <a:t>当前最优决策</a:t>
            </a:r>
          </a:p>
        </p:txBody>
      </p:sp>
      <p:sp>
        <p:nvSpPr>
          <p:cNvPr id="75830" name="Text Box 70"/>
          <p:cNvSpPr txBox="1">
            <a:spLocks noChangeArrowheads="1"/>
          </p:cNvSpPr>
          <p:nvPr/>
        </p:nvSpPr>
        <p:spPr bwMode="auto">
          <a:xfrm>
            <a:off x="6858000" y="220980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0">
                <a:latin typeface="华文中宋" pitchFamily="2" charset="-122"/>
                <a:ea typeface="华文中宋" pitchFamily="2" charset="-122"/>
              </a:rPr>
              <a:t>当前非最优决策</a:t>
            </a:r>
          </a:p>
        </p:txBody>
      </p:sp>
      <p:sp>
        <p:nvSpPr>
          <p:cNvPr id="75831" name="Text Box 71"/>
          <p:cNvSpPr txBox="1">
            <a:spLocks noChangeArrowheads="1"/>
          </p:cNvSpPr>
          <p:nvPr/>
        </p:nvSpPr>
        <p:spPr bwMode="auto">
          <a:xfrm>
            <a:off x="4114800" y="4419600"/>
            <a:ext cx="365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0">
                <a:latin typeface="华文中宋" pitchFamily="2" charset="-122"/>
                <a:ea typeface="华文中宋" pitchFamily="2" charset="-122"/>
              </a:rPr>
              <a:t>i</a:t>
            </a:r>
            <a:r>
              <a:rPr lang="zh-CN" altLang="en-US" sz="2000" b="0">
                <a:latin typeface="华文中宋" pitchFamily="2" charset="-122"/>
                <a:ea typeface="华文中宋" pitchFamily="2" charset="-122"/>
              </a:rPr>
              <a:t>向着目标阶段不断改变</a:t>
            </a:r>
            <a:r>
              <a:rPr lang="en-US" altLang="zh-CN" sz="2000" b="0">
                <a:latin typeface="华文中宋" pitchFamily="2" charset="-122"/>
                <a:ea typeface="华文中宋" pitchFamily="2" charset="-122"/>
              </a:rPr>
              <a:t>(</a:t>
            </a:r>
            <a:r>
              <a:rPr lang="zh-CN" altLang="en-US" sz="2000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动态</a:t>
            </a:r>
            <a:r>
              <a:rPr lang="en-US" altLang="zh-CN" sz="2000" b="0">
                <a:latin typeface="华文中宋" pitchFamily="2" charset="-122"/>
                <a:ea typeface="华文中宋" pitchFamily="2" charset="-122"/>
              </a:rPr>
              <a:t>)</a:t>
            </a:r>
          </a:p>
        </p:txBody>
      </p:sp>
      <p:sp>
        <p:nvSpPr>
          <p:cNvPr id="75832" name="Text Box 72"/>
          <p:cNvSpPr txBox="1">
            <a:spLocks noChangeArrowheads="1"/>
          </p:cNvSpPr>
          <p:nvPr/>
        </p:nvSpPr>
        <p:spPr bwMode="auto">
          <a:xfrm>
            <a:off x="7772400" y="3184525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0">
                <a:latin typeface="华文中宋" pitchFamily="2" charset="-122"/>
                <a:ea typeface="华文中宋" pitchFamily="2" charset="-122"/>
              </a:rPr>
              <a:t>规划方向</a:t>
            </a:r>
          </a:p>
        </p:txBody>
      </p:sp>
      <p:sp>
        <p:nvSpPr>
          <p:cNvPr id="75833" name="Text Box 73"/>
          <p:cNvSpPr txBox="1">
            <a:spLocks noChangeArrowheads="1"/>
          </p:cNvSpPr>
          <p:nvPr/>
        </p:nvSpPr>
        <p:spPr bwMode="auto">
          <a:xfrm>
            <a:off x="6781800" y="3657600"/>
            <a:ext cx="838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0">
                <a:latin typeface="华文中宋" pitchFamily="2" charset="-122"/>
                <a:ea typeface="华文中宋" pitchFamily="2" charset="-122"/>
              </a:rPr>
              <a:t>目标阶段</a:t>
            </a:r>
          </a:p>
        </p:txBody>
      </p:sp>
      <p:sp>
        <p:nvSpPr>
          <p:cNvPr id="75834" name="Text Box 74"/>
          <p:cNvSpPr txBox="1">
            <a:spLocks noChangeArrowheads="1"/>
          </p:cNvSpPr>
          <p:nvPr/>
        </p:nvSpPr>
        <p:spPr bwMode="auto">
          <a:xfrm>
            <a:off x="990600" y="3657600"/>
            <a:ext cx="91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0">
                <a:latin typeface="华文中宋" pitchFamily="2" charset="-122"/>
                <a:ea typeface="华文中宋" pitchFamily="2" charset="-122"/>
              </a:rPr>
              <a:t>初始阶段</a:t>
            </a:r>
          </a:p>
        </p:txBody>
      </p:sp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900113" y="4794250"/>
            <a:ext cx="7710487" cy="2063750"/>
            <a:chOff x="567" y="2886"/>
            <a:chExt cx="4857" cy="1300"/>
          </a:xfrm>
        </p:grpSpPr>
        <p:sp>
          <p:nvSpPr>
            <p:cNvPr id="75839" name="Freeform 91"/>
            <p:cNvSpPr>
              <a:spLocks/>
            </p:cNvSpPr>
            <p:nvPr/>
          </p:nvSpPr>
          <p:spPr bwMode="auto">
            <a:xfrm>
              <a:off x="3424" y="2886"/>
              <a:ext cx="624" cy="768"/>
            </a:xfrm>
            <a:custGeom>
              <a:avLst/>
              <a:gdLst>
                <a:gd name="T0" fmla="*/ 0 w 480"/>
                <a:gd name="T1" fmla="*/ 88 h 328"/>
                <a:gd name="T2" fmla="*/ 240 w 480"/>
                <a:gd name="T3" fmla="*/ 40 h 328"/>
                <a:gd name="T4" fmla="*/ 480 w 480"/>
                <a:gd name="T5" fmla="*/ 328 h 3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328">
                  <a:moveTo>
                    <a:pt x="0" y="88"/>
                  </a:moveTo>
                  <a:cubicBezTo>
                    <a:pt x="80" y="44"/>
                    <a:pt x="160" y="0"/>
                    <a:pt x="240" y="40"/>
                  </a:cubicBezTo>
                  <a:cubicBezTo>
                    <a:pt x="320" y="80"/>
                    <a:pt x="440" y="280"/>
                    <a:pt x="480" y="32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98"/>
            <p:cNvGrpSpPr>
              <a:grpSpLocks/>
            </p:cNvGrpSpPr>
            <p:nvPr/>
          </p:nvGrpSpPr>
          <p:grpSpPr bwMode="auto">
            <a:xfrm>
              <a:off x="567" y="3072"/>
              <a:ext cx="4857" cy="1114"/>
              <a:chOff x="567" y="3072"/>
              <a:chExt cx="4857" cy="1114"/>
            </a:xfrm>
          </p:grpSpPr>
          <p:sp>
            <p:nvSpPr>
              <p:cNvPr id="75841" name="Line 75"/>
              <p:cNvSpPr>
                <a:spLocks noChangeShapeType="1"/>
              </p:cNvSpPr>
              <p:nvPr/>
            </p:nvSpPr>
            <p:spPr bwMode="auto">
              <a:xfrm>
                <a:off x="567" y="3566"/>
                <a:ext cx="45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42" name="Oval 76"/>
              <p:cNvSpPr>
                <a:spLocks noChangeArrowheads="1"/>
              </p:cNvSpPr>
              <p:nvPr/>
            </p:nvSpPr>
            <p:spPr bwMode="auto">
              <a:xfrm>
                <a:off x="912" y="3456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3399FF"/>
                  </a:gs>
                  <a:gs pos="100000">
                    <a:srgbClr val="184776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华文中宋" pitchFamily="2" charset="-122"/>
                  <a:ea typeface="华文中宋" pitchFamily="2" charset="-122"/>
                </a:endParaRPr>
              </a:p>
            </p:txBody>
          </p:sp>
          <p:sp>
            <p:nvSpPr>
              <p:cNvPr id="75843" name="Oval 77"/>
              <p:cNvSpPr>
                <a:spLocks noChangeArrowheads="1"/>
              </p:cNvSpPr>
              <p:nvPr/>
            </p:nvSpPr>
            <p:spPr bwMode="auto">
              <a:xfrm>
                <a:off x="1584" y="3456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3399FF"/>
                  </a:gs>
                  <a:gs pos="100000">
                    <a:srgbClr val="184776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华文中宋" pitchFamily="2" charset="-122"/>
                  <a:ea typeface="华文中宋" pitchFamily="2" charset="-122"/>
                </a:endParaRPr>
              </a:p>
            </p:txBody>
          </p:sp>
          <p:sp>
            <p:nvSpPr>
              <p:cNvPr id="75844" name="Oval 78"/>
              <p:cNvSpPr>
                <a:spLocks noChangeArrowheads="1"/>
              </p:cNvSpPr>
              <p:nvPr/>
            </p:nvSpPr>
            <p:spPr bwMode="auto">
              <a:xfrm>
                <a:off x="2304" y="3456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3399FF"/>
                  </a:gs>
                  <a:gs pos="100000">
                    <a:srgbClr val="184776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华文中宋" pitchFamily="2" charset="-122"/>
                  <a:ea typeface="华文中宋" pitchFamily="2" charset="-122"/>
                </a:endParaRPr>
              </a:p>
            </p:txBody>
          </p:sp>
          <p:sp>
            <p:nvSpPr>
              <p:cNvPr id="75845" name="Oval 79"/>
              <p:cNvSpPr>
                <a:spLocks noChangeArrowheads="1"/>
              </p:cNvSpPr>
              <p:nvPr/>
            </p:nvSpPr>
            <p:spPr bwMode="auto">
              <a:xfrm>
                <a:off x="2976" y="3456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3399FF"/>
                  </a:gs>
                  <a:gs pos="100000">
                    <a:srgbClr val="184776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华文中宋" pitchFamily="2" charset="-122"/>
                  <a:ea typeface="华文中宋" pitchFamily="2" charset="-122"/>
                </a:endParaRPr>
              </a:p>
            </p:txBody>
          </p:sp>
          <p:sp>
            <p:nvSpPr>
              <p:cNvPr id="75846" name="Oval 80"/>
              <p:cNvSpPr>
                <a:spLocks noChangeArrowheads="1"/>
              </p:cNvSpPr>
              <p:nvPr/>
            </p:nvSpPr>
            <p:spPr bwMode="auto">
              <a:xfrm>
                <a:off x="3696" y="3456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3399FF"/>
                  </a:gs>
                  <a:gs pos="100000">
                    <a:srgbClr val="184776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华文中宋" pitchFamily="2" charset="-122"/>
                  <a:ea typeface="华文中宋" pitchFamily="2" charset="-122"/>
                </a:endParaRPr>
              </a:p>
            </p:txBody>
          </p:sp>
          <p:sp>
            <p:nvSpPr>
              <p:cNvPr id="75847" name="Oval 81"/>
              <p:cNvSpPr>
                <a:spLocks noChangeArrowheads="1"/>
              </p:cNvSpPr>
              <p:nvPr/>
            </p:nvSpPr>
            <p:spPr bwMode="auto">
              <a:xfrm>
                <a:off x="4464" y="3456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FF00FF"/>
                  </a:gs>
                  <a:gs pos="100000">
                    <a:srgbClr val="760076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华文中宋" pitchFamily="2" charset="-122"/>
                  <a:ea typeface="华文中宋" pitchFamily="2" charset="-122"/>
                </a:endParaRPr>
              </a:p>
            </p:txBody>
          </p:sp>
          <p:sp>
            <p:nvSpPr>
              <p:cNvPr id="75848" name="Line 82"/>
              <p:cNvSpPr>
                <a:spLocks noChangeShapeType="1"/>
              </p:cNvSpPr>
              <p:nvPr/>
            </p:nvSpPr>
            <p:spPr bwMode="auto">
              <a:xfrm flipV="1">
                <a:off x="2448" y="3312"/>
                <a:ext cx="288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49" name="Line 83"/>
              <p:cNvSpPr>
                <a:spLocks noChangeShapeType="1"/>
              </p:cNvSpPr>
              <p:nvPr/>
            </p:nvSpPr>
            <p:spPr bwMode="auto">
              <a:xfrm flipV="1">
                <a:off x="3072" y="3072"/>
                <a:ext cx="288" cy="43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50" name="Line 84"/>
              <p:cNvSpPr>
                <a:spLocks noChangeShapeType="1"/>
              </p:cNvSpPr>
              <p:nvPr/>
            </p:nvSpPr>
            <p:spPr bwMode="auto">
              <a:xfrm>
                <a:off x="3840" y="3552"/>
                <a:ext cx="288" cy="19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51" name="Line 85"/>
              <p:cNvSpPr>
                <a:spLocks noChangeShapeType="1"/>
              </p:cNvSpPr>
              <p:nvPr/>
            </p:nvSpPr>
            <p:spPr bwMode="auto">
              <a:xfrm>
                <a:off x="4608" y="3552"/>
                <a:ext cx="288" cy="19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52" name="Line 86"/>
              <p:cNvSpPr>
                <a:spLocks noChangeShapeType="1"/>
              </p:cNvSpPr>
              <p:nvPr/>
            </p:nvSpPr>
            <p:spPr bwMode="auto">
              <a:xfrm flipV="1">
                <a:off x="1056" y="3168"/>
                <a:ext cx="288" cy="33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53" name="Line 87"/>
              <p:cNvSpPr>
                <a:spLocks noChangeShapeType="1"/>
              </p:cNvSpPr>
              <p:nvPr/>
            </p:nvSpPr>
            <p:spPr bwMode="auto">
              <a:xfrm flipV="1">
                <a:off x="1728" y="3312"/>
                <a:ext cx="288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54" name="Text Box 88"/>
              <p:cNvSpPr txBox="1">
                <a:spLocks noChangeArrowheads="1"/>
              </p:cNvSpPr>
              <p:nvPr/>
            </p:nvSpPr>
            <p:spPr bwMode="auto">
              <a:xfrm>
                <a:off x="3936" y="3792"/>
                <a:ext cx="14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>
                    <a:latin typeface="华文中宋" pitchFamily="2" charset="-122"/>
                    <a:ea typeface="华文中宋" pitchFamily="2" charset="-122"/>
                  </a:rPr>
                  <a:t>求得的一个最优解</a:t>
                </a:r>
              </a:p>
            </p:txBody>
          </p:sp>
          <p:sp>
            <p:nvSpPr>
              <p:cNvPr id="75855" name="Freeform 89"/>
              <p:cNvSpPr>
                <a:spLocks/>
              </p:cNvSpPr>
              <p:nvPr/>
            </p:nvSpPr>
            <p:spPr bwMode="auto">
              <a:xfrm>
                <a:off x="1392" y="3080"/>
                <a:ext cx="480" cy="328"/>
              </a:xfrm>
              <a:custGeom>
                <a:avLst/>
                <a:gdLst>
                  <a:gd name="T0" fmla="*/ 0 w 480"/>
                  <a:gd name="T1" fmla="*/ 88 h 328"/>
                  <a:gd name="T2" fmla="*/ 240 w 480"/>
                  <a:gd name="T3" fmla="*/ 40 h 328"/>
                  <a:gd name="T4" fmla="*/ 480 w 480"/>
                  <a:gd name="T5" fmla="*/ 328 h 32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80" h="328">
                    <a:moveTo>
                      <a:pt x="0" y="88"/>
                    </a:moveTo>
                    <a:cubicBezTo>
                      <a:pt x="80" y="44"/>
                      <a:pt x="160" y="0"/>
                      <a:pt x="240" y="40"/>
                    </a:cubicBezTo>
                    <a:cubicBezTo>
                      <a:pt x="320" y="80"/>
                      <a:pt x="440" y="280"/>
                      <a:pt x="480" y="328"/>
                    </a:cubicBez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dash"/>
                <a:round/>
                <a:headEnd type="oval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56" name="Freeform 90"/>
              <p:cNvSpPr>
                <a:spLocks/>
              </p:cNvSpPr>
              <p:nvPr/>
            </p:nvSpPr>
            <p:spPr bwMode="auto">
              <a:xfrm>
                <a:off x="2064" y="3216"/>
                <a:ext cx="480" cy="240"/>
              </a:xfrm>
              <a:custGeom>
                <a:avLst/>
                <a:gdLst>
                  <a:gd name="T0" fmla="*/ 0 w 480"/>
                  <a:gd name="T1" fmla="*/ 88 h 328"/>
                  <a:gd name="T2" fmla="*/ 240 w 480"/>
                  <a:gd name="T3" fmla="*/ 40 h 328"/>
                  <a:gd name="T4" fmla="*/ 480 w 480"/>
                  <a:gd name="T5" fmla="*/ 328 h 32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80" h="328">
                    <a:moveTo>
                      <a:pt x="0" y="88"/>
                    </a:moveTo>
                    <a:cubicBezTo>
                      <a:pt x="80" y="44"/>
                      <a:pt x="160" y="0"/>
                      <a:pt x="240" y="40"/>
                    </a:cubicBezTo>
                    <a:cubicBezTo>
                      <a:pt x="320" y="80"/>
                      <a:pt x="440" y="280"/>
                      <a:pt x="480" y="328"/>
                    </a:cubicBez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dash"/>
                <a:round/>
                <a:headEnd type="oval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57" name="Freeform 92"/>
              <p:cNvSpPr>
                <a:spLocks/>
              </p:cNvSpPr>
              <p:nvPr/>
            </p:nvSpPr>
            <p:spPr bwMode="auto">
              <a:xfrm>
                <a:off x="2784" y="3264"/>
                <a:ext cx="384" cy="96"/>
              </a:xfrm>
              <a:custGeom>
                <a:avLst/>
                <a:gdLst>
                  <a:gd name="T0" fmla="*/ 0 w 480"/>
                  <a:gd name="T1" fmla="*/ 88 h 328"/>
                  <a:gd name="T2" fmla="*/ 240 w 480"/>
                  <a:gd name="T3" fmla="*/ 40 h 328"/>
                  <a:gd name="T4" fmla="*/ 480 w 480"/>
                  <a:gd name="T5" fmla="*/ 328 h 32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80" h="328">
                    <a:moveTo>
                      <a:pt x="0" y="88"/>
                    </a:moveTo>
                    <a:cubicBezTo>
                      <a:pt x="80" y="44"/>
                      <a:pt x="160" y="0"/>
                      <a:pt x="240" y="40"/>
                    </a:cubicBezTo>
                    <a:cubicBezTo>
                      <a:pt x="320" y="80"/>
                      <a:pt x="440" y="280"/>
                      <a:pt x="480" y="328"/>
                    </a:cubicBez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dash"/>
                <a:round/>
                <a:headEnd type="oval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58" name="Freeform 93"/>
              <p:cNvSpPr>
                <a:spLocks/>
              </p:cNvSpPr>
              <p:nvPr/>
            </p:nvSpPr>
            <p:spPr bwMode="auto">
              <a:xfrm flipV="1">
                <a:off x="4176" y="3648"/>
                <a:ext cx="576" cy="184"/>
              </a:xfrm>
              <a:custGeom>
                <a:avLst/>
                <a:gdLst>
                  <a:gd name="T0" fmla="*/ 0 w 480"/>
                  <a:gd name="T1" fmla="*/ 88 h 328"/>
                  <a:gd name="T2" fmla="*/ 240 w 480"/>
                  <a:gd name="T3" fmla="*/ 40 h 328"/>
                  <a:gd name="T4" fmla="*/ 480 w 480"/>
                  <a:gd name="T5" fmla="*/ 328 h 32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80" h="328">
                    <a:moveTo>
                      <a:pt x="0" y="88"/>
                    </a:moveTo>
                    <a:cubicBezTo>
                      <a:pt x="80" y="44"/>
                      <a:pt x="160" y="0"/>
                      <a:pt x="240" y="40"/>
                    </a:cubicBezTo>
                    <a:cubicBezTo>
                      <a:pt x="320" y="80"/>
                      <a:pt x="440" y="280"/>
                      <a:pt x="480" y="328"/>
                    </a:cubicBez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dash"/>
                <a:round/>
                <a:headEnd type="oval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59" name="Text Box 94"/>
              <p:cNvSpPr txBox="1">
                <a:spLocks noChangeArrowheads="1"/>
              </p:cNvSpPr>
              <p:nvPr/>
            </p:nvSpPr>
            <p:spPr bwMode="auto">
              <a:xfrm>
                <a:off x="1104" y="3744"/>
                <a:ext cx="2688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0">
                    <a:latin typeface="华文中宋" pitchFamily="2" charset="-122"/>
                    <a:ea typeface="华文中宋" pitchFamily="2" charset="-122"/>
                  </a:rPr>
                  <a:t>当前阶段的决策仅受前一阶段决策的影响</a:t>
                </a:r>
                <a:r>
                  <a:rPr lang="en-US" altLang="zh-CN" sz="2000" b="0">
                    <a:latin typeface="华文中宋" pitchFamily="2" charset="-122"/>
                    <a:ea typeface="华文中宋" pitchFamily="2" charset="-122"/>
                  </a:rPr>
                  <a:t>,</a:t>
                </a:r>
                <a:r>
                  <a:rPr lang="zh-CN" altLang="en-US" sz="2000" b="0">
                    <a:latin typeface="华文中宋" pitchFamily="2" charset="-122"/>
                    <a:ea typeface="华文中宋" pitchFamily="2" charset="-122"/>
                  </a:rPr>
                  <a:t>并决定下一个阶段的决策</a:t>
                </a:r>
              </a:p>
            </p:txBody>
          </p:sp>
        </p:grpSp>
      </p:grpSp>
      <p:sp>
        <p:nvSpPr>
          <p:cNvPr id="75836" name="Line 95"/>
          <p:cNvSpPr>
            <a:spLocks noChangeShapeType="1"/>
          </p:cNvSpPr>
          <p:nvPr/>
        </p:nvSpPr>
        <p:spPr bwMode="auto">
          <a:xfrm flipV="1">
            <a:off x="5334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37" name="Line 96"/>
          <p:cNvSpPr>
            <a:spLocks noChangeShapeType="1"/>
          </p:cNvSpPr>
          <p:nvPr/>
        </p:nvSpPr>
        <p:spPr bwMode="auto">
          <a:xfrm flipH="1" flipV="1">
            <a:off x="5410200" y="1524000"/>
            <a:ext cx="1676400" cy="2971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38" name="Text Box 97"/>
          <p:cNvSpPr txBox="1">
            <a:spLocks noChangeArrowheads="1"/>
          </p:cNvSpPr>
          <p:nvPr/>
        </p:nvSpPr>
        <p:spPr bwMode="auto">
          <a:xfrm>
            <a:off x="4752975" y="1143000"/>
            <a:ext cx="1676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动态规划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内容占位符 2"/>
          <p:cNvSpPr>
            <a:spLocks noGrp="1"/>
          </p:cNvSpPr>
          <p:nvPr>
            <p:ph idx="1"/>
          </p:nvPr>
        </p:nvSpPr>
        <p:spPr>
          <a:xfrm>
            <a:off x="357188" y="928688"/>
            <a:ext cx="85725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/>
              <a:t>友情提醒：</a:t>
            </a: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		</a:t>
            </a:r>
            <a:r>
              <a:rPr lang="zh-CN" altLang="en-US" smtClean="0"/>
              <a:t>动态规划是一种用途很广的问题求解方法，它本身并不是一个特定的算法，而是</a:t>
            </a:r>
            <a:r>
              <a:rPr lang="zh-CN" altLang="en-US" sz="4000" smtClean="0">
                <a:solidFill>
                  <a:srgbClr val="FF0000"/>
                </a:solidFill>
              </a:rPr>
              <a:t>一种思想，一种手段</a:t>
            </a:r>
            <a:r>
              <a:rPr lang="zh-CN" altLang="en-US" smtClean="0"/>
              <a:t>。</a:t>
            </a: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</a:t>
            </a:r>
            <a:r>
              <a:rPr lang="zh-CN" altLang="en-US" smtClean="0"/>
              <a:t>动态规划的核心是</a:t>
            </a:r>
            <a:r>
              <a:rPr lang="zh-CN" altLang="en-US" smtClean="0">
                <a:solidFill>
                  <a:srgbClr val="FF0000"/>
                </a:solidFill>
              </a:rPr>
              <a:t>状态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FF0000"/>
                </a:solidFill>
              </a:rPr>
              <a:t>状态转移的方程</a:t>
            </a:r>
            <a:r>
              <a:rPr lang="zh-CN" altLang="en-US" smtClean="0"/>
              <a:t>。</a:t>
            </a: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</a:t>
            </a:r>
            <a:r>
              <a:rPr lang="zh-CN" altLang="en-US" smtClean="0"/>
              <a:t>用递推法计算状态转移方程的关键是</a:t>
            </a:r>
            <a:r>
              <a:rPr lang="zh-CN" altLang="en-US" smtClean="0">
                <a:solidFill>
                  <a:srgbClr val="FF0000"/>
                </a:solidFill>
              </a:rPr>
              <a:t>边界和计算顺序</a:t>
            </a:r>
            <a:r>
              <a:rPr lang="zh-CN" altLang="en-US" smtClean="0"/>
              <a:t>。多数情况下递推的时间复杂度是：</a:t>
            </a:r>
            <a:r>
              <a:rPr lang="zh-CN" altLang="en-US" smtClean="0">
                <a:solidFill>
                  <a:srgbClr val="FF0000"/>
                </a:solidFill>
              </a:rPr>
              <a:t>状态总数</a:t>
            </a:r>
            <a:r>
              <a:rPr lang="en-US" altLang="zh-CN" smtClean="0">
                <a:solidFill>
                  <a:srgbClr val="FF0000"/>
                </a:solidFill>
              </a:rPr>
              <a:t>×</a:t>
            </a:r>
            <a:r>
              <a:rPr lang="zh-CN" altLang="en-US" smtClean="0">
                <a:solidFill>
                  <a:srgbClr val="FF0000"/>
                </a:solidFill>
              </a:rPr>
              <a:t>每个状态的决策个数</a:t>
            </a:r>
            <a:r>
              <a:rPr lang="en-US" altLang="zh-CN" smtClean="0">
                <a:solidFill>
                  <a:srgbClr val="FF0000"/>
                </a:solidFill>
              </a:rPr>
              <a:t>×</a:t>
            </a:r>
            <a:r>
              <a:rPr lang="zh-CN" altLang="en-US" smtClean="0">
                <a:solidFill>
                  <a:srgbClr val="FF0000"/>
                </a:solidFill>
              </a:rPr>
              <a:t>决策的时间</a:t>
            </a:r>
            <a:r>
              <a:rPr lang="zh-CN" altLang="en-US" smtClean="0"/>
              <a:t>。</a:t>
            </a: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</a:t>
            </a:r>
            <a:r>
              <a:rPr lang="zh-CN" altLang="en-US" smtClean="0"/>
              <a:t>可以使用记忆化搜索的方法计算转移方程。当采用记忆化搜索时，</a:t>
            </a:r>
            <a:r>
              <a:rPr lang="zh-CN" altLang="en-US" smtClean="0">
                <a:solidFill>
                  <a:srgbClr val="FF0000"/>
                </a:solidFill>
              </a:rPr>
              <a:t>不必事先确定各状态的计算顺序</a:t>
            </a:r>
            <a:r>
              <a:rPr lang="zh-CN" altLang="en-US" smtClean="0"/>
              <a:t>，但需要记录每个状态“</a:t>
            </a:r>
            <a:r>
              <a:rPr lang="zh-CN" altLang="en-US" smtClean="0">
                <a:solidFill>
                  <a:srgbClr val="FF0000"/>
                </a:solidFill>
              </a:rPr>
              <a:t>是否已计算过</a:t>
            </a:r>
            <a:r>
              <a:rPr lang="zh-CN" altLang="en-US" smtClean="0"/>
              <a:t>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14313" y="3071813"/>
            <a:ext cx="8929687" cy="7143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262673"/>
                </a:solidFill>
              </a:rPr>
              <a:t>思考：倒着推；设</a:t>
            </a:r>
            <a:r>
              <a:rPr lang="en-US" altLang="zh-CN" dirty="0" smtClean="0">
                <a:solidFill>
                  <a:srgbClr val="FF0000"/>
                </a:solidFill>
              </a:rPr>
              <a:t>F(x)</a:t>
            </a:r>
            <a:r>
              <a:rPr lang="zh-CN" altLang="en-US" dirty="0" smtClean="0">
                <a:solidFill>
                  <a:srgbClr val="262673"/>
                </a:solidFill>
              </a:rPr>
              <a:t>表示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</a:rPr>
              <a:t>到</a:t>
            </a:r>
            <a:r>
              <a:rPr lang="en-US" altLang="zh-CN" dirty="0" smtClean="0">
                <a:solidFill>
                  <a:srgbClr val="FF0000"/>
                </a:solidFill>
              </a:rPr>
              <a:t>E</a:t>
            </a:r>
            <a:r>
              <a:rPr lang="zh-CN" altLang="en-US" dirty="0" smtClean="0">
                <a:solidFill>
                  <a:srgbClr val="FF0000"/>
                </a:solidFill>
              </a:rPr>
              <a:t>的最短路径的长度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214313" y="4000500"/>
            <a:ext cx="8929687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600" b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阶段</a:t>
            </a:r>
            <a:r>
              <a:rPr kumimoji="1" lang="en-US" altLang="zh-CN" sz="2600" b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4</a:t>
            </a:r>
            <a:r>
              <a:rPr kumimoji="1" lang="zh-CN" altLang="en-US" sz="2600" b="0" dirty="0">
                <a:solidFill>
                  <a:srgbClr val="262673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kumimoji="1" lang="en-US" altLang="zh-CN" sz="2600" b="0" dirty="0">
                <a:solidFill>
                  <a:srgbClr val="262673"/>
                </a:solidFill>
                <a:latin typeface="华文中宋" pitchFamily="2" charset="-122"/>
                <a:ea typeface="华文中宋" pitchFamily="2" charset="-122"/>
              </a:rPr>
              <a:t>F(D1)=3;F(D2)=4;F(D3)=3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kumimoji="1" lang="zh-CN" altLang="en-US" sz="2600" b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阶段</a:t>
            </a:r>
            <a:r>
              <a:rPr kumimoji="1" lang="en-US" altLang="zh-CN" sz="2600" b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3</a:t>
            </a:r>
            <a:r>
              <a:rPr kumimoji="1" lang="zh-CN" altLang="en-US" sz="2600" b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kumimoji="1" lang="en-US" altLang="zh-CN" sz="2600" b="0" dirty="0">
                <a:solidFill>
                  <a:srgbClr val="262673"/>
                </a:solidFill>
                <a:latin typeface="华文中宋" pitchFamily="2" charset="-122"/>
                <a:ea typeface="华文中宋" pitchFamily="2" charset="-122"/>
              </a:rPr>
              <a:t>F(C1)=min{F(D1)+C1</a:t>
            </a:r>
            <a:r>
              <a:rPr kumimoji="1" lang="zh-CN" altLang="en-US" sz="2600" b="0" dirty="0">
                <a:solidFill>
                  <a:srgbClr val="262673"/>
                </a:solidFill>
                <a:latin typeface="华文中宋" pitchFamily="2" charset="-122"/>
                <a:ea typeface="华文中宋" pitchFamily="2" charset="-122"/>
              </a:rPr>
              <a:t>到</a:t>
            </a:r>
            <a:r>
              <a:rPr kumimoji="1" lang="en-US" altLang="zh-CN" sz="2600" b="0" dirty="0">
                <a:solidFill>
                  <a:srgbClr val="262673"/>
                </a:solidFill>
                <a:latin typeface="华文中宋" pitchFamily="2" charset="-122"/>
                <a:ea typeface="华文中宋" pitchFamily="2" charset="-122"/>
              </a:rPr>
              <a:t>D1</a:t>
            </a:r>
            <a:r>
              <a:rPr kumimoji="1" lang="zh-CN" altLang="en-US" sz="2600" b="0" dirty="0">
                <a:solidFill>
                  <a:srgbClr val="262673"/>
                </a:solidFill>
                <a:latin typeface="华文中宋" pitchFamily="2" charset="-122"/>
                <a:ea typeface="华文中宋" pitchFamily="2" charset="-122"/>
              </a:rPr>
              <a:t>的路径长度，</a:t>
            </a:r>
            <a:r>
              <a:rPr kumimoji="1" lang="en-US" altLang="zh-CN" sz="2600" b="0" dirty="0">
                <a:solidFill>
                  <a:srgbClr val="262673"/>
                </a:solidFill>
                <a:latin typeface="华文中宋" pitchFamily="2" charset="-122"/>
                <a:ea typeface="华文中宋" pitchFamily="2" charset="-122"/>
              </a:rPr>
              <a:t/>
            </a:r>
            <a:br>
              <a:rPr kumimoji="1" lang="en-US" altLang="zh-CN" sz="2600" b="0" dirty="0">
                <a:solidFill>
                  <a:srgbClr val="262673"/>
                </a:solidFill>
                <a:latin typeface="华文中宋" pitchFamily="2" charset="-122"/>
                <a:ea typeface="华文中宋" pitchFamily="2" charset="-122"/>
              </a:rPr>
            </a:br>
            <a:r>
              <a:rPr kumimoji="1" lang="en-US" altLang="zh-CN" sz="2600" b="0" dirty="0">
                <a:solidFill>
                  <a:srgbClr val="262673"/>
                </a:solidFill>
                <a:latin typeface="华文中宋" pitchFamily="2" charset="-122"/>
                <a:ea typeface="华文中宋" pitchFamily="2" charset="-122"/>
              </a:rPr>
              <a:t>                        F(D2)+C1</a:t>
            </a:r>
            <a:r>
              <a:rPr kumimoji="1" lang="zh-CN" altLang="en-US" sz="2600" b="0" dirty="0">
                <a:solidFill>
                  <a:srgbClr val="262673"/>
                </a:solidFill>
                <a:latin typeface="华文中宋" pitchFamily="2" charset="-122"/>
                <a:ea typeface="华文中宋" pitchFamily="2" charset="-122"/>
              </a:rPr>
              <a:t>到</a:t>
            </a:r>
            <a:r>
              <a:rPr kumimoji="1" lang="en-US" altLang="zh-CN" sz="2600" b="0" dirty="0">
                <a:solidFill>
                  <a:srgbClr val="262673"/>
                </a:solidFill>
                <a:latin typeface="华文中宋" pitchFamily="2" charset="-122"/>
                <a:ea typeface="华文中宋" pitchFamily="2" charset="-122"/>
              </a:rPr>
              <a:t>D2</a:t>
            </a:r>
            <a:r>
              <a:rPr kumimoji="1" lang="zh-CN" altLang="en-US" sz="2600" b="0" dirty="0">
                <a:solidFill>
                  <a:srgbClr val="262673"/>
                </a:solidFill>
                <a:latin typeface="华文中宋" pitchFamily="2" charset="-122"/>
                <a:ea typeface="华文中宋" pitchFamily="2" charset="-122"/>
              </a:rPr>
              <a:t>的路径长度</a:t>
            </a:r>
            <a:r>
              <a:rPr kumimoji="1" lang="en-US" altLang="zh-CN" sz="2600" b="0" dirty="0">
                <a:solidFill>
                  <a:srgbClr val="262673"/>
                </a:solidFill>
                <a:latin typeface="华文中宋" pitchFamily="2" charset="-122"/>
                <a:ea typeface="华文中宋" pitchFamily="2" charset="-122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kumimoji="1" lang="en-US" altLang="zh-CN" sz="2600" b="0" dirty="0">
                <a:solidFill>
                  <a:srgbClr val="262673"/>
                </a:solidFill>
                <a:latin typeface="华文中宋" pitchFamily="2" charset="-122"/>
                <a:ea typeface="华文中宋" pitchFamily="2" charset="-122"/>
              </a:rPr>
              <a:t>                       F(C2)……</a:t>
            </a:r>
            <a:endParaRPr kumimoji="1" lang="en-US" altLang="zh-CN" sz="2600" b="0" dirty="0">
              <a:solidFill>
                <a:srgbClr val="262673"/>
              </a:solidFill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zh-CN" sz="2800" b="0" dirty="0">
              <a:solidFill>
                <a:srgbClr val="262673"/>
              </a:solidFill>
              <a:latin typeface="Verdana" pitchFamily="34" charset="0"/>
            </a:endParaRPr>
          </a:p>
        </p:txBody>
      </p:sp>
      <p:grpSp>
        <p:nvGrpSpPr>
          <p:cNvPr id="23555" name="组合 38"/>
          <p:cNvGrpSpPr>
            <a:grpSpLocks/>
          </p:cNvGrpSpPr>
          <p:nvPr/>
        </p:nvGrpSpPr>
        <p:grpSpPr bwMode="auto">
          <a:xfrm>
            <a:off x="1571625" y="357188"/>
            <a:ext cx="7358063" cy="2500312"/>
            <a:chOff x="1428728" y="357166"/>
            <a:chExt cx="7358117" cy="4500594"/>
          </a:xfrm>
        </p:grpSpPr>
        <p:grpSp>
          <p:nvGrpSpPr>
            <p:cNvPr id="23556" name="组合 11"/>
            <p:cNvGrpSpPr>
              <a:grpSpLocks/>
            </p:cNvGrpSpPr>
            <p:nvPr/>
          </p:nvGrpSpPr>
          <p:grpSpPr bwMode="auto">
            <a:xfrm>
              <a:off x="1428728" y="357166"/>
              <a:ext cx="7358117" cy="3857652"/>
              <a:chOff x="1306688" y="1428736"/>
              <a:chExt cx="7051526" cy="4143404"/>
            </a:xfrm>
          </p:grpSpPr>
          <p:pic>
            <p:nvPicPr>
              <p:cNvPr id="23565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17578" t="31250" r="16504" b="10156"/>
              <a:stretch>
                <a:fillRect/>
              </a:stretch>
            </p:blipFill>
            <p:spPr bwMode="auto">
              <a:xfrm>
                <a:off x="1306688" y="1428736"/>
                <a:ext cx="6429418" cy="39290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3566" name="组合 5"/>
              <p:cNvGrpSpPr>
                <a:grpSpLocks/>
              </p:cNvGrpSpPr>
              <p:nvPr/>
            </p:nvGrpSpPr>
            <p:grpSpPr bwMode="auto">
              <a:xfrm>
                <a:off x="1785918" y="3071810"/>
                <a:ext cx="6572296" cy="2500330"/>
                <a:chOff x="1785918" y="3071810"/>
                <a:chExt cx="6572296" cy="2500330"/>
              </a:xfrm>
            </p:grpSpPr>
            <p:sp>
              <p:nvSpPr>
                <p:cNvPr id="51" name="五角星 50"/>
                <p:cNvSpPr/>
                <p:nvPr/>
              </p:nvSpPr>
              <p:spPr bwMode="auto">
                <a:xfrm>
                  <a:off x="1785918" y="3214686"/>
                  <a:ext cx="642942" cy="642942"/>
                </a:xfrm>
                <a:prstGeom prst="star5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b"/>
                <a:lstStyle/>
                <a:p>
                  <a:pPr>
                    <a:defRPr/>
                  </a:pPr>
                  <a:endParaRPr lang="zh-CN" altLang="en-US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52" name="五角星 51"/>
                <p:cNvSpPr/>
                <p:nvPr/>
              </p:nvSpPr>
              <p:spPr bwMode="auto">
                <a:xfrm>
                  <a:off x="3000364" y="3857628"/>
                  <a:ext cx="642942" cy="642942"/>
                </a:xfrm>
                <a:prstGeom prst="star5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b"/>
                <a:lstStyle/>
                <a:p>
                  <a:pPr>
                    <a:defRPr/>
                  </a:pPr>
                  <a:endParaRPr lang="zh-CN" altLang="en-US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53" name="五角星 52"/>
                <p:cNvSpPr/>
                <p:nvPr/>
              </p:nvSpPr>
              <p:spPr bwMode="auto">
                <a:xfrm>
                  <a:off x="4500562" y="4929198"/>
                  <a:ext cx="642942" cy="642942"/>
                </a:xfrm>
                <a:prstGeom prst="star5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b"/>
                <a:lstStyle/>
                <a:p>
                  <a:pPr>
                    <a:defRPr/>
                  </a:pPr>
                  <a:endParaRPr lang="zh-CN" altLang="en-US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54" name="五角星 53"/>
                <p:cNvSpPr/>
                <p:nvPr/>
              </p:nvSpPr>
              <p:spPr bwMode="auto">
                <a:xfrm>
                  <a:off x="6357950" y="4143380"/>
                  <a:ext cx="642942" cy="642942"/>
                </a:xfrm>
                <a:prstGeom prst="star5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b"/>
                <a:lstStyle/>
                <a:p>
                  <a:pPr>
                    <a:defRPr/>
                  </a:pPr>
                  <a:endParaRPr lang="zh-CN" altLang="en-US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55" name="五角星 54"/>
                <p:cNvSpPr/>
                <p:nvPr/>
              </p:nvSpPr>
              <p:spPr bwMode="auto">
                <a:xfrm>
                  <a:off x="7715272" y="3071810"/>
                  <a:ext cx="642942" cy="642942"/>
                </a:xfrm>
                <a:prstGeom prst="star5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b"/>
                <a:lstStyle/>
                <a:p>
                  <a:pPr>
                    <a:defRPr/>
                  </a:pPr>
                  <a:endParaRPr lang="zh-CN" altLang="en-US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41" name="左大括号 40"/>
            <p:cNvSpPr/>
            <p:nvPr/>
          </p:nvSpPr>
          <p:spPr bwMode="auto">
            <a:xfrm rot="16200000">
              <a:off x="2357422" y="3500439"/>
              <a:ext cx="500067" cy="1214447"/>
            </a:xfrm>
            <a:prstGeom prst="leftBrace">
              <a:avLst>
                <a:gd name="adj1" fmla="val 36571"/>
                <a:gd name="adj2" fmla="val 50000"/>
              </a:avLst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anchor="b"/>
            <a:lstStyle/>
            <a:p>
              <a:pPr algn="ctr"/>
              <a:r>
                <a:rPr lang="zh-CN" altLang="en-US"/>
                <a:t>阶段</a:t>
              </a:r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42" name="左大括号 41"/>
            <p:cNvSpPr/>
            <p:nvPr/>
          </p:nvSpPr>
          <p:spPr bwMode="auto">
            <a:xfrm rot="16200000">
              <a:off x="3786184" y="4000504"/>
              <a:ext cx="500065" cy="1214447"/>
            </a:xfrm>
            <a:prstGeom prst="leftBrace">
              <a:avLst>
                <a:gd name="adj1" fmla="val 36571"/>
                <a:gd name="adj2" fmla="val 50000"/>
              </a:avLst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anchor="b"/>
            <a:lstStyle/>
            <a:p>
              <a:pPr algn="ctr"/>
              <a:r>
                <a:rPr lang="zh-CN" altLang="en-US"/>
                <a:t>阶段</a:t>
              </a:r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43" name="左大括号 42"/>
            <p:cNvSpPr/>
            <p:nvPr/>
          </p:nvSpPr>
          <p:spPr bwMode="auto">
            <a:xfrm rot="16200000">
              <a:off x="5393539" y="4036223"/>
              <a:ext cx="500065" cy="1143008"/>
            </a:xfrm>
            <a:prstGeom prst="leftBrace">
              <a:avLst>
                <a:gd name="adj1" fmla="val 36571"/>
                <a:gd name="adj2" fmla="val 50000"/>
              </a:avLst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anchor="b"/>
            <a:lstStyle/>
            <a:p>
              <a:pPr algn="ctr"/>
              <a:r>
                <a:rPr lang="zh-CN" altLang="en-US"/>
                <a:t>阶段</a:t>
              </a:r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44" name="左大括号 43"/>
            <p:cNvSpPr/>
            <p:nvPr/>
          </p:nvSpPr>
          <p:spPr bwMode="auto">
            <a:xfrm rot="16200000">
              <a:off x="6858018" y="3571876"/>
              <a:ext cx="500067" cy="1357323"/>
            </a:xfrm>
            <a:prstGeom prst="leftBrace">
              <a:avLst>
                <a:gd name="adj1" fmla="val 36571"/>
                <a:gd name="adj2" fmla="val 50000"/>
              </a:avLst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anchor="b"/>
            <a:lstStyle/>
            <a:p>
              <a:pPr algn="ctr"/>
              <a:r>
                <a:rPr lang="zh-CN" altLang="en-US"/>
                <a:t>阶段</a:t>
              </a:r>
              <a:r>
                <a:rPr lang="en-US" altLang="zh-CN"/>
                <a:t>4</a:t>
              </a:r>
              <a:endParaRPr lang="zh-CN" altLang="en-US"/>
            </a:p>
          </p:txBody>
        </p:sp>
        <p:cxnSp>
          <p:nvCxnSpPr>
            <p:cNvPr id="45" name="直接连接符 44"/>
            <p:cNvCxnSpPr>
              <a:cxnSpLocks noChangeShapeType="1"/>
            </p:cNvCxnSpPr>
            <p:nvPr/>
          </p:nvCxnSpPr>
          <p:spPr bwMode="auto">
            <a:xfrm rot="5400000">
              <a:off x="1142976" y="2071678"/>
              <a:ext cx="27146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46" name="直接连接符 45"/>
            <p:cNvCxnSpPr>
              <a:cxnSpLocks noChangeShapeType="1"/>
            </p:cNvCxnSpPr>
            <p:nvPr/>
          </p:nvCxnSpPr>
          <p:spPr bwMode="auto">
            <a:xfrm rot="5400000">
              <a:off x="2428860" y="2143116"/>
              <a:ext cx="32861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47" name="直接连接符 46"/>
            <p:cNvCxnSpPr>
              <a:cxnSpLocks noChangeShapeType="1"/>
            </p:cNvCxnSpPr>
            <p:nvPr/>
          </p:nvCxnSpPr>
          <p:spPr bwMode="auto">
            <a:xfrm rot="5400000">
              <a:off x="4000496" y="2143116"/>
              <a:ext cx="32861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48" name="直接连接符 47"/>
            <p:cNvCxnSpPr>
              <a:cxnSpLocks noChangeShapeType="1"/>
            </p:cNvCxnSpPr>
            <p:nvPr/>
          </p:nvCxnSpPr>
          <p:spPr bwMode="auto">
            <a:xfrm rot="5400000">
              <a:off x="5715008" y="2143116"/>
              <a:ext cx="27146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7552" y="1124744"/>
            <a:ext cx="3861072" cy="714380"/>
          </a:xfrm>
        </p:spPr>
        <p:txBody>
          <a:bodyPr/>
          <a:lstStyle/>
          <a:p>
            <a:r>
              <a:rPr lang="en-US" altLang="zh-CN" dirty="0" smtClean="0"/>
              <a:t>16</a:t>
            </a:r>
            <a:r>
              <a:rPr lang="zh-CN" altLang="en-US" dirty="0" smtClean="0"/>
              <a:t>号课堂任务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2276872"/>
            <a:ext cx="7772400" cy="4114800"/>
          </a:xfrm>
        </p:spPr>
        <p:txBody>
          <a:bodyPr/>
          <a:lstStyle/>
          <a:p>
            <a:r>
              <a:rPr lang="en-US" altLang="zh-CN" dirty="0"/>
              <a:t>1258【</a:t>
            </a:r>
            <a:r>
              <a:rPr lang="zh-CN" altLang="en-US" dirty="0"/>
              <a:t>例</a:t>
            </a:r>
            <a:r>
              <a:rPr lang="en-US" altLang="zh-CN" dirty="0"/>
              <a:t>9.2】</a:t>
            </a:r>
            <a:r>
              <a:rPr lang="zh-CN" altLang="en-US" dirty="0"/>
              <a:t>数字金字塔</a:t>
            </a:r>
          </a:p>
          <a:p>
            <a:r>
              <a:rPr lang="en-US" altLang="zh-CN" dirty="0" smtClean="0"/>
              <a:t>1259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9.3】</a:t>
            </a:r>
            <a:r>
              <a:rPr lang="zh-CN" altLang="en-US" dirty="0"/>
              <a:t>求最长不下降</a:t>
            </a:r>
            <a:r>
              <a:rPr lang="zh-CN" altLang="en-US" dirty="0" smtClean="0"/>
              <a:t>序列</a:t>
            </a:r>
            <a:endParaRPr lang="zh-CN" altLang="en-US" dirty="0"/>
          </a:p>
          <a:p>
            <a:r>
              <a:rPr lang="en-US" altLang="zh-CN" dirty="0"/>
              <a:t>1281	</a:t>
            </a:r>
            <a:r>
              <a:rPr lang="zh-CN" altLang="en-US" dirty="0"/>
              <a:t>最长上升子序列</a:t>
            </a:r>
          </a:p>
          <a:p>
            <a:r>
              <a:rPr lang="en-US" altLang="zh-CN" dirty="0"/>
              <a:t>1285	</a:t>
            </a:r>
            <a:r>
              <a:rPr lang="zh-CN" altLang="en-US" dirty="0"/>
              <a:t>最大上升子序列和</a:t>
            </a:r>
          </a:p>
          <a:p>
            <a:r>
              <a:rPr lang="en-US" altLang="zh-CN" dirty="0"/>
              <a:t>1289	</a:t>
            </a:r>
            <a:r>
              <a:rPr lang="zh-CN" altLang="en-US" dirty="0"/>
              <a:t>拦截导弹</a:t>
            </a:r>
          </a:p>
          <a:p>
            <a:r>
              <a:rPr lang="en-US" altLang="zh-CN" dirty="0" smtClean="0"/>
              <a:t>1265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9.9】</a:t>
            </a:r>
            <a:r>
              <a:rPr lang="zh-CN" altLang="en-US" dirty="0"/>
              <a:t>最长公共子序列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80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214313" y="4000500"/>
            <a:ext cx="8929687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kumimoji="1" lang="zh-CN" altLang="en-US" sz="2800" b="0" dirty="0">
                <a:solidFill>
                  <a:srgbClr val="262673"/>
                </a:solidFill>
                <a:latin typeface="华文中宋" pitchFamily="2" charset="-122"/>
                <a:ea typeface="华文中宋" pitchFamily="2" charset="-122"/>
              </a:rPr>
              <a:t>我们把</a:t>
            </a:r>
            <a:r>
              <a:rPr kumimoji="1" lang="en-US" altLang="zh-CN" sz="2800" b="0" dirty="0">
                <a:solidFill>
                  <a:srgbClr val="262673"/>
                </a:solidFill>
                <a:latin typeface="华文中宋" pitchFamily="2" charset="-122"/>
                <a:ea typeface="华文中宋" pitchFamily="2" charset="-122"/>
              </a:rPr>
              <a:t>F(x)</a:t>
            </a:r>
            <a:r>
              <a:rPr kumimoji="1" lang="en-US" altLang="zh-CN" sz="2800" b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800" b="0" dirty="0">
                <a:solidFill>
                  <a:srgbClr val="262673"/>
                </a:solidFill>
                <a:latin typeface="华文中宋" pitchFamily="2" charset="-122"/>
                <a:ea typeface="华文中宋" pitchFamily="2" charset="-122"/>
              </a:rPr>
              <a:t>称为当前</a:t>
            </a:r>
            <a:r>
              <a:rPr kumimoji="1" lang="en-US" altLang="zh-CN" sz="2800" b="0" dirty="0">
                <a:solidFill>
                  <a:srgbClr val="262673"/>
                </a:solidFill>
                <a:latin typeface="华文中宋" pitchFamily="2" charset="-122"/>
                <a:ea typeface="华文中宋" pitchFamily="2" charset="-122"/>
              </a:rPr>
              <a:t>x</a:t>
            </a:r>
            <a:r>
              <a:rPr kumimoji="1" lang="zh-CN" altLang="en-US" sz="2800" b="0" dirty="0">
                <a:solidFill>
                  <a:srgbClr val="262673"/>
                </a:solidFill>
                <a:latin typeface="华文中宋" pitchFamily="2" charset="-122"/>
                <a:ea typeface="华文中宋" pitchFamily="2" charset="-122"/>
              </a:rPr>
              <a:t>的</a:t>
            </a:r>
            <a:r>
              <a:rPr kumimoji="1" lang="zh-CN" altLang="en-US" sz="2800" b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状态</a:t>
            </a:r>
            <a:r>
              <a:rPr kumimoji="1" lang="zh-CN" altLang="en-US" sz="2800" b="0" dirty="0">
                <a:solidFill>
                  <a:srgbClr val="262673"/>
                </a:solidFill>
                <a:latin typeface="华文中宋" pitchFamily="2" charset="-122"/>
                <a:ea typeface="华文中宋" pitchFamily="2" charset="-122"/>
              </a:rPr>
              <a:t>；</a:t>
            </a:r>
            <a:endParaRPr kumimoji="1" lang="en-US" altLang="zh-CN" sz="2800" b="0" dirty="0">
              <a:solidFill>
                <a:srgbClr val="262673"/>
              </a:solidFill>
              <a:latin typeface="华文中宋" pitchFamily="2" charset="-122"/>
              <a:ea typeface="华文中宋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800" b="0" dirty="0">
                <a:solidFill>
                  <a:srgbClr val="262673"/>
                </a:solidFill>
                <a:latin typeface="华文中宋" pitchFamily="2" charset="-122"/>
                <a:ea typeface="华文中宋" pitchFamily="2" charset="-122"/>
              </a:rPr>
              <a:t>      在这个例子中每个</a:t>
            </a:r>
            <a:r>
              <a:rPr kumimoji="1" lang="zh-CN" altLang="en-US" sz="2800" b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阶段</a:t>
            </a:r>
            <a:r>
              <a:rPr kumimoji="1" lang="zh-CN" altLang="en-US" sz="2800" b="0" dirty="0">
                <a:solidFill>
                  <a:srgbClr val="262673"/>
                </a:solidFill>
                <a:latin typeface="华文中宋" pitchFamily="2" charset="-122"/>
                <a:ea typeface="华文中宋" pitchFamily="2" charset="-122"/>
              </a:rPr>
              <a:t>的选择依赖当前的状态，又随即引起状态的</a:t>
            </a:r>
            <a:r>
              <a:rPr kumimoji="1" lang="zh-CN" altLang="en-US" sz="2800" b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转移</a:t>
            </a:r>
            <a:r>
              <a:rPr kumimoji="1" lang="zh-CN" altLang="en-US" sz="2800" b="0" dirty="0">
                <a:solidFill>
                  <a:srgbClr val="262673"/>
                </a:solidFill>
                <a:latin typeface="华文中宋" pitchFamily="2" charset="-122"/>
                <a:ea typeface="华文中宋" pitchFamily="2" charset="-122"/>
              </a:rPr>
              <a:t>，一个</a:t>
            </a:r>
            <a:r>
              <a:rPr kumimoji="1" lang="zh-CN" altLang="en-US" sz="2800" b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决策序列</a:t>
            </a:r>
            <a:r>
              <a:rPr kumimoji="1" lang="en-US" altLang="zh-CN" sz="2800" b="0" dirty="0">
                <a:solidFill>
                  <a:srgbClr val="262673"/>
                </a:solidFill>
                <a:latin typeface="华文中宋" pitchFamily="2" charset="-122"/>
                <a:ea typeface="华文中宋" pitchFamily="2" charset="-122"/>
              </a:rPr>
              <a:t>(E –D3-C4-B2-A)</a:t>
            </a:r>
            <a:r>
              <a:rPr kumimoji="1" lang="zh-CN" altLang="en-US" sz="2800" b="0" dirty="0">
                <a:solidFill>
                  <a:srgbClr val="262673"/>
                </a:solidFill>
                <a:latin typeface="华文中宋" pitchFamily="2" charset="-122"/>
                <a:ea typeface="华文中宋" pitchFamily="2" charset="-122"/>
              </a:rPr>
              <a:t>就是在变化的状态中产生的，故有“</a:t>
            </a:r>
            <a:r>
              <a:rPr kumimoji="1" lang="zh-CN" altLang="en-US" sz="2800" b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动态</a:t>
            </a:r>
            <a:r>
              <a:rPr kumimoji="1" lang="zh-CN" altLang="en-US" sz="2800" b="0" dirty="0">
                <a:solidFill>
                  <a:srgbClr val="262673"/>
                </a:solidFill>
                <a:latin typeface="华文中宋" pitchFamily="2" charset="-122"/>
                <a:ea typeface="华文中宋" pitchFamily="2" charset="-122"/>
              </a:rPr>
              <a:t>”的含义。</a:t>
            </a:r>
            <a:endParaRPr kumimoji="1" lang="en-US" altLang="zh-CN" sz="2800" b="0" dirty="0">
              <a:solidFill>
                <a:srgbClr val="262673"/>
              </a:solidFill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25602" name="组合 36"/>
          <p:cNvGrpSpPr>
            <a:grpSpLocks/>
          </p:cNvGrpSpPr>
          <p:nvPr/>
        </p:nvGrpSpPr>
        <p:grpSpPr bwMode="auto">
          <a:xfrm>
            <a:off x="1571625" y="357188"/>
            <a:ext cx="7358063" cy="3357562"/>
            <a:chOff x="1428728" y="357166"/>
            <a:chExt cx="7358117" cy="4500594"/>
          </a:xfrm>
        </p:grpSpPr>
        <p:grpSp>
          <p:nvGrpSpPr>
            <p:cNvPr id="25603" name="组合 11"/>
            <p:cNvGrpSpPr>
              <a:grpSpLocks/>
            </p:cNvGrpSpPr>
            <p:nvPr/>
          </p:nvGrpSpPr>
          <p:grpSpPr bwMode="auto">
            <a:xfrm>
              <a:off x="1428728" y="357166"/>
              <a:ext cx="7358117" cy="3857652"/>
              <a:chOff x="1306688" y="1428736"/>
              <a:chExt cx="7051526" cy="4143404"/>
            </a:xfrm>
          </p:grpSpPr>
          <p:pic>
            <p:nvPicPr>
              <p:cNvPr id="25612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17578" t="31250" r="16504" b="10156"/>
              <a:stretch>
                <a:fillRect/>
              </a:stretch>
            </p:blipFill>
            <p:spPr bwMode="auto">
              <a:xfrm>
                <a:off x="1306688" y="1428736"/>
                <a:ext cx="6429418" cy="39290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5613" name="组合 5"/>
              <p:cNvGrpSpPr>
                <a:grpSpLocks/>
              </p:cNvGrpSpPr>
              <p:nvPr/>
            </p:nvGrpSpPr>
            <p:grpSpPr bwMode="auto">
              <a:xfrm>
                <a:off x="1785918" y="3071810"/>
                <a:ext cx="6572296" cy="2500330"/>
                <a:chOff x="1785918" y="3071810"/>
                <a:chExt cx="6572296" cy="2500330"/>
              </a:xfrm>
            </p:grpSpPr>
            <p:sp>
              <p:nvSpPr>
                <p:cNvPr id="49" name="五角星 48"/>
                <p:cNvSpPr/>
                <p:nvPr/>
              </p:nvSpPr>
              <p:spPr bwMode="auto">
                <a:xfrm>
                  <a:off x="1785918" y="3214686"/>
                  <a:ext cx="642942" cy="642942"/>
                </a:xfrm>
                <a:prstGeom prst="star5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b"/>
                <a:lstStyle/>
                <a:p>
                  <a:pPr>
                    <a:defRPr/>
                  </a:pPr>
                  <a:endParaRPr lang="zh-CN" altLang="en-US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50" name="五角星 49"/>
                <p:cNvSpPr/>
                <p:nvPr/>
              </p:nvSpPr>
              <p:spPr bwMode="auto">
                <a:xfrm>
                  <a:off x="3000364" y="3857628"/>
                  <a:ext cx="642942" cy="642942"/>
                </a:xfrm>
                <a:prstGeom prst="star5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b"/>
                <a:lstStyle/>
                <a:p>
                  <a:pPr>
                    <a:defRPr/>
                  </a:pPr>
                  <a:endParaRPr lang="zh-CN" altLang="en-US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51" name="五角星 50"/>
                <p:cNvSpPr/>
                <p:nvPr/>
              </p:nvSpPr>
              <p:spPr bwMode="auto">
                <a:xfrm>
                  <a:off x="4500562" y="4929198"/>
                  <a:ext cx="642942" cy="642942"/>
                </a:xfrm>
                <a:prstGeom prst="star5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b"/>
                <a:lstStyle/>
                <a:p>
                  <a:pPr>
                    <a:defRPr/>
                  </a:pPr>
                  <a:endParaRPr lang="zh-CN" altLang="en-US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52" name="五角星 51"/>
                <p:cNvSpPr/>
                <p:nvPr/>
              </p:nvSpPr>
              <p:spPr bwMode="auto">
                <a:xfrm>
                  <a:off x="6357950" y="4143380"/>
                  <a:ext cx="642942" cy="642942"/>
                </a:xfrm>
                <a:prstGeom prst="star5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b"/>
                <a:lstStyle/>
                <a:p>
                  <a:pPr>
                    <a:defRPr/>
                  </a:pPr>
                  <a:endParaRPr lang="zh-CN" altLang="en-US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53" name="五角星 52"/>
                <p:cNvSpPr/>
                <p:nvPr/>
              </p:nvSpPr>
              <p:spPr bwMode="auto">
                <a:xfrm>
                  <a:off x="7715272" y="3071810"/>
                  <a:ext cx="642942" cy="642942"/>
                </a:xfrm>
                <a:prstGeom prst="star5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b"/>
                <a:lstStyle/>
                <a:p>
                  <a:pPr>
                    <a:defRPr/>
                  </a:pPr>
                  <a:endParaRPr lang="zh-CN" altLang="en-US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39" name="左大括号 38"/>
            <p:cNvSpPr/>
            <p:nvPr/>
          </p:nvSpPr>
          <p:spPr bwMode="auto">
            <a:xfrm rot="16200000">
              <a:off x="2357422" y="3500438"/>
              <a:ext cx="500067" cy="1214447"/>
            </a:xfrm>
            <a:prstGeom prst="leftBrace">
              <a:avLst>
                <a:gd name="adj1" fmla="val 36571"/>
                <a:gd name="adj2" fmla="val 50000"/>
              </a:avLst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anchor="b"/>
            <a:lstStyle/>
            <a:p>
              <a:pPr algn="ctr"/>
              <a:r>
                <a:rPr lang="zh-CN" altLang="en-US"/>
                <a:t>阶段</a:t>
              </a:r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40" name="左大括号 39"/>
            <p:cNvSpPr/>
            <p:nvPr/>
          </p:nvSpPr>
          <p:spPr bwMode="auto">
            <a:xfrm rot="16200000">
              <a:off x="3786183" y="4000504"/>
              <a:ext cx="500065" cy="1214447"/>
            </a:xfrm>
            <a:prstGeom prst="leftBrace">
              <a:avLst>
                <a:gd name="adj1" fmla="val 36571"/>
                <a:gd name="adj2" fmla="val 50000"/>
              </a:avLst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anchor="b"/>
            <a:lstStyle/>
            <a:p>
              <a:pPr algn="ctr"/>
              <a:r>
                <a:rPr lang="zh-CN" altLang="en-US"/>
                <a:t>阶段</a:t>
              </a:r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41" name="左大括号 40"/>
            <p:cNvSpPr/>
            <p:nvPr/>
          </p:nvSpPr>
          <p:spPr bwMode="auto">
            <a:xfrm rot="16200000">
              <a:off x="5393539" y="4036223"/>
              <a:ext cx="500065" cy="1143008"/>
            </a:xfrm>
            <a:prstGeom prst="leftBrace">
              <a:avLst>
                <a:gd name="adj1" fmla="val 36571"/>
                <a:gd name="adj2" fmla="val 50000"/>
              </a:avLst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anchor="b"/>
            <a:lstStyle/>
            <a:p>
              <a:pPr algn="ctr"/>
              <a:r>
                <a:rPr lang="zh-CN" altLang="en-US"/>
                <a:t>阶段</a:t>
              </a:r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42" name="左大括号 41"/>
            <p:cNvSpPr/>
            <p:nvPr/>
          </p:nvSpPr>
          <p:spPr bwMode="auto">
            <a:xfrm rot="16200000">
              <a:off x="6858019" y="3571571"/>
              <a:ext cx="500065" cy="1357323"/>
            </a:xfrm>
            <a:prstGeom prst="leftBrace">
              <a:avLst>
                <a:gd name="adj1" fmla="val 36571"/>
                <a:gd name="adj2" fmla="val 50000"/>
              </a:avLst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anchor="b"/>
            <a:lstStyle/>
            <a:p>
              <a:pPr algn="ctr"/>
              <a:r>
                <a:rPr lang="zh-CN" altLang="en-US"/>
                <a:t>阶段</a:t>
              </a:r>
              <a:r>
                <a:rPr lang="en-US" altLang="zh-CN"/>
                <a:t>4</a:t>
              </a:r>
              <a:endParaRPr lang="zh-CN" altLang="en-US"/>
            </a:p>
          </p:txBody>
        </p:sp>
        <p:cxnSp>
          <p:nvCxnSpPr>
            <p:cNvPr id="43" name="直接连接符 42"/>
            <p:cNvCxnSpPr>
              <a:cxnSpLocks noChangeShapeType="1"/>
            </p:cNvCxnSpPr>
            <p:nvPr/>
          </p:nvCxnSpPr>
          <p:spPr bwMode="auto">
            <a:xfrm rot="5400000">
              <a:off x="1142976" y="2071678"/>
              <a:ext cx="27146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44" name="直接连接符 43"/>
            <p:cNvCxnSpPr>
              <a:cxnSpLocks noChangeShapeType="1"/>
            </p:cNvCxnSpPr>
            <p:nvPr/>
          </p:nvCxnSpPr>
          <p:spPr bwMode="auto">
            <a:xfrm rot="5400000">
              <a:off x="2428860" y="2143116"/>
              <a:ext cx="32861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45" name="直接连接符 44"/>
            <p:cNvCxnSpPr>
              <a:cxnSpLocks noChangeShapeType="1"/>
            </p:cNvCxnSpPr>
            <p:nvPr/>
          </p:nvCxnSpPr>
          <p:spPr bwMode="auto">
            <a:xfrm rot="5400000">
              <a:off x="4000496" y="2143116"/>
              <a:ext cx="32861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46" name="直接连接符 45"/>
            <p:cNvCxnSpPr>
              <a:cxnSpLocks noChangeShapeType="1"/>
            </p:cNvCxnSpPr>
            <p:nvPr/>
          </p:nvCxnSpPr>
          <p:spPr bwMode="auto">
            <a:xfrm rot="5400000">
              <a:off x="5715008" y="2143116"/>
              <a:ext cx="27146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>
          <a:xfrm>
            <a:off x="1779588" y="428625"/>
            <a:ext cx="4721225" cy="546100"/>
          </a:xfrm>
        </p:spPr>
        <p:txBody>
          <a:bodyPr/>
          <a:lstStyle/>
          <a:p>
            <a:r>
              <a:rPr lang="zh-CN" altLang="en-US" sz="3200" dirty="0" smtClean="0"/>
              <a:t>基本概念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857250" y="1285875"/>
            <a:ext cx="78581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800" b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阶段</a:t>
            </a:r>
            <a:r>
              <a:rPr kumimoji="1" lang="zh-CN" altLang="en-US" sz="2800" b="0" dirty="0">
                <a:solidFill>
                  <a:srgbClr val="262673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endParaRPr kumimoji="1" lang="en-US" altLang="zh-CN" sz="2800" b="0" dirty="0">
              <a:solidFill>
                <a:srgbClr val="262673"/>
              </a:solidFill>
              <a:latin typeface="华文中宋" pitchFamily="2" charset="-122"/>
              <a:ea typeface="华文中宋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800" b="0" dirty="0">
                <a:solidFill>
                  <a:srgbClr val="262673"/>
                </a:solidFill>
                <a:latin typeface="华文中宋" pitchFamily="2" charset="-122"/>
                <a:ea typeface="华文中宋" pitchFamily="2" charset="-122"/>
              </a:rPr>
              <a:t>      问题的过程被分成若干相互联系的部分，我们成为阶段，以便按一定的次序求解。</a:t>
            </a:r>
            <a:endParaRPr kumimoji="1" lang="en-US" altLang="zh-CN" sz="2800" b="0" dirty="0">
              <a:solidFill>
                <a:srgbClr val="262673"/>
              </a:solidFill>
              <a:latin typeface="华文中宋" pitchFamily="2" charset="-122"/>
              <a:ea typeface="华文中宋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800" b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状态</a:t>
            </a:r>
            <a:r>
              <a:rPr kumimoji="1" lang="zh-CN" altLang="en-US" sz="2800" b="0" dirty="0">
                <a:solidFill>
                  <a:srgbClr val="262673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endParaRPr kumimoji="1" lang="en-US" altLang="zh-CN" sz="2800" b="0" dirty="0">
              <a:solidFill>
                <a:srgbClr val="262673"/>
              </a:solidFill>
              <a:latin typeface="华文中宋" pitchFamily="2" charset="-122"/>
              <a:ea typeface="华文中宋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800" b="0" dirty="0">
                <a:solidFill>
                  <a:srgbClr val="262673"/>
                </a:solidFill>
                <a:latin typeface="华文中宋" pitchFamily="2" charset="-122"/>
                <a:ea typeface="华文中宋" pitchFamily="2" charset="-122"/>
              </a:rPr>
              <a:t>       </a:t>
            </a:r>
            <a:r>
              <a:rPr kumimoji="1" lang="zh-CN" altLang="en-US" sz="2800" b="0" dirty="0">
                <a:solidFill>
                  <a:srgbClr val="262673"/>
                </a:solidFill>
                <a:latin typeface="华文中宋" pitchFamily="2" charset="-122"/>
                <a:ea typeface="华文中宋" pitchFamily="2" charset="-122"/>
              </a:rPr>
              <a:t>某一阶段的出发位置称为状态，通常一个阶段包含若干状态。</a:t>
            </a:r>
            <a:endParaRPr kumimoji="1" lang="en-US" altLang="zh-CN" sz="2800" b="0" dirty="0">
              <a:solidFill>
                <a:srgbClr val="262673"/>
              </a:solidFill>
              <a:latin typeface="华文中宋" pitchFamily="2" charset="-122"/>
              <a:ea typeface="华文中宋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800" b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决策</a:t>
            </a:r>
            <a:r>
              <a:rPr kumimoji="1" lang="zh-CN" altLang="en-US" sz="2800" b="0" dirty="0">
                <a:solidFill>
                  <a:srgbClr val="262673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endParaRPr kumimoji="1" lang="en-US" altLang="zh-CN" sz="2800" b="0" dirty="0">
              <a:solidFill>
                <a:srgbClr val="262673"/>
              </a:solidFill>
              <a:latin typeface="华文中宋" pitchFamily="2" charset="-122"/>
              <a:ea typeface="华文中宋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800" b="0" dirty="0">
                <a:solidFill>
                  <a:srgbClr val="262673"/>
                </a:solidFill>
                <a:latin typeface="华文中宋" pitchFamily="2" charset="-122"/>
                <a:ea typeface="华文中宋" pitchFamily="2" charset="-122"/>
              </a:rPr>
              <a:t>        </a:t>
            </a:r>
            <a:r>
              <a:rPr kumimoji="1" lang="zh-CN" altLang="en-US" sz="2800" b="0" dirty="0">
                <a:solidFill>
                  <a:srgbClr val="262673"/>
                </a:solidFill>
                <a:latin typeface="华文中宋" pitchFamily="2" charset="-122"/>
                <a:ea typeface="华文中宋" pitchFamily="2" charset="-122"/>
              </a:rPr>
              <a:t>对问题的处理中作出的每种选择的行动就是决策。即从该阶段的每个状态出发，通过一次选择性的行动移至下一个阶段的相应状态。</a:t>
            </a:r>
            <a:endParaRPr kumimoji="1" lang="en-US" altLang="zh-CN" sz="2800" b="0" dirty="0">
              <a:solidFill>
                <a:srgbClr val="262673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12838" y="333375"/>
            <a:ext cx="7673975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ea typeface="黑体" pitchFamily="2" charset="-122"/>
              </a:rPr>
              <a:t>        </a:t>
            </a:r>
            <a:r>
              <a:rPr lang="zh-CN" altLang="en-US" sz="2800" dirty="0" smtClean="0">
                <a:ea typeface="黑体" pitchFamily="2" charset="-122"/>
              </a:rPr>
              <a:t>例</a:t>
            </a:r>
            <a:r>
              <a:rPr lang="en-US" altLang="zh-CN" sz="2800" dirty="0" smtClean="0">
                <a:ea typeface="黑体" pitchFamily="2" charset="-122"/>
              </a:rPr>
              <a:t>2: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数字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三角形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      </a:t>
            </a:r>
          </a:p>
          <a:p>
            <a:pPr>
              <a:defRPr/>
            </a:pPr>
            <a:r>
              <a:rPr kumimoji="1" lang="en-US" altLang="zh-CN" dirty="0">
                <a:solidFill>
                  <a:srgbClr val="333399"/>
                </a:solidFill>
                <a:latin typeface="华文细黑" pitchFamily="2" charset="-122"/>
                <a:ea typeface="华文细黑" pitchFamily="2" charset="-122"/>
              </a:rPr>
              <a:t>	</a:t>
            </a: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一个由非负数组成的三角形，第一行只有一个数，除了最下行之外每个数的左下方和右下方各有个数，从第一行的数开始，每次可以选择向左下或是向右下走一格，一直走到最下行，把沿途经过的数全部加起来。如何走才能使得这个和尽量大？</a:t>
            </a:r>
            <a:r>
              <a:rPr kumimoji="1"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7"/>
          <p:cNvGrpSpPr/>
          <p:nvPr/>
        </p:nvGrpSpPr>
        <p:grpSpPr>
          <a:xfrm>
            <a:off x="1117885" y="3428999"/>
            <a:ext cx="2239669" cy="2226721"/>
            <a:chOff x="714375" y="3000375"/>
            <a:chExt cx="3205163" cy="3071317"/>
          </a:xfrm>
        </p:grpSpPr>
        <p:pic>
          <p:nvPicPr>
            <p:cNvPr id="1331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13916" t="27344" r="22363" b="10156"/>
            <a:stretch>
              <a:fillRect/>
            </a:stretch>
          </p:blipFill>
          <p:spPr bwMode="auto">
            <a:xfrm>
              <a:off x="714375" y="3000375"/>
              <a:ext cx="3205163" cy="235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1363687" y="5562272"/>
              <a:ext cx="2136751" cy="5094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800" dirty="0">
                  <a:latin typeface="+mj-ea"/>
                  <a:ea typeface="+mj-ea"/>
                </a:rPr>
                <a:t>数字三角形</a:t>
              </a:r>
            </a:p>
          </p:txBody>
        </p:sp>
      </p:grpSp>
      <p:grpSp>
        <p:nvGrpSpPr>
          <p:cNvPr id="4" name="组合 13"/>
          <p:cNvGrpSpPr/>
          <p:nvPr/>
        </p:nvGrpSpPr>
        <p:grpSpPr>
          <a:xfrm>
            <a:off x="6817454" y="3301572"/>
            <a:ext cx="2183701" cy="2211271"/>
            <a:chOff x="3214678" y="3143248"/>
            <a:chExt cx="2786082" cy="2821258"/>
          </a:xfrm>
        </p:grpSpPr>
        <p:pic>
          <p:nvPicPr>
            <p:cNvPr id="1331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l="20703" t="27539" r="17773" b="9961"/>
            <a:stretch>
              <a:fillRect/>
            </a:stretch>
          </p:blipFill>
          <p:spPr bwMode="auto">
            <a:xfrm>
              <a:off x="3214678" y="3143248"/>
              <a:ext cx="2786082" cy="2289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3539864" y="5493293"/>
              <a:ext cx="1746518" cy="4712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800" dirty="0">
                  <a:latin typeface="+mj-ea"/>
                  <a:ea typeface="+mj-ea"/>
                </a:rPr>
                <a:t>格子编号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5357818" y="2643182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穷举？贪心？搜索？</a:t>
            </a:r>
            <a:endParaRPr lang="zh-CN" altLang="en-US" sz="2400" b="1" dirty="0"/>
          </a:p>
        </p:txBody>
      </p:sp>
      <p:grpSp>
        <p:nvGrpSpPr>
          <p:cNvPr id="5" name="组合 14"/>
          <p:cNvGrpSpPr/>
          <p:nvPr/>
        </p:nvGrpSpPr>
        <p:grpSpPr>
          <a:xfrm>
            <a:off x="4287890" y="3372993"/>
            <a:ext cx="1855746" cy="2211288"/>
            <a:chOff x="6490621" y="3143248"/>
            <a:chExt cx="2367659" cy="2821279"/>
          </a:xfrm>
        </p:grpSpPr>
        <p:pic>
          <p:nvPicPr>
            <p:cNvPr id="226305" name="Picture 1"/>
            <p:cNvPicPr>
              <a:picLocks noChangeAspect="1" noChangeArrowheads="1"/>
            </p:cNvPicPr>
            <p:nvPr/>
          </p:nvPicPr>
          <p:blipFill>
            <a:blip r:embed="rId5" cstate="print"/>
            <a:srcRect l="37354" t="31250" r="45068" b="48242"/>
            <a:stretch>
              <a:fillRect/>
            </a:stretch>
          </p:blipFill>
          <p:spPr bwMode="auto">
            <a:xfrm>
              <a:off x="6490621" y="3143248"/>
              <a:ext cx="2367659" cy="2286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6579670" y="5493314"/>
              <a:ext cx="1635668" cy="4712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800" dirty="0" smtClean="0">
                  <a:latin typeface="+mj-ea"/>
                  <a:ea typeface="+mj-ea"/>
                </a:rPr>
                <a:t>数组存储</a:t>
              </a:r>
              <a:endParaRPr lang="zh-CN" altLang="en-US" sz="1800" dirty="0"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l="20703" t="27539" r="17773" b="9961"/>
          <a:stretch>
            <a:fillRect/>
          </a:stretch>
        </p:blipFill>
        <p:spPr bwMode="auto">
          <a:xfrm>
            <a:off x="1857356" y="251907"/>
            <a:ext cx="2857519" cy="217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357422" y="2571744"/>
            <a:ext cx="7673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dirty="0" smtClean="0">
                <a:latin typeface="华文中宋" pitchFamily="2" charset="-122"/>
                <a:ea typeface="华文中宋" pitchFamily="2" charset="-122"/>
              </a:rPr>
              <a:t>分析：考察</a:t>
            </a:r>
            <a:endParaRPr kumimoji="1" lang="zh-CN" altLang="en-US" b="0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l="35408" t="27539" r="34264" b="44275"/>
          <a:stretch>
            <a:fillRect/>
          </a:stretch>
        </p:blipFill>
        <p:spPr bwMode="auto">
          <a:xfrm>
            <a:off x="4929190" y="1928802"/>
            <a:ext cx="235745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112867" y="3786190"/>
            <a:ext cx="7673975" cy="295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kumimoji="1" lang="zh-CN" altLang="en-US" b="1" dirty="0" smtClean="0">
                <a:latin typeface="+mj-ea"/>
                <a:ea typeface="+mj-ea"/>
              </a:rPr>
              <a:t>设以格子</a:t>
            </a:r>
            <a:r>
              <a:rPr kumimoji="1" lang="en-US" altLang="zh-CN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en-US" altLang="zh-CN" b="1" dirty="0" err="1" smtClean="0">
                <a:latin typeface="微软雅黑" pitchFamily="34" charset="-122"/>
                <a:ea typeface="微软雅黑" pitchFamily="34" charset="-122"/>
              </a:rPr>
              <a:t>i,j</a:t>
            </a:r>
            <a:r>
              <a:rPr kumimoji="1" lang="en-US" altLang="zh-CN" b="1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为首的“子三角形”的最大和为</a:t>
            </a:r>
            <a:r>
              <a:rPr kumimoji="1" lang="en-US" altLang="zh-CN" b="1" dirty="0" smtClean="0">
                <a:latin typeface="微软雅黑" pitchFamily="34" charset="-122"/>
                <a:ea typeface="微软雅黑" pitchFamily="34" charset="-122"/>
              </a:rPr>
              <a:t>d[</a:t>
            </a:r>
            <a:r>
              <a:rPr kumimoji="1" lang="en-US" altLang="zh-CN" b="1" dirty="0" err="1" smtClean="0">
                <a:latin typeface="微软雅黑" pitchFamily="34" charset="-122"/>
                <a:ea typeface="微软雅黑" pitchFamily="34" charset="-122"/>
              </a:rPr>
              <a:t>i,j</a:t>
            </a:r>
            <a:r>
              <a:rPr kumimoji="1" lang="en-US" altLang="zh-CN" b="1" dirty="0" smtClean="0">
                <a:latin typeface="微软雅黑" pitchFamily="34" charset="-122"/>
                <a:ea typeface="微软雅黑" pitchFamily="34" charset="-122"/>
              </a:rPr>
              <a:t>]</a:t>
            </a: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（我们将不加区别的把这个子问题</a:t>
            </a:r>
            <a:r>
              <a:rPr kumimoji="1" lang="en-US" altLang="zh-CN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en-US" altLang="zh-CN" b="1" dirty="0" err="1" smtClean="0">
                <a:latin typeface="微软雅黑" pitchFamily="34" charset="-122"/>
                <a:ea typeface="微软雅黑" pitchFamily="34" charset="-122"/>
              </a:rPr>
              <a:t>subproblem</a:t>
            </a:r>
            <a:r>
              <a:rPr kumimoji="1" lang="en-US" altLang="zh-CN" b="1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本身也称为</a:t>
            </a:r>
            <a:r>
              <a:rPr kumimoji="1" lang="en-US" altLang="zh-CN" sz="3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d[</a:t>
            </a:r>
            <a:r>
              <a:rPr kumimoji="1" lang="en-US" altLang="zh-CN" sz="32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i,j</a:t>
            </a:r>
            <a:r>
              <a:rPr kumimoji="1" lang="en-US" altLang="zh-CN" sz="3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），则原问题的解是</a:t>
            </a:r>
            <a:r>
              <a:rPr kumimoji="1"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d[1,1]</a:t>
            </a: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我们关心的是从某处出发到底部的最大和：</a:t>
            </a:r>
            <a:endParaRPr kumimoji="1"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800"/>
              </a:lnSpc>
              <a:defRPr/>
            </a:pP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   从</a:t>
            </a:r>
            <a:r>
              <a:rPr kumimoji="1" lang="en-US" altLang="zh-CN" b="1" dirty="0" smtClean="0">
                <a:latin typeface="微软雅黑" pitchFamily="34" charset="-122"/>
                <a:ea typeface="微软雅黑" pitchFamily="34" charset="-122"/>
              </a:rPr>
              <a:t>(2,1)</a:t>
            </a: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点出发的最大和记做</a:t>
            </a:r>
            <a:r>
              <a:rPr kumimoji="1"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d[2,1]</a:t>
            </a:r>
            <a:r>
              <a:rPr kumimoji="1" lang="en-US" altLang="zh-CN" b="1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ts val="2800"/>
              </a:lnSpc>
              <a:defRPr/>
            </a:pP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   从</a:t>
            </a:r>
            <a:r>
              <a:rPr kumimoji="1" lang="en-US" altLang="zh-CN" b="1" dirty="0" smtClean="0">
                <a:latin typeface="微软雅黑" pitchFamily="34" charset="-122"/>
                <a:ea typeface="微软雅黑" pitchFamily="34" charset="-122"/>
              </a:rPr>
              <a:t>(2,2)</a:t>
            </a: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点出发的最大和记做</a:t>
            </a:r>
            <a:r>
              <a:rPr kumimoji="1"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d[2,2]</a:t>
            </a:r>
            <a:r>
              <a:rPr kumimoji="1" lang="en-US" altLang="zh-CN" b="1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ts val="2800"/>
              </a:lnSpc>
              <a:defRPr/>
            </a:pP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   从（</a:t>
            </a:r>
            <a:r>
              <a:rPr kumimoji="1" lang="en-US" altLang="zh-CN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en-US" altLang="zh-CN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）出发有两种选择（</a:t>
            </a:r>
            <a:r>
              <a:rPr kumimoji="1" lang="en-US" altLang="zh-CN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en-US" altLang="zh-CN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）或（</a:t>
            </a:r>
            <a:r>
              <a:rPr kumimoji="1" lang="en-US" altLang="zh-CN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en-US" altLang="zh-CN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kumimoji="1"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800"/>
              </a:lnSpc>
              <a:defRPr/>
            </a:pPr>
            <a:r>
              <a:rPr kumimoji="1" lang="zh-CN" altLang="en-US" sz="20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在已知</a:t>
            </a:r>
            <a:r>
              <a:rPr kumimoji="1" lang="en-US" altLang="zh-CN" sz="20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d[2,1]</a:t>
            </a:r>
            <a:r>
              <a:rPr kumimoji="1" lang="zh-CN" altLang="en-US" sz="20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kumimoji="1" lang="en-US" altLang="zh-CN" sz="20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d[2,2]</a:t>
            </a:r>
            <a:r>
              <a:rPr kumimoji="1" lang="zh-CN" altLang="en-US" sz="20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的情况下，应选择较大的一个。</a:t>
            </a:r>
            <a:endParaRPr kumimoji="1" lang="zh-CN" altLang="en-US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182688" y="500063"/>
            <a:ext cx="7772400" cy="56324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 baseline="30000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思考</a:t>
            </a:r>
            <a:r>
              <a:rPr lang="zh-CN" altLang="en-US" dirty="0" smtClean="0"/>
              <a:t>：考虑更一般的情况，当前位置（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</a:t>
            </a:r>
            <a:r>
              <a:rPr lang="zh-CN" altLang="en-US" dirty="0" smtClean="0"/>
              <a:t>）看成一个</a:t>
            </a:r>
            <a:r>
              <a:rPr lang="zh-CN" altLang="en-US" dirty="0" smtClean="0">
                <a:solidFill>
                  <a:srgbClr val="FF0000"/>
                </a:solidFill>
              </a:rPr>
              <a:t>状态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 		</a:t>
            </a:r>
            <a:r>
              <a:rPr lang="zh-CN" altLang="en-US" dirty="0" smtClean="0"/>
              <a:t>定义状态（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</a:t>
            </a:r>
            <a:r>
              <a:rPr lang="zh-CN" altLang="en-US" dirty="0" smtClean="0"/>
              <a:t>）的指标函数</a:t>
            </a:r>
            <a:r>
              <a:rPr lang="en-US" altLang="zh-CN" dirty="0" smtClean="0">
                <a:solidFill>
                  <a:srgbClr val="FF0000"/>
                </a:solidFill>
              </a:rPr>
              <a:t>d(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j)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为从格子（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</a:t>
            </a:r>
            <a:r>
              <a:rPr lang="zh-CN" altLang="en-US" dirty="0" smtClean="0"/>
              <a:t>）出发时能得到的最大和（包含格子（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</a:t>
            </a:r>
            <a:r>
              <a:rPr lang="zh-CN" altLang="en-US" dirty="0" smtClean="0"/>
              <a:t>）本身的值）。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原题的解：？</a:t>
            </a:r>
            <a:r>
              <a:rPr lang="en-US" altLang="zh-CN" dirty="0" smtClean="0"/>
              <a:t>d</a:t>
            </a:r>
            <a:r>
              <a:rPr lang="zh-CN" altLang="en-US" dirty="0" smtClean="0"/>
              <a:t>（？，？）</a:t>
            </a:r>
            <a:endParaRPr lang="en-US" altLang="zh-CN" dirty="0" smtClean="0"/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 cstate="print"/>
          <a:srcRect l="20703" t="27539" r="17773" b="9961"/>
          <a:stretch>
            <a:fillRect/>
          </a:stretch>
        </p:blipFill>
        <p:spPr bwMode="auto">
          <a:xfrm>
            <a:off x="6215074" y="3929066"/>
            <a:ext cx="2438042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0" y="5845175"/>
            <a:ext cx="185737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dirty="0">
                <a:latin typeface="+mj-ea"/>
                <a:ea typeface="+mj-ea"/>
              </a:rPr>
              <a:t>格子编号</a:t>
            </a:r>
          </a:p>
        </p:txBody>
      </p:sp>
      <p:sp>
        <p:nvSpPr>
          <p:cNvPr id="7" name="矩形 6"/>
          <p:cNvSpPr/>
          <p:nvPr/>
        </p:nvSpPr>
        <p:spPr>
          <a:xfrm>
            <a:off x="3143240" y="4000504"/>
            <a:ext cx="15039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d[1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，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1]</a:t>
            </a:r>
            <a:endParaRPr kumimoji="1" lang="zh-CN" altLang="en-US" sz="2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9383</TotalTime>
  <Words>3329</Words>
  <Application>Microsoft Office PowerPoint</Application>
  <PresentationFormat>全屏显示(4:3)</PresentationFormat>
  <Paragraphs>524</Paragraphs>
  <Slides>40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61" baseType="lpstr">
      <vt:lpstr>黑体</vt:lpstr>
      <vt:lpstr>华文细黑</vt:lpstr>
      <vt:lpstr>华文新魏</vt:lpstr>
      <vt:lpstr>华文中宋</vt:lpstr>
      <vt:lpstr>宋体</vt:lpstr>
      <vt:lpstr>微软雅黑</vt:lpstr>
      <vt:lpstr>Arial</vt:lpstr>
      <vt:lpstr>Bookman Old Style</vt:lpstr>
      <vt:lpstr>Calibri</vt:lpstr>
      <vt:lpstr>Cambria Math</vt:lpstr>
      <vt:lpstr>Century Schoolbook</vt:lpstr>
      <vt:lpstr>Consolas</vt:lpstr>
      <vt:lpstr>Franklin Gothic Book</vt:lpstr>
      <vt:lpstr>Franklin Gothic Medium</vt:lpstr>
      <vt:lpstr>Tahoma</vt:lpstr>
      <vt:lpstr>Times New Roman</vt:lpstr>
      <vt:lpstr>Verdana</vt:lpstr>
      <vt:lpstr>Wingdings</vt:lpstr>
      <vt:lpstr>Blends</vt:lpstr>
      <vt:lpstr>Image</vt:lpstr>
      <vt:lpstr>公式</vt:lpstr>
      <vt:lpstr>动态规划入门  </vt:lpstr>
      <vt:lpstr>最短路径问题---求A到E的最短路的长度</vt:lpstr>
      <vt:lpstr>PowerPoint 演示文稿</vt:lpstr>
      <vt:lpstr>PowerPoint 演示文稿</vt:lpstr>
      <vt:lpstr>PowerPoint 演示文稿</vt:lpstr>
      <vt:lpstr>基本概念</vt:lpstr>
      <vt:lpstr>PowerPoint 演示文稿</vt:lpstr>
      <vt:lpstr>PowerPoint 演示文稿</vt:lpstr>
      <vt:lpstr>PowerPoint 演示文稿</vt:lpstr>
      <vt:lpstr>PowerPoint 演示文稿</vt:lpstr>
      <vt:lpstr>思想：从上向下思考，从底向上计算</vt:lpstr>
      <vt:lpstr>方法1：递推计算</vt:lpstr>
      <vt:lpstr>方法2：递归计算</vt:lpstr>
      <vt:lpstr>方法3：记忆化搜索</vt:lpstr>
      <vt:lpstr>动态规划基本思想</vt:lpstr>
      <vt:lpstr>考察：d(1,1)；d(2,1)；d(2,2)……这些问题的共性：都是求从一个位置出发到底部的最大值；是一个共同的问题。</vt:lpstr>
      <vt:lpstr>考察：d(1,1)；d(2,1)；d(2,2）；可以发现每个子问题结果都是最优的。</vt:lpstr>
      <vt:lpstr>什么是动态规划？</vt:lpstr>
      <vt:lpstr>PowerPoint 演示文稿</vt:lpstr>
      <vt:lpstr>动态规划的优势</vt:lpstr>
      <vt:lpstr>PowerPoint 演示文稿</vt:lpstr>
      <vt:lpstr>例3:最大连续子序列和（Maximum Continuous Subsequence Sum） </vt:lpstr>
      <vt:lpstr>最大连续子序列和（Maximum Continuous Subsequence Sum） </vt:lpstr>
      <vt:lpstr>最大连续子序列和（Maximum Continuous Subsequence Sum） </vt:lpstr>
      <vt:lpstr>最大连续子序列和（Maximum Continuous Subsequence Sum） </vt:lpstr>
      <vt:lpstr>动态规划的核心</vt:lpstr>
      <vt:lpstr>最长上升子序列（LIS）NOI 1759</vt:lpstr>
      <vt:lpstr>最长上升子序列（LIS）NOI 1759</vt:lpstr>
      <vt:lpstr>状态描述及转移</vt:lpstr>
      <vt:lpstr>状态描述及转移</vt:lpstr>
      <vt:lpstr>求解步骤</vt:lpstr>
      <vt:lpstr>核心代码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算法模式图</vt:lpstr>
      <vt:lpstr>PowerPoint 演示文稿</vt:lpstr>
      <vt:lpstr>16号课堂任务</vt:lpstr>
    </vt:vector>
  </TitlesOfParts>
  <Company>czyz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教师基本功竞赛</dc:title>
  <dc:creator>lhc</dc:creator>
  <cp:lastModifiedBy>T0075</cp:lastModifiedBy>
  <cp:revision>492</cp:revision>
  <dcterms:created xsi:type="dcterms:W3CDTF">2005-04-19T06:45:14Z</dcterms:created>
  <dcterms:modified xsi:type="dcterms:W3CDTF">2020-01-16T07:31:42Z</dcterms:modified>
</cp:coreProperties>
</file>