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7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13" autoAdjust="0"/>
  </p:normalViewPr>
  <p:slideViewPr>
    <p:cSldViewPr snapToGrid="0">
      <p:cViewPr varScale="1">
        <p:scale>
          <a:sx n="61" d="100"/>
          <a:sy n="61" d="100"/>
        </p:scale>
        <p:origin x="-9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A232-65D7-40CB-AC7B-C05E4D0FC457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87CF3-FD52-43DD-A2A7-93F05C1111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34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D93059-58CD-463C-B3E9-30FA8F0D4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E1A2D8E-1E2D-4A31-B8D8-FA89BB21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3DCD4C-3403-439D-8B9F-C9D0159B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FDBC88-CCB1-4A1C-9ADC-76606F5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90F630D-6E04-424F-A02E-4924F36E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975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4C82F7-612D-48BF-B791-B232CA5D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DF750F0-B4BB-4F6E-8980-9E66DCDE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C18EE6-3DEC-4DC7-8BCE-1EDD1874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4181E8-13A4-42C8-B452-AB3BA298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188AF9-5107-4237-BD23-FE5E6CE4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70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0B5BDF3-3FBD-44C3-A000-B366B604A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36C6680-FF31-4AEB-B364-3ADFDD262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DB11CF-4C66-4EE7-8391-FEBC55C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63E264-FB05-473D-9C6E-F4F3FF11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13B427-7020-4E1C-A268-81868FCB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7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73AB69-1411-4986-9FE9-F0244492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287BBC-A225-40A9-8AC2-9CF04413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9948BA-78C3-4AA9-B22B-04217E06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F5989C2-2A92-4C14-9081-824B2582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D91552-AEB6-40D4-B30D-6975CA4E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94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70AA86-479A-4BBC-B811-A06DFFC8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CF4A7B-1341-4467-B96E-5F76E1B5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C14382-AE88-4F14-B036-262D7546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9449D20-81D9-436F-95AB-C01A36F0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1BEA2D-A1A8-4D4C-B3F0-EC5840BF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4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EFD55C-9BF1-4CE0-9A99-0D601FCD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B09F1B-1B18-4CDA-91FF-1F080299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1C8A04F-4C54-49AE-9C32-9C4B9AC4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9E906CD-C7C1-4368-A93B-CDD8D25D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6033B0-1FDE-42E4-A87A-2B20F44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85CF8D-663E-40B9-80B0-34404DE4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94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E3B565-2283-4C1C-9F83-011E1534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D70586-9D68-461B-A09D-1371D16A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B76DD12-928C-4ACC-A5F5-179B7BFA8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7973239-8D35-416F-92B4-FD9C6E2A7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798895E-D760-4A3C-A8A5-6A73F6EEC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7B3922E-8261-4F1D-B3FB-AA33BDD1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EF5F215-0781-4CBB-83A8-199EA7EB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0606AAF-2CE2-4FDB-8DBC-673850E1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36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B3D88D-3FB4-4F48-AFF1-0EB9D19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5770D55-1473-4576-86B3-CC5FEE4D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040DF84-6C80-4579-AC9E-4446D018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0584235-F01E-4F4C-984A-11E9691D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0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12252DD-9277-470E-9103-3BA0CC4F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0BD464D-6F69-4D94-A058-609AF595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15A4459-14F1-457F-ACBB-445731B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746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A5D5FE-16C0-44AA-A51A-98C081E6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A89FE8-4B24-41B2-AFE2-C1AC6D27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1F65B9-46CC-40BB-AFEC-880BCAD84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08BEF0-F126-422D-9769-F9F9FBF6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7A05D02-6FD1-4C95-971E-264A7E4E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E2EF1D0-3B9D-424D-B95E-FFB8E5AB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81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A79204-4A47-41CB-8FFE-B53F5B2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A1673C9-96EF-4EAF-BA5F-92EE6D9BE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62B9C45-9AC5-4CE9-8BC8-E33D53AD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EC4F27A-EA1A-44D4-8DA0-AD30B31F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D492272-9F6B-456A-8A8C-C3DEBF40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EFA158-F9F1-47DB-AC9B-0F82D8E8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F43F-AB4B-4C7D-B565-3643AD8C0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07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B8F5B52-F17A-4A95-A5EA-AD8E1273BD1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9594" y="689304"/>
            <a:ext cx="7188118" cy="5680075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9D77C0B-A061-4DB5-A0F9-CFB8C66B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020BA72-40BD-4CB8-BDA2-ED5131CE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5D91909-1843-45C9-89D8-4DEF2B4A3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FB57-1F1F-4DB0-9A0D-9FB142E674D0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0D5731A-912C-41A4-8B90-38E97ACA0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522075-16CC-4381-8DC2-FD21F7E7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D364B25-C03C-4E5B-8ADD-613E8C47B54D}"/>
              </a:ext>
            </a:extLst>
          </p:cNvPr>
          <p:cNvSpPr/>
          <p:nvPr userDrawn="1"/>
        </p:nvSpPr>
        <p:spPr>
          <a:xfrm>
            <a:off x="11239500" y="0"/>
            <a:ext cx="612206" cy="365125"/>
          </a:xfrm>
          <a:prstGeom prst="rect">
            <a:avLst/>
          </a:prstGeom>
          <a:solidFill>
            <a:srgbClr val="C13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55D6D91-C6EA-4E5B-BCE9-F121B1E9D5FF}"/>
              </a:ext>
            </a:extLst>
          </p:cNvPr>
          <p:cNvSpPr/>
          <p:nvPr userDrawn="1"/>
        </p:nvSpPr>
        <p:spPr>
          <a:xfrm>
            <a:off x="1" y="6395545"/>
            <a:ext cx="381000" cy="236592"/>
          </a:xfrm>
          <a:prstGeom prst="rect">
            <a:avLst/>
          </a:prstGeom>
          <a:solidFill>
            <a:srgbClr val="C13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C86F030-D060-42BB-BBC9-344F173B19F6}"/>
              </a:ext>
            </a:extLst>
          </p:cNvPr>
          <p:cNvSpPr/>
          <p:nvPr userDrawn="1"/>
        </p:nvSpPr>
        <p:spPr>
          <a:xfrm>
            <a:off x="459833" y="6390399"/>
            <a:ext cx="231227" cy="236592"/>
          </a:xfrm>
          <a:prstGeom prst="rect">
            <a:avLst/>
          </a:prstGeom>
          <a:solidFill>
            <a:srgbClr val="C13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7A05F59-DE13-48E5-A183-C9704EFB78E7}"/>
              </a:ext>
            </a:extLst>
          </p:cNvPr>
          <p:cNvSpPr/>
          <p:nvPr userDrawn="1"/>
        </p:nvSpPr>
        <p:spPr>
          <a:xfrm>
            <a:off x="780396" y="6390399"/>
            <a:ext cx="73572" cy="241852"/>
          </a:xfrm>
          <a:prstGeom prst="rect">
            <a:avLst/>
          </a:prstGeom>
          <a:solidFill>
            <a:srgbClr val="C13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D364B25-C03C-4E5B-8ADD-613E8C47B54D}"/>
              </a:ext>
            </a:extLst>
          </p:cNvPr>
          <p:cNvSpPr/>
          <p:nvPr userDrawn="1"/>
        </p:nvSpPr>
        <p:spPr>
          <a:xfrm>
            <a:off x="10642600" y="0"/>
            <a:ext cx="330200" cy="365125"/>
          </a:xfrm>
          <a:prstGeom prst="rect">
            <a:avLst/>
          </a:prstGeom>
          <a:solidFill>
            <a:srgbClr val="C13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D364B25-C03C-4E5B-8ADD-613E8C47B54D}"/>
              </a:ext>
            </a:extLst>
          </p:cNvPr>
          <p:cNvSpPr/>
          <p:nvPr userDrawn="1"/>
        </p:nvSpPr>
        <p:spPr>
          <a:xfrm>
            <a:off x="10375900" y="4762"/>
            <a:ext cx="114300" cy="365125"/>
          </a:xfrm>
          <a:prstGeom prst="rect">
            <a:avLst/>
          </a:prstGeom>
          <a:solidFill>
            <a:srgbClr val="C13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2B3D539-AFBE-42E0-A11E-FA3479EFE2D3}"/>
              </a:ext>
            </a:extLst>
          </p:cNvPr>
          <p:cNvSpPr/>
          <p:nvPr userDrawn="1"/>
        </p:nvSpPr>
        <p:spPr>
          <a:xfrm>
            <a:off x="8576520" y="628300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成都石室中学梁德伟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0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03451D-B91F-47EE-A5EF-2C57FE14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1" y="2103912"/>
            <a:ext cx="10709563" cy="1122362"/>
          </a:xfrm>
        </p:spPr>
        <p:txBody>
          <a:bodyPr>
            <a:normAutofit fontScale="90000"/>
          </a:bodyPr>
          <a:lstStyle/>
          <a:p>
            <a:r>
              <a:rPr lang="zh-CN" altLang="en-US" sz="7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初赛重点</a:t>
            </a:r>
            <a:r>
              <a:rPr lang="en-US" altLang="zh-CN" sz="7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7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7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89B6EEF1-1F8A-4E43-9ACE-CF9886C533BE}"/>
              </a:ext>
            </a:extLst>
          </p:cNvPr>
          <p:cNvSpPr txBox="1">
            <a:spLocks/>
          </p:cNvSpPr>
          <p:nvPr/>
        </p:nvSpPr>
        <p:spPr>
          <a:xfrm>
            <a:off x="2735284" y="3913765"/>
            <a:ext cx="10609943" cy="1122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石室中学：梁德伟</a:t>
            </a:r>
          </a:p>
        </p:txBody>
      </p:sp>
    </p:spTree>
    <p:extLst>
      <p:ext uri="{BB962C8B-B14F-4D97-AF65-F5344CB8AC3E}">
        <p14:creationId xmlns:p14="http://schemas.microsoft.com/office/powerpoint/2010/main" xmlns="" val="172696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457201"/>
            <a:ext cx="1168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①</a:t>
            </a:r>
            <a:r>
              <a:rPr kumimoji="1" lang="zh-CN" altLang="en-US" sz="2400">
                <a:latin typeface="Times New Roman" pitchFamily="18" charset="0"/>
              </a:rPr>
              <a:t>十进制数</a:t>
            </a:r>
            <a:r>
              <a:rPr kumimoji="1" lang="en-US" altLang="zh-CN" sz="2400">
                <a:latin typeface="Times New Roman" pitchFamily="18" charset="0"/>
              </a:rPr>
              <a:t>2003</a:t>
            </a:r>
            <a:r>
              <a:rPr kumimoji="1" lang="zh-CN" altLang="en-US" sz="2400">
                <a:latin typeface="Times New Roman" pitchFamily="18" charset="0"/>
              </a:rPr>
              <a:t>等值于二进制数（        ）。</a:t>
            </a:r>
            <a:r>
              <a:rPr kumimoji="1" lang="en-US" altLang="zh-CN" sz="2400">
                <a:latin typeface="Times New Roman" pitchFamily="18" charset="0"/>
              </a:rPr>
              <a:t>(NOIP9)</a:t>
            </a:r>
            <a:br>
              <a:rPr kumimoji="1" lang="en-US" altLang="zh-CN" sz="2400">
                <a:latin typeface="Times New Roman" pitchFamily="18" charset="0"/>
              </a:rPr>
            </a:br>
            <a:r>
              <a:rPr kumimoji="1" lang="en-US" altLang="zh-CN" sz="2400">
                <a:latin typeface="Times New Roman" pitchFamily="18" charset="0"/>
              </a:rPr>
              <a:t>    A</a:t>
            </a:r>
            <a:r>
              <a:rPr kumimoji="1" lang="zh-CN" altLang="en-US" sz="2400">
                <a:latin typeface="Times New Roman" pitchFamily="18" charset="0"/>
              </a:rPr>
              <a:t>） </a:t>
            </a:r>
            <a:r>
              <a:rPr kumimoji="1" lang="en-US" altLang="zh-CN" sz="2400">
                <a:latin typeface="Times New Roman" pitchFamily="18" charset="0"/>
              </a:rPr>
              <a:t>0100000111   B</a:t>
            </a:r>
            <a:r>
              <a:rPr kumimoji="1" lang="zh-CN" altLang="en-US" sz="2400">
                <a:latin typeface="Times New Roman" pitchFamily="18" charset="0"/>
              </a:rPr>
              <a:t>） </a:t>
            </a:r>
            <a:r>
              <a:rPr kumimoji="1" lang="en-US" altLang="zh-CN" sz="2400">
                <a:latin typeface="Times New Roman" pitchFamily="18" charset="0"/>
              </a:rPr>
              <a:t>10000011    C</a:t>
            </a:r>
            <a:r>
              <a:rPr kumimoji="1" lang="zh-CN" altLang="en-US" sz="2400">
                <a:latin typeface="Times New Roman" pitchFamily="18" charset="0"/>
              </a:rPr>
              <a:t>） </a:t>
            </a:r>
            <a:r>
              <a:rPr kumimoji="1" lang="en-US" altLang="zh-CN" sz="2400">
                <a:latin typeface="Times New Roman" pitchFamily="18" charset="0"/>
              </a:rPr>
              <a:t>110000111  D</a:t>
            </a:r>
            <a:r>
              <a:rPr kumimoji="1" lang="zh-CN" altLang="en-US" sz="2400">
                <a:latin typeface="Times New Roman" pitchFamily="18" charset="0"/>
              </a:rPr>
              <a:t>） </a:t>
            </a:r>
            <a:r>
              <a:rPr kumimoji="1" lang="en-US" altLang="zh-CN" sz="2400">
                <a:latin typeface="Times New Roman" pitchFamily="18" charset="0"/>
              </a:rPr>
              <a:t>11111010011  E</a:t>
            </a:r>
            <a:r>
              <a:rPr kumimoji="1" lang="zh-CN" altLang="en-US" sz="2400">
                <a:latin typeface="Times New Roman" pitchFamily="18" charset="0"/>
              </a:rPr>
              <a:t>） </a:t>
            </a:r>
            <a:r>
              <a:rPr kumimoji="1" lang="en-US" altLang="zh-CN" sz="2400">
                <a:latin typeface="Times New Roman" pitchFamily="18" charset="0"/>
              </a:rPr>
              <a:t>1111010011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②</a:t>
            </a:r>
            <a:r>
              <a:rPr kumimoji="1" lang="zh-CN" altLang="en-US" sz="2400">
                <a:latin typeface="Times New Roman" pitchFamily="18" charset="0"/>
              </a:rPr>
              <a:t>十进制书</a:t>
            </a:r>
            <a:r>
              <a:rPr kumimoji="1" lang="en-US" altLang="zh-CN" sz="2400">
                <a:latin typeface="Times New Roman" pitchFamily="18" charset="0"/>
              </a:rPr>
              <a:t>11/128</a:t>
            </a:r>
            <a:r>
              <a:rPr kumimoji="1" lang="zh-CN" altLang="en-US" sz="2400">
                <a:latin typeface="Times New Roman" pitchFamily="18" charset="0"/>
              </a:rPr>
              <a:t>可用二进制数码序列表示为</a:t>
            </a:r>
            <a:r>
              <a:rPr kumimoji="1" lang="en-US" altLang="zh-CN" sz="2400">
                <a:latin typeface="Times New Roman" pitchFamily="18" charset="0"/>
              </a:rPr>
              <a:t>:(         )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  <a:r>
              <a:rPr kumimoji="1" lang="en-US" altLang="zh-CN" sz="2400">
                <a:latin typeface="Times New Roman" pitchFamily="18" charset="0"/>
              </a:rPr>
              <a:t>(NOIP8)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A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>
                <a:latin typeface="Times New Roman" pitchFamily="18" charset="0"/>
              </a:rPr>
              <a:t>1011/1000000       B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>
                <a:latin typeface="Times New Roman" pitchFamily="18" charset="0"/>
              </a:rPr>
              <a:t>1011/100000000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C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>
                <a:latin typeface="Times New Roman" pitchFamily="18" charset="0"/>
              </a:rPr>
              <a:t>0.001011               D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>
                <a:latin typeface="Times New Roman" pitchFamily="18" charset="0"/>
              </a:rPr>
              <a:t>0.0001011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③</a:t>
            </a:r>
            <a:r>
              <a:rPr kumimoji="1" lang="zh-CN" altLang="en-US" sz="2400">
                <a:latin typeface="Times New Roman" pitchFamily="18" charset="0"/>
              </a:rPr>
              <a:t>算式（</a:t>
            </a:r>
            <a:r>
              <a:rPr kumimoji="1" lang="en-US" altLang="zh-CN" sz="2400">
                <a:latin typeface="Times New Roman" pitchFamily="18" charset="0"/>
              </a:rPr>
              <a:t>2047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baseline="-30000">
                <a:latin typeface="Times New Roman" pitchFamily="18" charset="0"/>
              </a:rPr>
              <a:t>10 </a:t>
            </a:r>
            <a:r>
              <a:rPr kumimoji="1" lang="zh-CN" altLang="en-US" sz="2400">
                <a:latin typeface="Times New Roman" pitchFamily="18" charset="0"/>
              </a:rPr>
              <a:t>－（</a:t>
            </a:r>
            <a:r>
              <a:rPr kumimoji="1" lang="en-US" altLang="zh-CN" sz="2400">
                <a:latin typeface="Times New Roman" pitchFamily="18" charset="0"/>
              </a:rPr>
              <a:t>3FF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baseline="-30000">
                <a:latin typeface="Times New Roman" pitchFamily="18" charset="0"/>
              </a:rPr>
              <a:t>16 </a:t>
            </a:r>
            <a:r>
              <a:rPr kumimoji="1" lang="zh-CN" altLang="en-US" sz="2400">
                <a:latin typeface="Times New Roman" pitchFamily="18" charset="0"/>
              </a:rPr>
              <a:t>＋（</a:t>
            </a:r>
            <a:r>
              <a:rPr kumimoji="1" lang="en-US" altLang="zh-CN" sz="2400">
                <a:latin typeface="Times New Roman" pitchFamily="18" charset="0"/>
              </a:rPr>
              <a:t>2000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baseline="-30000">
                <a:latin typeface="Times New Roman" pitchFamily="18" charset="0"/>
              </a:rPr>
              <a:t>8</a:t>
            </a:r>
            <a:r>
              <a:rPr kumimoji="1" lang="zh-CN" altLang="en-US" sz="2400">
                <a:latin typeface="Times New Roman" pitchFamily="18" charset="0"/>
              </a:rPr>
              <a:t>的结果是（       ）。</a:t>
            </a:r>
            <a:r>
              <a:rPr kumimoji="1" lang="en-US" altLang="zh-CN" sz="2400">
                <a:latin typeface="Times New Roman" pitchFamily="18" charset="0"/>
              </a:rPr>
              <a:t>(NOIP8 NOIP7)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A</a:t>
            </a:r>
            <a:r>
              <a:rPr kumimoji="1" lang="zh-CN" altLang="en-US" sz="2400">
                <a:latin typeface="Times New Roman" pitchFamily="18" charset="0"/>
              </a:rPr>
              <a:t>）（</a:t>
            </a:r>
            <a:r>
              <a:rPr kumimoji="1" lang="en-US" altLang="zh-CN" sz="2400">
                <a:latin typeface="Times New Roman" pitchFamily="18" charset="0"/>
              </a:rPr>
              <a:t>2048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baseline="-30000">
                <a:latin typeface="Times New Roman" pitchFamily="18" charset="0"/>
              </a:rPr>
              <a:t>10</a:t>
            </a:r>
            <a:r>
              <a:rPr kumimoji="1" lang="en-US" altLang="zh-CN" sz="2400">
                <a:latin typeface="Times New Roman" pitchFamily="18" charset="0"/>
              </a:rPr>
              <a:t>  B</a:t>
            </a:r>
            <a:r>
              <a:rPr kumimoji="1" lang="zh-CN" altLang="en-US" sz="2400">
                <a:latin typeface="Times New Roman" pitchFamily="18" charset="0"/>
              </a:rPr>
              <a:t>）（</a:t>
            </a:r>
            <a:r>
              <a:rPr kumimoji="1" lang="en-US" altLang="zh-CN" sz="2400">
                <a:latin typeface="Times New Roman" pitchFamily="18" charset="0"/>
              </a:rPr>
              <a:t>2049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baseline="-30000">
                <a:latin typeface="Times New Roman" pitchFamily="18" charset="0"/>
              </a:rPr>
              <a:t>10</a:t>
            </a:r>
            <a:r>
              <a:rPr kumimoji="1" lang="en-US" altLang="zh-CN" sz="2400">
                <a:latin typeface="Times New Roman" pitchFamily="18" charset="0"/>
              </a:rPr>
              <a:t>  C</a:t>
            </a:r>
            <a:r>
              <a:rPr kumimoji="1" lang="zh-CN" altLang="en-US" sz="2400">
                <a:latin typeface="Times New Roman" pitchFamily="18" charset="0"/>
              </a:rPr>
              <a:t>）（</a:t>
            </a:r>
            <a:r>
              <a:rPr kumimoji="1" lang="en-US" altLang="zh-CN" sz="2400">
                <a:latin typeface="Times New Roman" pitchFamily="18" charset="0"/>
              </a:rPr>
              <a:t>3746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baseline="-30000">
                <a:latin typeface="Times New Roman" pitchFamily="18" charset="0"/>
              </a:rPr>
              <a:t>8</a:t>
            </a:r>
            <a:r>
              <a:rPr kumimoji="1" lang="en-US" altLang="zh-CN" sz="2400">
                <a:latin typeface="Times New Roman" pitchFamily="18" charset="0"/>
              </a:rPr>
              <a:t>  D</a:t>
            </a:r>
            <a:r>
              <a:rPr kumimoji="1" lang="zh-CN" altLang="en-US" sz="2400">
                <a:latin typeface="Times New Roman" pitchFamily="18" charset="0"/>
              </a:rPr>
              <a:t>）（</a:t>
            </a:r>
            <a:r>
              <a:rPr kumimoji="1" lang="en-US" altLang="zh-CN" sz="2400">
                <a:latin typeface="Times New Roman" pitchFamily="18" charset="0"/>
              </a:rPr>
              <a:t>1AF7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baseline="-30000">
                <a:latin typeface="Times New Roman" pitchFamily="18" charset="0"/>
              </a:rPr>
              <a:t>16</a:t>
            </a:r>
            <a:endParaRPr kumimoji="1" lang="en-US" altLang="zh-CN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④64KB</a:t>
            </a:r>
            <a:r>
              <a:rPr kumimoji="1" lang="zh-CN" altLang="en-US" sz="2400">
                <a:latin typeface="Times New Roman" pitchFamily="18" charset="0"/>
              </a:rPr>
              <a:t>的存储器用十六进制表示，它的最大的地址码是</a:t>
            </a:r>
            <a:r>
              <a:rPr kumimoji="1" lang="en-US" altLang="zh-CN" sz="2400">
                <a:latin typeface="Times New Roman" pitchFamily="18" charset="0"/>
              </a:rPr>
              <a:t>(           )(NOIP7)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A)10000 </a:t>
            </a:r>
            <a:r>
              <a:rPr kumimoji="1" lang="zh-CN" altLang="en-US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B)FFFF </a:t>
            </a:r>
            <a:r>
              <a:rPr kumimoji="1" lang="zh-CN" altLang="en-US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C)1FFFF </a:t>
            </a:r>
            <a:r>
              <a:rPr kumimoji="1" lang="zh-CN" altLang="en-US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D)EFFFF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24283" y="42524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D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744929" y="136914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D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24916" y="304308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A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200103" y="4077929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  <p:bldP spid="1946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6400" y="533401"/>
            <a:ext cx="11480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⑤</a:t>
            </a:r>
            <a:r>
              <a:rPr kumimoji="1" lang="zh-CN" altLang="en-US" sz="2400" dirty="0">
                <a:latin typeface="Times New Roman" pitchFamily="18" charset="0"/>
              </a:rPr>
              <a:t>十进制算术表达式 </a:t>
            </a:r>
            <a:r>
              <a:rPr kumimoji="1" lang="en-US" altLang="zh-CN" sz="2400" dirty="0">
                <a:latin typeface="Times New Roman" pitchFamily="18" charset="0"/>
              </a:rPr>
              <a:t>3*512 + 7*64 + 4*8 + 5</a:t>
            </a:r>
            <a:r>
              <a:rPr kumimoji="1" lang="zh-CN" altLang="en-US" sz="2400" dirty="0">
                <a:latin typeface="Times New Roman" pitchFamily="18" charset="0"/>
              </a:rPr>
              <a:t>的运算结果，用二进制表示为</a:t>
            </a:r>
            <a:r>
              <a:rPr kumimoji="1" lang="en-US" altLang="zh-CN" sz="2400" dirty="0">
                <a:latin typeface="Times New Roman" pitchFamily="18" charset="0"/>
              </a:rPr>
              <a:t>(           ).(NOIP5)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A·10111100101 B·11111100101 C·11110100101 D·11111101101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⑥</a:t>
            </a:r>
            <a:r>
              <a:rPr kumimoji="1" lang="zh-CN" altLang="en-US" sz="2400" dirty="0">
                <a:latin typeface="Times New Roman" pitchFamily="18" charset="0"/>
              </a:rPr>
              <a:t>下列无符号数中，最小的数是（　　）</a:t>
            </a:r>
            <a:r>
              <a:rPr kumimoji="1" lang="en-US" altLang="zh-CN" sz="2400" dirty="0">
                <a:latin typeface="Times New Roman" pitchFamily="18" charset="0"/>
              </a:rPr>
              <a:t>(NOIP6)</a:t>
            </a:r>
            <a:br>
              <a:rPr kumimoji="1" lang="en-US" altLang="zh-CN" sz="2400" dirty="0">
                <a:latin typeface="Times New Roman" pitchFamily="18" charset="0"/>
              </a:rPr>
            </a:br>
            <a:r>
              <a:rPr kumimoji="1" lang="en-US" altLang="zh-CN" sz="2400" dirty="0">
                <a:latin typeface="Times New Roman" pitchFamily="18" charset="0"/>
              </a:rPr>
              <a:t>A.</a:t>
            </a: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11011001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　　</a:t>
            </a:r>
            <a:r>
              <a:rPr kumimoji="1" lang="en-US" altLang="zh-CN" sz="2400" dirty="0">
                <a:latin typeface="Times New Roman" pitchFamily="18" charset="0"/>
              </a:rPr>
              <a:t>B.(75)10</a:t>
            </a:r>
            <a:r>
              <a:rPr kumimoji="1" lang="zh-CN" altLang="en-US" sz="2400" dirty="0">
                <a:latin typeface="Times New Roman" pitchFamily="18" charset="0"/>
              </a:rPr>
              <a:t>　　</a:t>
            </a:r>
            <a:r>
              <a:rPr kumimoji="1" lang="en-US" altLang="zh-CN" sz="2400" dirty="0">
                <a:latin typeface="Times New Roman" pitchFamily="18" charset="0"/>
              </a:rPr>
              <a:t>C.(37)8</a:t>
            </a:r>
            <a:r>
              <a:rPr kumimoji="1" lang="zh-CN" altLang="en-US" sz="2400" dirty="0">
                <a:latin typeface="Times New Roman" pitchFamily="18" charset="0"/>
              </a:rPr>
              <a:t>　　</a:t>
            </a:r>
            <a:r>
              <a:rPr kumimoji="1" lang="en-US" altLang="zh-CN" sz="2400" dirty="0">
                <a:latin typeface="Times New Roman" pitchFamily="18" charset="0"/>
              </a:rPr>
              <a:t>D.(2A)16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endParaRPr kumimoji="1" lang="en-US" altLang="zh-CN" sz="2000" dirty="0">
              <a:latin typeface="宋体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12761" y="94635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B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42271" y="202544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27051" y="333375"/>
            <a:ext cx="111379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b="1">
                <a:latin typeface="宋体" charset="-122"/>
              </a:rPr>
              <a:t>8</a:t>
            </a:r>
            <a:r>
              <a:rPr kumimoji="1" lang="zh-CN" altLang="en-US" b="1">
                <a:latin typeface="宋体" charset="-122"/>
              </a:rPr>
              <a:t>、十进制数</a:t>
            </a:r>
            <a:r>
              <a:rPr kumimoji="1" lang="en-US" altLang="zh-CN" b="1">
                <a:latin typeface="宋体" charset="-122"/>
              </a:rPr>
              <a:t>100.625</a:t>
            </a:r>
            <a:r>
              <a:rPr kumimoji="1" lang="zh-CN" altLang="en-US" b="1">
                <a:latin typeface="宋体" charset="-122"/>
              </a:rPr>
              <a:t>等值于二进制数（  ）（</a:t>
            </a:r>
            <a:r>
              <a:rPr kumimoji="1" lang="en-US" altLang="zh-CN" b="1">
                <a:latin typeface="宋体" charset="-122"/>
              </a:rPr>
              <a:t>NOIP10</a:t>
            </a:r>
            <a:r>
              <a:rPr kumimoji="1" lang="zh-CN" altLang="en-US" b="1">
                <a:latin typeface="宋体" charset="-122"/>
              </a:rPr>
              <a:t>）。</a:t>
            </a:r>
          </a:p>
          <a:p>
            <a:pPr marL="457200" indent="-457200"/>
            <a:r>
              <a:rPr kumimoji="1" lang="zh-CN" altLang="en-US" b="1">
                <a:latin typeface="宋体" charset="-122"/>
              </a:rPr>
              <a:t>   </a:t>
            </a:r>
            <a:r>
              <a:rPr kumimoji="1" lang="en-US" altLang="zh-CN" b="1">
                <a:latin typeface="宋体" charset="-122"/>
              </a:rPr>
              <a:t>A. 1001100.101   B. 1100100.101   C. 1100100.011  </a:t>
            </a:r>
          </a:p>
          <a:p>
            <a:pPr marL="457200" indent="-457200"/>
            <a:r>
              <a:rPr kumimoji="1" lang="en-US" altLang="zh-CN" b="1">
                <a:latin typeface="宋体" charset="-122"/>
              </a:rPr>
              <a:t>   D. 1001100.11   E. 1001100.01</a:t>
            </a:r>
          </a:p>
          <a:p>
            <a:pPr marL="457200" indent="-457200"/>
            <a:endParaRPr kumimoji="1" lang="en-US" altLang="zh-CN" b="1">
              <a:latin typeface="宋体" charset="-122"/>
            </a:endParaRPr>
          </a:p>
          <a:p>
            <a:pPr marL="457200" indent="-457200"/>
            <a:r>
              <a:rPr lang="en-US" altLang="zh-CN" b="1">
                <a:latin typeface="宋体" charset="-122"/>
              </a:rPr>
              <a:t>13</a:t>
            </a:r>
            <a:r>
              <a:rPr lang="zh-CN" altLang="en-US" b="1">
                <a:latin typeface="宋体" charset="-122"/>
              </a:rPr>
              <a:t>、</a:t>
            </a:r>
            <a:r>
              <a:rPr lang="en-US" altLang="zh-CN" b="1">
                <a:latin typeface="宋体" charset="-122"/>
              </a:rPr>
              <a:t>(2004)10 + (32)16</a:t>
            </a:r>
            <a:r>
              <a:rPr lang="zh-CN" altLang="en-US" b="1">
                <a:latin typeface="宋体" charset="-122"/>
              </a:rPr>
              <a:t>的结果是（  ）。（</a:t>
            </a:r>
            <a:r>
              <a:rPr lang="en-US" altLang="zh-CN" b="1">
                <a:latin typeface="宋体" charset="-122"/>
              </a:rPr>
              <a:t>NOIP10</a:t>
            </a:r>
            <a:r>
              <a:rPr lang="zh-CN" altLang="en-US" b="1">
                <a:latin typeface="宋体" charset="-122"/>
              </a:rPr>
              <a:t>）</a:t>
            </a:r>
          </a:p>
          <a:p>
            <a:pPr marL="457200" indent="-457200"/>
            <a:r>
              <a:rPr lang="zh-CN" altLang="en-US" b="1">
                <a:latin typeface="宋体" charset="-122"/>
              </a:rPr>
              <a:t>   </a:t>
            </a:r>
            <a:r>
              <a:rPr lang="en-US" altLang="zh-CN" b="1">
                <a:latin typeface="宋体" charset="-122"/>
              </a:rPr>
              <a:t>A. (2036)16  B. (2054)10  C. (4006)8 </a:t>
            </a:r>
          </a:p>
          <a:p>
            <a:pPr marL="457200" indent="-457200"/>
            <a:r>
              <a:rPr lang="en-US" altLang="zh-CN" b="1">
                <a:latin typeface="宋体" charset="-122"/>
              </a:rPr>
              <a:t>   D. (100000000110)2  E. (2036)10</a:t>
            </a:r>
          </a:p>
          <a:p>
            <a:pPr marL="457200" indent="-457200"/>
            <a:endParaRPr lang="en-US" altLang="zh-CN" b="1">
              <a:latin typeface="宋体" charset="-122"/>
            </a:endParaRPr>
          </a:p>
          <a:p>
            <a:pPr marL="457200" indent="-457200"/>
            <a:r>
              <a:rPr lang="en-US" altLang="zh-CN" b="1">
                <a:latin typeface="宋体" charset="-122"/>
              </a:rPr>
              <a:t>3</a:t>
            </a:r>
            <a:r>
              <a:rPr lang="zh-CN" altLang="en-US" b="1">
                <a:latin typeface="宋体" charset="-122"/>
              </a:rPr>
              <a:t>、 以下二进制数的值与十进制数</a:t>
            </a:r>
            <a:r>
              <a:rPr lang="en-US" altLang="zh-CN" b="1">
                <a:latin typeface="宋体" charset="-122"/>
              </a:rPr>
              <a:t>23.456 </a:t>
            </a:r>
            <a:r>
              <a:rPr lang="zh-CN" altLang="en-US" b="1">
                <a:latin typeface="宋体" charset="-122"/>
              </a:rPr>
              <a:t>的值最接近的是（ ）（</a:t>
            </a:r>
            <a:r>
              <a:rPr lang="en-US" altLang="zh-CN" b="1">
                <a:latin typeface="宋体" charset="-122"/>
              </a:rPr>
              <a:t>NOIP11</a:t>
            </a:r>
            <a:r>
              <a:rPr lang="zh-CN" altLang="en-US" b="1">
                <a:latin typeface="宋体" charset="-122"/>
              </a:rPr>
              <a:t>）。</a:t>
            </a:r>
            <a:br>
              <a:rPr lang="zh-CN" altLang="en-US" b="1">
                <a:latin typeface="宋体" charset="-122"/>
              </a:rPr>
            </a:br>
            <a:r>
              <a:rPr lang="zh-CN" altLang="en-US" b="1">
                <a:latin typeface="宋体" charset="-122"/>
              </a:rPr>
              <a:t>   </a:t>
            </a:r>
            <a:r>
              <a:rPr lang="en-US" altLang="zh-CN" b="1">
                <a:latin typeface="宋体" charset="-122"/>
              </a:rPr>
              <a:t>A. 10111.0101 B. 11011.1111 C. 11011.0111</a:t>
            </a:r>
          </a:p>
          <a:p>
            <a:pPr marL="457200" indent="-457200"/>
            <a:r>
              <a:rPr lang="en-US" altLang="zh-CN" b="1">
                <a:latin typeface="宋体" charset="-122"/>
              </a:rPr>
              <a:t>   D. 10111.0111 E. 10111.1111</a:t>
            </a:r>
            <a:br>
              <a:rPr lang="en-US" altLang="zh-CN" b="1">
                <a:latin typeface="宋体" charset="-122"/>
              </a:rPr>
            </a:br>
            <a:r>
              <a:rPr lang="en-US" altLang="zh-CN" b="1">
                <a:latin typeface="宋体" charset="-122"/>
              </a:rPr>
              <a:t/>
            </a:r>
            <a:br>
              <a:rPr lang="en-US" altLang="zh-CN" b="1">
                <a:latin typeface="宋体" charset="-122"/>
              </a:rPr>
            </a:br>
            <a:endParaRPr lang="en-US" altLang="zh-CN" b="1">
              <a:latin typeface="宋体" charset="-122"/>
            </a:endParaRPr>
          </a:p>
          <a:p>
            <a:pPr marL="457200" indent="-457200"/>
            <a:r>
              <a:rPr lang="en-US" altLang="zh-CN" b="1">
                <a:latin typeface="宋体" charset="-122"/>
              </a:rPr>
              <a:t>12. (3725)8 + (B)16</a:t>
            </a:r>
            <a:r>
              <a:rPr lang="zh-CN" altLang="en-US" b="1">
                <a:latin typeface="宋体" charset="-122"/>
              </a:rPr>
              <a:t>的运算结果是（ ）。（</a:t>
            </a:r>
            <a:r>
              <a:rPr lang="en-US" altLang="zh-CN" b="1">
                <a:latin typeface="宋体" charset="-122"/>
              </a:rPr>
              <a:t>NOIP11</a:t>
            </a:r>
            <a:r>
              <a:rPr lang="zh-CN" altLang="en-US" b="1">
                <a:latin typeface="宋体" charset="-122"/>
              </a:rPr>
              <a:t>）</a:t>
            </a:r>
            <a:br>
              <a:rPr lang="zh-CN" altLang="en-US" b="1">
                <a:latin typeface="宋体" charset="-122"/>
              </a:rPr>
            </a:br>
            <a:r>
              <a:rPr lang="zh-CN" altLang="en-US" b="1">
                <a:latin typeface="宋体" charset="-122"/>
              </a:rPr>
              <a:t>   </a:t>
            </a:r>
            <a:r>
              <a:rPr lang="en-US" altLang="zh-CN" b="1">
                <a:latin typeface="宋体" charset="-122"/>
              </a:rPr>
              <a:t>A. (3736)8 B. (2016)10 C. (11111100000)2 </a:t>
            </a:r>
          </a:p>
          <a:p>
            <a:pPr marL="457200" indent="-457200"/>
            <a:r>
              <a:rPr lang="en-US" altLang="zh-CN" b="1">
                <a:latin typeface="宋体" charset="-122"/>
              </a:rPr>
              <a:t>   D. (3006)10 E. (7E0)16</a:t>
            </a:r>
            <a:br>
              <a:rPr lang="en-US" altLang="zh-CN" b="1">
                <a:latin typeface="宋体" charset="-122"/>
              </a:rPr>
            </a:br>
            <a:r>
              <a:rPr lang="en-US" altLang="zh-CN" b="1">
                <a:latin typeface="宋体" charset="-122"/>
              </a:rPr>
              <a:t/>
            </a:r>
            <a:br>
              <a:rPr lang="en-US" altLang="zh-CN" b="1">
                <a:latin typeface="宋体" charset="-122"/>
              </a:rPr>
            </a:br>
            <a:endParaRPr lang="en-US" altLang="zh-CN" b="1">
              <a:latin typeface="宋体" charset="-122"/>
            </a:endParaRPr>
          </a:p>
          <a:p>
            <a:pPr marL="457200" indent="-457200"/>
            <a:r>
              <a:rPr lang="en-US" altLang="zh-CN" sz="2000" b="1"/>
              <a:t>12. (2010)16 + (32)8</a:t>
            </a:r>
            <a:r>
              <a:rPr lang="zh-CN" altLang="en-US" sz="2000" b="1"/>
              <a:t>的结果是（ ）。</a:t>
            </a:r>
            <a:r>
              <a:rPr lang="en-US" altLang="zh-CN" sz="2000" b="1"/>
              <a:t>noip12</a:t>
            </a:r>
          </a:p>
          <a:p>
            <a:pPr marL="457200" indent="-457200"/>
            <a:r>
              <a:rPr lang="en-US" altLang="zh-CN" sz="2000" b="1"/>
              <a:t>A. (8234)10 B. (202A)16 </a:t>
            </a:r>
          </a:p>
          <a:p>
            <a:pPr marL="457200" indent="-457200"/>
            <a:r>
              <a:rPr lang="en-US" altLang="zh-CN" sz="2000" b="1"/>
              <a:t>C. (100000000110)2 D. (2042)16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24418" y="620714"/>
            <a:ext cx="11135783" cy="532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latin typeface="宋体" charset="-122"/>
              </a:rPr>
              <a:t>7</a:t>
            </a:r>
            <a:r>
              <a:rPr lang="zh-CN" altLang="en-US" sz="2000" b="1">
                <a:latin typeface="宋体" charset="-122"/>
              </a:rPr>
              <a:t>、与十进制数</a:t>
            </a:r>
            <a:r>
              <a:rPr lang="en-US" altLang="zh-CN" sz="2000" b="1">
                <a:latin typeface="宋体" charset="-122"/>
              </a:rPr>
              <a:t>28.5625</a:t>
            </a:r>
            <a:r>
              <a:rPr lang="zh-CN" altLang="en-US" sz="2000" b="1">
                <a:latin typeface="宋体" charset="-122"/>
              </a:rPr>
              <a:t>相等的四进制数是（  ）。</a:t>
            </a:r>
            <a:r>
              <a:rPr lang="en-US" altLang="zh-CN" sz="2000" b="1">
                <a:latin typeface="宋体" charset="-122"/>
              </a:rPr>
              <a:t>noip14</a:t>
            </a:r>
          </a:p>
          <a:p>
            <a:r>
              <a:rPr lang="en-US" altLang="zh-CN" sz="2000" b="1">
                <a:latin typeface="宋体" charset="-122"/>
              </a:rPr>
              <a:t>A. 123.21       B. 131.22        C. 130.22       D. 130.21      E. 130.20</a:t>
            </a:r>
          </a:p>
          <a:p>
            <a:endParaRPr lang="en-US" altLang="zh-CN" sz="2000" b="1">
              <a:latin typeface="宋体" charset="-122"/>
            </a:endParaRPr>
          </a:p>
          <a:p>
            <a:r>
              <a:rPr lang="en-US" altLang="zh-CN" sz="2000" b="1"/>
              <a:t>15.  (2008)10 + (5B)16</a:t>
            </a:r>
            <a:r>
              <a:rPr lang="zh-CN" altLang="en-US" sz="2000" b="1"/>
              <a:t>的结果是（  ）。</a:t>
            </a:r>
            <a:r>
              <a:rPr lang="en-US" altLang="zh-CN" sz="2000" b="1"/>
              <a:t>noip14</a:t>
            </a:r>
          </a:p>
          <a:p>
            <a:r>
              <a:rPr lang="en-US" altLang="zh-CN" sz="2000" b="1"/>
              <a:t>A. (833)16       B. (2099)10         C. (4063)8          D. (100001100011)2</a:t>
            </a:r>
            <a:endParaRPr lang="en-US" altLang="zh-CN" sz="2000" b="1">
              <a:latin typeface="宋体" charset="-122"/>
            </a:endParaRPr>
          </a:p>
          <a:p>
            <a:endParaRPr lang="en-US" altLang="zh-CN" sz="2000" b="1">
              <a:latin typeface="宋体" charset="-122"/>
            </a:endParaRPr>
          </a:p>
          <a:p>
            <a:r>
              <a:rPr lang="en-US" altLang="zh-CN" sz="2000" b="1">
                <a:latin typeface="宋体" charset="-122"/>
              </a:rPr>
              <a:t>8</a:t>
            </a:r>
            <a:r>
              <a:rPr lang="zh-CN" altLang="en-US" sz="2000" b="1">
                <a:latin typeface="宋体" charset="-122"/>
              </a:rPr>
              <a:t>、与十进制数</a:t>
            </a:r>
            <a:r>
              <a:rPr lang="en-US" altLang="zh-CN" sz="2000" b="1">
                <a:latin typeface="宋体" charset="-122"/>
              </a:rPr>
              <a:t>17.5625 </a:t>
            </a:r>
            <a:r>
              <a:rPr lang="zh-CN" altLang="en-US" sz="2000" b="1">
                <a:latin typeface="宋体" charset="-122"/>
              </a:rPr>
              <a:t>对应的</a:t>
            </a:r>
            <a:r>
              <a:rPr lang="en-US" altLang="zh-CN" sz="2000" b="1">
                <a:latin typeface="宋体" charset="-122"/>
              </a:rPr>
              <a:t>8 </a:t>
            </a:r>
            <a:r>
              <a:rPr lang="zh-CN" altLang="en-US" sz="2000" b="1">
                <a:latin typeface="宋体" charset="-122"/>
              </a:rPr>
              <a:t>进制数是（ ）。</a:t>
            </a:r>
            <a:r>
              <a:rPr lang="en-US" altLang="zh-CN" sz="2000" b="1">
                <a:latin typeface="宋体" charset="-122"/>
              </a:rPr>
              <a:t>noip13</a:t>
            </a:r>
          </a:p>
          <a:p>
            <a:r>
              <a:rPr lang="en-US" altLang="zh-CN" sz="2000" b="1">
                <a:latin typeface="宋体" charset="-122"/>
              </a:rPr>
              <a:t>A. 21.5625 B. 21.44 C. 21.73</a:t>
            </a:r>
          </a:p>
          <a:p>
            <a:r>
              <a:rPr lang="en-US" altLang="zh-CN" sz="2000" b="1">
                <a:latin typeface="宋体" charset="-122"/>
              </a:rPr>
              <a:t>D. 21.731 E. </a:t>
            </a:r>
            <a:r>
              <a:rPr lang="zh-CN" altLang="en-US" sz="2000" b="1">
                <a:latin typeface="宋体" charset="-122"/>
              </a:rPr>
              <a:t>前</a:t>
            </a:r>
            <a:r>
              <a:rPr lang="en-US" altLang="zh-CN" sz="2000" b="1">
                <a:latin typeface="宋体" charset="-122"/>
              </a:rPr>
              <a:t>4 </a:t>
            </a:r>
            <a:r>
              <a:rPr lang="zh-CN" altLang="en-US" sz="2000" b="1">
                <a:latin typeface="宋体" charset="-122"/>
              </a:rPr>
              <a:t>个答案都不对</a:t>
            </a:r>
          </a:p>
          <a:p>
            <a:endParaRPr lang="zh-CN" altLang="en-US" sz="2000" b="1">
              <a:latin typeface="宋体" charset="-122"/>
            </a:endParaRPr>
          </a:p>
          <a:p>
            <a:r>
              <a:rPr lang="en-US" altLang="zh-CN" sz="2000" b="1">
                <a:latin typeface="宋体" charset="-122"/>
              </a:rPr>
              <a:t>13. (2070)16 + (34)8 </a:t>
            </a:r>
            <a:r>
              <a:rPr lang="zh-CN" altLang="en-US" sz="2000" b="1">
                <a:latin typeface="宋体" charset="-122"/>
              </a:rPr>
              <a:t>的结果是（ ）。</a:t>
            </a:r>
            <a:r>
              <a:rPr lang="en-US" altLang="zh-CN" sz="2000" b="1">
                <a:latin typeface="宋体" charset="-122"/>
              </a:rPr>
              <a:t>noip13</a:t>
            </a:r>
          </a:p>
          <a:p>
            <a:r>
              <a:rPr lang="en-US" altLang="zh-CN" sz="2000" b="1">
                <a:latin typeface="宋体" charset="-122"/>
              </a:rPr>
              <a:t>A. (8332)10 B. (208C)16</a:t>
            </a:r>
          </a:p>
          <a:p>
            <a:r>
              <a:rPr lang="en-US" altLang="zh-CN" sz="2000" b="1">
                <a:latin typeface="宋体" charset="-122"/>
              </a:rPr>
              <a:t>C. (100000000110)2 D. (20214)8</a:t>
            </a:r>
          </a:p>
          <a:p>
            <a:endParaRPr lang="en-US" altLang="zh-CN" sz="2000" b="1">
              <a:latin typeface="宋体" charset="-122"/>
            </a:endParaRPr>
          </a:p>
          <a:p>
            <a:r>
              <a:rPr lang="en-US" altLang="zh-CN" sz="2000" b="1"/>
              <a:t>9. </a:t>
            </a:r>
            <a:r>
              <a:rPr lang="zh-CN" altLang="en-US" sz="2000" b="1"/>
              <a:t>与十进制数</a:t>
            </a:r>
            <a:r>
              <a:rPr lang="en-US" altLang="zh-CN" sz="2000" b="1"/>
              <a:t>1770.625 </a:t>
            </a:r>
            <a:r>
              <a:rPr lang="zh-CN" altLang="en-US" sz="2000" b="1"/>
              <a:t>对应的八进制数是（ ）。</a:t>
            </a:r>
            <a:r>
              <a:rPr lang="en-US" altLang="zh-CN" sz="2000" b="1"/>
              <a:t>noip12</a:t>
            </a:r>
          </a:p>
          <a:p>
            <a:pPr lvl="1"/>
            <a:r>
              <a:rPr lang="en-US" altLang="zh-CN" sz="2000" b="1"/>
              <a:t>A. 3352.5 B. 3350.5 C. 3352.1161 </a:t>
            </a:r>
          </a:p>
          <a:p>
            <a:r>
              <a:rPr lang="en-US" altLang="zh-CN" sz="2000" b="1"/>
              <a:t>D. 3350.1151 E. </a:t>
            </a:r>
            <a:r>
              <a:rPr lang="zh-CN" altLang="en-US" sz="2000" b="1"/>
              <a:t>前</a:t>
            </a:r>
            <a:r>
              <a:rPr lang="en-US" altLang="zh-CN" sz="2000" b="1"/>
              <a:t>4</a:t>
            </a:r>
            <a:r>
              <a:rPr lang="zh-CN" altLang="en-US" sz="2000" b="1"/>
              <a:t>个答案都不对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988949" y="3152641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二、计算机网络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03200" y="304800"/>
            <a:ext cx="115824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</a:rPr>
              <a:t>二、</a:t>
            </a:r>
            <a:r>
              <a:rPr kumimoji="1" lang="zh-CN" altLang="en-US" sz="2800" b="1" dirty="0">
                <a:latin typeface="Times New Roman" pitchFamily="18" charset="0"/>
              </a:rPr>
              <a:t>计算机网络知识</a:t>
            </a:r>
            <a:endParaRPr kumimoji="1" lang="zh-CN" altLang="en-US" sz="28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</a:rPr>
              <a:t>计算机网络的拓扑结构</a:t>
            </a:r>
            <a:endParaRPr kumimoji="1" lang="zh-CN" altLang="en-US" sz="20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网络中各个站点相互连接的方法和形式称之为网络拓扑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11200" y="2209801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总线拓扑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57651" y="3095625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4580" name="Picture 4" descr="无标题-扫描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4775200" cy="781050"/>
          </a:xfrm>
          <a:prstGeom prst="rect">
            <a:avLst/>
          </a:prstGeom>
          <a:noFill/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807200" y="1981200"/>
            <a:ext cx="223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星型拓扑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118100" y="2928938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8800" y="2514600"/>
            <a:ext cx="2743200" cy="1403350"/>
          </a:xfrm>
          <a:prstGeom prst="rect">
            <a:avLst/>
          </a:prstGeom>
          <a:noFill/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016000" y="43434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环型拓扑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597400" y="266700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953000"/>
            <a:ext cx="4368800" cy="1524000"/>
          </a:xfrm>
          <a:prstGeom prst="rect">
            <a:avLst/>
          </a:prstGeom>
          <a:noFill/>
        </p:spPr>
      </p:pic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908800" y="41148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树型拓扑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343400" y="2600325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7200" y="4648200"/>
            <a:ext cx="4165600" cy="1970088"/>
          </a:xfrm>
          <a:prstGeom prst="rect">
            <a:avLst/>
          </a:prstGeom>
          <a:noFill/>
        </p:spPr>
      </p:pic>
      <p:pic>
        <p:nvPicPr>
          <p:cNvPr id="24591" name="Picture 15" descr="top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6525" y="1758633"/>
            <a:ext cx="9986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381001"/>
            <a:ext cx="11176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、计算机网络体系结构的核心是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OSI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模型</a:t>
            </a:r>
            <a:endParaRPr kumimoji="1" lang="zh-CN" altLang="en-US" sz="240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国际标准化组织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ISO</a:t>
            </a:r>
            <a:r>
              <a:rPr kumimoji="1" lang="zh-CN" altLang="en-US" sz="2400">
                <a:latin typeface="Times New Roman" pitchFamily="18" charset="0"/>
              </a:rPr>
              <a:t>）提出的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开放系统互联参考模型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OSI</a:t>
            </a:r>
            <a:r>
              <a:rPr kumimoji="1" lang="zh-CN" altLang="en-US" sz="2400">
                <a:latin typeface="Times New Roman" pitchFamily="18" charset="0"/>
              </a:rPr>
              <a:t>）已成为网络体系结构的标准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121151" y="1843088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5603" name="Picture 3" descr="无标题-扫描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1160"/>
            <a:ext cx="5892800" cy="4953000"/>
          </a:xfrm>
          <a:prstGeom prst="rect">
            <a:avLst/>
          </a:prstGeom>
          <a:noFill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502400" y="2133601"/>
            <a:ext cx="4775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  </a:t>
            </a:r>
            <a:r>
              <a:rPr kumimoji="1" lang="zh-CN" altLang="en-US" sz="2000">
                <a:latin typeface="Times New Roman" pitchFamily="18" charset="0"/>
              </a:rPr>
              <a:t>在这些层中，除了最高的第</a:t>
            </a:r>
            <a:r>
              <a:rPr kumimoji="1" lang="en-US" altLang="zh-CN" sz="2000">
                <a:latin typeface="Times New Roman" pitchFamily="18" charset="0"/>
              </a:rPr>
              <a:t>7</a:t>
            </a:r>
            <a:r>
              <a:rPr kumimoji="1" lang="zh-CN" altLang="en-US" sz="2000">
                <a:latin typeface="Times New Roman" pitchFamily="18" charset="0"/>
              </a:rPr>
              <a:t>层没有需要服务的上一层、最低的第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  <a:r>
              <a:rPr kumimoji="1" lang="zh-CN" altLang="en-US" sz="2000">
                <a:latin typeface="Times New Roman" pitchFamily="18" charset="0"/>
              </a:rPr>
              <a:t>层没有可利用服务的下一层外，其它的</a:t>
            </a:r>
            <a:r>
              <a:rPr kumimoji="1" lang="zh-CN" altLang="en-US" sz="2000">
                <a:solidFill>
                  <a:srgbClr val="FF3300"/>
                </a:solidFill>
                <a:latin typeface="Times New Roman" pitchFamily="18" charset="0"/>
              </a:rPr>
              <a:t>每一层都建立在下一层的基础上，利用下一层来实现自己的功能，并向上一级提供服务。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   主机</a:t>
            </a:r>
            <a:r>
              <a:rPr kumimoji="1" lang="en-US" altLang="zh-CN" sz="2000">
                <a:latin typeface="Times New Roman" pitchFamily="18" charset="0"/>
              </a:rPr>
              <a:t>A</a:t>
            </a:r>
            <a:r>
              <a:rPr kumimoji="1" lang="zh-CN" altLang="en-US" sz="2000">
                <a:latin typeface="Times New Roman" pitchFamily="18" charset="0"/>
              </a:rPr>
              <a:t>与主机</a:t>
            </a:r>
            <a:r>
              <a:rPr kumimoji="1" lang="en-US" altLang="zh-CN" sz="2000">
                <a:latin typeface="Times New Roman" pitchFamily="18" charset="0"/>
              </a:rPr>
              <a:t>B</a:t>
            </a:r>
            <a:r>
              <a:rPr kumimoji="1" lang="zh-CN" altLang="en-US" sz="2000">
                <a:latin typeface="Times New Roman" pitchFamily="18" charset="0"/>
              </a:rPr>
              <a:t>进行通信时，通信协议是在对等层之间进行的。其中，物理层与物理层之间的通信协议是直接的，其他对等层之间的通信协议都是间接的。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769101" y="1628776"/>
            <a:ext cx="355176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7432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24418" y="1052514"/>
            <a:ext cx="10850033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latin typeface="宋体" charset="-122"/>
              </a:rPr>
              <a:t>9</a:t>
            </a:r>
            <a:r>
              <a:rPr lang="zh-CN" altLang="en-US" sz="2000" b="1">
                <a:latin typeface="宋体" charset="-122"/>
              </a:rPr>
              <a:t>、</a:t>
            </a:r>
            <a:r>
              <a:rPr lang="en-US" altLang="zh-CN" sz="2000" b="1">
                <a:latin typeface="宋体" charset="-122"/>
              </a:rPr>
              <a:t>TCP/IP</a:t>
            </a:r>
            <a:r>
              <a:rPr lang="zh-CN" altLang="en-US" sz="2000" b="1">
                <a:latin typeface="宋体" charset="-122"/>
              </a:rPr>
              <a:t>是一组构成互联网基础的网络协议，字面上包括两组协议：传输控制协议（</a:t>
            </a:r>
            <a:r>
              <a:rPr lang="en-US" altLang="zh-CN" sz="2000" b="1">
                <a:latin typeface="宋体" charset="-122"/>
              </a:rPr>
              <a:t>TCP</a:t>
            </a:r>
            <a:r>
              <a:rPr lang="zh-CN" altLang="en-US" sz="2000" b="1">
                <a:latin typeface="宋体" charset="-122"/>
              </a:rPr>
              <a:t>）和网际协议（</a:t>
            </a:r>
            <a:r>
              <a:rPr lang="en-US" altLang="zh-CN" sz="2000" b="1">
                <a:latin typeface="宋体" charset="-122"/>
              </a:rPr>
              <a:t>IP</a:t>
            </a:r>
            <a:r>
              <a:rPr lang="zh-CN" altLang="en-US" sz="2000" b="1">
                <a:latin typeface="宋体" charset="-122"/>
              </a:rPr>
              <a:t>）。</a:t>
            </a:r>
            <a:r>
              <a:rPr lang="en-US" altLang="zh-CN" sz="2000" b="1">
                <a:latin typeface="宋体" charset="-122"/>
              </a:rPr>
              <a:t>TCP/IP </a:t>
            </a:r>
            <a:r>
              <a:rPr lang="zh-CN" altLang="en-US" sz="2000" b="1">
                <a:latin typeface="宋体" charset="-122"/>
              </a:rPr>
              <a:t>协议把</a:t>
            </a:r>
            <a:r>
              <a:rPr lang="en-US" altLang="zh-CN" sz="2000" b="1">
                <a:latin typeface="宋体" charset="-122"/>
              </a:rPr>
              <a:t>Internet</a:t>
            </a:r>
            <a:r>
              <a:rPr lang="zh-CN" altLang="en-US" sz="2000" b="1">
                <a:latin typeface="宋体" charset="-122"/>
              </a:rPr>
              <a:t>网络系统描述成具有</a:t>
            </a:r>
            <a:r>
              <a:rPr lang="zh-CN" altLang="en-US" sz="2000" b="1">
                <a:solidFill>
                  <a:srgbClr val="FF3300"/>
                </a:solidFill>
                <a:latin typeface="宋体" charset="-122"/>
              </a:rPr>
              <a:t>四</a:t>
            </a:r>
            <a:r>
              <a:rPr lang="zh-CN" altLang="en-US" sz="2000" b="1">
                <a:latin typeface="宋体" charset="-122"/>
              </a:rPr>
              <a:t>个层次功能的网络模型</a:t>
            </a:r>
            <a:r>
              <a:rPr lang="en-US" altLang="zh-CN" sz="2000" b="1">
                <a:latin typeface="宋体" charset="-122"/>
              </a:rPr>
              <a:t>,</a:t>
            </a:r>
            <a:r>
              <a:rPr lang="zh-CN" altLang="en-US" sz="2000" b="1">
                <a:latin typeface="宋体" charset="-122"/>
              </a:rPr>
              <a:t>其中</a:t>
            </a:r>
            <a:r>
              <a:rPr lang="zh-CN" altLang="en-US" sz="2000" b="1">
                <a:solidFill>
                  <a:srgbClr val="FF3300"/>
                </a:solidFill>
                <a:latin typeface="宋体" charset="-122"/>
              </a:rPr>
              <a:t>提供源节点和目的节点之间的信息传输服务，包括寻址和路由器选择等功能的是</a:t>
            </a:r>
            <a:r>
              <a:rPr lang="zh-CN" altLang="en-US" sz="2000" b="1">
                <a:latin typeface="宋体" charset="-122"/>
              </a:rPr>
              <a:t>（  ）。</a:t>
            </a:r>
            <a:r>
              <a:rPr lang="en-US" altLang="zh-CN" sz="2000" b="1">
                <a:latin typeface="宋体" charset="-122"/>
              </a:rPr>
              <a:t>Noip14</a:t>
            </a:r>
          </a:p>
          <a:p>
            <a:endParaRPr lang="en-US" altLang="zh-CN" sz="2000" b="1">
              <a:latin typeface="宋体" charset="-122"/>
            </a:endParaRPr>
          </a:p>
          <a:p>
            <a:r>
              <a:rPr lang="en-US" altLang="zh-CN" sz="2000" b="1">
                <a:latin typeface="宋体" charset="-122"/>
              </a:rPr>
              <a:t>A. </a:t>
            </a:r>
            <a:r>
              <a:rPr lang="zh-CN" altLang="en-US" sz="2000" b="1">
                <a:latin typeface="宋体" charset="-122"/>
              </a:rPr>
              <a:t>链路层         </a:t>
            </a:r>
            <a:r>
              <a:rPr lang="en-US" altLang="zh-CN" sz="2000" b="1">
                <a:latin typeface="宋体" charset="-122"/>
              </a:rPr>
              <a:t>B</a:t>
            </a:r>
            <a:r>
              <a:rPr lang="zh-CN" altLang="en-US" sz="2000" b="1">
                <a:latin typeface="宋体" charset="-122"/>
              </a:rPr>
              <a:t>．网络层          </a:t>
            </a:r>
            <a:r>
              <a:rPr lang="en-US" altLang="zh-CN" sz="2000" b="1">
                <a:latin typeface="宋体" charset="-122"/>
              </a:rPr>
              <a:t>C. </a:t>
            </a:r>
            <a:r>
              <a:rPr lang="zh-CN" altLang="en-US" sz="2000" b="1">
                <a:latin typeface="宋体" charset="-122"/>
              </a:rPr>
              <a:t>传输层       </a:t>
            </a:r>
            <a:r>
              <a:rPr lang="en-US" altLang="zh-CN" sz="2000" b="1">
                <a:latin typeface="宋体" charset="-122"/>
              </a:rPr>
              <a:t>D. </a:t>
            </a:r>
            <a:r>
              <a:rPr lang="zh-CN" altLang="en-US" sz="2000" b="1">
                <a:latin typeface="宋体" charset="-122"/>
              </a:rPr>
              <a:t>应用层         </a:t>
            </a:r>
            <a:r>
              <a:rPr lang="en-US" altLang="zh-CN" sz="2000" b="1">
                <a:latin typeface="宋体" charset="-122"/>
              </a:rPr>
              <a:t>E.</a:t>
            </a:r>
            <a:r>
              <a:rPr lang="zh-CN" altLang="en-US" sz="2000" b="1">
                <a:latin typeface="宋体" charset="-122"/>
              </a:rPr>
              <a:t>会话层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27051" y="4221164"/>
            <a:ext cx="10847916" cy="1523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TCP/IP</a:t>
            </a:r>
            <a:r>
              <a:rPr lang="zh-CN" altLang="en-US" sz="2400"/>
              <a:t>（</a:t>
            </a:r>
            <a:r>
              <a:rPr lang="en-US" altLang="zh-CN" sz="2400" b="1"/>
              <a:t>Transmission Control Protocol/Internet Protocol</a:t>
            </a:r>
            <a:r>
              <a:rPr lang="en-US" altLang="zh-CN" sz="2400"/>
              <a:t>)</a:t>
            </a:r>
            <a:r>
              <a:rPr lang="zh-CN" altLang="en-US" sz="2400"/>
              <a:t>的简写，中文译名为</a:t>
            </a:r>
            <a:r>
              <a:rPr lang="zh-CN" altLang="en-US" sz="2400" b="1"/>
              <a:t>传输控制协议</a:t>
            </a:r>
            <a:r>
              <a:rPr lang="en-US" altLang="zh-CN" sz="2400" b="1"/>
              <a:t>/</a:t>
            </a:r>
            <a:r>
              <a:rPr lang="zh-CN" altLang="en-US" sz="2400" b="1"/>
              <a:t>因特网互联协议</a:t>
            </a:r>
            <a:r>
              <a:rPr lang="zh-CN" altLang="en-US" sz="2400"/>
              <a:t>，又叫网络通讯协议 。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超文本传输协议（</a:t>
            </a:r>
            <a:r>
              <a:rPr lang="en-US" altLang="zh-CN"/>
              <a:t>HTTP</a:t>
            </a:r>
            <a:r>
              <a:rPr lang="zh-CN" altLang="en-US"/>
              <a:t>），文件传输协议（</a:t>
            </a:r>
            <a:r>
              <a:rPr lang="en-US" altLang="zh-CN"/>
              <a:t>FTP</a:t>
            </a:r>
            <a:r>
              <a:rPr lang="zh-CN" altLang="en-US"/>
              <a:t>），</a:t>
            </a:r>
            <a:r>
              <a:rPr lang="en-US" altLang="zh-CN" b="1"/>
              <a:t>Telnet</a:t>
            </a:r>
            <a:r>
              <a:rPr lang="zh-CN" altLang="en-US"/>
              <a:t>和简单邮件传输协议（</a:t>
            </a:r>
            <a:r>
              <a:rPr lang="en-US" altLang="zh-CN"/>
              <a:t>SMTP</a:t>
            </a:r>
            <a:r>
              <a:rPr lang="zh-CN" altLang="en-US"/>
              <a:t>：发送收电子邮件 ，</a:t>
            </a:r>
            <a:r>
              <a:rPr lang="en-US" altLang="zh-CN"/>
              <a:t>pop3</a:t>
            </a:r>
            <a:r>
              <a:rPr lang="zh-CN" altLang="en-US"/>
              <a:t>：接收电子邮件 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08000" y="304800"/>
            <a:ext cx="1076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Internet 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网络地址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(IP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地址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2657475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6627" name="Picture 3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914401"/>
            <a:ext cx="9652000" cy="2506663"/>
          </a:xfrm>
          <a:prstGeom prst="rect">
            <a:avLst/>
          </a:prstGeo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11200" y="3429001"/>
            <a:ext cx="10668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类网络为大型网络；</a:t>
            </a:r>
            <a:r>
              <a:rPr kumimoji="1" lang="en-US" altLang="zh-CN" sz="2400">
                <a:latin typeface="Times New Roman" pitchFamily="18" charset="0"/>
              </a:rPr>
              <a:t>B</a:t>
            </a:r>
            <a:r>
              <a:rPr kumimoji="1" lang="zh-CN" altLang="en-US" sz="2400">
                <a:latin typeface="Times New Roman" pitchFamily="18" charset="0"/>
              </a:rPr>
              <a:t>类网络为中型网络；</a:t>
            </a:r>
            <a:r>
              <a:rPr kumimoji="1" lang="en-US" altLang="zh-CN" sz="2400">
                <a:latin typeface="Times New Roman" pitchFamily="18" charset="0"/>
              </a:rPr>
              <a:t>C</a:t>
            </a:r>
            <a:r>
              <a:rPr kumimoji="1" lang="zh-CN" altLang="en-US" sz="2400">
                <a:latin typeface="Times New Roman" pitchFamily="18" charset="0"/>
              </a:rPr>
              <a:t>类网络为小型网络。这三类网络的地址特征为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⑴</a:t>
            </a:r>
            <a:r>
              <a:rPr kumimoji="1" lang="en-US" altLang="zh-CN" sz="2000">
                <a:latin typeface="Times New Roman" pitchFamily="18" charset="0"/>
              </a:rPr>
              <a:t>A</a:t>
            </a:r>
            <a:r>
              <a:rPr kumimoji="1" lang="zh-CN" altLang="en-US" sz="2000">
                <a:latin typeface="Times New Roman" pitchFamily="18" charset="0"/>
              </a:rPr>
              <a:t>类网络以</a:t>
            </a:r>
            <a:r>
              <a:rPr kumimoji="1" lang="en-US" altLang="zh-CN" sz="2000">
                <a:latin typeface="Times New Roman" pitchFamily="18" charset="0"/>
              </a:rPr>
              <a:t>0</a:t>
            </a:r>
            <a:r>
              <a:rPr kumimoji="1" lang="zh-CN" altLang="en-US" sz="2000">
                <a:latin typeface="Times New Roman" pitchFamily="18" charset="0"/>
              </a:rPr>
              <a:t>开头，网络号码是</a:t>
            </a:r>
            <a:r>
              <a:rPr kumimoji="1" lang="en-US" altLang="zh-CN" sz="2000">
                <a:latin typeface="Times New Roman" pitchFamily="18" charset="0"/>
              </a:rPr>
              <a:t>7</a:t>
            </a:r>
            <a:r>
              <a:rPr kumimoji="1" lang="zh-CN" altLang="en-US" sz="2000">
                <a:latin typeface="Times New Roman" pitchFamily="18" charset="0"/>
              </a:rPr>
              <a:t>位，主机号码是</a:t>
            </a:r>
            <a:r>
              <a:rPr kumimoji="1" lang="en-US" altLang="zh-CN" sz="2000">
                <a:latin typeface="Times New Roman" pitchFamily="18" charset="0"/>
              </a:rPr>
              <a:t>24</a:t>
            </a:r>
            <a:r>
              <a:rPr kumimoji="1" lang="zh-CN" altLang="en-US" sz="2000">
                <a:latin typeface="Times New Roman" pitchFamily="18" charset="0"/>
              </a:rPr>
              <a:t>位     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⑵</a:t>
            </a:r>
            <a:r>
              <a:rPr kumimoji="1" lang="en-US" altLang="zh-CN" sz="2000">
                <a:latin typeface="Times New Roman" pitchFamily="18" charset="0"/>
              </a:rPr>
              <a:t>B</a:t>
            </a:r>
            <a:r>
              <a:rPr kumimoji="1" lang="zh-CN" altLang="en-US" sz="2000">
                <a:latin typeface="Times New Roman" pitchFamily="18" charset="0"/>
              </a:rPr>
              <a:t>类网络以</a:t>
            </a:r>
            <a:r>
              <a:rPr kumimoji="1" lang="en-US" altLang="zh-CN" sz="2000">
                <a:latin typeface="Times New Roman" pitchFamily="18" charset="0"/>
              </a:rPr>
              <a:t>10</a:t>
            </a:r>
            <a:r>
              <a:rPr kumimoji="1" lang="zh-CN" altLang="en-US" sz="2000">
                <a:latin typeface="Times New Roman" pitchFamily="18" charset="0"/>
              </a:rPr>
              <a:t>开头，网络号码是</a:t>
            </a:r>
            <a:r>
              <a:rPr kumimoji="1" lang="en-US" altLang="zh-CN" sz="2000">
                <a:latin typeface="Times New Roman" pitchFamily="18" charset="0"/>
              </a:rPr>
              <a:t>14</a:t>
            </a:r>
            <a:r>
              <a:rPr kumimoji="1" lang="zh-CN" altLang="en-US" sz="2000">
                <a:latin typeface="Times New Roman" pitchFamily="18" charset="0"/>
              </a:rPr>
              <a:t>位，主机号码是</a:t>
            </a:r>
            <a:r>
              <a:rPr kumimoji="1" lang="en-US" altLang="zh-CN" sz="2000">
                <a:latin typeface="Times New Roman" pitchFamily="18" charset="0"/>
              </a:rPr>
              <a:t>16</a:t>
            </a:r>
            <a:r>
              <a:rPr kumimoji="1" lang="zh-CN" altLang="en-US" sz="2000"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⑶</a:t>
            </a:r>
            <a:r>
              <a:rPr kumimoji="1" lang="en-US" altLang="zh-CN" sz="2000">
                <a:latin typeface="Times New Roman" pitchFamily="18" charset="0"/>
              </a:rPr>
              <a:t>C</a:t>
            </a:r>
            <a:r>
              <a:rPr kumimoji="1" lang="zh-CN" altLang="en-US" sz="2000">
                <a:latin typeface="Times New Roman" pitchFamily="18" charset="0"/>
              </a:rPr>
              <a:t>类网络以</a:t>
            </a:r>
            <a:r>
              <a:rPr kumimoji="1" lang="en-US" altLang="zh-CN" sz="2000">
                <a:latin typeface="Times New Roman" pitchFamily="18" charset="0"/>
              </a:rPr>
              <a:t>110</a:t>
            </a:r>
            <a:r>
              <a:rPr kumimoji="1" lang="zh-CN" altLang="en-US" sz="2000">
                <a:latin typeface="Times New Roman" pitchFamily="18" charset="0"/>
              </a:rPr>
              <a:t>开头，</a:t>
            </a:r>
            <a:r>
              <a:rPr kumimoji="1" lang="en-US" altLang="zh-CN" sz="2000">
                <a:latin typeface="Times New Roman" pitchFamily="18" charset="0"/>
              </a:rPr>
              <a:t>C</a:t>
            </a:r>
            <a:r>
              <a:rPr kumimoji="1" lang="zh-CN" altLang="en-US" sz="2000">
                <a:latin typeface="Times New Roman" pitchFamily="18" charset="0"/>
              </a:rPr>
              <a:t>类网络的网络号码是</a:t>
            </a:r>
            <a:r>
              <a:rPr kumimoji="1" lang="en-US" altLang="zh-CN" sz="2000">
                <a:latin typeface="Times New Roman" pitchFamily="18" charset="0"/>
              </a:rPr>
              <a:t>21</a:t>
            </a:r>
            <a:r>
              <a:rPr kumimoji="1" lang="zh-CN" altLang="en-US" sz="2000">
                <a:latin typeface="Times New Roman" pitchFamily="18" charset="0"/>
              </a:rPr>
              <a:t>位，主机号码是</a:t>
            </a:r>
            <a:r>
              <a:rPr kumimoji="1" lang="en-US" altLang="zh-CN" sz="2000">
                <a:latin typeface="Times New Roman" pitchFamily="18" charset="0"/>
              </a:rPr>
              <a:t>8</a:t>
            </a:r>
            <a:r>
              <a:rPr kumimoji="1" lang="zh-CN" altLang="en-US" sz="2000"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D</a:t>
            </a:r>
            <a:r>
              <a:rPr kumimoji="1" lang="zh-CN" altLang="en-US" sz="2000">
                <a:latin typeface="Times New Roman" pitchFamily="18" charset="0"/>
              </a:rPr>
              <a:t>类地址以</a:t>
            </a:r>
            <a:r>
              <a:rPr kumimoji="1" lang="en-US" altLang="zh-CN" sz="2000">
                <a:latin typeface="Times New Roman" pitchFamily="18" charset="0"/>
              </a:rPr>
              <a:t>1110</a:t>
            </a:r>
            <a:r>
              <a:rPr kumimoji="1" lang="zh-CN" altLang="en-US" sz="2000">
                <a:latin typeface="Times New Roman" pitchFamily="18" charset="0"/>
              </a:rPr>
              <a:t>开头，</a:t>
            </a:r>
            <a:r>
              <a:rPr kumimoji="1" lang="en-US" altLang="zh-CN" sz="2000">
                <a:latin typeface="Times New Roman" pitchFamily="18" charset="0"/>
              </a:rPr>
              <a:t>E</a:t>
            </a:r>
            <a:r>
              <a:rPr kumimoji="1" lang="zh-CN" altLang="en-US" sz="2000">
                <a:latin typeface="Times New Roman" pitchFamily="18" charset="0"/>
              </a:rPr>
              <a:t>类地址以</a:t>
            </a:r>
            <a:r>
              <a:rPr kumimoji="1" lang="en-US" altLang="zh-CN" sz="2000">
                <a:latin typeface="Times New Roman" pitchFamily="18" charset="0"/>
              </a:rPr>
              <a:t>11110</a:t>
            </a:r>
            <a:r>
              <a:rPr kumimoji="1" lang="zh-CN" altLang="en-US" sz="2000">
                <a:latin typeface="Times New Roman" pitchFamily="18" charset="0"/>
              </a:rPr>
              <a:t>开头。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24418" y="1052513"/>
            <a:ext cx="103695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b="1">
                <a:latin typeface="宋体" charset="-122"/>
              </a:rPr>
              <a:t>8. </a:t>
            </a:r>
            <a:r>
              <a:rPr lang="zh-CN" altLang="en-US" b="1">
                <a:latin typeface="宋体" charset="-122"/>
              </a:rPr>
              <a:t>常见的邮件传输服务器使用（ ）协议</a:t>
            </a:r>
            <a:r>
              <a:rPr lang="zh-CN" altLang="en-US" b="1">
                <a:solidFill>
                  <a:srgbClr val="FF3300"/>
                </a:solidFill>
                <a:latin typeface="宋体" charset="-122"/>
              </a:rPr>
              <a:t>发送</a:t>
            </a:r>
            <a:r>
              <a:rPr lang="zh-CN" altLang="en-US" b="1">
                <a:latin typeface="宋体" charset="-122"/>
              </a:rPr>
              <a:t>邮件。（</a:t>
            </a:r>
            <a:r>
              <a:rPr lang="en-US" altLang="zh-CN" b="1">
                <a:latin typeface="宋体" charset="-122"/>
              </a:rPr>
              <a:t>NOIp11</a:t>
            </a:r>
            <a:r>
              <a:rPr lang="zh-CN" altLang="en-US" b="1">
                <a:latin typeface="宋体" charset="-122"/>
              </a:rPr>
              <a:t>）</a:t>
            </a:r>
            <a:br>
              <a:rPr lang="zh-CN" altLang="en-US" b="1">
                <a:latin typeface="宋体" charset="-122"/>
              </a:rPr>
            </a:br>
            <a:r>
              <a:rPr lang="zh-CN" altLang="en-US" b="1">
                <a:latin typeface="宋体" charset="-122"/>
              </a:rPr>
              <a:t>   </a:t>
            </a:r>
            <a:r>
              <a:rPr lang="en-US" altLang="zh-CN" b="1">
                <a:latin typeface="宋体" charset="-122"/>
              </a:rPr>
              <a:t>A. HTTP B. SMTP C. TCP D. FTP E. POP3</a:t>
            </a:r>
            <a:br>
              <a:rPr lang="en-US" altLang="zh-CN" b="1">
                <a:latin typeface="宋体" charset="-122"/>
              </a:rPr>
            </a:br>
            <a:endParaRPr lang="en-US" altLang="zh-CN" b="1">
              <a:latin typeface="宋体" charset="-122"/>
            </a:endParaRPr>
          </a:p>
          <a:p>
            <a:pPr marL="457200" indent="-457200"/>
            <a:r>
              <a:rPr lang="en-US" altLang="zh-CN" b="1">
                <a:latin typeface="宋体" charset="-122"/>
              </a:rPr>
              <a:t>9. </a:t>
            </a:r>
            <a:r>
              <a:rPr lang="zh-CN" altLang="en-US" b="1">
                <a:latin typeface="宋体" charset="-122"/>
              </a:rPr>
              <a:t>不能在</a:t>
            </a:r>
            <a:r>
              <a:rPr lang="en-US" altLang="zh-CN" b="1">
                <a:latin typeface="宋体" charset="-122"/>
              </a:rPr>
              <a:t>Linux </a:t>
            </a:r>
            <a:r>
              <a:rPr lang="zh-CN" altLang="en-US" b="1">
                <a:latin typeface="宋体" charset="-122"/>
              </a:rPr>
              <a:t>上使用的网页浏览器是（ ）。 （</a:t>
            </a:r>
            <a:r>
              <a:rPr lang="en-US" altLang="zh-CN" b="1">
                <a:latin typeface="宋体" charset="-122"/>
              </a:rPr>
              <a:t>NOIp11</a:t>
            </a:r>
            <a:r>
              <a:rPr lang="zh-CN" altLang="en-US" b="1">
                <a:latin typeface="宋体" charset="-122"/>
              </a:rPr>
              <a:t>） </a:t>
            </a:r>
            <a:br>
              <a:rPr lang="zh-CN" altLang="en-US" b="1">
                <a:latin typeface="宋体" charset="-122"/>
              </a:rPr>
            </a:br>
            <a:r>
              <a:rPr lang="zh-CN" altLang="en-US" b="1">
                <a:latin typeface="宋体" charset="-122"/>
              </a:rPr>
              <a:t>   </a:t>
            </a:r>
            <a:r>
              <a:rPr lang="en-US" altLang="zh-CN" b="1">
                <a:latin typeface="宋体" charset="-122"/>
              </a:rPr>
              <a:t>A. Internet Explore B. Netscape C. Opera D. Firefox E. Mozilla</a:t>
            </a:r>
            <a:br>
              <a:rPr lang="en-US" altLang="zh-CN" b="1">
                <a:latin typeface="宋体" charset="-122"/>
              </a:rPr>
            </a:br>
            <a:r>
              <a:rPr lang="en-US" altLang="zh-CN" b="1">
                <a:latin typeface="宋体" charset="-122"/>
              </a:rPr>
              <a:t/>
            </a:r>
            <a:br>
              <a:rPr lang="en-US" altLang="zh-CN" b="1">
                <a:latin typeface="宋体" charset="-122"/>
              </a:rPr>
            </a:br>
            <a:r>
              <a:rPr lang="en-US" altLang="zh-CN" b="1">
                <a:latin typeface="宋体" charset="-122"/>
              </a:rPr>
              <a:t>8</a:t>
            </a:r>
            <a:r>
              <a:rPr lang="zh-CN" altLang="en-US" b="1">
                <a:latin typeface="宋体" charset="-122"/>
              </a:rPr>
              <a:t>、下列哪个网络上常用的名字缩写是错误的（  ）。（</a:t>
            </a:r>
            <a:r>
              <a:rPr lang="en-US" altLang="zh-CN" b="1">
                <a:latin typeface="宋体" charset="-122"/>
              </a:rPr>
              <a:t>NOIP10</a:t>
            </a:r>
            <a:r>
              <a:rPr lang="zh-CN" altLang="en-US" b="1">
                <a:latin typeface="宋体" charset="-122"/>
              </a:rPr>
              <a:t>）</a:t>
            </a:r>
          </a:p>
          <a:p>
            <a:pPr marL="914400" lvl="1" indent="-457200"/>
            <a:r>
              <a:rPr lang="zh-CN" altLang="en-US" b="1">
                <a:latin typeface="宋体" charset="-122"/>
              </a:rPr>
              <a:t>  </a:t>
            </a:r>
            <a:r>
              <a:rPr lang="en-US" altLang="zh-CN" b="1">
                <a:latin typeface="宋体" charset="-122"/>
              </a:rPr>
              <a:t>A</a:t>
            </a:r>
            <a:r>
              <a:rPr lang="zh-CN" altLang="en-US" b="1">
                <a:latin typeface="宋体" charset="-122"/>
              </a:rPr>
              <a:t>、</a:t>
            </a:r>
            <a:r>
              <a:rPr lang="en-US" altLang="zh-CN" b="1">
                <a:latin typeface="宋体" charset="-122"/>
              </a:rPr>
              <a:t>WWW</a:t>
            </a:r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World Wide Web</a:t>
            </a:r>
            <a:r>
              <a:rPr lang="zh-CN" altLang="en-US" b="1">
                <a:latin typeface="宋体" charset="-122"/>
              </a:rPr>
              <a:t>）</a:t>
            </a:r>
          </a:p>
          <a:p>
            <a:pPr marL="914400" lvl="1" indent="-457200"/>
            <a:r>
              <a:rPr lang="zh-CN" altLang="en-US" b="1">
                <a:latin typeface="宋体" charset="-122"/>
              </a:rPr>
              <a:t>  </a:t>
            </a:r>
            <a:r>
              <a:rPr lang="en-US" altLang="zh-CN" b="1">
                <a:latin typeface="宋体" charset="-122"/>
              </a:rPr>
              <a:t>B</a:t>
            </a:r>
            <a:r>
              <a:rPr lang="zh-CN" altLang="en-US" b="1">
                <a:latin typeface="宋体" charset="-122"/>
              </a:rPr>
              <a:t>、</a:t>
            </a:r>
            <a:r>
              <a:rPr lang="en-US" altLang="zh-CN" b="1">
                <a:latin typeface="宋体" charset="-122"/>
              </a:rPr>
              <a:t>URL</a:t>
            </a:r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Uniform Resource Locator</a:t>
            </a:r>
            <a:r>
              <a:rPr lang="zh-CN" altLang="en-US" b="1">
                <a:latin typeface="宋体" charset="-122"/>
              </a:rPr>
              <a:t>）</a:t>
            </a:r>
          </a:p>
          <a:p>
            <a:pPr marL="914400" lvl="1" indent="-457200"/>
            <a:r>
              <a:rPr lang="zh-CN" altLang="en-US" b="1">
                <a:latin typeface="宋体" charset="-122"/>
              </a:rPr>
              <a:t>  </a:t>
            </a:r>
            <a:r>
              <a:rPr lang="en-US" altLang="zh-CN" b="1">
                <a:latin typeface="宋体" charset="-122"/>
              </a:rPr>
              <a:t>C</a:t>
            </a:r>
            <a:r>
              <a:rPr lang="zh-CN" altLang="en-US" b="1">
                <a:latin typeface="宋体" charset="-122"/>
              </a:rPr>
              <a:t>、</a:t>
            </a:r>
            <a:r>
              <a:rPr lang="en-US" altLang="zh-CN" b="1">
                <a:latin typeface="宋体" charset="-122"/>
              </a:rPr>
              <a:t>HTTP</a:t>
            </a:r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Hypertext Transfer Protocol</a:t>
            </a:r>
            <a:r>
              <a:rPr lang="zh-CN" altLang="en-US" b="1">
                <a:latin typeface="宋体" charset="-122"/>
              </a:rPr>
              <a:t>）</a:t>
            </a:r>
          </a:p>
          <a:p>
            <a:pPr marL="914400" lvl="1" indent="-457200"/>
            <a:r>
              <a:rPr lang="zh-CN" altLang="en-US" b="1">
                <a:latin typeface="宋体" charset="-122"/>
              </a:rPr>
              <a:t>  </a:t>
            </a:r>
            <a:r>
              <a:rPr lang="en-US" altLang="zh-CN" b="1">
                <a:latin typeface="宋体" charset="-122"/>
              </a:rPr>
              <a:t>D</a:t>
            </a:r>
            <a:r>
              <a:rPr lang="zh-CN" altLang="en-US" b="1">
                <a:latin typeface="宋体" charset="-122"/>
              </a:rPr>
              <a:t>、</a:t>
            </a:r>
            <a:r>
              <a:rPr lang="en-US" altLang="zh-CN" b="1">
                <a:latin typeface="宋体" charset="-122"/>
              </a:rPr>
              <a:t>FTP</a:t>
            </a:r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Fast Transfer Protocol</a:t>
            </a:r>
            <a:r>
              <a:rPr lang="zh-CN" altLang="en-US" b="1">
                <a:latin typeface="宋体" charset="-122"/>
              </a:rPr>
              <a:t>）</a:t>
            </a:r>
          </a:p>
          <a:p>
            <a:pPr marL="914400" lvl="1" indent="-457200"/>
            <a:r>
              <a:rPr lang="zh-CN" altLang="en-US" b="1">
                <a:latin typeface="宋体" charset="-122"/>
              </a:rPr>
              <a:t>  </a:t>
            </a:r>
            <a:r>
              <a:rPr lang="en-US" altLang="zh-CN" b="1">
                <a:latin typeface="宋体" charset="-122"/>
              </a:rPr>
              <a:t>E</a:t>
            </a:r>
            <a:r>
              <a:rPr lang="zh-CN" altLang="en-US" b="1">
                <a:latin typeface="宋体" charset="-122"/>
              </a:rPr>
              <a:t>、</a:t>
            </a:r>
            <a:r>
              <a:rPr lang="en-US" altLang="zh-CN" b="1">
                <a:latin typeface="宋体" charset="-122"/>
              </a:rPr>
              <a:t>TCP</a:t>
            </a:r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Transfer Control Protocol</a:t>
            </a:r>
            <a:r>
              <a:rPr lang="zh-CN" altLang="en-US" b="1">
                <a:latin typeface="宋体" charset="-122"/>
              </a:rPr>
              <a:t>）。</a:t>
            </a:r>
          </a:p>
          <a:p>
            <a:pPr marL="914400" lvl="1" indent="-457200"/>
            <a:endParaRPr lang="zh-CN" altLang="en-US" b="1">
              <a:latin typeface="宋体" charset="-122"/>
            </a:endParaRPr>
          </a:p>
          <a:p>
            <a:pPr marL="914400" lvl="1" indent="-457200"/>
            <a:r>
              <a:rPr lang="en-US" altLang="zh-CN" b="1">
                <a:latin typeface="宋体" charset="-122"/>
              </a:rPr>
              <a:t>10</a:t>
            </a:r>
            <a:r>
              <a:rPr lang="zh-CN" altLang="en-US" b="1">
                <a:latin typeface="宋体" charset="-122"/>
              </a:rPr>
              <a:t>、一台计算机如果要利用电话线上网，就必须配置能够对数字信号和模拟信号进行相互转换的设备，这种设备是（  ）。</a:t>
            </a:r>
          </a:p>
          <a:p>
            <a:pPr marL="914400" lvl="1" indent="-457200"/>
            <a:r>
              <a:rPr lang="zh-CN" altLang="en-US" b="1">
                <a:latin typeface="宋体" charset="-122"/>
              </a:rPr>
              <a:t>  </a:t>
            </a:r>
            <a:r>
              <a:rPr lang="en-US" altLang="zh-CN" b="1">
                <a:latin typeface="宋体" charset="-122"/>
              </a:rPr>
              <a:t>A. </a:t>
            </a:r>
            <a:r>
              <a:rPr lang="zh-CN" altLang="en-US" b="1">
                <a:latin typeface="宋体" charset="-122"/>
              </a:rPr>
              <a:t>调制解调器   </a:t>
            </a:r>
            <a:r>
              <a:rPr lang="en-US" altLang="zh-CN" b="1">
                <a:latin typeface="宋体" charset="-122"/>
              </a:rPr>
              <a:t>B. </a:t>
            </a:r>
            <a:r>
              <a:rPr lang="zh-CN" altLang="en-US" b="1">
                <a:latin typeface="宋体" charset="-122"/>
              </a:rPr>
              <a:t>路由器   </a:t>
            </a:r>
            <a:r>
              <a:rPr lang="en-US" altLang="zh-CN" b="1">
                <a:latin typeface="宋体" charset="-122"/>
              </a:rPr>
              <a:t>C. </a:t>
            </a:r>
            <a:r>
              <a:rPr lang="zh-CN" altLang="en-US" b="1">
                <a:latin typeface="宋体" charset="-122"/>
              </a:rPr>
              <a:t>网卡   </a:t>
            </a:r>
            <a:r>
              <a:rPr lang="en-US" altLang="zh-CN" b="1">
                <a:latin typeface="宋体" charset="-122"/>
              </a:rPr>
              <a:t>D. </a:t>
            </a:r>
            <a:r>
              <a:rPr lang="zh-CN" altLang="en-US" b="1">
                <a:latin typeface="宋体" charset="-122"/>
              </a:rPr>
              <a:t>网关   </a:t>
            </a:r>
            <a:r>
              <a:rPr lang="en-US" altLang="zh-CN" b="1">
                <a:latin typeface="宋体" charset="-122"/>
              </a:rPr>
              <a:t>E. </a:t>
            </a:r>
            <a:r>
              <a:rPr lang="zh-CN" altLang="en-US" b="1">
                <a:latin typeface="宋体" charset="-122"/>
              </a:rPr>
              <a:t>网桥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一、二进制相关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161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988949" y="3152641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三、 表达式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1342" y="774914"/>
            <a:ext cx="57246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算术表达式类型</a:t>
            </a:r>
            <a:endParaRPr lang="en-US" altLang="zh-CN" sz="3600" b="1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前缀表达式（波兰表达式）</a:t>
            </a:r>
            <a:endParaRPr lang="en-US" altLang="zh-CN" sz="3600" dirty="0" smtClean="0"/>
          </a:p>
          <a:p>
            <a:r>
              <a:rPr lang="zh-CN" altLang="en-US" sz="3600" dirty="0" smtClean="0"/>
              <a:t>后缀表达式</a:t>
            </a:r>
            <a:endParaRPr lang="en-US" altLang="zh-CN" sz="3600" dirty="0" smtClean="0"/>
          </a:p>
          <a:p>
            <a:r>
              <a:rPr lang="zh-CN" altLang="en-US" sz="3600" dirty="0" smtClean="0"/>
              <a:t>中缀表达式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1092" y="342879"/>
            <a:ext cx="9515503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160" dirty="0">
                <a:latin typeface="Times New Roman" pitchFamily="18" charset="0"/>
              </a:rPr>
              <a:t>关于表达式的三种表示法</a:t>
            </a:r>
            <a:endParaRPr lang="zh-CN" altLang="en-US" sz="2160" dirty="0"/>
          </a:p>
          <a:p>
            <a:pPr algn="just"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1</a:t>
            </a:r>
            <a:r>
              <a:rPr lang="zh-CN" altLang="en-US" sz="2160" dirty="0">
                <a:latin typeface="宋体" pitchFamily="2" charset="-122"/>
              </a:rPr>
              <a:t>、</a:t>
            </a:r>
            <a:r>
              <a:rPr lang="zh-CN" altLang="en-US" sz="2160" dirty="0">
                <a:latin typeface="Times New Roman" pitchFamily="18" charset="0"/>
                <a:cs typeface="Times New Roman" pitchFamily="18" charset="0"/>
              </a:rPr>
              <a:t>               </a:t>
            </a:r>
            <a:r>
              <a:rPr lang="zh-CN" altLang="en-US" sz="2160" dirty="0">
                <a:latin typeface="宋体" pitchFamily="2" charset="-122"/>
              </a:rPr>
              <a:t>中缀表达式：</a:t>
            </a:r>
            <a:r>
              <a:rPr lang="en-US" altLang="zh-CN" sz="2160" dirty="0" err="1">
                <a:latin typeface="宋体" pitchFamily="2" charset="-122"/>
              </a:rPr>
              <a:t>a+b</a:t>
            </a:r>
            <a:endParaRPr lang="en-US" altLang="zh-CN" sz="2160" dirty="0"/>
          </a:p>
          <a:p>
            <a:pPr algn="just"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2</a:t>
            </a:r>
            <a:r>
              <a:rPr lang="zh-CN" altLang="en-US" sz="2160" dirty="0">
                <a:latin typeface="宋体" pitchFamily="2" charset="-122"/>
              </a:rPr>
              <a:t>、</a:t>
            </a:r>
            <a:r>
              <a:rPr lang="zh-CN" altLang="en-US" sz="2160" dirty="0">
                <a:latin typeface="Times New Roman" pitchFamily="18" charset="0"/>
                <a:cs typeface="Times New Roman" pitchFamily="18" charset="0"/>
              </a:rPr>
              <a:t>               </a:t>
            </a:r>
            <a:r>
              <a:rPr lang="zh-CN" altLang="en-US" sz="2160" dirty="0">
                <a:latin typeface="宋体" pitchFamily="2" charset="-122"/>
              </a:rPr>
              <a:t>后缀表达式：</a:t>
            </a:r>
            <a:r>
              <a:rPr lang="en-US" altLang="zh-CN" sz="2160" dirty="0" err="1">
                <a:latin typeface="宋体" pitchFamily="2" charset="-122"/>
              </a:rPr>
              <a:t>ab</a:t>
            </a:r>
            <a:r>
              <a:rPr lang="en-US" altLang="zh-CN" sz="2160" dirty="0">
                <a:latin typeface="宋体" pitchFamily="2" charset="-122"/>
              </a:rPr>
              <a:t>+</a:t>
            </a:r>
            <a:endParaRPr lang="en-US" altLang="zh-CN" sz="2160" dirty="0"/>
          </a:p>
          <a:p>
            <a:pPr algn="just"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3</a:t>
            </a:r>
            <a:r>
              <a:rPr lang="zh-CN" altLang="en-US" sz="2160" dirty="0">
                <a:latin typeface="宋体" pitchFamily="2" charset="-122"/>
              </a:rPr>
              <a:t>、</a:t>
            </a:r>
            <a:r>
              <a:rPr lang="zh-CN" altLang="en-US" sz="2160" dirty="0">
                <a:latin typeface="Times New Roman" pitchFamily="18" charset="0"/>
                <a:cs typeface="Times New Roman" pitchFamily="18" charset="0"/>
              </a:rPr>
              <a:t>               </a:t>
            </a:r>
            <a:r>
              <a:rPr lang="zh-CN" altLang="en-US" sz="2160" dirty="0">
                <a:latin typeface="宋体" pitchFamily="2" charset="-122"/>
              </a:rPr>
              <a:t>前缀表达式：</a:t>
            </a:r>
            <a:r>
              <a:rPr lang="en-US" altLang="zh-CN" sz="2160" dirty="0">
                <a:latin typeface="宋体" pitchFamily="2" charset="-122"/>
              </a:rPr>
              <a:t>+</a:t>
            </a:r>
            <a:r>
              <a:rPr lang="en-US" altLang="zh-CN" sz="2160" dirty="0" err="1">
                <a:latin typeface="宋体" pitchFamily="2" charset="-122"/>
              </a:rPr>
              <a:t>ab</a:t>
            </a:r>
            <a:endParaRPr lang="en-US" altLang="zh-CN" sz="2160" dirty="0"/>
          </a:p>
          <a:p>
            <a:pPr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      </a:t>
            </a:r>
            <a:r>
              <a:rPr lang="zh-CN" altLang="en-US" sz="2160" dirty="0">
                <a:latin typeface="宋体" pitchFamily="2" charset="-122"/>
              </a:rPr>
              <a:t>中缀表达式转后缀表达式的方法：</a:t>
            </a:r>
          </a:p>
          <a:p>
            <a:pPr>
              <a:spcBef>
                <a:spcPct val="50000"/>
              </a:spcBef>
            </a:pPr>
            <a:r>
              <a:rPr lang="zh-CN" altLang="en-US" sz="2160" dirty="0"/>
              <a:t> </a:t>
            </a:r>
            <a:r>
              <a:rPr lang="zh-CN" altLang="en-US" sz="2160" dirty="0">
                <a:latin typeface="宋体" pitchFamily="2" charset="-122"/>
              </a:rPr>
              <a:t>① 把每个运算符移到它的两个运算数后面，每个运算数后多加上一个空格（为了分隔各个运算数），然后去掉所有括号即可。如：</a:t>
            </a:r>
          </a:p>
          <a:p>
            <a:pPr>
              <a:spcBef>
                <a:spcPct val="50000"/>
              </a:spcBef>
            </a:pPr>
            <a:r>
              <a:rPr lang="zh-CN" altLang="en-US" sz="2160" dirty="0"/>
              <a:t> </a:t>
            </a:r>
            <a:r>
              <a:rPr lang="en-US" altLang="zh-CN" sz="2160" dirty="0">
                <a:latin typeface="宋体" pitchFamily="2" charset="-122"/>
              </a:rPr>
              <a:t>3/5+6</a:t>
            </a:r>
            <a:r>
              <a:rPr lang="en-US" altLang="zh-CN" sz="2160" dirty="0">
                <a:latin typeface="Times New Roman"/>
              </a:rPr>
              <a:t>——————————</a:t>
            </a:r>
            <a:r>
              <a:rPr lang="en-US" altLang="zh-CN" sz="2160" dirty="0">
                <a:latin typeface="宋体" pitchFamily="2" charset="-122"/>
              </a:rPr>
              <a:t>3□5□/□6□+          </a:t>
            </a:r>
          </a:p>
          <a:p>
            <a:pPr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{□</a:t>
            </a:r>
            <a:r>
              <a:rPr lang="zh-CN" altLang="en-US" sz="2160" dirty="0">
                <a:latin typeface="宋体" pitchFamily="2" charset="-122"/>
              </a:rPr>
              <a:t>表示空格，下同</a:t>
            </a:r>
            <a:r>
              <a:rPr lang="en-US" altLang="zh-CN" sz="2160" dirty="0">
                <a:latin typeface="宋体" pitchFamily="2" charset="-122"/>
              </a:rPr>
              <a:t>}</a:t>
            </a:r>
            <a:endParaRPr lang="en-US" altLang="zh-CN" sz="2160" dirty="0"/>
          </a:p>
          <a:p>
            <a:pPr algn="just"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16-9*</a:t>
            </a:r>
            <a:r>
              <a:rPr lang="zh-CN" altLang="en-US" sz="2160" dirty="0">
                <a:latin typeface="宋体" pitchFamily="2" charset="-122"/>
              </a:rPr>
              <a:t>（</a:t>
            </a:r>
            <a:r>
              <a:rPr lang="en-US" altLang="zh-CN" sz="2160" dirty="0">
                <a:latin typeface="宋体" pitchFamily="2" charset="-122"/>
              </a:rPr>
              <a:t>4+3</a:t>
            </a:r>
            <a:r>
              <a:rPr lang="zh-CN" altLang="en-US" sz="2160" dirty="0">
                <a:latin typeface="宋体" pitchFamily="2" charset="-122"/>
              </a:rPr>
              <a:t>）</a:t>
            </a:r>
            <a:r>
              <a:rPr lang="en-US" altLang="zh-CN" sz="2160" dirty="0">
                <a:latin typeface="Times New Roman"/>
              </a:rPr>
              <a:t>——————</a:t>
            </a:r>
            <a:r>
              <a:rPr lang="en-US" altLang="zh-CN" sz="2160" dirty="0">
                <a:latin typeface="宋体" pitchFamily="2" charset="-122"/>
              </a:rPr>
              <a:t> 16□9□4□3□+*-</a:t>
            </a:r>
            <a:endParaRPr lang="en-US" altLang="zh-CN" sz="2160" dirty="0"/>
          </a:p>
          <a:p>
            <a:pPr algn="just"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2*(</a:t>
            </a:r>
            <a:r>
              <a:rPr lang="en-US" altLang="zh-CN" sz="2160" dirty="0" err="1">
                <a:latin typeface="宋体" pitchFamily="2" charset="-122"/>
              </a:rPr>
              <a:t>x+y</a:t>
            </a:r>
            <a:r>
              <a:rPr lang="en-US" altLang="zh-CN" sz="2160" dirty="0">
                <a:latin typeface="宋体" pitchFamily="2" charset="-122"/>
              </a:rPr>
              <a:t>)/(1-x)</a:t>
            </a:r>
            <a:r>
              <a:rPr lang="en-US" altLang="zh-CN" sz="2160" dirty="0">
                <a:latin typeface="Times New Roman"/>
              </a:rPr>
              <a:t>———————</a:t>
            </a:r>
            <a:r>
              <a:rPr lang="en-US" altLang="zh-CN" sz="2160" dirty="0">
                <a:latin typeface="宋体" pitchFamily="2" charset="-122"/>
              </a:rPr>
              <a:t>2□x□y□+*1□x□-/</a:t>
            </a:r>
            <a:endParaRPr lang="en-US" altLang="zh-CN" sz="2160" dirty="0"/>
          </a:p>
          <a:p>
            <a:pPr>
              <a:spcBef>
                <a:spcPct val="50000"/>
              </a:spcBef>
            </a:pPr>
            <a:r>
              <a:rPr lang="en-US" altLang="zh-CN" sz="2160" dirty="0">
                <a:latin typeface="宋体" pitchFamily="2" charset="-122"/>
              </a:rPr>
              <a:t>(25+x)*(a*(</a:t>
            </a:r>
            <a:r>
              <a:rPr lang="en-US" altLang="zh-CN" sz="2160" dirty="0" err="1">
                <a:latin typeface="宋体" pitchFamily="2" charset="-122"/>
              </a:rPr>
              <a:t>a+b</a:t>
            </a:r>
            <a:r>
              <a:rPr lang="en-US" altLang="zh-CN" sz="2160" dirty="0">
                <a:latin typeface="宋体" pitchFamily="2" charset="-122"/>
              </a:rPr>
              <a:t>)+b)</a:t>
            </a:r>
            <a:r>
              <a:rPr lang="en-US" altLang="zh-CN" sz="2160" dirty="0">
                <a:latin typeface="Times New Roman"/>
              </a:rPr>
              <a:t>————</a:t>
            </a:r>
            <a:r>
              <a:rPr lang="en-US" altLang="zh-CN" sz="2160" dirty="0">
                <a:latin typeface="宋体" pitchFamily="2" charset="-122"/>
              </a:rPr>
              <a:t> 25□x□+</a:t>
            </a:r>
            <a:r>
              <a:rPr lang="en-US" altLang="zh-CN" sz="2160" dirty="0" err="1">
                <a:latin typeface="宋体" pitchFamily="2" charset="-122"/>
              </a:rPr>
              <a:t>a□a□b</a:t>
            </a:r>
            <a:r>
              <a:rPr lang="en-US" altLang="zh-CN" sz="2160" dirty="0">
                <a:latin typeface="宋体" pitchFamily="2" charset="-122"/>
              </a:rPr>
              <a:t>□+*b□+*</a:t>
            </a:r>
            <a:r>
              <a:rPr lang="en-US" altLang="zh-CN" sz="2160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3472" y="0"/>
            <a:ext cx="9677875" cy="618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160" dirty="0">
                <a:latin typeface="宋体" charset="-122"/>
              </a:rPr>
              <a:t>[</a:t>
            </a:r>
            <a:r>
              <a:rPr lang="zh-CN" altLang="en-US" sz="2160" dirty="0">
                <a:latin typeface="宋体" charset="-122"/>
              </a:rPr>
              <a:t>算法设计</a:t>
            </a:r>
            <a:r>
              <a:rPr lang="en-US" altLang="zh-CN" sz="2160" dirty="0">
                <a:latin typeface="宋体" charset="-122"/>
              </a:rPr>
              <a:t>]</a:t>
            </a:r>
            <a:endParaRPr lang="en-US" altLang="zh-CN" sz="216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0" dirty="0">
                <a:latin typeface="宋体" charset="-122"/>
              </a:rPr>
              <a:t>设置两个栈：操作数栈（</a:t>
            </a:r>
            <a:r>
              <a:rPr lang="en-US" altLang="zh-CN" sz="2160" dirty="0" err="1">
                <a:latin typeface="宋体" charset="-122"/>
              </a:rPr>
              <a:t>ovs</a:t>
            </a:r>
            <a:r>
              <a:rPr lang="zh-CN" altLang="en-US" sz="2160" dirty="0">
                <a:latin typeface="宋体" charset="-122"/>
              </a:rPr>
              <a:t>）和运算符栈（</a:t>
            </a:r>
            <a:r>
              <a:rPr lang="en-US" altLang="zh-CN" sz="2160" dirty="0">
                <a:latin typeface="宋体" charset="-122"/>
              </a:rPr>
              <a:t>ops</a:t>
            </a:r>
            <a:r>
              <a:rPr lang="zh-CN" altLang="en-US" sz="2160" dirty="0">
                <a:latin typeface="宋体" charset="-122"/>
              </a:rPr>
              <a:t>），用来分别存放表达式中的操作数和运算符。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</a:rPr>
              <a:t>开始时</a:t>
            </a:r>
            <a:r>
              <a:rPr lang="zh-CN" altLang="en-US" sz="2160" dirty="0">
                <a:latin typeface="宋体" charset="-122"/>
              </a:rPr>
              <a:t>操作数栈为空，运算符栈中放入一个特殊的标志运算符号</a:t>
            </a:r>
            <a:r>
              <a:rPr lang="en-US" altLang="zh-CN" sz="2160" dirty="0">
                <a:latin typeface="宋体" charset="-122"/>
              </a:rPr>
              <a:t>@</a:t>
            </a:r>
            <a:r>
              <a:rPr lang="zh-CN" altLang="en-US" sz="2160" dirty="0">
                <a:latin typeface="宋体" charset="-122"/>
              </a:rPr>
              <a:t>号，并在表达式的末尾相应地加上一个</a:t>
            </a:r>
            <a:r>
              <a:rPr lang="en-US" altLang="zh-CN" sz="2160" dirty="0">
                <a:latin typeface="宋体" charset="-122"/>
              </a:rPr>
              <a:t>@</a:t>
            </a:r>
            <a:r>
              <a:rPr lang="zh-CN" altLang="en-US" sz="2160" dirty="0">
                <a:latin typeface="宋体" charset="-122"/>
              </a:rPr>
              <a:t>号，并规定</a:t>
            </a:r>
            <a:r>
              <a:rPr lang="en-US" altLang="zh-CN" sz="2160" dirty="0">
                <a:latin typeface="宋体" charset="-122"/>
              </a:rPr>
              <a:t>@</a:t>
            </a:r>
            <a:r>
              <a:rPr lang="zh-CN" altLang="en-US" sz="2160" dirty="0">
                <a:latin typeface="宋体" charset="-122"/>
              </a:rPr>
              <a:t>号的优先级最低，然后从左向右扫描表达式，凡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</a:rPr>
              <a:t>遇操作数</a:t>
            </a:r>
            <a:r>
              <a:rPr lang="zh-CN" altLang="en-US" sz="2160" dirty="0">
                <a:latin typeface="宋体" charset="-122"/>
              </a:rPr>
              <a:t>便一律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</a:rPr>
              <a:t>进栈</a:t>
            </a:r>
            <a:r>
              <a:rPr lang="zh-CN" altLang="en-US" sz="2160" dirty="0">
                <a:latin typeface="宋体" charset="-122"/>
              </a:rPr>
              <a:t>；若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</a:rPr>
              <a:t>遇运算符</a:t>
            </a:r>
            <a:r>
              <a:rPr lang="zh-CN" altLang="en-US" sz="2160" dirty="0">
                <a:latin typeface="宋体" charset="-122"/>
              </a:rPr>
              <a:t>，则判断其优先级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</a:rPr>
              <a:t>是否大于</a:t>
            </a:r>
            <a:r>
              <a:rPr lang="zh-CN" altLang="en-US" sz="2160" dirty="0">
                <a:latin typeface="宋体" charset="-122"/>
              </a:rPr>
              <a:t>运算符栈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</a:rPr>
              <a:t>栈顶</a:t>
            </a:r>
            <a:r>
              <a:rPr lang="zh-CN" altLang="en-US" sz="2160" dirty="0">
                <a:latin typeface="宋体" charset="-122"/>
              </a:rPr>
              <a:t>元素的优先级。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</a:rPr>
              <a:t>若小</a:t>
            </a:r>
            <a:r>
              <a:rPr lang="zh-CN" altLang="en-US" sz="2160" dirty="0">
                <a:latin typeface="宋体" charset="-122"/>
              </a:rPr>
              <a:t>，则栈顶运算符退栈，并从操作数栈中弹出两个操作数（操作数为后缀表达式）进行后缀变</a:t>
            </a:r>
            <a:r>
              <a:rPr lang="zh-CN" altLang="en-US" sz="2160" dirty="0">
                <a:latin typeface="宋体" charset="-122"/>
                <a:cs typeface="Times New Roman" pitchFamily="18" charset="0"/>
              </a:rPr>
              <a:t>换处理，处理结果进操作数栈，重复刚才的比较，直到栈顶运算符的优先级大于等于当前运算符的优先级；此时，若当前运算符的优先级大于栈顶运算符的优先级，则当前运算符进栈，继续扫描；若当前运算符的优先级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等于</a:t>
            </a:r>
            <a:r>
              <a:rPr lang="en-US" altLang="zh-CN" sz="2160" dirty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括号</a:t>
            </a:r>
            <a:r>
              <a:rPr lang="en-US" altLang="zh-CN" sz="2160" dirty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2160" dirty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栈</a:t>
            </a:r>
            <a:r>
              <a:rPr lang="zh-CN" altLang="en-US" sz="2160" dirty="0">
                <a:latin typeface="宋体" charset="-122"/>
                <a:cs typeface="Times New Roman" pitchFamily="18" charset="0"/>
              </a:rPr>
              <a:t>顶运算符的优先级，则弹出栈顶运算符，继续扫描。扫描完该表达式后运算符栈为空，操作数栈中只有一个元素，该元素就是所要求的后缀表达式。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1988949" y="3152641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j-cs"/>
              </a:rPr>
              <a:t>四、时间复杂度计算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递归式的时间复杂度计算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方法一：带入法</a:t>
            </a:r>
            <a:endParaRPr lang="en-US" altLang="zh-CN" dirty="0" smtClean="0"/>
          </a:p>
          <a:p>
            <a:r>
              <a:rPr lang="zh-CN" altLang="en-US" dirty="0" smtClean="0"/>
              <a:t>方法二：迭代法</a:t>
            </a:r>
            <a:endParaRPr lang="en-US" altLang="zh-CN" dirty="0" smtClean="0"/>
          </a:p>
          <a:p>
            <a:r>
              <a:rPr lang="zh-CN" altLang="en-US" dirty="0" smtClean="0"/>
              <a:t>方法三：主定理法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一、代入法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分析思路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：首先要对问题的时间复杂度做出预测，然后将预测带入原来的递归方程，如果没有出现矛盾，则是可能的解，最后用数学归纳法证明。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举   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有如下的递归问题：</a:t>
            </a:r>
            <a:r>
              <a:rPr lang="en-US" altLang="zh-CN" dirty="0" smtClean="0"/>
              <a:t>T(n)=4T(n/2)+O(n)</a:t>
            </a:r>
            <a:r>
              <a:rPr lang="zh-CN" altLang="en-US" dirty="0" smtClean="0"/>
              <a:t>，首先预测时间复杂度为</a:t>
            </a:r>
            <a:r>
              <a:rPr lang="en-US" altLang="zh-CN" dirty="0" smtClean="0"/>
              <a:t>O(n^2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不妨设</a:t>
            </a:r>
            <a:r>
              <a:rPr lang="en-US" altLang="zh-CN" dirty="0" smtClean="0"/>
              <a:t>T(n)=</a:t>
            </a:r>
            <a:r>
              <a:rPr lang="en-US" altLang="zh-CN" dirty="0" smtClean="0"/>
              <a:t>kn^2</a:t>
            </a:r>
            <a:r>
              <a:rPr lang="zh-CN" altLang="en-US" dirty="0" smtClean="0"/>
              <a:t>（其中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为常数），将该结果带入方程中可得：方程左边</a:t>
            </a:r>
            <a:r>
              <a:rPr lang="en-US" altLang="zh-CN" dirty="0" smtClean="0"/>
              <a:t>=kn^2</a:t>
            </a:r>
            <a:r>
              <a:rPr lang="zh-CN" altLang="en-US" dirty="0" smtClean="0"/>
              <a:t>，方程右边</a:t>
            </a:r>
            <a:r>
              <a:rPr lang="en-US" altLang="zh-CN" dirty="0" smtClean="0"/>
              <a:t>=</a:t>
            </a:r>
            <a:r>
              <a:rPr lang="en-US" altLang="zh-CN" smtClean="0"/>
              <a:t>4k(n/2</a:t>
            </a:r>
            <a:r>
              <a:rPr lang="en-US" altLang="zh-CN" smtClean="0"/>
              <a:t>)^2+O(n</a:t>
            </a:r>
            <a:r>
              <a:rPr lang="en-US" altLang="zh-CN" dirty="0" smtClean="0"/>
              <a:t>)=kn^2+O(n),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n^2</a:t>
            </a:r>
            <a:r>
              <a:rPr lang="zh-CN" altLang="en-US" dirty="0" smtClean="0"/>
              <a:t>的阶高于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的阶，因而左右两边是相等的，接下来用数学归纳法进行验证即可。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二、迭代法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迭代的展开递归关系式右边，直到没有可以迭代的项为止，这时通过对关系式右边的和进行估算来估计方程的解</a:t>
            </a:r>
            <a:endParaRPr lang="en-US" altLang="zh-CN" dirty="0" smtClean="0"/>
          </a:p>
          <a:p>
            <a:r>
              <a:rPr lang="en-US" dirty="0" smtClean="0"/>
              <a:t>T(n)=2T(n/2)+n</a:t>
            </a:r>
            <a:r>
              <a:rPr lang="en-US" baseline="30000" dirty="0" smtClean="0"/>
              <a:t>2</a:t>
            </a:r>
            <a:r>
              <a:rPr lang="en-US" dirty="0" smtClean="0"/>
              <a:t>,</a:t>
            </a:r>
            <a:r>
              <a:rPr lang="zh-CN" altLang="en-US" dirty="0" smtClean="0"/>
              <a:t>迭代过程如下</a:t>
            </a:r>
            <a:endParaRPr lang="zh-CN" altLang="en-US" dirty="0"/>
          </a:p>
        </p:txBody>
      </p:sp>
      <p:pic>
        <p:nvPicPr>
          <p:cNvPr id="1026" name="Picture 2" descr="https://images2018.cnblogs.com/blog/1223402/201803/1223402-20180326173133321-182241249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531" y="3505200"/>
            <a:ext cx="6550240" cy="3128074"/>
          </a:xfrm>
          <a:prstGeom prst="rect">
            <a:avLst/>
          </a:prstGeom>
          <a:noFill/>
        </p:spPr>
      </p:pic>
      <p:pic>
        <p:nvPicPr>
          <p:cNvPr id="1028" name="Picture 4" descr="https://images2018.cnblogs.com/blog/1223402/201803/1223402-20180326173914242-184558513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7225" y="4870719"/>
            <a:ext cx="4954775" cy="1987281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151290" y="3936569"/>
            <a:ext cx="7040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容易知道，直到时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        </a:t>
            </a: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，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递归过程结束，这时计算如下：</a:t>
            </a: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30" name="Picture 6" descr="https://images2018.cnblogs.com/blog/1223402/201803/1223402-20180326173533521-165946224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5890" y="3898925"/>
            <a:ext cx="1019763" cy="6420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763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三、主定理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这里写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9551"/>
            <a:ext cx="7021523" cy="539922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155052" y="2323302"/>
            <a:ext cx="4716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对于 </a:t>
            </a:r>
            <a:r>
              <a:rPr lang="en-US" altLang="zh-CN" sz="2400" dirty="0" smtClean="0"/>
              <a:t>T(n)=O(n)+4T(n/2)</a:t>
            </a:r>
          </a:p>
          <a:p>
            <a:r>
              <a:rPr lang="en-US" altLang="zh-CN" sz="2400" dirty="0" smtClean="0"/>
              <a:t>a=4,b=2 </a:t>
            </a:r>
            <a:r>
              <a:rPr lang="zh-CN" altLang="en-US" sz="2400" dirty="0" smtClean="0"/>
              <a:t>，则 </a:t>
            </a:r>
            <a:endParaRPr lang="en-US" altLang="zh-CN" sz="2400" dirty="0" smtClean="0"/>
          </a:p>
          <a:p>
            <a:r>
              <a:rPr lang="en-US" altLang="zh-CN" sz="2400" dirty="0" smtClean="0"/>
              <a:t>f(n)=O(n)&lt;</a:t>
            </a:r>
            <a:r>
              <a:rPr lang="en-US" altLang="zh-CN" sz="2400" dirty="0" err="1" smtClean="0"/>
              <a:t>n^log_b^a</a:t>
            </a:r>
            <a:r>
              <a:rPr lang="en-US" altLang="zh-CN" sz="2400" smtClean="0"/>
              <a:t>=n^2 </a:t>
            </a:r>
            <a:endParaRPr lang="en-US" altLang="zh-CN" sz="2400" dirty="0" smtClean="0"/>
          </a:p>
          <a:p>
            <a:r>
              <a:rPr lang="zh-CN" altLang="en-US" sz="2400" dirty="0" smtClean="0"/>
              <a:t>符合第一个判别式，因此，</a:t>
            </a:r>
            <a:r>
              <a:rPr lang="en-US" altLang="zh-CN" sz="2400" dirty="0" smtClean="0"/>
              <a:t>T(n)=O(n^2)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322" y="821410"/>
            <a:ext cx="876714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复习要点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&amp;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容易丢分的知识点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、计算机常识</a:t>
            </a:r>
            <a:endParaRPr lang="en-US" altLang="zh-CN" sz="3200" dirty="0" smtClean="0"/>
          </a:p>
          <a:p>
            <a:r>
              <a:rPr lang="en-US" altLang="zh-CN" sz="3200" dirty="0" smtClean="0"/>
              <a:t>      </a:t>
            </a:r>
            <a:r>
              <a:rPr lang="zh-CN" altLang="en-US" sz="3200" dirty="0" smtClean="0"/>
              <a:t>多做题，多记忆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、进制转换</a:t>
            </a:r>
            <a:endParaRPr lang="en-US" altLang="zh-CN" sz="3200" dirty="0" smtClean="0"/>
          </a:p>
          <a:p>
            <a:r>
              <a:rPr lang="en-US" altLang="zh-CN" sz="3200" dirty="0" smtClean="0"/>
              <a:t>      </a:t>
            </a:r>
            <a:r>
              <a:rPr lang="zh-CN" altLang="en-US" sz="3200" dirty="0" smtClean="0"/>
              <a:t>弄清楚原理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、组合数学</a:t>
            </a:r>
            <a:endParaRPr lang="en-US" altLang="zh-CN" sz="3200" dirty="0" smtClean="0"/>
          </a:p>
          <a:p>
            <a:r>
              <a:rPr lang="en-US" altLang="zh-CN" sz="3200" dirty="0" smtClean="0"/>
              <a:t>      </a:t>
            </a:r>
            <a:r>
              <a:rPr lang="zh-CN" altLang="en-US" sz="3200" dirty="0" smtClean="0"/>
              <a:t>组合计数是重点，需要重点了解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、数据结构与算法</a:t>
            </a:r>
            <a:endParaRPr lang="en-US" altLang="zh-CN" sz="3200" dirty="0" smtClean="0"/>
          </a:p>
          <a:p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常见数据结构算法知识，需要理清理论知识</a:t>
            </a:r>
            <a:endParaRPr lang="en-US" altLang="zh-CN" sz="3200" dirty="0" smtClean="0"/>
          </a:p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、程序补空</a:t>
            </a:r>
            <a:endParaRPr lang="en-US" altLang="zh-CN" sz="3200" dirty="0" smtClean="0"/>
          </a:p>
          <a:p>
            <a:r>
              <a:rPr lang="en-US" altLang="zh-CN" sz="3200" dirty="0" smtClean="0"/>
              <a:t>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08000" y="609601"/>
            <a:ext cx="10871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在计算机中带符号数的表示法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原码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：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在用二进制原码表示的数中，符号位为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表示正数，符号位为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表示负数，其余各位表示数值部分。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如：</a:t>
            </a:r>
            <a:r>
              <a:rPr kumimoji="1" lang="en-US" altLang="zh-CN" sz="2000" b="1" dirty="0">
                <a:latin typeface="Times New Roman" pitchFamily="18" charset="0"/>
              </a:rPr>
              <a:t>10000010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00000010</a:t>
            </a:r>
          </a:p>
          <a:p>
            <a:endParaRPr kumimoji="1" lang="en-US" altLang="zh-CN" sz="2000" b="1" dirty="0">
              <a:latin typeface="宋体" charset="-122"/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反码</a:t>
            </a:r>
            <a:r>
              <a:rPr kumimoji="1" lang="zh-CN" altLang="en-US" sz="2400" b="1" dirty="0">
                <a:latin typeface="宋体" charset="-122"/>
              </a:rPr>
              <a:t>：</a:t>
            </a:r>
          </a:p>
          <a:p>
            <a:r>
              <a:rPr kumimoji="1" lang="zh-CN" altLang="en-US" b="1" dirty="0">
                <a:latin typeface="宋体" charset="-122"/>
              </a:rPr>
              <a:t>反码的定义如下</a:t>
            </a:r>
            <a:r>
              <a:rPr kumimoji="1" lang="en-US" altLang="zh-CN" b="1" dirty="0">
                <a:latin typeface="宋体" charset="-122"/>
              </a:rPr>
              <a:t>:                </a:t>
            </a:r>
          </a:p>
          <a:p>
            <a:r>
              <a:rPr kumimoji="1" lang="en-US" altLang="zh-CN" b="1" dirty="0">
                <a:latin typeface="宋体" charset="-122"/>
              </a:rPr>
              <a:t>⑴</a:t>
            </a:r>
            <a:r>
              <a:rPr kumimoji="1" lang="zh-CN" altLang="en-US" b="1" dirty="0">
                <a:latin typeface="宋体" charset="-122"/>
              </a:rPr>
              <a:t>对于正数，它的反码表示与原码相同。即</a:t>
            </a:r>
            <a:r>
              <a:rPr kumimoji="1" lang="en-US" altLang="zh-CN" b="1" dirty="0">
                <a:latin typeface="宋体" charset="-122"/>
              </a:rPr>
              <a:t>[x]</a:t>
            </a:r>
            <a:r>
              <a:rPr kumimoji="1" lang="zh-CN" altLang="en-US" b="1" dirty="0">
                <a:latin typeface="宋体" charset="-122"/>
              </a:rPr>
              <a:t>反</a:t>
            </a:r>
            <a:r>
              <a:rPr kumimoji="1" lang="en-US" altLang="zh-CN" b="1" dirty="0">
                <a:latin typeface="宋体" charset="-122"/>
              </a:rPr>
              <a:t>=[x]</a:t>
            </a:r>
            <a:r>
              <a:rPr kumimoji="1" lang="zh-CN" altLang="en-US" b="1" dirty="0">
                <a:latin typeface="宋体" charset="-122"/>
              </a:rPr>
              <a:t>原</a:t>
            </a:r>
          </a:p>
          <a:p>
            <a:r>
              <a:rPr kumimoji="1" lang="zh-CN" altLang="en-US" b="1" dirty="0">
                <a:latin typeface="宋体" charset="-122"/>
              </a:rPr>
              <a:t>⑵对于负数，则除符号位仍为“</a:t>
            </a:r>
            <a:r>
              <a:rPr kumimoji="1" lang="en-US" altLang="zh-CN" b="1" dirty="0">
                <a:latin typeface="宋体" charset="-122"/>
              </a:rPr>
              <a:t>1”</a:t>
            </a:r>
            <a:r>
              <a:rPr kumimoji="1" lang="zh-CN" altLang="en-US" b="1" dirty="0">
                <a:latin typeface="宋体" charset="-122"/>
              </a:rPr>
              <a:t>外，其余各位“</a:t>
            </a:r>
            <a:r>
              <a:rPr kumimoji="1" lang="en-US" altLang="zh-CN" b="1" dirty="0">
                <a:latin typeface="宋体" charset="-122"/>
              </a:rPr>
              <a:t>1”</a:t>
            </a:r>
            <a:r>
              <a:rPr kumimoji="1" lang="zh-CN" altLang="en-US" b="1" dirty="0">
                <a:latin typeface="宋体" charset="-122"/>
              </a:rPr>
              <a:t>换成”</a:t>
            </a:r>
            <a:r>
              <a:rPr kumimoji="1" lang="en-US" altLang="zh-CN" b="1" dirty="0">
                <a:latin typeface="宋体" charset="-122"/>
              </a:rPr>
              <a:t>0”</a:t>
            </a:r>
            <a:r>
              <a:rPr kumimoji="1" lang="zh-CN" altLang="en-US" b="1" dirty="0">
                <a:latin typeface="宋体" charset="-122"/>
              </a:rPr>
              <a:t>，”</a:t>
            </a:r>
            <a:r>
              <a:rPr kumimoji="1" lang="en-US" altLang="zh-CN" b="1" dirty="0">
                <a:latin typeface="宋体" charset="-122"/>
              </a:rPr>
              <a:t>0”</a:t>
            </a:r>
            <a:r>
              <a:rPr kumimoji="1" lang="zh-CN" altLang="en-US" b="1" dirty="0">
                <a:latin typeface="宋体" charset="-122"/>
              </a:rPr>
              <a:t>换成</a:t>
            </a:r>
            <a:r>
              <a:rPr kumimoji="1" lang="en-US" altLang="zh-CN" b="1" dirty="0">
                <a:latin typeface="宋体" charset="-122"/>
              </a:rPr>
              <a:t>1”</a:t>
            </a:r>
            <a:r>
              <a:rPr kumimoji="1" lang="zh-CN" altLang="en-US" b="1" dirty="0">
                <a:latin typeface="宋体" charset="-122"/>
              </a:rPr>
              <a:t>，即得到反码</a:t>
            </a:r>
            <a:r>
              <a:rPr kumimoji="1" lang="en-US" altLang="zh-CN" b="1" dirty="0">
                <a:latin typeface="宋体" charset="-122"/>
              </a:rPr>
              <a:t>[X]</a:t>
            </a:r>
            <a:r>
              <a:rPr kumimoji="1" lang="zh-CN" altLang="en-US" b="1" dirty="0">
                <a:latin typeface="宋体" charset="-122"/>
              </a:rPr>
              <a:t>反。例如</a:t>
            </a:r>
            <a:r>
              <a:rPr kumimoji="1" lang="en-US" altLang="zh-CN" b="1" dirty="0">
                <a:latin typeface="宋体" charset="-122"/>
              </a:rPr>
              <a:t>[-1101001] </a:t>
            </a:r>
            <a:r>
              <a:rPr kumimoji="1" lang="zh-CN" altLang="en-US" b="1" dirty="0">
                <a:latin typeface="宋体" charset="-122"/>
              </a:rPr>
              <a:t>反</a:t>
            </a:r>
            <a:r>
              <a:rPr kumimoji="1" lang="en-US" altLang="zh-CN" b="1" dirty="0">
                <a:latin typeface="宋体" charset="-122"/>
              </a:rPr>
              <a:t>=10010110</a:t>
            </a:r>
            <a:r>
              <a:rPr kumimoji="1" lang="zh-CN" altLang="en-US" b="1" dirty="0">
                <a:latin typeface="宋体" charset="-122"/>
              </a:rPr>
              <a:t>。</a:t>
            </a:r>
          </a:p>
          <a:p>
            <a:endParaRPr kumimoji="1" lang="zh-CN" altLang="en-US" b="1" dirty="0">
              <a:latin typeface="宋体" charset="-122"/>
            </a:endParaRPr>
          </a:p>
          <a:p>
            <a:r>
              <a:rPr kumimoji="1" lang="zh-CN" altLang="en-US" b="1" dirty="0">
                <a:latin typeface="宋体" charset="-122"/>
              </a:rPr>
              <a:t>⑶对于</a:t>
            </a:r>
            <a:r>
              <a:rPr kumimoji="1" lang="en-US" altLang="zh-CN" b="1" dirty="0">
                <a:latin typeface="宋体" charset="-122"/>
              </a:rPr>
              <a:t>0</a:t>
            </a:r>
            <a:r>
              <a:rPr kumimoji="1" lang="zh-CN" altLang="en-US" b="1" dirty="0">
                <a:latin typeface="宋体" charset="-122"/>
              </a:rPr>
              <a:t>，它的反码有两种表示</a:t>
            </a:r>
            <a:r>
              <a:rPr kumimoji="1" lang="en-US" altLang="zh-CN" b="1" dirty="0">
                <a:latin typeface="宋体" charset="-122"/>
              </a:rPr>
              <a:t>:[+0] </a:t>
            </a:r>
            <a:r>
              <a:rPr kumimoji="1" lang="zh-CN" altLang="en-US" b="1" dirty="0">
                <a:latin typeface="宋体" charset="-122"/>
              </a:rPr>
              <a:t>反</a:t>
            </a:r>
            <a:r>
              <a:rPr kumimoji="1" lang="en-US" altLang="zh-CN" b="1" dirty="0">
                <a:latin typeface="宋体" charset="-122"/>
              </a:rPr>
              <a:t>=00…0  [-0] </a:t>
            </a:r>
            <a:r>
              <a:rPr kumimoji="1" lang="zh-CN" altLang="en-US" b="1" dirty="0">
                <a:latin typeface="宋体" charset="-122"/>
              </a:rPr>
              <a:t>反</a:t>
            </a:r>
            <a:r>
              <a:rPr kumimoji="1" lang="en-US" altLang="zh-CN" b="1" dirty="0">
                <a:latin typeface="宋体" charset="-122"/>
              </a:rPr>
              <a:t>=11…1</a:t>
            </a:r>
          </a:p>
          <a:p>
            <a:pPr algn="just">
              <a:spcBef>
                <a:spcPct val="50000"/>
              </a:spcBef>
            </a:pPr>
            <a:endParaRPr kumimoji="1" lang="en-US" altLang="zh-CN" sz="2400" b="1" dirty="0"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7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12284" y="908051"/>
            <a:ext cx="10668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宋体" charset="-122"/>
              </a:rPr>
              <a:t>补码：</a:t>
            </a:r>
            <a:endParaRPr kumimoji="1" lang="zh-CN" altLang="en-US" sz="2400" dirty="0">
              <a:latin typeface="宋体" charset="-122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宋体" charset="-122"/>
              </a:rPr>
              <a:t>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charset="-122"/>
              </a:rPr>
              <a:t>正数的补码就是该正数本身</a:t>
            </a:r>
            <a:r>
              <a:rPr kumimoji="1" lang="zh-CN" altLang="en-US" sz="2000" b="1" dirty="0">
                <a:latin typeface="宋体" charset="-122"/>
              </a:rPr>
              <a:t>。</a:t>
            </a:r>
          </a:p>
          <a:p>
            <a:r>
              <a:rPr kumimoji="1" lang="zh-CN" altLang="en-US" sz="2000" b="1" dirty="0">
                <a:latin typeface="宋体" charset="-122"/>
              </a:rPr>
              <a:t>   </a:t>
            </a:r>
            <a:r>
              <a:rPr kumimoji="1" lang="en-US" altLang="zh-CN" sz="2000" b="1" dirty="0">
                <a:latin typeface="宋体" charset="-122"/>
              </a:rPr>
              <a:t>[01100100]</a:t>
            </a:r>
            <a:r>
              <a:rPr kumimoji="1" lang="zh-CN" altLang="en-US" sz="2000" b="1" dirty="0">
                <a:latin typeface="宋体" charset="-122"/>
              </a:rPr>
              <a:t>补 ＝</a:t>
            </a:r>
            <a:r>
              <a:rPr kumimoji="1" lang="en-US" altLang="zh-CN" sz="2000" b="1" dirty="0">
                <a:latin typeface="宋体" charset="-122"/>
              </a:rPr>
              <a:t>01000100</a:t>
            </a:r>
            <a:br>
              <a:rPr kumimoji="1" lang="en-US" altLang="zh-CN" sz="2000" b="1" dirty="0">
                <a:latin typeface="宋体" charset="-122"/>
              </a:rPr>
            </a:br>
            <a:endParaRPr kumimoji="1" lang="en-US" altLang="zh-CN" sz="2000" b="1" dirty="0">
              <a:latin typeface="宋体" charset="-122"/>
            </a:endParaRPr>
          </a:p>
          <a:p>
            <a:r>
              <a:rPr kumimoji="1" lang="en-US" altLang="zh-CN" sz="2000" b="1" dirty="0">
                <a:latin typeface="宋体" charset="-122"/>
              </a:rPr>
              <a:t>  </a:t>
            </a:r>
            <a:r>
              <a:rPr kumimoji="1" lang="zh-CN" altLang="en-US" sz="2000" b="1" dirty="0">
                <a:latin typeface="宋体" charset="-122"/>
              </a:rPr>
              <a:t>对于负数</a:t>
            </a:r>
            <a:r>
              <a:rPr kumimoji="1" lang="en-US" altLang="zh-CN" sz="2000" b="1" dirty="0">
                <a:latin typeface="宋体" charset="-122"/>
              </a:rPr>
              <a:t>:</a:t>
            </a:r>
            <a:r>
              <a:rPr kumimoji="1" lang="zh-CN" altLang="en-US" sz="2000" b="1" dirty="0">
                <a:latin typeface="宋体" charset="-122"/>
              </a:rPr>
              <a:t>两头的</a:t>
            </a:r>
            <a:r>
              <a:rPr kumimoji="1" lang="en-US" altLang="zh-CN" sz="2000" b="1" dirty="0">
                <a:latin typeface="宋体" charset="-122"/>
              </a:rPr>
              <a:t>1</a:t>
            </a:r>
            <a:r>
              <a:rPr kumimoji="1" lang="zh-CN" altLang="en-US" sz="2000" b="1" dirty="0">
                <a:latin typeface="宋体" charset="-122"/>
              </a:rPr>
              <a:t>不变，中间取反。</a:t>
            </a:r>
          </a:p>
          <a:p>
            <a:r>
              <a:rPr kumimoji="1" lang="zh-CN" altLang="en-US" sz="2000" b="1" dirty="0">
                <a:latin typeface="宋体" charset="-122"/>
              </a:rPr>
              <a:t>   </a:t>
            </a:r>
            <a:r>
              <a:rPr kumimoji="1" lang="en-US" altLang="zh-CN" sz="2000" b="1" dirty="0">
                <a:latin typeface="宋体" charset="-122"/>
              </a:rPr>
              <a:t>[</a:t>
            </a:r>
            <a:r>
              <a:rPr kumimoji="1" lang="en-US" altLang="zh-CN" sz="2000" b="1" dirty="0">
                <a:solidFill>
                  <a:srgbClr val="FF3300"/>
                </a:solidFill>
                <a:latin typeface="宋体" charset="-122"/>
              </a:rPr>
              <a:t>1</a:t>
            </a:r>
            <a:r>
              <a:rPr kumimoji="1" lang="en-US" altLang="zh-CN" sz="2000" b="1" dirty="0">
                <a:latin typeface="宋体" charset="-122"/>
              </a:rPr>
              <a:t>0100</a:t>
            </a:r>
            <a:r>
              <a:rPr kumimoji="1" lang="en-US" altLang="zh-CN" sz="2000" b="1" dirty="0">
                <a:solidFill>
                  <a:srgbClr val="FF3300"/>
                </a:solidFill>
                <a:latin typeface="宋体" charset="-122"/>
              </a:rPr>
              <a:t>1</a:t>
            </a:r>
            <a:r>
              <a:rPr kumimoji="1" lang="en-US" altLang="zh-CN" sz="2000" b="1" dirty="0">
                <a:latin typeface="宋体" charset="-122"/>
              </a:rPr>
              <a:t>00]</a:t>
            </a:r>
            <a:r>
              <a:rPr kumimoji="1" lang="zh-CN" altLang="en-US" sz="2000" b="1" dirty="0">
                <a:latin typeface="宋体" charset="-122"/>
              </a:rPr>
              <a:t>补 ＝</a:t>
            </a:r>
            <a:r>
              <a:rPr kumimoji="1" lang="en-US" altLang="zh-CN" sz="2000" b="1" dirty="0">
                <a:latin typeface="宋体" charset="-122"/>
              </a:rPr>
              <a:t>11011100</a:t>
            </a:r>
          </a:p>
          <a:p>
            <a:r>
              <a:rPr kumimoji="1" lang="en-US" altLang="zh-CN" sz="2000" b="1" dirty="0">
                <a:latin typeface="宋体" charset="-122"/>
              </a:rPr>
              <a:t>   [+0]</a:t>
            </a:r>
            <a:r>
              <a:rPr kumimoji="1" lang="zh-CN" altLang="en-US" sz="2000" b="1" dirty="0">
                <a:latin typeface="宋体" charset="-122"/>
              </a:rPr>
              <a:t>补＝</a:t>
            </a:r>
            <a:r>
              <a:rPr kumimoji="1" lang="en-US" altLang="zh-CN" sz="2000" b="1" dirty="0">
                <a:latin typeface="宋体" charset="-122"/>
              </a:rPr>
              <a:t>[-0]</a:t>
            </a:r>
            <a:r>
              <a:rPr kumimoji="1" lang="zh-CN" altLang="en-US" sz="2000" b="1" dirty="0">
                <a:latin typeface="宋体" charset="-122"/>
              </a:rPr>
              <a:t>补＝</a:t>
            </a:r>
            <a:r>
              <a:rPr kumimoji="1" lang="en-US" altLang="zh-CN" sz="2000" b="1" dirty="0">
                <a:latin typeface="宋体" charset="-122"/>
              </a:rPr>
              <a:t>00…0</a:t>
            </a:r>
            <a:r>
              <a:rPr kumimoji="1" lang="zh-CN" altLang="en-US" sz="2000" b="1" dirty="0">
                <a:latin typeface="宋体" charset="-122"/>
              </a:rPr>
              <a:t>。 </a:t>
            </a:r>
          </a:p>
          <a:p>
            <a:pPr algn="just">
              <a:spcBef>
                <a:spcPct val="50000"/>
              </a:spcBef>
            </a:pPr>
            <a:endParaRPr kumimoji="1" lang="zh-CN" altLang="en-US" sz="20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BCD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码（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8421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码）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BCD</a:t>
            </a:r>
            <a:r>
              <a:rPr kumimoji="1" lang="zh-CN" altLang="en-US" sz="2400" b="1" dirty="0">
                <a:latin typeface="Times New Roman" pitchFamily="18" charset="0"/>
              </a:rPr>
              <a:t>码就是用二进制代码表示的十进制数，也称</a:t>
            </a:r>
            <a:r>
              <a:rPr kumimoji="1" lang="en-US" altLang="zh-CN" sz="2400" b="1" dirty="0">
                <a:latin typeface="Times New Roman" pitchFamily="18" charset="0"/>
              </a:rPr>
              <a:t>BCD</a:t>
            </a:r>
            <a:r>
              <a:rPr kumimoji="1" lang="zh-CN" altLang="en-US" sz="2400" b="1" dirty="0">
                <a:latin typeface="Times New Roman" pitchFamily="18" charset="0"/>
              </a:rPr>
              <a:t>数。它是用</a:t>
            </a:r>
            <a:r>
              <a:rPr kumimoji="1" lang="en-US" altLang="zh-CN" sz="2400" b="1" dirty="0"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latin typeface="Times New Roman" pitchFamily="18" charset="0"/>
              </a:rPr>
              <a:t>位二进制代码</a:t>
            </a:r>
            <a:r>
              <a:rPr kumimoji="1" lang="en-US" altLang="zh-CN" sz="2400" b="1" dirty="0">
                <a:latin typeface="Times New Roman" pitchFamily="18" charset="0"/>
              </a:rPr>
              <a:t>0000—1001</a:t>
            </a:r>
            <a:r>
              <a:rPr kumimoji="1" lang="zh-CN" altLang="en-US" sz="2400" b="1" dirty="0">
                <a:latin typeface="Times New Roman" pitchFamily="18" charset="0"/>
              </a:rPr>
              <a:t>来表示十进制数</a:t>
            </a:r>
            <a:r>
              <a:rPr kumimoji="1" lang="en-US" altLang="zh-CN" sz="2400" b="1" dirty="0">
                <a:latin typeface="Times New Roman" pitchFamily="18" charset="0"/>
              </a:rPr>
              <a:t>0---9</a:t>
            </a:r>
            <a:r>
              <a:rPr kumimoji="1" lang="zh-CN" altLang="en-US" sz="2400" b="1" dirty="0">
                <a:latin typeface="Times New Roman" pitchFamily="18" charset="0"/>
              </a:rPr>
              <a:t>。如：</a:t>
            </a:r>
            <a:r>
              <a:rPr kumimoji="1" lang="en-US" altLang="zh-CN" sz="2400" b="1" dirty="0">
                <a:latin typeface="Times New Roman" pitchFamily="18" charset="0"/>
              </a:rPr>
              <a:t>39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400" b="1" dirty="0">
                <a:latin typeface="Times New Roman" pitchFamily="18" charset="0"/>
              </a:rPr>
              <a:t>BCD</a:t>
            </a:r>
            <a:r>
              <a:rPr kumimoji="1" lang="zh-CN" altLang="en-US" sz="2400" b="1" dirty="0">
                <a:latin typeface="Times New Roman" pitchFamily="18" charset="0"/>
              </a:rPr>
              <a:t>码为</a:t>
            </a:r>
            <a:r>
              <a:rPr kumimoji="1" lang="en-US" altLang="zh-CN" sz="2400" b="1" dirty="0">
                <a:latin typeface="Times New Roman" pitchFamily="18" charset="0"/>
              </a:rPr>
              <a:t>00111001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7237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06401" y="762001"/>
            <a:ext cx="1154641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①</a:t>
            </a:r>
            <a:r>
              <a:rPr kumimoji="1" lang="zh-CN" altLang="en-US" sz="2400" dirty="0">
                <a:latin typeface="Times New Roman" pitchFamily="18" charset="0"/>
              </a:rPr>
              <a:t>已知</a:t>
            </a:r>
            <a:r>
              <a:rPr kumimoji="1" lang="en-US" altLang="zh-CN" sz="2400" dirty="0">
                <a:latin typeface="Times New Roman" pitchFamily="18" charset="0"/>
              </a:rPr>
              <a:t>x =</a:t>
            </a: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0.1011010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baseline="-30000" dirty="0">
                <a:latin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，则</a:t>
            </a:r>
            <a:r>
              <a:rPr kumimoji="1" lang="en-US" altLang="zh-CN" sz="2400" dirty="0">
                <a:latin typeface="Times New Roman" pitchFamily="18" charset="0"/>
              </a:rPr>
              <a:t>[ x / 2 ]</a:t>
            </a:r>
            <a:r>
              <a:rPr kumimoji="1" lang="zh-CN" altLang="en-US" sz="2400" dirty="0">
                <a:latin typeface="Times New Roman" pitchFamily="18" charset="0"/>
              </a:rPr>
              <a:t>补 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zh-CN" altLang="en-US" sz="2400" dirty="0">
                <a:latin typeface="Times New Roman" pitchFamily="18" charset="0"/>
              </a:rPr>
              <a:t>（    ）</a:t>
            </a:r>
            <a:r>
              <a:rPr kumimoji="1" lang="en-US" altLang="zh-CN" sz="2400" baseline="-30000" dirty="0">
                <a:latin typeface="Times New Roman" pitchFamily="18" charset="0"/>
              </a:rPr>
              <a:t>2 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  <a:r>
              <a:rPr kumimoji="1" lang="en-US" altLang="zh-CN" sz="2400" dirty="0">
                <a:latin typeface="Times New Roman" pitchFamily="18" charset="0"/>
              </a:rPr>
              <a:t>(NOIP8)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A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0.1011101          B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11110110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C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0.0101101          D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0.100110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②</a:t>
            </a:r>
            <a:r>
              <a:rPr kumimoji="1" lang="en-US" altLang="zh-CN" sz="2400" dirty="0">
                <a:latin typeface="Times New Roman" pitchFamily="18" charset="0"/>
              </a:rPr>
              <a:t> [x]</a:t>
            </a:r>
            <a:r>
              <a:rPr kumimoji="1" lang="zh-CN" altLang="en-US" sz="2400" dirty="0">
                <a:latin typeface="Times New Roman" pitchFamily="18" charset="0"/>
              </a:rPr>
              <a:t>补码</a:t>
            </a:r>
            <a:r>
              <a:rPr kumimoji="1" lang="en-US" altLang="zh-CN" sz="2400" dirty="0">
                <a:latin typeface="Times New Roman" pitchFamily="18" charset="0"/>
              </a:rPr>
              <a:t>=10011000</a:t>
            </a:r>
            <a:r>
              <a:rPr kumimoji="1" lang="zh-CN" altLang="en-US" sz="2400" dirty="0">
                <a:latin typeface="Times New Roman" pitchFamily="18" charset="0"/>
              </a:rPr>
              <a:t>，其原码为</a:t>
            </a:r>
            <a:r>
              <a:rPr kumimoji="1" lang="en-US" altLang="zh-CN" sz="2400" dirty="0">
                <a:latin typeface="Times New Roman" pitchFamily="18" charset="0"/>
              </a:rPr>
              <a:t>(             )(NOIP7)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en-US" altLang="zh-CN" sz="2400" dirty="0">
                <a:latin typeface="Times New Roman" pitchFamily="18" charset="0"/>
              </a:rPr>
              <a:t>A)011001111       </a:t>
            </a:r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en-US" altLang="zh-CN" sz="2400" dirty="0">
                <a:latin typeface="Times New Roman" pitchFamily="18" charset="0"/>
              </a:rPr>
              <a:t>B)11101000 </a:t>
            </a:r>
            <a:r>
              <a:rPr kumimoji="1" lang="zh-CN" altLang="en-US" sz="2400" dirty="0">
                <a:latin typeface="Times New Roman" pitchFamily="18" charset="0"/>
              </a:rPr>
              <a:t>　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</a:t>
            </a:r>
            <a:r>
              <a:rPr kumimoji="1" lang="en-US" altLang="zh-CN" sz="2400" dirty="0">
                <a:latin typeface="Times New Roman" pitchFamily="18" charset="0"/>
              </a:rPr>
              <a:t>C)11100110   </a:t>
            </a:r>
            <a:r>
              <a:rPr kumimoji="1" lang="zh-CN" altLang="en-US" sz="2400" dirty="0">
                <a:latin typeface="Times New Roman" pitchFamily="18" charset="0"/>
              </a:rPr>
              <a:t>　      </a:t>
            </a:r>
            <a:r>
              <a:rPr kumimoji="1" lang="en-US" altLang="zh-CN" sz="2400" dirty="0">
                <a:latin typeface="Times New Roman" pitchFamily="18" charset="0"/>
              </a:rPr>
              <a:t>D)01100101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513233" y="774822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C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73900" y="2426227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22049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1168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计算机的数字系统</a:t>
            </a:r>
            <a:endParaRPr kumimoji="1" lang="zh-CN" altLang="en-US" sz="24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数值信息在计算机内的表示方法就是用二进制数来表示。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一般说来，如果数制只采用</a:t>
            </a:r>
            <a:r>
              <a:rPr kumimoji="1" lang="en-US" altLang="zh-CN" sz="24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个基本符号，则称为基</a:t>
            </a:r>
            <a:r>
              <a:rPr kumimoji="1" lang="en-US" altLang="zh-CN" sz="24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数值，</a:t>
            </a:r>
            <a:r>
              <a:rPr kumimoji="1" lang="en-US" altLang="zh-CN" sz="24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称为数制的基数，而数制中每一固定位置对应的单位值称为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权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016000" y="2286000"/>
            <a:ext cx="10668000" cy="2133600"/>
            <a:chOff x="-3" y="-3"/>
            <a:chExt cx="3486" cy="2251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0" y="0"/>
              <a:ext cx="3480" cy="2245"/>
              <a:chOff x="0" y="0"/>
              <a:chExt cx="3480" cy="2245"/>
            </a:xfrm>
          </p:grpSpPr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548" cy="518"/>
                <a:chOff x="0" y="0"/>
                <a:chExt cx="548" cy="518"/>
              </a:xfrm>
            </p:grpSpPr>
            <p:sp>
              <p:nvSpPr>
                <p:cNvPr id="15364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6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latin typeface="Times New Roman" pitchFamily="18" charset="0"/>
                    </a:rPr>
                    <a:t>进制</a:t>
                  </a:r>
                  <a:endParaRPr kumimoji="1" lang="zh-CN" altLang="en-US" sz="16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7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548" y="0"/>
                <a:ext cx="464" cy="518"/>
                <a:chOff x="548" y="0"/>
                <a:chExt cx="464" cy="518"/>
              </a:xfrm>
            </p:grpSpPr>
            <p:sp>
              <p:nvSpPr>
                <p:cNvPr id="15365" name="Rectangle 5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37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latin typeface="Times New Roman" pitchFamily="18" charset="0"/>
                    </a:rPr>
                    <a:t>基数</a:t>
                  </a:r>
                  <a:r>
                    <a:rPr kumimoji="1" lang="en-US" altLang="zh-CN" sz="1600" b="1">
                      <a:latin typeface="Times New Roman" pitchFamily="18" charset="0"/>
                    </a:rPr>
                    <a:t>R</a:t>
                  </a:r>
                  <a:endParaRPr kumimoji="1" lang="en-US" altLang="zh-CN" sz="16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81" name="Rectangle 21"/>
                <p:cNvSpPr>
                  <a:spLocks noChangeArrowheads="1"/>
                </p:cNvSpPr>
                <p:nvPr/>
              </p:nvSpPr>
              <p:spPr bwMode="auto">
                <a:xfrm>
                  <a:off x="548" y="0"/>
                  <a:ext cx="4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012" y="0"/>
                <a:ext cx="2468" cy="518"/>
                <a:chOff x="1012" y="0"/>
                <a:chExt cx="2468" cy="518"/>
              </a:xfrm>
            </p:grpSpPr>
            <p:sp>
              <p:nvSpPr>
                <p:cNvPr id="15366" name="Rectangle 6"/>
                <p:cNvSpPr>
                  <a:spLocks noChangeArrowheads="1"/>
                </p:cNvSpPr>
                <p:nvPr/>
              </p:nvSpPr>
              <p:spPr bwMode="auto">
                <a:xfrm>
                  <a:off x="1055" y="0"/>
                  <a:ext cx="238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zh-CN" altLang="en-US" sz="1600" b="1">
                      <a:latin typeface="Times New Roman" pitchFamily="18" charset="0"/>
                    </a:rPr>
                    <a:t>基本符号</a:t>
                  </a:r>
                  <a:endParaRPr kumimoji="1" lang="zh-CN" altLang="en-US" sz="1600">
                    <a:latin typeface="Times New Roman" pitchFamily="18" charset="0"/>
                  </a:endParaRP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83" name="Rectangle 23"/>
                <p:cNvSpPr>
                  <a:spLocks noChangeArrowheads="1"/>
                </p:cNvSpPr>
                <p:nvPr/>
              </p:nvSpPr>
              <p:spPr bwMode="auto">
                <a:xfrm>
                  <a:off x="1012" y="0"/>
                  <a:ext cx="24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0" y="518"/>
                <a:ext cx="548" cy="403"/>
                <a:chOff x="0" y="518"/>
                <a:chExt cx="548" cy="403"/>
              </a:xfrm>
            </p:grpSpPr>
            <p:sp>
              <p:nvSpPr>
                <p:cNvPr id="1536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46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zh-CN" altLang="en-US" sz="1600">
                      <a:latin typeface="Times New Roman" pitchFamily="18" charset="0"/>
                    </a:rPr>
                    <a:t>二进制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8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4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548" y="518"/>
                <a:ext cx="464" cy="403"/>
                <a:chOff x="548" y="518"/>
                <a:chExt cx="464" cy="403"/>
              </a:xfrm>
            </p:grpSpPr>
            <p:sp>
              <p:nvSpPr>
                <p:cNvPr id="15368" name="Rectangle 8"/>
                <p:cNvSpPr>
                  <a:spLocks noChangeArrowheads="1"/>
                </p:cNvSpPr>
                <p:nvPr/>
              </p:nvSpPr>
              <p:spPr bwMode="auto">
                <a:xfrm>
                  <a:off x="591" y="518"/>
                  <a:ext cx="3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en-US" altLang="zh-CN" sz="1600">
                      <a:latin typeface="Times New Roman" pitchFamily="18" charset="0"/>
                    </a:rPr>
                    <a:t>2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87" name="Rectangle 27"/>
                <p:cNvSpPr>
                  <a:spLocks noChangeArrowheads="1"/>
                </p:cNvSpPr>
                <p:nvPr/>
              </p:nvSpPr>
              <p:spPr bwMode="auto">
                <a:xfrm>
                  <a:off x="548" y="518"/>
                  <a:ext cx="4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1012" y="518"/>
                <a:ext cx="2468" cy="403"/>
                <a:chOff x="1012" y="518"/>
                <a:chExt cx="2468" cy="403"/>
              </a:xfrm>
            </p:grpSpPr>
            <p:sp>
              <p:nvSpPr>
                <p:cNvPr id="15369" name="Rectangle 9"/>
                <p:cNvSpPr>
                  <a:spLocks noChangeArrowheads="1"/>
                </p:cNvSpPr>
                <p:nvPr/>
              </p:nvSpPr>
              <p:spPr bwMode="auto">
                <a:xfrm>
                  <a:off x="1055" y="518"/>
                  <a:ext cx="2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kumimoji="1" lang="en-US" altLang="zh-CN" sz="1600">
                      <a:latin typeface="Times New Roman" pitchFamily="18" charset="0"/>
                    </a:rPr>
                    <a:t>0</a:t>
                  </a:r>
                  <a:r>
                    <a:rPr kumimoji="1" lang="zh-CN" altLang="en-US" sz="1600">
                      <a:latin typeface="Times New Roman" pitchFamily="18" charset="0"/>
                    </a:rPr>
                    <a:t>，</a:t>
                  </a:r>
                  <a:r>
                    <a:rPr kumimoji="1" lang="en-US" altLang="zh-CN" sz="1600">
                      <a:latin typeface="Times New Roman" pitchFamily="18" charset="0"/>
                    </a:rPr>
                    <a:t>1</a:t>
                  </a:r>
                </a:p>
                <a:p>
                  <a:pPr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89" name="Rectangle 29"/>
                <p:cNvSpPr>
                  <a:spLocks noChangeArrowheads="1"/>
                </p:cNvSpPr>
                <p:nvPr/>
              </p:nvSpPr>
              <p:spPr bwMode="auto">
                <a:xfrm>
                  <a:off x="1012" y="518"/>
                  <a:ext cx="2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0" y="921"/>
                <a:ext cx="548" cy="403"/>
                <a:chOff x="0" y="921"/>
                <a:chExt cx="548" cy="403"/>
              </a:xfrm>
            </p:grpSpPr>
            <p:sp>
              <p:nvSpPr>
                <p:cNvPr id="1537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46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zh-CN" altLang="en-US" sz="1600">
                      <a:latin typeface="Times New Roman" pitchFamily="18" charset="0"/>
                    </a:rPr>
                    <a:t>八进制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9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54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>
                <a:off x="548" y="921"/>
                <a:ext cx="464" cy="403"/>
                <a:chOff x="548" y="921"/>
                <a:chExt cx="464" cy="403"/>
              </a:xfrm>
            </p:grpSpPr>
            <p:sp>
              <p:nvSpPr>
                <p:cNvPr id="15371" name="Rectangle 11"/>
                <p:cNvSpPr>
                  <a:spLocks noChangeArrowheads="1"/>
                </p:cNvSpPr>
                <p:nvPr/>
              </p:nvSpPr>
              <p:spPr bwMode="auto">
                <a:xfrm>
                  <a:off x="591" y="921"/>
                  <a:ext cx="3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en-US" altLang="zh-CN" sz="1600">
                      <a:latin typeface="Times New Roman" pitchFamily="18" charset="0"/>
                    </a:rPr>
                    <a:t>8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93" name="Rectangle 33"/>
                <p:cNvSpPr>
                  <a:spLocks noChangeArrowheads="1"/>
                </p:cNvSpPr>
                <p:nvPr/>
              </p:nvSpPr>
              <p:spPr bwMode="auto">
                <a:xfrm>
                  <a:off x="548" y="921"/>
                  <a:ext cx="4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6"/>
              <p:cNvGrpSpPr>
                <a:grpSpLocks/>
              </p:cNvGrpSpPr>
              <p:nvPr/>
            </p:nvGrpSpPr>
            <p:grpSpPr bwMode="auto">
              <a:xfrm>
                <a:off x="1012" y="921"/>
                <a:ext cx="2468" cy="403"/>
                <a:chOff x="1012" y="921"/>
                <a:chExt cx="2468" cy="403"/>
              </a:xfrm>
            </p:grpSpPr>
            <p:sp>
              <p:nvSpPr>
                <p:cNvPr id="153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55" y="921"/>
                  <a:ext cx="2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kumimoji="1" lang="en-US" altLang="zh-CN" sz="1600">
                      <a:latin typeface="Times New Roman" pitchFamily="18" charset="0"/>
                    </a:rPr>
                    <a:t>0,1,2,3,4,5,6,7</a:t>
                  </a:r>
                </a:p>
                <a:p>
                  <a:pPr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012" y="921"/>
                  <a:ext cx="2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8"/>
              <p:cNvGrpSpPr>
                <a:grpSpLocks/>
              </p:cNvGrpSpPr>
              <p:nvPr/>
            </p:nvGrpSpPr>
            <p:grpSpPr bwMode="auto">
              <a:xfrm>
                <a:off x="0" y="1324"/>
                <a:ext cx="548" cy="403"/>
                <a:chOff x="0" y="1324"/>
                <a:chExt cx="548" cy="403"/>
              </a:xfrm>
            </p:grpSpPr>
            <p:sp>
              <p:nvSpPr>
                <p:cNvPr id="1537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46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zh-CN" altLang="en-US" sz="1600">
                      <a:latin typeface="Times New Roman" pitchFamily="18" charset="0"/>
                    </a:rPr>
                    <a:t>十进制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9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54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548" y="1324"/>
                <a:ext cx="464" cy="403"/>
                <a:chOff x="548" y="1324"/>
                <a:chExt cx="464" cy="403"/>
              </a:xfrm>
            </p:grpSpPr>
            <p:sp>
              <p:nvSpPr>
                <p:cNvPr id="15374" name="Rectangle 14"/>
                <p:cNvSpPr>
                  <a:spLocks noChangeArrowheads="1"/>
                </p:cNvSpPr>
                <p:nvPr/>
              </p:nvSpPr>
              <p:spPr bwMode="auto">
                <a:xfrm>
                  <a:off x="591" y="1324"/>
                  <a:ext cx="3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en-US" altLang="zh-CN" sz="1600">
                      <a:latin typeface="Times New Roman" pitchFamily="18" charset="0"/>
                    </a:rPr>
                    <a:t>10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399" name="Rectangle 39"/>
                <p:cNvSpPr>
                  <a:spLocks noChangeArrowheads="1"/>
                </p:cNvSpPr>
                <p:nvPr/>
              </p:nvSpPr>
              <p:spPr bwMode="auto">
                <a:xfrm>
                  <a:off x="548" y="1324"/>
                  <a:ext cx="4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1012" y="1324"/>
                <a:ext cx="2468" cy="403"/>
                <a:chOff x="1012" y="1324"/>
                <a:chExt cx="2468" cy="403"/>
              </a:xfrm>
            </p:grpSpPr>
            <p:sp>
              <p:nvSpPr>
                <p:cNvPr id="15375" name="Rectangle 15"/>
                <p:cNvSpPr>
                  <a:spLocks noChangeArrowheads="1"/>
                </p:cNvSpPr>
                <p:nvPr/>
              </p:nvSpPr>
              <p:spPr bwMode="auto">
                <a:xfrm>
                  <a:off x="1055" y="1324"/>
                  <a:ext cx="2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kumimoji="1" lang="en-US" altLang="zh-CN" sz="1600">
                      <a:latin typeface="Times New Roman" pitchFamily="18" charset="0"/>
                    </a:rPr>
                    <a:t>0,1,2,3,4,5,6,7,8,9</a:t>
                  </a:r>
                </a:p>
                <a:p>
                  <a:pPr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401" name="Rectangle 41"/>
                <p:cNvSpPr>
                  <a:spLocks noChangeArrowheads="1"/>
                </p:cNvSpPr>
                <p:nvPr/>
              </p:nvSpPr>
              <p:spPr bwMode="auto">
                <a:xfrm>
                  <a:off x="1012" y="1324"/>
                  <a:ext cx="2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4"/>
              <p:cNvGrpSpPr>
                <a:grpSpLocks/>
              </p:cNvGrpSpPr>
              <p:nvPr/>
            </p:nvGrpSpPr>
            <p:grpSpPr bwMode="auto">
              <a:xfrm>
                <a:off x="0" y="1727"/>
                <a:ext cx="548" cy="518"/>
                <a:chOff x="0" y="1727"/>
                <a:chExt cx="548" cy="518"/>
              </a:xfrm>
            </p:grpSpPr>
            <p:sp>
              <p:nvSpPr>
                <p:cNvPr id="1537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727"/>
                  <a:ext cx="46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zh-CN" altLang="en-US" sz="1600">
                      <a:latin typeface="Times New Roman" pitchFamily="18" charset="0"/>
                    </a:rPr>
                    <a:t>十六进制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40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54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548" y="1727"/>
                <a:ext cx="464" cy="518"/>
                <a:chOff x="548" y="1727"/>
                <a:chExt cx="464" cy="518"/>
              </a:xfrm>
            </p:grpSpPr>
            <p:sp>
              <p:nvSpPr>
                <p:cNvPr id="15377" name="Rectangle 17"/>
                <p:cNvSpPr>
                  <a:spLocks noChangeArrowheads="1"/>
                </p:cNvSpPr>
                <p:nvPr/>
              </p:nvSpPr>
              <p:spPr bwMode="auto">
                <a:xfrm>
                  <a:off x="591" y="1727"/>
                  <a:ext cx="37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kumimoji="1" lang="en-US" altLang="zh-CN" sz="1600">
                      <a:latin typeface="Times New Roman" pitchFamily="18" charset="0"/>
                    </a:rPr>
                    <a:t>16</a:t>
                  </a:r>
                </a:p>
                <a:p>
                  <a:pPr algn="ctr"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405" name="Rectangle 45"/>
                <p:cNvSpPr>
                  <a:spLocks noChangeArrowheads="1"/>
                </p:cNvSpPr>
                <p:nvPr/>
              </p:nvSpPr>
              <p:spPr bwMode="auto">
                <a:xfrm>
                  <a:off x="548" y="1727"/>
                  <a:ext cx="46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8"/>
              <p:cNvGrpSpPr>
                <a:grpSpLocks/>
              </p:cNvGrpSpPr>
              <p:nvPr/>
            </p:nvGrpSpPr>
            <p:grpSpPr bwMode="auto">
              <a:xfrm>
                <a:off x="1012" y="1727"/>
                <a:ext cx="2468" cy="518"/>
                <a:chOff x="1012" y="1727"/>
                <a:chExt cx="2468" cy="518"/>
              </a:xfrm>
            </p:grpSpPr>
            <p:sp>
              <p:nvSpPr>
                <p:cNvPr id="153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055" y="1727"/>
                  <a:ext cx="238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kumimoji="1" lang="en-US" altLang="zh-CN" sz="1600">
                      <a:latin typeface="Times New Roman" pitchFamily="18" charset="0"/>
                    </a:rPr>
                    <a:t>0 ,1,2,3,4,5,6,7,8,9,A,B,C,D,E,F</a:t>
                  </a:r>
                  <a:r>
                    <a:rPr kumimoji="1" lang="zh-CN" altLang="en-US" sz="1600">
                      <a:latin typeface="Times New Roman" pitchFamily="18" charset="0"/>
                    </a:rPr>
                    <a:t>（对应十进制数的</a:t>
                  </a:r>
                  <a:r>
                    <a:rPr kumimoji="1" lang="en-US" altLang="zh-CN" sz="1600">
                      <a:latin typeface="Times New Roman" pitchFamily="18" charset="0"/>
                    </a:rPr>
                    <a:t>10—15</a:t>
                  </a:r>
                  <a:r>
                    <a:rPr kumimoji="1" lang="zh-CN" altLang="en-US" sz="1600">
                      <a:latin typeface="Times New Roman" pitchFamily="18" charset="0"/>
                    </a:rPr>
                    <a:t>。）</a:t>
                  </a:r>
                </a:p>
                <a:p>
                  <a:pPr eaLnBrk="0" hangingPunct="0"/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5407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2" y="1727"/>
                  <a:ext cx="24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3486" cy="225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508000" y="4648200"/>
            <a:ext cx="10363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进位计数制的编码符合“逢</a:t>
            </a: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进位”的规则，各位的权是以</a:t>
            </a: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为底的幂，一个数可按权展开成为多项式。例如，一个十进制数</a:t>
            </a:r>
            <a:r>
              <a:rPr kumimoji="1" lang="en-US" altLang="zh-CN" sz="2400">
                <a:latin typeface="Times New Roman" pitchFamily="18" charset="0"/>
              </a:rPr>
              <a:t>256.47</a:t>
            </a:r>
            <a:r>
              <a:rPr kumimoji="1" lang="zh-CN" altLang="en-US" sz="2400">
                <a:latin typeface="Times New Roman" pitchFamily="18" charset="0"/>
              </a:rPr>
              <a:t>可按权展开为      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256.47=2×10</a:t>
            </a:r>
            <a:r>
              <a:rPr kumimoji="1" lang="en-US" altLang="zh-CN" sz="2400" baseline="30000">
                <a:latin typeface="Times New Roman" pitchFamily="18" charset="0"/>
              </a:rPr>
              <a:t>2</a:t>
            </a:r>
            <a:r>
              <a:rPr kumimoji="1" lang="zh-CN" altLang="en-US" sz="2400">
                <a:latin typeface="Times New Roman" pitchFamily="18" charset="0"/>
              </a:rPr>
              <a:t>＋</a:t>
            </a:r>
            <a:r>
              <a:rPr kumimoji="1" lang="en-US" altLang="zh-CN" sz="2400">
                <a:latin typeface="Times New Roman" pitchFamily="18" charset="0"/>
              </a:rPr>
              <a:t>5×10</a:t>
            </a:r>
            <a:r>
              <a:rPr kumimoji="1" lang="en-US" altLang="zh-CN" sz="2400" baseline="30000"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Times New Roman" pitchFamily="18" charset="0"/>
              </a:rPr>
              <a:t>＋</a:t>
            </a:r>
            <a:r>
              <a:rPr kumimoji="1" lang="en-US" altLang="zh-CN" sz="2400">
                <a:latin typeface="Times New Roman" pitchFamily="18" charset="0"/>
              </a:rPr>
              <a:t>6×10°</a:t>
            </a:r>
            <a:r>
              <a:rPr kumimoji="1" lang="zh-CN" altLang="en-US" sz="2400">
                <a:latin typeface="Times New Roman" pitchFamily="18" charset="0"/>
              </a:rPr>
              <a:t>十</a:t>
            </a:r>
            <a:r>
              <a:rPr kumimoji="1" lang="en-US" altLang="zh-CN" sz="2400">
                <a:latin typeface="Times New Roman" pitchFamily="18" charset="0"/>
              </a:rPr>
              <a:t>4×10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zh-CN" altLang="en-US" sz="2400">
                <a:latin typeface="Times New Roman" pitchFamily="18" charset="0"/>
              </a:rPr>
              <a:t>＋</a:t>
            </a:r>
            <a:r>
              <a:rPr kumimoji="1" lang="en-US" altLang="zh-CN" sz="2400">
                <a:latin typeface="Times New Roman" pitchFamily="18" charset="0"/>
              </a:rPr>
              <a:t>7×10</a:t>
            </a:r>
            <a:r>
              <a:rPr kumimoji="1" lang="en-US" altLang="zh-CN" sz="2400" baseline="30000">
                <a:latin typeface="Times New Roman" pitchFamily="18" charset="0"/>
              </a:rPr>
              <a:t>-2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115824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ea typeface="黑体" pitchFamily="2" charset="-122"/>
              </a:rPr>
              <a:t>1)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R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进制转换为十进制     </a:t>
            </a:r>
            <a:endParaRPr kumimoji="1" lang="zh-CN" alt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基数为</a:t>
            </a:r>
            <a:r>
              <a:rPr kumimoji="1" lang="en-US" altLang="zh-CN" sz="24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的数字，只要将各位数字与它的权相乘，其积相加</a:t>
            </a:r>
            <a:r>
              <a:rPr kumimoji="1" lang="en-US" altLang="zh-CN" sz="2400" dirty="0">
                <a:latin typeface="Times New Roman" pitchFamily="18" charset="0"/>
              </a:rPr>
              <a:t>,</a:t>
            </a:r>
            <a:r>
              <a:rPr kumimoji="1" lang="zh-CN" altLang="en-US" sz="2400" dirty="0">
                <a:latin typeface="Times New Roman" pitchFamily="18" charset="0"/>
              </a:rPr>
              <a:t>和数就是十进制数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例</a:t>
            </a:r>
            <a:r>
              <a:rPr kumimoji="1" lang="en-US" altLang="zh-CN" sz="2400" dirty="0"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3506.2</a:t>
            </a:r>
            <a:r>
              <a:rPr kumimoji="1" lang="en-US" altLang="zh-CN" sz="2400" baseline="-30000" dirty="0">
                <a:latin typeface="Times New Roman" pitchFamily="18" charset="0"/>
              </a:rPr>
              <a:t>8</a:t>
            </a:r>
            <a:endParaRPr kumimoji="1"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=6×8°+0×8</a:t>
            </a:r>
            <a:r>
              <a:rPr kumimoji="1" lang="en-US" altLang="zh-CN" sz="2400" baseline="30000" dirty="0">
                <a:latin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</a:rPr>
              <a:t>+5×8</a:t>
            </a:r>
            <a:r>
              <a:rPr kumimoji="1" lang="en-US" altLang="zh-CN" sz="2400" baseline="30000" dirty="0">
                <a:latin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</a:rPr>
              <a:t>+3×8</a:t>
            </a:r>
            <a:r>
              <a:rPr kumimoji="1" lang="en-US" altLang="zh-CN" sz="2400" baseline="30000" dirty="0">
                <a:latin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</a:rPr>
              <a:t>+2×8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endParaRPr kumimoji="1"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=1862.25                                                    </a:t>
            </a:r>
            <a:br>
              <a:rPr kumimoji="1" lang="en-US" altLang="zh-CN" sz="2400" dirty="0">
                <a:latin typeface="Times New Roman" pitchFamily="18" charset="0"/>
              </a:rPr>
            </a:br>
            <a:r>
              <a:rPr kumimoji="1" lang="zh-CN" altLang="en-US" sz="2400" dirty="0">
                <a:latin typeface="Times New Roman" pitchFamily="18" charset="0"/>
              </a:rPr>
              <a:t>例</a:t>
            </a:r>
            <a:r>
              <a:rPr kumimoji="1" lang="en-US" altLang="zh-CN" sz="2400" dirty="0"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0.2A</a:t>
            </a:r>
            <a:r>
              <a:rPr kumimoji="1" lang="en-US" altLang="zh-CN" sz="2400" baseline="-30000" dirty="0">
                <a:latin typeface="Times New Roman" pitchFamily="18" charset="0"/>
              </a:rPr>
              <a:t>16</a:t>
            </a:r>
            <a:endParaRPr kumimoji="1"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=2×16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+10×16</a:t>
            </a:r>
            <a:r>
              <a:rPr kumimoji="1" lang="en-US" altLang="zh-CN" sz="2400" baseline="30000" dirty="0">
                <a:latin typeface="Times New Roman" pitchFamily="18" charset="0"/>
              </a:rPr>
              <a:t>-2</a:t>
            </a:r>
            <a:r>
              <a:rPr kumimoji="1" lang="en-US" altLang="zh-CN" sz="2400" dirty="0">
                <a:latin typeface="Times New Roman" pitchFamily="18" charset="0"/>
              </a:rPr>
              <a:t>           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=0.1640625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12800" y="908051"/>
            <a:ext cx="10083800" cy="41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  <a:ea typeface="黑体" pitchFamily="2" charset="-122"/>
              </a:rPr>
              <a:t>2)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十进制转换为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R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进制  </a:t>
            </a:r>
            <a:endParaRPr kumimoji="1" lang="zh-CN" alt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＋进制整数转换成</a:t>
            </a:r>
            <a:r>
              <a:rPr kumimoji="1" lang="en-US" altLang="zh-CN" sz="24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进制的整数</a:t>
            </a:r>
            <a:r>
              <a:rPr kumimoji="1" lang="en-US" altLang="zh-CN" sz="2400" dirty="0">
                <a:latin typeface="Times New Roman" pitchFamily="18" charset="0"/>
              </a:rPr>
              <a:t>: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除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R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取余法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十进制小数转换成</a:t>
            </a:r>
            <a:r>
              <a:rPr kumimoji="1" lang="en-US" altLang="zh-CN" sz="2400" dirty="0">
                <a:latin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</a:rPr>
              <a:t>进制时</a:t>
            </a:r>
            <a:r>
              <a:rPr kumimoji="1" lang="en-US" altLang="zh-CN" sz="2400" dirty="0">
                <a:latin typeface="Times New Roman" pitchFamily="18" charset="0"/>
              </a:rPr>
              <a:t>: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乘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R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取整</a:t>
            </a:r>
            <a:r>
              <a:rPr kumimoji="1" lang="en-US" altLang="zh-CN" sz="2400" dirty="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例：将</a:t>
            </a:r>
            <a:r>
              <a:rPr kumimoji="1" lang="en-US" altLang="zh-CN" sz="2400" dirty="0">
                <a:latin typeface="Times New Roman" pitchFamily="18" charset="0"/>
              </a:rPr>
              <a:t>0.3125</a:t>
            </a:r>
            <a:r>
              <a:rPr kumimoji="1" lang="en-US" altLang="zh-CN" sz="2400" baseline="-30000" dirty="0">
                <a:latin typeface="Times New Roman" pitchFamily="18" charset="0"/>
              </a:rPr>
              <a:t>10</a:t>
            </a:r>
            <a:r>
              <a:rPr kumimoji="1" lang="zh-CN" altLang="en-US" sz="2400" dirty="0">
                <a:latin typeface="Times New Roman" pitchFamily="18" charset="0"/>
              </a:rPr>
              <a:t>转换成二进制数 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0.3125×2 =0.625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0.625×2 =1.25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0.25×2=0.5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0.5×2 =1.0</a:t>
            </a:r>
          </a:p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所以</a:t>
            </a:r>
            <a:r>
              <a:rPr kumimoji="1" lang="en-US" altLang="zh-CN" dirty="0">
                <a:latin typeface="Times New Roman" pitchFamily="18" charset="0"/>
              </a:rPr>
              <a:t>0.3125</a:t>
            </a:r>
            <a:r>
              <a:rPr kumimoji="1" lang="en-US" altLang="zh-CN" baseline="-30000" dirty="0">
                <a:latin typeface="Times New Roman" pitchFamily="18" charset="0"/>
              </a:rPr>
              <a:t>10</a:t>
            </a:r>
            <a:r>
              <a:rPr kumimoji="1" lang="en-US" altLang="zh-CN" dirty="0">
                <a:latin typeface="Times New Roman" pitchFamily="18" charset="0"/>
              </a:rPr>
              <a:t>=0.0101</a:t>
            </a:r>
            <a:r>
              <a:rPr kumimoji="1" lang="en-US" altLang="zh-CN" baseline="-30000" dirty="0">
                <a:latin typeface="Times New Roman" pitchFamily="18" charset="0"/>
              </a:rPr>
              <a:t>2</a:t>
            </a:r>
            <a:endParaRPr kumimoji="1"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27051" y="404813"/>
            <a:ext cx="11279716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  <a:ea typeface="黑体" pitchFamily="2" charset="-122"/>
              </a:rPr>
              <a:t>3)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二、八、十六进制的相互转换</a:t>
            </a:r>
            <a:endParaRPr kumimoji="1" lang="zh-CN" alt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        每位八进制数相当于三位二进制数，每位十六进制数相当于四位二进制数。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        在转换时，位组划分是以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itchFamily="18" charset="0"/>
              </a:rPr>
              <a:t>小数点为中心</a:t>
            </a:r>
            <a:r>
              <a:rPr kumimoji="1" lang="zh-CN" altLang="en-US" sz="2000" dirty="0">
                <a:latin typeface="Times New Roman" pitchFamily="18" charset="0"/>
              </a:rPr>
              <a:t>向左右两边延伸，中间的</a:t>
            </a:r>
            <a:r>
              <a:rPr kumimoji="1" lang="en-US" altLang="zh-CN" sz="2000" dirty="0">
                <a:latin typeface="Times New Roman" pitchFamily="18" charset="0"/>
              </a:rPr>
              <a:t>0</a:t>
            </a:r>
            <a:r>
              <a:rPr kumimoji="1" lang="zh-CN" altLang="en-US" sz="2000" dirty="0">
                <a:latin typeface="Times New Roman" pitchFamily="18" charset="0"/>
              </a:rPr>
              <a:t>不能省略，两头不够时可以补</a:t>
            </a:r>
            <a:r>
              <a:rPr kumimoji="1" lang="en-US" altLang="zh-CN" sz="2000" dirty="0">
                <a:latin typeface="Times New Roman" pitchFamily="18" charset="0"/>
              </a:rPr>
              <a:t>0</a:t>
            </a:r>
            <a:r>
              <a:rPr kumimoji="1" lang="zh-CN" altLang="en-US" sz="2000" dirty="0">
                <a:latin typeface="Times New Roman" pitchFamily="18" charset="0"/>
              </a:rPr>
              <a:t>。尤其是小数后末尾的</a:t>
            </a:r>
            <a:r>
              <a:rPr kumimoji="1" lang="en-US" altLang="zh-CN" sz="2000" dirty="0">
                <a:latin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例如：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将</a:t>
            </a:r>
            <a:r>
              <a:rPr kumimoji="1" lang="en-US" altLang="zh-CN" sz="2000" dirty="0">
                <a:latin typeface="Times New Roman" pitchFamily="18" charset="0"/>
              </a:rPr>
              <a:t>1011010.1</a:t>
            </a:r>
            <a:r>
              <a:rPr kumimoji="1" lang="en-US" altLang="zh-CN" sz="2000" baseline="-30000" dirty="0">
                <a:latin typeface="Times New Roman" pitchFamily="18" charset="0"/>
              </a:rPr>
              <a:t>2</a:t>
            </a:r>
            <a:r>
              <a:rPr kumimoji="1" lang="zh-CN" altLang="en-US" sz="2000" dirty="0">
                <a:latin typeface="Times New Roman" pitchFamily="18" charset="0"/>
              </a:rPr>
              <a:t>转换成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八</a:t>
            </a:r>
            <a:r>
              <a:rPr kumimoji="1" lang="zh-CN" altLang="en-US" sz="2000" dirty="0">
                <a:latin typeface="Times New Roman" pitchFamily="18" charset="0"/>
              </a:rPr>
              <a:t>进制和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十六</a:t>
            </a:r>
            <a:r>
              <a:rPr kumimoji="1" lang="zh-CN" altLang="en-US" sz="2000" dirty="0">
                <a:latin typeface="Times New Roman" pitchFamily="18" charset="0"/>
              </a:rPr>
              <a:t>进制数 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</a:rPr>
              <a:t>001 011  010. 100                 1011010.1</a:t>
            </a:r>
            <a:r>
              <a:rPr kumimoji="1" lang="en-US" altLang="zh-CN" sz="2000" baseline="-30000" dirty="0">
                <a:latin typeface="Times New Roman" pitchFamily="18" charset="0"/>
              </a:rPr>
              <a:t>2</a:t>
            </a:r>
            <a:r>
              <a:rPr kumimoji="1" lang="zh-CN" altLang="en-US" sz="2000" dirty="0">
                <a:latin typeface="Times New Roman" pitchFamily="18" charset="0"/>
              </a:rPr>
              <a:t>＝</a:t>
            </a:r>
            <a:r>
              <a:rPr kumimoji="1" lang="en-US" altLang="zh-CN" sz="2000" dirty="0">
                <a:latin typeface="Times New Roman" pitchFamily="18" charset="0"/>
              </a:rPr>
              <a:t>132.4</a:t>
            </a:r>
            <a:r>
              <a:rPr kumimoji="1" lang="en-US" altLang="zh-CN" sz="2000" baseline="-30000" dirty="0">
                <a:latin typeface="Times New Roman" pitchFamily="18" charset="0"/>
              </a:rPr>
              <a:t>8</a:t>
            </a:r>
            <a:endParaRPr kumimoji="1"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</a:rPr>
              <a:t>1    3     2.    4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</a:rPr>
              <a:t>0101 1010. 1000                   1011010.1</a:t>
            </a:r>
            <a:r>
              <a:rPr kumimoji="1" lang="en-US" altLang="zh-CN" sz="2000" baseline="-30000" dirty="0">
                <a:latin typeface="Times New Roman" pitchFamily="18" charset="0"/>
              </a:rPr>
              <a:t>2</a:t>
            </a:r>
            <a:r>
              <a:rPr kumimoji="1" lang="en-US" altLang="zh-CN" sz="2000" dirty="0">
                <a:latin typeface="Times New Roman" pitchFamily="18" charset="0"/>
              </a:rPr>
              <a:t>=5A.8</a:t>
            </a:r>
            <a:r>
              <a:rPr kumimoji="1" lang="en-US" altLang="zh-CN" sz="2000" baseline="-30000" dirty="0">
                <a:latin typeface="Times New Roman" pitchFamily="18" charset="0"/>
              </a:rPr>
              <a:t>16</a:t>
            </a:r>
            <a:endParaRPr kumimoji="1"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baseline="-30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Times New Roman" pitchFamily="18" charset="0"/>
              </a:rPr>
              <a:t>   5    A .    8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zh-CN" altLang="en-US" sz="2000" dirty="0">
                <a:latin typeface="Times New Roman" pitchFamily="18" charset="0"/>
              </a:rPr>
              <a:t>将十六进制数</a:t>
            </a:r>
            <a:r>
              <a:rPr kumimoji="1" lang="en-US" altLang="zh-CN" sz="2000" dirty="0">
                <a:latin typeface="Times New Roman" pitchFamily="18" charset="0"/>
              </a:rPr>
              <a:t>F7.28</a:t>
            </a:r>
            <a:r>
              <a:rPr kumimoji="1" lang="zh-CN" altLang="en-US" sz="2000" dirty="0">
                <a:latin typeface="Times New Roman" pitchFamily="18" charset="0"/>
              </a:rPr>
              <a:t>变为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二</a:t>
            </a:r>
            <a:r>
              <a:rPr kumimoji="1" lang="zh-CN" altLang="en-US" sz="2000" dirty="0">
                <a:latin typeface="Times New Roman" pitchFamily="18" charset="0"/>
              </a:rPr>
              <a:t>进制数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</a:rPr>
              <a:t>F     7 .    2       8                 F7.28</a:t>
            </a:r>
            <a:r>
              <a:rPr kumimoji="1" lang="en-US" altLang="zh-CN" sz="2000" baseline="-30000" dirty="0">
                <a:latin typeface="Times New Roman" pitchFamily="18" charset="0"/>
              </a:rPr>
              <a:t>16</a:t>
            </a:r>
            <a:r>
              <a:rPr kumimoji="1" lang="en-US" altLang="zh-CN" sz="2000" dirty="0">
                <a:latin typeface="Times New Roman" pitchFamily="18" charset="0"/>
              </a:rPr>
              <a:t>=11110111.00101</a:t>
            </a:r>
            <a:r>
              <a:rPr kumimoji="1" lang="en-US" altLang="zh-CN" sz="2000" baseline="-30000" dirty="0">
                <a:latin typeface="Times New Roman" pitchFamily="18" charset="0"/>
              </a:rPr>
              <a:t>2</a:t>
            </a:r>
            <a:endParaRPr kumimoji="1"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itchFamily="18" charset="0"/>
              </a:rPr>
              <a:t>1111 0111.0010 1000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1798</Words>
  <Application>Microsoft Office PowerPoint</Application>
  <PresentationFormat>自定义</PresentationFormat>
  <Paragraphs>212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初赛重点 </vt:lpstr>
      <vt:lpstr>一、二进制相关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递归式的时间复杂度计算</vt:lpstr>
      <vt:lpstr>一、代入法</vt:lpstr>
      <vt:lpstr>二、迭代法</vt:lpstr>
      <vt:lpstr>三、主定理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成都石室信息学竞赛</dc:title>
  <dc:subject>信息学竞赛</dc:subject>
  <dc:creator>成都石室梁德伟</dc:creator>
  <cp:lastModifiedBy>SSZX</cp:lastModifiedBy>
  <cp:revision>121</cp:revision>
  <dcterms:created xsi:type="dcterms:W3CDTF">2018-09-04T08:21:18Z</dcterms:created>
  <dcterms:modified xsi:type="dcterms:W3CDTF">2022-09-08T05:57:34Z</dcterms:modified>
</cp:coreProperties>
</file>