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Montserrat Black"/>
      <p:bold r:id="rId33"/>
      <p:boldItalic r:id="rId34"/>
    </p:embeddedFont>
    <p:embeddedFont>
      <p:font typeface="Montserrat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adS9jRxSd640IosLuieokrbhd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DF825B-D8E6-454F-8B27-A19C3BEE19E9}">
  <a:tblStyle styleId="{ABDF825B-D8E6-454F-8B27-A19C3BEE19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MontserratBlack-bold.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MontserratExtraBold-bold.fntdata"/><Relationship Id="rId12" Type="http://schemas.openxmlformats.org/officeDocument/2006/relationships/slide" Target="slides/slide6.xml"/><Relationship Id="rId34" Type="http://schemas.openxmlformats.org/officeDocument/2006/relationships/font" Target="fonts/MontserratBlack-boldItalic.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MontserratExtra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700">
                <a:solidFill>
                  <a:schemeClr val="dk1"/>
                </a:solidFill>
                <a:latin typeface="Montserrat"/>
                <a:ea typeface="Montserrat"/>
                <a:cs typeface="Montserrat"/>
                <a:sym typeface="Montserrat"/>
              </a:rPr>
              <a:t>Analysis</a:t>
            </a:r>
            <a:r>
              <a:rPr lang="en" sz="1700">
                <a:solidFill>
                  <a:schemeClr val="dk1"/>
                </a:solidFill>
                <a:latin typeface="Montserrat"/>
                <a:ea typeface="Montserrat"/>
                <a:cs typeface="Montserrat"/>
                <a:sym typeface="Montserrat"/>
              </a:rPr>
              <a:t> -</a:t>
            </a:r>
            <a:endParaRPr sz="17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rPr lang="en">
                <a:solidFill>
                  <a:schemeClr val="dk1"/>
                </a:solidFill>
              </a:rPr>
              <a:t>Here we calculated the coefficient value with 99% confidence interval and the respective probabilities</a:t>
            </a:r>
            <a:endParaRPr>
              <a:solidFill>
                <a:schemeClr val="dk1"/>
              </a:solidFill>
            </a:endParaRPr>
          </a:p>
          <a:p>
            <a:pPr indent="0" lvl="0" marL="0" rtl="0" algn="l">
              <a:spcBef>
                <a:spcPts val="0"/>
              </a:spcBef>
              <a:spcAft>
                <a:spcPts val="0"/>
              </a:spcAft>
              <a:buNone/>
            </a:pPr>
            <a:r>
              <a:rPr lang="en">
                <a:solidFill>
                  <a:schemeClr val="dk1"/>
                </a:solidFill>
              </a:rPr>
              <a:t>Coefficients shows impact each independent variable on dependent variable and p values shows the impact that it will effect the variable</a:t>
            </a:r>
            <a:endParaRPr sz="17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AutoNum type="arabicPeriod"/>
            </a:pPr>
            <a:r>
              <a:rPr lang="en" sz="1700">
                <a:solidFill>
                  <a:schemeClr val="dk1"/>
                </a:solidFill>
                <a:latin typeface="Montserrat"/>
                <a:ea typeface="Montserrat"/>
                <a:cs typeface="Montserrat"/>
                <a:sym typeface="Montserrat"/>
              </a:rPr>
              <a:t>All factors have a positive linear relationship with CVX.</a:t>
            </a:r>
            <a:endParaRPr sz="17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AutoNum type="arabicPeriod"/>
            </a:pPr>
            <a:r>
              <a:rPr lang="en" sz="1700">
                <a:solidFill>
                  <a:schemeClr val="dk1"/>
                </a:solidFill>
                <a:latin typeface="Montserrat"/>
                <a:ea typeface="Montserrat"/>
                <a:cs typeface="Montserrat"/>
                <a:sym typeface="Montserrat"/>
              </a:rPr>
              <a:t>MKT-RF has the most significant relationship, while SMB has almost no relationship with CVX.</a:t>
            </a:r>
            <a:endParaRPr sz="1700">
              <a:solidFill>
                <a:schemeClr val="dk1"/>
              </a:solidFill>
              <a:latin typeface="Montserrat"/>
              <a:ea typeface="Montserrat"/>
              <a:cs typeface="Montserrat"/>
              <a:sym typeface="Montserrat"/>
            </a:endParaRPr>
          </a:p>
          <a:p>
            <a:pPr indent="-336550" lvl="0" marL="457200" rtl="0" algn="l">
              <a:spcBef>
                <a:spcPts val="0"/>
              </a:spcBef>
              <a:spcAft>
                <a:spcPts val="0"/>
              </a:spcAft>
              <a:buClr>
                <a:schemeClr val="dk1"/>
              </a:buClr>
              <a:buSzPts val="1700"/>
              <a:buFont typeface="Montserrat"/>
              <a:buAutoNum type="arabicPeriod"/>
            </a:pPr>
            <a:r>
              <a:rPr lang="en" sz="1700">
                <a:solidFill>
                  <a:schemeClr val="dk1"/>
                </a:solidFill>
                <a:latin typeface="Montserrat"/>
                <a:ea typeface="Montserrat"/>
                <a:cs typeface="Montserrat"/>
                <a:sym typeface="Montserrat"/>
              </a:rPr>
              <a:t>T stat measures significance of coefficients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R-squared represents the measure of goodness of fit for our linear regression model. It indicates the percentage of the variance in the dependent variable that the independent variables explain all</a:t>
            </a:r>
            <a:endParaRPr/>
          </a:p>
          <a:p>
            <a:pPr indent="0" lvl="0" marL="0" rtl="0" algn="l">
              <a:lnSpc>
                <a:spcPct val="100000"/>
              </a:lnSpc>
              <a:spcBef>
                <a:spcPts val="0"/>
              </a:spcBef>
              <a:spcAft>
                <a:spcPts val="0"/>
              </a:spcAft>
              <a:buClr>
                <a:schemeClr val="dk1"/>
              </a:buClr>
              <a:buSzPts val="1100"/>
              <a:buFont typeface="Arial"/>
              <a:buNone/>
            </a:pPr>
            <a:r>
              <a:rPr lang="en"/>
              <a:t>together. R-squared measures the strength of the relationship between our model and the dependent variable which is CVX stock returns.</a:t>
            </a:r>
            <a:endParaRPr/>
          </a:p>
          <a:p>
            <a:pPr indent="0" lvl="0" marL="0" rtl="0" algn="l">
              <a:lnSpc>
                <a:spcPct val="100000"/>
              </a:lnSpc>
              <a:spcBef>
                <a:spcPts val="0"/>
              </a:spcBef>
              <a:spcAft>
                <a:spcPts val="0"/>
              </a:spcAft>
              <a:buClr>
                <a:schemeClr val="dk1"/>
              </a:buClr>
              <a:buSzPts val="1100"/>
              <a:buFont typeface="Arial"/>
              <a:buNone/>
            </a:pPr>
            <a:r>
              <a:rPr lang="en"/>
              <a:t>From our regression model we found that adjusted R-squared is equal to 0.588, and we can say that 58.81% of the variability in the CVX Stock returns can be explained by the regression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F significance determines the overall significance of the regression model. It measures the ratio of the explained variance to the unexplained variance in the dependent variable, and assesses whether the regression model as a whole provides a better fit to the data than a model with no independent variables (i.e., a model with only an intercept term).</a:t>
            </a:r>
            <a:endParaRPr/>
          </a:p>
          <a:p>
            <a:pPr indent="0" lvl="0" marL="0" rtl="0" algn="l">
              <a:lnSpc>
                <a:spcPct val="100000"/>
              </a:lnSpc>
              <a:spcBef>
                <a:spcPts val="0"/>
              </a:spcBef>
              <a:spcAft>
                <a:spcPts val="0"/>
              </a:spcAft>
              <a:buClr>
                <a:schemeClr val="dk1"/>
              </a:buClr>
              <a:buSzPts val="1100"/>
              <a:buFont typeface="Arial"/>
              <a:buNone/>
            </a:pPr>
            <a:r>
              <a:rPr lang="en"/>
              <a:t>The F-statistic is calculated as the ratio of the mean square regression (MSR) to the mean square error (MSE). MSR measures the variation in the dependent variable that is explained by the independent variables, while MSE measures the variation that is not explained by the model.</a:t>
            </a:r>
            <a:endParaRPr/>
          </a:p>
          <a:p>
            <a:pPr indent="0" lvl="0" marL="0" rtl="0" algn="l">
              <a:lnSpc>
                <a:spcPct val="100000"/>
              </a:lnSpc>
              <a:spcBef>
                <a:spcPts val="0"/>
              </a:spcBef>
              <a:spcAft>
                <a:spcPts val="0"/>
              </a:spcAft>
              <a:buSzPts val="1100"/>
              <a:buNone/>
            </a:pPr>
            <a:r>
              <a:rPr lang="en"/>
              <a:t>If the F-statistic is large and the associated p-value is small (typically, p &lt; 0.05), this indicates that the regression model as a whole is significant and provides a better fit to the data than a model with no independent variables.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regression analysis, the critical t-value (also known as the t-critical value) is a threshold value used to determine whether a coefficient estimate is statistically significant. The t-value is calculated by dividing the estimated coefficient by its standard error.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Hypothesis testing: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performed Null hypothesis for 𝛽𝑀𝐾𝑇 and 𝛼.</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b="1" lang="en" u="sng">
                <a:solidFill>
                  <a:schemeClr val="dk1"/>
                </a:solidFill>
              </a:rPr>
              <a:t>𝛽𝑀𝐾𝑇 </a:t>
            </a:r>
            <a:endParaRPr b="1" u="sng"/>
          </a:p>
          <a:p>
            <a:pPr indent="0" lvl="0" marL="0" rtl="0" algn="l">
              <a:lnSpc>
                <a:spcPct val="100000"/>
              </a:lnSpc>
              <a:spcBef>
                <a:spcPts val="0"/>
              </a:spcBef>
              <a:spcAft>
                <a:spcPts val="0"/>
              </a:spcAft>
              <a:buSzPts val="1100"/>
              <a:buNone/>
            </a:pPr>
            <a:r>
              <a:rPr lang="en"/>
              <a:t>The Null Hypothesis Ho : 𝛽𝑀𝐾𝑇 &lt; = 1 while the alternative hypothesis Ha : 𝛽𝑀𝐾𝑇 &gt;1 </a:t>
            </a:r>
            <a:r>
              <a:rPr lang="en">
                <a:solidFill>
                  <a:schemeClr val="dk1"/>
                </a:solidFill>
              </a:rPr>
              <a:t>with a significance of 1%</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With all the parameters required, we calculated the Test statistics z, the p-values and z-alpha to test both the rejection rules approaches.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P-value approach states to reject the null hypothesis when p-value &lt; alpha.</a:t>
            </a:r>
            <a:endParaRPr/>
          </a:p>
          <a:p>
            <a:pPr indent="0" lvl="0" marL="0" rtl="0" algn="l">
              <a:lnSpc>
                <a:spcPct val="100000"/>
              </a:lnSpc>
              <a:spcBef>
                <a:spcPts val="0"/>
              </a:spcBef>
              <a:spcAft>
                <a:spcPts val="0"/>
              </a:spcAft>
              <a:buSzPts val="1100"/>
              <a:buNone/>
            </a:pPr>
            <a:r>
              <a:rPr lang="en"/>
              <a:t>However, </a:t>
            </a:r>
            <a:endParaRPr/>
          </a:p>
          <a:p>
            <a:pPr indent="0" lvl="0" marL="0" rtl="0" algn="l">
              <a:lnSpc>
                <a:spcPct val="100000"/>
              </a:lnSpc>
              <a:spcBef>
                <a:spcPts val="0"/>
              </a:spcBef>
              <a:spcAft>
                <a:spcPts val="0"/>
              </a:spcAft>
              <a:buSzPts val="1100"/>
              <a:buNone/>
            </a:pPr>
            <a:r>
              <a:rPr lang="en"/>
              <a:t>P-value =0.478</a:t>
            </a:r>
            <a:endParaRPr/>
          </a:p>
          <a:p>
            <a:pPr indent="0" lvl="0" marL="0" rtl="0" algn="l">
              <a:lnSpc>
                <a:spcPct val="100000"/>
              </a:lnSpc>
              <a:spcBef>
                <a:spcPts val="0"/>
              </a:spcBef>
              <a:spcAft>
                <a:spcPts val="0"/>
              </a:spcAft>
              <a:buSzPts val="1100"/>
              <a:buNone/>
            </a:pPr>
            <a:r>
              <a:rPr lang="en"/>
              <a:t>Alpha = 0.01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as p-value &gt; alpha, we cannot reject the null hypothesis.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Similar result is obtained from Critical-value approach, where z &lt;  z-alpha and again the null hypothesis cannot be rejected.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Thus, the null hypothesis that </a:t>
            </a:r>
            <a:r>
              <a:rPr lang="en">
                <a:solidFill>
                  <a:schemeClr val="dk1"/>
                </a:solidFill>
              </a:rPr>
              <a:t>𝛽𝑀𝐾𝑇 &lt; = 1 also makes sense as the 𝛽𝑀𝐾𝑇 from our linear factor model is 1.05901 (equal to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u="sng">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rPr>
              <a:t>𝛼</a:t>
            </a:r>
            <a:endParaRPr b="1" u="sng">
              <a:solidFill>
                <a:schemeClr val="dk1"/>
              </a:solidFill>
            </a:endParaRPr>
          </a:p>
          <a:p>
            <a:pPr indent="0" lvl="0" marL="0" rtl="0" algn="l">
              <a:spcBef>
                <a:spcPts val="0"/>
              </a:spcBef>
              <a:spcAft>
                <a:spcPts val="0"/>
              </a:spcAft>
              <a:buSzPts val="1100"/>
              <a:buNone/>
            </a:pPr>
            <a:r>
              <a:rPr lang="en">
                <a:solidFill>
                  <a:schemeClr val="dk1"/>
                </a:solidFill>
              </a:rPr>
              <a:t>The Null Hypothesis Ho : 𝛼 &lt; = 0 while the alternative hypothesis Ha : 𝛼 &gt;0 with a significance of 5%</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With all the parameters required, we calculated the Test statistics z, the p-values and z-alpha to test both the rejection rules approaches.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P-value approach states to reject the null hypothesis when p-value &lt; alpha.</a:t>
            </a:r>
            <a:endParaRPr>
              <a:solidFill>
                <a:schemeClr val="dk1"/>
              </a:solidFill>
            </a:endParaRPr>
          </a:p>
          <a:p>
            <a:pPr indent="0" lvl="0" marL="0" rtl="0" algn="l">
              <a:spcBef>
                <a:spcPts val="0"/>
              </a:spcBef>
              <a:spcAft>
                <a:spcPts val="0"/>
              </a:spcAft>
              <a:buSzPts val="1100"/>
              <a:buNone/>
            </a:pPr>
            <a:r>
              <a:rPr lang="en">
                <a:solidFill>
                  <a:schemeClr val="dk1"/>
                </a:solidFill>
              </a:rPr>
              <a:t>However, </a:t>
            </a:r>
            <a:endParaRPr>
              <a:solidFill>
                <a:schemeClr val="dk1"/>
              </a:solidFill>
            </a:endParaRPr>
          </a:p>
          <a:p>
            <a:pPr indent="0" lvl="0" marL="0" rtl="0" algn="l">
              <a:spcBef>
                <a:spcPts val="0"/>
              </a:spcBef>
              <a:spcAft>
                <a:spcPts val="0"/>
              </a:spcAft>
              <a:buSzPts val="1100"/>
              <a:buNone/>
            </a:pPr>
            <a:r>
              <a:rPr lang="en">
                <a:solidFill>
                  <a:schemeClr val="dk1"/>
                </a:solidFill>
              </a:rPr>
              <a:t>P-value =0.439</a:t>
            </a:r>
            <a:endParaRPr>
              <a:solidFill>
                <a:schemeClr val="dk1"/>
              </a:solidFill>
            </a:endParaRPr>
          </a:p>
          <a:p>
            <a:pPr indent="0" lvl="0" marL="0" rtl="0" algn="l">
              <a:spcBef>
                <a:spcPts val="0"/>
              </a:spcBef>
              <a:spcAft>
                <a:spcPts val="0"/>
              </a:spcAft>
              <a:buSzPts val="1100"/>
              <a:buNone/>
            </a:pPr>
            <a:r>
              <a:rPr lang="en">
                <a:solidFill>
                  <a:schemeClr val="dk1"/>
                </a:solidFill>
              </a:rPr>
              <a:t>Alpha = 0.05</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And as p-value &gt; alpha, we cannot reject the null hypothesis.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Similar result is obtained from Critical-value approach, where z &lt;  z-alpha and again the null hypothesis cannot be rejected.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From linear factor model</a:t>
            </a:r>
            <a:endParaRPr>
              <a:solidFill>
                <a:schemeClr val="dk1"/>
              </a:solidFill>
            </a:endParaRPr>
          </a:p>
          <a:p>
            <a:pPr indent="0" lvl="0" marL="0" rtl="0" algn="l">
              <a:spcBef>
                <a:spcPts val="0"/>
              </a:spcBef>
              <a:spcAft>
                <a:spcPts val="0"/>
              </a:spcAft>
              <a:buSzPts val="1100"/>
              <a:buNone/>
            </a:pPr>
            <a:r>
              <a:rPr lang="en">
                <a:solidFill>
                  <a:schemeClr val="dk1"/>
                </a:solidFill>
              </a:rPr>
              <a:t>𝛼 = -0.199</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Reinstating 𝛼 &lt; = 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Validity of the model</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All plotted residuals are symmetric about the </a:t>
            </a:r>
            <a:r>
              <a:rPr lang="en"/>
              <a:t>origin</a:t>
            </a:r>
            <a:r>
              <a:rPr lang="en"/>
              <a:t> with few random outliers.The origin is densely populated while lower density a further away the origin.</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standardized residual plot conveys that the majority of the values fall between -2 to +2 and more densely populated near the 0 region. Which denotes that there are very few outliers, constituting to 5 out of the 133 data observations in total (</a:t>
            </a:r>
            <a:r>
              <a:rPr lang="en" sz="1000"/>
              <a:t>3.76%).</a:t>
            </a:r>
            <a:endParaRPr sz="10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rgbClr val="374151"/>
                </a:solidFill>
                <a:highlight>
                  <a:srgbClr val="F7F7F8"/>
                </a:highlight>
                <a:latin typeface="Roboto"/>
                <a:ea typeface="Roboto"/>
                <a:cs typeface="Roboto"/>
                <a:sym typeface="Roboto"/>
              </a:rPr>
              <a:t>Chevron Corporation is a multinational energy company headquartered in San Ramon, California, USA. </a:t>
            </a:r>
            <a:endParaRPr sz="14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400">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400">
                <a:solidFill>
                  <a:srgbClr val="374151"/>
                </a:solidFill>
                <a:highlight>
                  <a:srgbClr val="F7F7F8"/>
                </a:highlight>
                <a:latin typeface="Roboto"/>
                <a:ea typeface="Roboto"/>
                <a:cs typeface="Roboto"/>
                <a:sym typeface="Roboto"/>
              </a:rPr>
              <a:t>It is one of the largest integrated energy companies in the world, engaged in every aspect of the oil, gas, and geothermal energy industries, including exploration, production, refining, marketing, and transportation.</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rgbClr val="374151"/>
                </a:solidFill>
                <a:highlight>
                  <a:srgbClr val="F7F7F8"/>
                </a:highlight>
                <a:latin typeface="Roboto"/>
                <a:ea typeface="Roboto"/>
                <a:cs typeface="Roboto"/>
                <a:sym typeface="Roboto"/>
              </a:rPr>
              <a:t>Market access, or "HML" in the Fama-French three-factor model, is one of the three factors used to explain the variation in stock returns.</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 sz="1400">
                <a:solidFill>
                  <a:srgbClr val="374151"/>
                </a:solidFill>
                <a:highlight>
                  <a:srgbClr val="F7F7F8"/>
                </a:highlight>
                <a:latin typeface="Roboto"/>
                <a:ea typeface="Roboto"/>
                <a:cs typeface="Roboto"/>
                <a:sym typeface="Roboto"/>
              </a:rPr>
              <a:t>The outperformance of small versus big companies in the Fama-French model is captured by the SMB factor, This factor is one of the three factors used in the Fama-French three-factor model to explain the cross-sectional variation in stock returns.</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 sz="1400">
                <a:solidFill>
                  <a:srgbClr val="374151"/>
                </a:solidFill>
                <a:highlight>
                  <a:srgbClr val="F7F7F8"/>
                </a:highlight>
                <a:latin typeface="Roboto"/>
                <a:ea typeface="Roboto"/>
                <a:cs typeface="Roboto"/>
                <a:sym typeface="Roboto"/>
              </a:rPr>
              <a:t>The outperformance of high book-to-market (value) versus low book-to-market (growth) companies in the Fama-French model is captured by the HML factor, which represents the excess return of a portfolio of high book-to-market stocks over a portfolio of low book-to-market stocks. This factor is one of the three factors used in the Fama-French three-factor model to explain the cross-sectional variation in stock returns.</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rPr>
              <a:t>Histograms are great tools to represent and reveal properties of  data. </a:t>
            </a:r>
            <a:r>
              <a:rPr lang="en" sz="1800">
                <a:solidFill>
                  <a:srgbClr val="374151"/>
                </a:solidFill>
                <a:highlight>
                  <a:srgbClr val="F7F7F8"/>
                </a:highlight>
                <a:latin typeface="Roboto"/>
                <a:ea typeface="Roboto"/>
                <a:cs typeface="Roboto"/>
                <a:sym typeface="Roboto"/>
              </a:rPr>
              <a:t>It is a</a:t>
            </a:r>
            <a:r>
              <a:rPr lang="en" sz="1800">
                <a:solidFill>
                  <a:srgbClr val="374151"/>
                </a:solidFill>
                <a:highlight>
                  <a:srgbClr val="F7F7F8"/>
                </a:highlight>
                <a:latin typeface="Roboto"/>
                <a:ea typeface="Roboto"/>
                <a:cs typeface="Roboto"/>
                <a:sym typeface="Roboto"/>
              </a:rPr>
              <a:t> graphical representation of the distribution of a dataset, with the x-axis representing the range of values and the y-axis representing the frequency. </a:t>
            </a:r>
            <a:r>
              <a:rPr lang="en" sz="1800">
                <a:solidFill>
                  <a:schemeClr val="dk1"/>
                </a:solidFill>
                <a:highlight>
                  <a:srgbClr val="FFFFFF"/>
                </a:highlight>
              </a:rPr>
              <a:t>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rPr>
              <a:t>We have produced two different histograms to compare the excess returns of CVX and MKT-RF. In order to produce both the histograms, we have set the bin width to 2.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800">
                <a:solidFill>
                  <a:srgbClr val="374151"/>
                </a:solidFill>
                <a:highlight>
                  <a:srgbClr val="F7F7F8"/>
                </a:highlight>
                <a:latin typeface="Roboto"/>
                <a:ea typeface="Roboto"/>
                <a:cs typeface="Roboto"/>
                <a:sym typeface="Roboto"/>
              </a:rPr>
              <a:t>Outliers are values that lie 1.5 points or more away from the majority of other values in t</a:t>
            </a:r>
            <a:r>
              <a:rPr lang="en" sz="1800">
                <a:solidFill>
                  <a:schemeClr val="dk1"/>
                </a:solidFill>
                <a:highlight>
                  <a:srgbClr val="FFFFFF"/>
                </a:highlight>
              </a:rPr>
              <a:t>he cluster.</a:t>
            </a:r>
            <a:r>
              <a:rPr lang="en" sz="1800">
                <a:solidFill>
                  <a:schemeClr val="dk1"/>
                </a:solidFill>
                <a:highlight>
                  <a:srgbClr val="FFFFFF"/>
                </a:highlight>
              </a:rPr>
              <a:t>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rPr>
              <a:t>The Highest C</a:t>
            </a:r>
            <a:r>
              <a:rPr lang="en" sz="1400">
                <a:solidFill>
                  <a:schemeClr val="dk1"/>
                </a:solidFill>
                <a:latin typeface="Montserrat"/>
                <a:ea typeface="Montserrat"/>
                <a:cs typeface="Montserrat"/>
                <a:sym typeface="Montserrat"/>
              </a:rPr>
              <a:t>VX frequency recorded is 19 in the -1 percentage</a:t>
            </a:r>
            <a:r>
              <a:rPr lang="en" sz="1800">
                <a:solidFill>
                  <a:schemeClr val="dk1"/>
                </a:solidFill>
                <a:highlight>
                  <a:srgbClr val="FFFFFF"/>
                </a:highlight>
              </a:rPr>
              <a:t> of </a:t>
            </a:r>
            <a:r>
              <a:rPr lang="en" sz="1800">
                <a:solidFill>
                  <a:schemeClr val="dk1"/>
                </a:solidFill>
                <a:highlight>
                  <a:srgbClr val="FFFFFF"/>
                </a:highlight>
              </a:rPr>
              <a:t>CVX stock return</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rPr>
              <a:t>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rPr>
              <a:t>			</a:t>
            </a:r>
            <a:endParaRPr sz="18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96253a00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96253a00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374151"/>
                </a:solidFill>
                <a:highlight>
                  <a:srgbClr val="F7F7F8"/>
                </a:highlight>
                <a:latin typeface="Roboto"/>
                <a:ea typeface="Roboto"/>
                <a:cs typeface="Roboto"/>
                <a:sym typeface="Roboto"/>
              </a:rPr>
              <a:t>B</a:t>
            </a:r>
            <a:r>
              <a:rPr lang="en" sz="1400">
                <a:solidFill>
                  <a:srgbClr val="374151"/>
                </a:solidFill>
                <a:highlight>
                  <a:srgbClr val="F7F7F8"/>
                </a:highlight>
                <a:latin typeface="Roboto"/>
                <a:ea typeface="Roboto"/>
                <a:cs typeface="Roboto"/>
                <a:sym typeface="Roboto"/>
              </a:rPr>
              <a:t>ox plots are a useful tool in statistics for summarizing and visualizing the distribution of a dataset. </a:t>
            </a:r>
            <a:endParaRPr sz="14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400">
                <a:solidFill>
                  <a:srgbClr val="374151"/>
                </a:solidFill>
                <a:highlight>
                  <a:srgbClr val="F7F7F8"/>
                </a:highlight>
                <a:latin typeface="Roboto"/>
                <a:ea typeface="Roboto"/>
                <a:cs typeface="Roboto"/>
                <a:sym typeface="Roboto"/>
              </a:rPr>
              <a:t>In statistical analysis, box plots can be used in hypothesis testing, and can also be used in regression analysis.</a:t>
            </a:r>
            <a:endParaRPr sz="14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96253a00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96253a00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96253a00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96253a00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Excel's Regression analysis from Data Analysis tools and including 99% confidence intervals for the coefficient estimates, we found the y-intercept and the coefficients of each Fama-French Factors. Then, the following linear factor model was built</a:t>
            </a:r>
            <a:endParaRPr/>
          </a:p>
          <a:p>
            <a:pPr indent="0" lvl="0" marL="0" rtl="0" algn="l">
              <a:spcBef>
                <a:spcPts val="0"/>
              </a:spcBef>
              <a:spcAft>
                <a:spcPts val="0"/>
              </a:spcAft>
              <a:buClr>
                <a:schemeClr val="dk1"/>
              </a:buClr>
              <a:buSzPts val="1100"/>
              <a:buFont typeface="Arial"/>
              <a:buNone/>
            </a:pPr>
            <a:r>
              <a:rPr lang="en"/>
              <a:t>which is a mathematical equation that describes the linear relationship between a dependent variable and one or more independent variables. It is a type of regression analysis used to analyze the relationship between variables, and is often used to make predictions based on the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Here’s our </a:t>
            </a:r>
            <a:r>
              <a:rPr lang="en"/>
              <a:t> linear model </a:t>
            </a:r>
            <a:endParaRPr/>
          </a:p>
          <a:p>
            <a:pPr indent="0" lvl="0" marL="0" rtl="0" algn="l">
              <a:spcBef>
                <a:spcPts val="0"/>
              </a:spcBef>
              <a:spcAft>
                <a:spcPts val="0"/>
              </a:spcAft>
              <a:buClr>
                <a:schemeClr val="dk1"/>
              </a:buClr>
              <a:buSzPts val="1100"/>
              <a:buFont typeface="Arial"/>
              <a:buNone/>
            </a:pPr>
            <a:r>
              <a:rPr lang="en"/>
              <a:t>Equation from the slide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Y = β0 + β1X1 + β2X2 + ... + βnXn + ε</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Rtstock </a:t>
            </a:r>
            <a:r>
              <a:rPr lang="en"/>
              <a:t> is the dependent variable (also called the response variable)</a:t>
            </a:r>
            <a:endParaRPr/>
          </a:p>
          <a:p>
            <a:pPr indent="0" lvl="0" marL="0" rtl="0" algn="l">
              <a:spcBef>
                <a:spcPts val="0"/>
              </a:spcBef>
              <a:spcAft>
                <a:spcPts val="0"/>
              </a:spcAft>
              <a:buClr>
                <a:schemeClr val="dk1"/>
              </a:buClr>
              <a:buSzPts val="1100"/>
              <a:buFont typeface="Arial"/>
              <a:buNone/>
            </a:pPr>
            <a:r>
              <a:rPr lang="en"/>
              <a:t>alpha is the intercept (the value of Y when all the X variables are equal to zero)</a:t>
            </a:r>
            <a:endParaRPr/>
          </a:p>
          <a:p>
            <a:pPr indent="0" lvl="0" marL="0" rtl="0" algn="l">
              <a:spcBef>
                <a:spcPts val="0"/>
              </a:spcBef>
              <a:spcAft>
                <a:spcPts val="0"/>
              </a:spcAft>
              <a:buClr>
                <a:schemeClr val="dk1"/>
              </a:buClr>
              <a:buSzPts val="1100"/>
              <a:buFont typeface="Arial"/>
              <a:buNone/>
            </a:pPr>
            <a:r>
              <a:rPr lang="en"/>
              <a:t>βmkt, βsmb, ..., βhml are the coefficients of the independent variables Mkt, smb, hml, respectively</a:t>
            </a:r>
            <a:endParaRPr/>
          </a:p>
          <a:p>
            <a:pPr indent="0" lvl="0" marL="0" rtl="0" algn="l">
              <a:spcBef>
                <a:spcPts val="0"/>
              </a:spcBef>
              <a:spcAft>
                <a:spcPts val="0"/>
              </a:spcAft>
              <a:buClr>
                <a:schemeClr val="dk1"/>
              </a:buClr>
              <a:buSzPts val="1100"/>
              <a:buFont typeface="Arial"/>
              <a:buNone/>
            </a:pPr>
            <a:r>
              <a:rPr lang="en"/>
              <a:t>ε is the random error term, which accounts for the variation in Rtstock that is not explained by the independent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with other variables constant for every change in Mkt by 1.05% the stock price increases by 1%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4E1787"/>
        </a:solidFill>
      </p:bgPr>
    </p:bg>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l">
              <a:lnSpc>
                <a:spcPct val="75000"/>
              </a:lnSpc>
              <a:spcBef>
                <a:spcPts val="0"/>
              </a:spcBef>
              <a:spcAft>
                <a:spcPts val="0"/>
              </a:spcAft>
              <a:buClr>
                <a:schemeClr val="lt1"/>
              </a:buClr>
              <a:buSzPts val="6200"/>
              <a:buFont typeface="Montserrat Black"/>
              <a:buNone/>
              <a:defRPr sz="6200">
                <a:solidFill>
                  <a:schemeClr val="lt1"/>
                </a:solidFill>
                <a:latin typeface="Montserrat Black"/>
                <a:ea typeface="Montserrat Black"/>
                <a:cs typeface="Montserrat Black"/>
                <a:sym typeface="Montserrat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80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000"/>
              </a:spcBef>
              <a:spcAft>
                <a:spcPts val="0"/>
              </a:spcAft>
              <a:buClr>
                <a:schemeClr val="lt1"/>
              </a:buClr>
              <a:buSzPts val="1800"/>
              <a:buFont typeface="Montserrat"/>
              <a:buNone/>
              <a:defRPr sz="1800">
                <a:solidFill>
                  <a:schemeClr val="lt1"/>
                </a:solidFill>
                <a:latin typeface="Montserrat"/>
                <a:ea typeface="Montserrat"/>
                <a:cs typeface="Montserrat"/>
                <a:sym typeface="Montserrat"/>
              </a:defRPr>
            </a:lvl1pPr>
            <a:lvl2pPr lvl="1" algn="ctr">
              <a:lnSpc>
                <a:spcPct val="100000"/>
              </a:lnSpc>
              <a:spcBef>
                <a:spcPts val="1000"/>
              </a:spcBef>
              <a:spcAft>
                <a:spcPts val="0"/>
              </a:spcAft>
              <a:buSzPts val="2800"/>
              <a:buNone/>
              <a:defRPr sz="2800"/>
            </a:lvl2pPr>
            <a:lvl3pPr lvl="2" algn="ctr">
              <a:lnSpc>
                <a:spcPct val="100000"/>
              </a:lnSpc>
              <a:spcBef>
                <a:spcPts val="1000"/>
              </a:spcBef>
              <a:spcAft>
                <a:spcPts val="0"/>
              </a:spcAft>
              <a:buSzPts val="2800"/>
              <a:buNone/>
              <a:defRPr sz="2800"/>
            </a:lvl3pPr>
            <a:lvl4pPr lvl="3" algn="ctr">
              <a:lnSpc>
                <a:spcPct val="100000"/>
              </a:lnSpc>
              <a:spcBef>
                <a:spcPts val="1000"/>
              </a:spcBef>
              <a:spcAft>
                <a:spcPts val="0"/>
              </a:spcAft>
              <a:buSzPts val="2800"/>
              <a:buNone/>
              <a:defRPr sz="2800"/>
            </a:lvl4pPr>
            <a:lvl5pPr lvl="4" algn="ctr">
              <a:lnSpc>
                <a:spcPct val="100000"/>
              </a:lnSpc>
              <a:spcBef>
                <a:spcPts val="1000"/>
              </a:spcBef>
              <a:spcAft>
                <a:spcPts val="0"/>
              </a:spcAft>
              <a:buSzPts val="2800"/>
              <a:buNone/>
              <a:defRPr sz="2800"/>
            </a:lvl5pPr>
            <a:lvl6pPr lvl="5" algn="ctr">
              <a:lnSpc>
                <a:spcPct val="100000"/>
              </a:lnSpc>
              <a:spcBef>
                <a:spcPts val="1000"/>
              </a:spcBef>
              <a:spcAft>
                <a:spcPts val="0"/>
              </a:spcAft>
              <a:buSzPts val="2800"/>
              <a:buNone/>
              <a:defRPr sz="2800"/>
            </a:lvl6pPr>
            <a:lvl7pPr lvl="6" algn="ctr">
              <a:lnSpc>
                <a:spcPct val="100000"/>
              </a:lnSpc>
              <a:spcBef>
                <a:spcPts val="1000"/>
              </a:spcBef>
              <a:spcAft>
                <a:spcPts val="0"/>
              </a:spcAft>
              <a:buSzPts val="2800"/>
              <a:buNone/>
              <a:defRPr sz="2800"/>
            </a:lvl7pPr>
            <a:lvl8pPr lvl="7" algn="ctr">
              <a:lnSpc>
                <a:spcPct val="100000"/>
              </a:lnSpc>
              <a:spcBef>
                <a:spcPts val="1000"/>
              </a:spcBef>
              <a:spcAft>
                <a:spcPts val="0"/>
              </a:spcAft>
              <a:buSzPts val="2800"/>
              <a:buNone/>
              <a:defRPr sz="2800"/>
            </a:lvl8pPr>
            <a:lvl9pPr lvl="8" algn="ctr">
              <a:lnSpc>
                <a:spcPct val="100000"/>
              </a:lnSpc>
              <a:spcBef>
                <a:spcPts val="100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17"/>
          <p:cNvPicPr preferRelativeResize="0"/>
          <p:nvPr/>
        </p:nvPicPr>
        <p:blipFill rotWithShape="1">
          <a:blip r:embed="rId2">
            <a:alphaModFix/>
          </a:blip>
          <a:srcRect b="0" l="0" r="0" t="0"/>
          <a:stretch/>
        </p:blipFill>
        <p:spPr>
          <a:xfrm>
            <a:off x="311700" y="298575"/>
            <a:ext cx="1821750" cy="263400"/>
          </a:xfrm>
          <a:prstGeom prst="rect">
            <a:avLst/>
          </a:prstGeom>
          <a:noFill/>
          <a:ln>
            <a:noFill/>
          </a:ln>
        </p:spPr>
      </p:pic>
      <p:sp>
        <p:nvSpPr>
          <p:cNvPr id="14" name="Google Shape;14;p17"/>
          <p:cNvSpPr txBox="1"/>
          <p:nvPr>
            <p:ph idx="2" type="body"/>
          </p:nvPr>
        </p:nvSpPr>
        <p:spPr>
          <a:xfrm>
            <a:off x="311700" y="4042925"/>
            <a:ext cx="3724200" cy="801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1000"/>
              </a:spcBef>
              <a:spcAft>
                <a:spcPts val="0"/>
              </a:spcAft>
              <a:buClr>
                <a:schemeClr val="lt1"/>
              </a:buClr>
              <a:buSzPts val="1200"/>
              <a:buFont typeface="Montserrat ExtraBold"/>
              <a:buChar char="●"/>
              <a:defRPr sz="1200">
                <a:solidFill>
                  <a:schemeClr val="lt1"/>
                </a:solidFill>
                <a:latin typeface="Montserrat ExtraBold"/>
                <a:ea typeface="Montserrat ExtraBold"/>
                <a:cs typeface="Montserrat ExtraBold"/>
                <a:sym typeface="Montserrat ExtraBold"/>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charts">
  <p:cSld name="TITLE_ONLY_1_1">
    <p:spTree>
      <p:nvGrpSpPr>
        <p:cNvPr id="74" name="Shape 74"/>
        <p:cNvGrpSpPr/>
        <p:nvPr/>
      </p:nvGrpSpPr>
      <p:grpSpPr>
        <a:xfrm>
          <a:off x="0" y="0"/>
          <a:ext cx="0" cy="0"/>
          <a:chOff x="0" y="0"/>
          <a:chExt cx="0" cy="0"/>
        </a:xfrm>
      </p:grpSpPr>
      <p:sp>
        <p:nvSpPr>
          <p:cNvPr id="75" name="Google Shape;75;p2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26"/>
          <p:cNvSpPr/>
          <p:nvPr>
            <p:ph idx="2" type="pic"/>
          </p:nvPr>
        </p:nvSpPr>
        <p:spPr>
          <a:xfrm>
            <a:off x="526425" y="1278225"/>
            <a:ext cx="3782400" cy="3260700"/>
          </a:xfrm>
          <a:prstGeom prst="rect">
            <a:avLst/>
          </a:prstGeom>
          <a:noFill/>
          <a:ln>
            <a:noFill/>
          </a:ln>
        </p:spPr>
      </p:sp>
      <p:sp>
        <p:nvSpPr>
          <p:cNvPr id="78" name="Google Shape;78;p26"/>
          <p:cNvSpPr/>
          <p:nvPr>
            <p:ph idx="3" type="pic"/>
          </p:nvPr>
        </p:nvSpPr>
        <p:spPr>
          <a:xfrm>
            <a:off x="4769575" y="1278375"/>
            <a:ext cx="3782400" cy="3260700"/>
          </a:xfrm>
          <a:prstGeom prst="rect">
            <a:avLst/>
          </a:prstGeom>
          <a:noFill/>
          <a:ln>
            <a:noFill/>
          </a:ln>
        </p:spPr>
      </p:sp>
      <p:pic>
        <p:nvPicPr>
          <p:cNvPr id="79" name="Google Shape;79;p26"/>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80" name="Google Shape;80;p26"/>
          <p:cNvSpPr txBox="1"/>
          <p:nvPr>
            <p:ph idx="1"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right with text">
  <p:cSld name="TITLE_ONLY_1_1_1">
    <p:spTree>
      <p:nvGrpSpPr>
        <p:cNvPr id="81" name="Shape 81"/>
        <p:cNvGrpSpPr/>
        <p:nvPr/>
      </p:nvGrpSpPr>
      <p:grpSpPr>
        <a:xfrm>
          <a:off x="0" y="0"/>
          <a:ext cx="0" cy="0"/>
          <a:chOff x="0" y="0"/>
          <a:chExt cx="0" cy="0"/>
        </a:xfrm>
      </p:grpSpPr>
      <p:sp>
        <p:nvSpPr>
          <p:cNvPr id="82" name="Google Shape;82;p2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27"/>
          <p:cNvSpPr/>
          <p:nvPr>
            <p:ph idx="2" type="pic"/>
          </p:nvPr>
        </p:nvSpPr>
        <p:spPr>
          <a:xfrm>
            <a:off x="4769575" y="1278375"/>
            <a:ext cx="3782400" cy="3260700"/>
          </a:xfrm>
          <a:prstGeom prst="rect">
            <a:avLst/>
          </a:prstGeom>
          <a:noFill/>
          <a:ln>
            <a:noFill/>
          </a:ln>
        </p:spPr>
      </p:sp>
      <p:pic>
        <p:nvPicPr>
          <p:cNvPr id="85" name="Google Shape;85;p27"/>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86" name="Google Shape;86;p27"/>
          <p:cNvSpPr txBox="1"/>
          <p:nvPr>
            <p:ph idx="1" type="body"/>
          </p:nvPr>
        </p:nvSpPr>
        <p:spPr>
          <a:xfrm>
            <a:off x="407175" y="1291375"/>
            <a:ext cx="4153200" cy="3247800"/>
          </a:xfrm>
          <a:prstGeom prst="rect">
            <a:avLst/>
          </a:prstGeom>
          <a:noFill/>
          <a:ln>
            <a:noFill/>
          </a:ln>
        </p:spPr>
        <p:txBody>
          <a:bodyPr anchorCtr="0" anchor="ctr" bIns="91425" lIns="91425" spcFirstLastPara="1" rIns="91425" wrap="square" tIns="91425">
            <a:no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87" name="Google Shape;87;p27"/>
          <p:cNvSpPr txBox="1"/>
          <p:nvPr>
            <p:ph idx="3"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eft with text">
  <p:cSld name="TITLE_ONLY_1_1_1_1">
    <p:spTree>
      <p:nvGrpSpPr>
        <p:cNvPr id="88" name="Shape 88"/>
        <p:cNvGrpSpPr/>
        <p:nvPr/>
      </p:nvGrpSpPr>
      <p:grpSpPr>
        <a:xfrm>
          <a:off x="0" y="0"/>
          <a:ext cx="0" cy="0"/>
          <a:chOff x="0" y="0"/>
          <a:chExt cx="0" cy="0"/>
        </a:xfrm>
      </p:grpSpPr>
      <p:sp>
        <p:nvSpPr>
          <p:cNvPr id="89" name="Google Shape;89;p2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28"/>
          <p:cNvSpPr/>
          <p:nvPr>
            <p:ph idx="2" type="pic"/>
          </p:nvPr>
        </p:nvSpPr>
        <p:spPr>
          <a:xfrm>
            <a:off x="568025" y="1259388"/>
            <a:ext cx="3782400" cy="3260700"/>
          </a:xfrm>
          <a:prstGeom prst="rect">
            <a:avLst/>
          </a:prstGeom>
          <a:noFill/>
          <a:ln>
            <a:noFill/>
          </a:ln>
        </p:spPr>
      </p:sp>
      <p:pic>
        <p:nvPicPr>
          <p:cNvPr id="92" name="Google Shape;92;p28"/>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93" name="Google Shape;93;p28"/>
          <p:cNvSpPr txBox="1"/>
          <p:nvPr>
            <p:ph idx="1" type="body"/>
          </p:nvPr>
        </p:nvSpPr>
        <p:spPr>
          <a:xfrm>
            <a:off x="4679100" y="1240338"/>
            <a:ext cx="4153200" cy="3247800"/>
          </a:xfrm>
          <a:prstGeom prst="rect">
            <a:avLst/>
          </a:prstGeom>
          <a:noFill/>
          <a:ln>
            <a:noFill/>
          </a:ln>
        </p:spPr>
        <p:txBody>
          <a:bodyPr anchorCtr="0" anchor="ctr" bIns="91425" lIns="91425" spcFirstLastPara="1" rIns="91425" wrap="square" tIns="91425">
            <a:no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94" name="Google Shape;94;p28"/>
          <p:cNvSpPr txBox="1"/>
          <p:nvPr>
            <p:ph idx="3"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75000"/>
              </a:lnSpc>
              <a:spcBef>
                <a:spcPts val="0"/>
              </a:spcBef>
              <a:spcAft>
                <a:spcPts val="0"/>
              </a:spcAft>
              <a:buSzPts val="6200"/>
              <a:buFont typeface="Montserrat Black"/>
              <a:buNone/>
              <a:defRPr sz="6200">
                <a:latin typeface="Montserrat Black"/>
                <a:ea typeface="Montserrat Black"/>
                <a:cs typeface="Montserrat Black"/>
                <a:sym typeface="Montserrat Black"/>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8" name="Google Shape;98;p29"/>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data point">
  <p:cSld name="BIG_NUMBER">
    <p:spTree>
      <p:nvGrpSpPr>
        <p:cNvPr id="99" name="Shape 99"/>
        <p:cNvGrpSpPr/>
        <p:nvPr/>
      </p:nvGrpSpPr>
      <p:grpSpPr>
        <a:xfrm>
          <a:off x="0" y="0"/>
          <a:ext cx="0" cy="0"/>
          <a:chOff x="0" y="0"/>
          <a:chExt cx="0" cy="0"/>
        </a:xfrm>
      </p:grpSpPr>
      <p:sp>
        <p:nvSpPr>
          <p:cNvPr id="100" name="Google Shape;100;p30"/>
          <p:cNvSpPr txBox="1"/>
          <p:nvPr>
            <p:ph hasCustomPrompt="1" type="title"/>
          </p:nvPr>
        </p:nvSpPr>
        <p:spPr>
          <a:xfrm>
            <a:off x="311700" y="725125"/>
            <a:ext cx="8520600" cy="1887300"/>
          </a:xfrm>
          <a:prstGeom prst="rect">
            <a:avLst/>
          </a:prstGeom>
          <a:noFill/>
          <a:ln>
            <a:noFill/>
          </a:ln>
        </p:spPr>
        <p:txBody>
          <a:bodyPr anchorCtr="0" anchor="b" bIns="91425" lIns="91425" spcFirstLastPara="1" rIns="91425" wrap="square" tIns="91425">
            <a:noAutofit/>
          </a:bodyPr>
          <a:lstStyle>
            <a:lvl1pPr lvl="0" algn="ctr">
              <a:lnSpc>
                <a:spcPct val="75000"/>
              </a:lnSpc>
              <a:spcBef>
                <a:spcPts val="0"/>
              </a:spcBef>
              <a:spcAft>
                <a:spcPts val="0"/>
              </a:spcAft>
              <a:buSzPts val="12000"/>
              <a:buFont typeface="Montserrat Black"/>
              <a:buNone/>
              <a:defRPr sz="12000">
                <a:latin typeface="Montserrat Black"/>
                <a:ea typeface="Montserrat Black"/>
                <a:cs typeface="Montserrat Black"/>
                <a:sym typeface="Montserrat Black"/>
              </a:defRPr>
            </a:lvl1pPr>
            <a:lvl2pPr lvl="1" algn="ctr">
              <a:lnSpc>
                <a:spcPct val="75000"/>
              </a:lnSpc>
              <a:spcBef>
                <a:spcPts val="0"/>
              </a:spcBef>
              <a:spcAft>
                <a:spcPts val="0"/>
              </a:spcAft>
              <a:buSzPts val="12000"/>
              <a:buNone/>
              <a:defRPr sz="12000"/>
            </a:lvl2pPr>
            <a:lvl3pPr lvl="2" algn="ctr">
              <a:lnSpc>
                <a:spcPct val="75000"/>
              </a:lnSpc>
              <a:spcBef>
                <a:spcPts val="0"/>
              </a:spcBef>
              <a:spcAft>
                <a:spcPts val="0"/>
              </a:spcAft>
              <a:buSzPts val="12000"/>
              <a:buNone/>
              <a:defRPr sz="12000"/>
            </a:lvl3pPr>
            <a:lvl4pPr lvl="3" algn="ctr">
              <a:lnSpc>
                <a:spcPct val="75000"/>
              </a:lnSpc>
              <a:spcBef>
                <a:spcPts val="0"/>
              </a:spcBef>
              <a:spcAft>
                <a:spcPts val="0"/>
              </a:spcAft>
              <a:buSzPts val="12000"/>
              <a:buNone/>
              <a:defRPr sz="12000"/>
            </a:lvl4pPr>
            <a:lvl5pPr lvl="4" algn="ctr">
              <a:lnSpc>
                <a:spcPct val="75000"/>
              </a:lnSpc>
              <a:spcBef>
                <a:spcPts val="0"/>
              </a:spcBef>
              <a:spcAft>
                <a:spcPts val="0"/>
              </a:spcAft>
              <a:buSzPts val="12000"/>
              <a:buNone/>
              <a:defRPr sz="12000"/>
            </a:lvl5pPr>
            <a:lvl6pPr lvl="5" algn="ctr">
              <a:lnSpc>
                <a:spcPct val="75000"/>
              </a:lnSpc>
              <a:spcBef>
                <a:spcPts val="0"/>
              </a:spcBef>
              <a:spcAft>
                <a:spcPts val="0"/>
              </a:spcAft>
              <a:buSzPts val="12000"/>
              <a:buNone/>
              <a:defRPr sz="12000"/>
            </a:lvl6pPr>
            <a:lvl7pPr lvl="6" algn="ctr">
              <a:lnSpc>
                <a:spcPct val="75000"/>
              </a:lnSpc>
              <a:spcBef>
                <a:spcPts val="0"/>
              </a:spcBef>
              <a:spcAft>
                <a:spcPts val="0"/>
              </a:spcAft>
              <a:buSzPts val="12000"/>
              <a:buNone/>
              <a:defRPr sz="12000"/>
            </a:lvl7pPr>
            <a:lvl8pPr lvl="7" algn="ctr">
              <a:lnSpc>
                <a:spcPct val="75000"/>
              </a:lnSpc>
              <a:spcBef>
                <a:spcPts val="0"/>
              </a:spcBef>
              <a:spcAft>
                <a:spcPts val="0"/>
              </a:spcAft>
              <a:buSzPts val="12000"/>
              <a:buNone/>
              <a:defRPr sz="12000"/>
            </a:lvl8pPr>
            <a:lvl9pPr lvl="8" algn="ctr">
              <a:lnSpc>
                <a:spcPct val="75000"/>
              </a:lnSpc>
              <a:spcBef>
                <a:spcPts val="0"/>
              </a:spcBef>
              <a:spcAft>
                <a:spcPts val="0"/>
              </a:spcAft>
              <a:buSzPts val="12000"/>
              <a:buNone/>
              <a:defRPr sz="12000"/>
            </a:lvl9pPr>
          </a:lstStyle>
          <a:p>
            <a:r>
              <a:t>xx%</a:t>
            </a:r>
          </a:p>
        </p:txBody>
      </p:sp>
      <p:sp>
        <p:nvSpPr>
          <p:cNvPr id="101" name="Google Shape;101;p30"/>
          <p:cNvSpPr txBox="1"/>
          <p:nvPr>
            <p:ph idx="1" type="body"/>
          </p:nvPr>
        </p:nvSpPr>
        <p:spPr>
          <a:xfrm>
            <a:off x="2420700" y="3228425"/>
            <a:ext cx="4302600" cy="13107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1000"/>
              </a:spcBef>
              <a:spcAft>
                <a:spcPts val="0"/>
              </a:spcAft>
              <a:buSzPts val="1200"/>
              <a:buChar char="●"/>
              <a:defRPr sz="1200"/>
            </a:lvl1pPr>
            <a:lvl2pPr indent="-304800" lvl="1" marL="914400" algn="ctr">
              <a:lnSpc>
                <a:spcPct val="115000"/>
              </a:lnSpc>
              <a:spcBef>
                <a:spcPts val="1200"/>
              </a:spcBef>
              <a:spcAft>
                <a:spcPts val="0"/>
              </a:spcAft>
              <a:buSzPts val="1200"/>
              <a:buChar char="○"/>
              <a:defRPr sz="1200"/>
            </a:lvl2pPr>
            <a:lvl3pPr indent="-304800" lvl="2" marL="1371600" algn="ctr">
              <a:lnSpc>
                <a:spcPct val="115000"/>
              </a:lnSpc>
              <a:spcBef>
                <a:spcPts val="1000"/>
              </a:spcBef>
              <a:spcAft>
                <a:spcPts val="0"/>
              </a:spcAft>
              <a:buSzPts val="1200"/>
              <a:buChar char="■"/>
              <a:defRPr sz="1200"/>
            </a:lvl3pPr>
            <a:lvl4pPr indent="-304800" lvl="3" marL="1828800" algn="ctr">
              <a:lnSpc>
                <a:spcPct val="115000"/>
              </a:lnSpc>
              <a:spcBef>
                <a:spcPts val="1000"/>
              </a:spcBef>
              <a:spcAft>
                <a:spcPts val="0"/>
              </a:spcAft>
              <a:buSzPts val="1200"/>
              <a:buChar char="●"/>
              <a:defRPr sz="1200"/>
            </a:lvl4pPr>
            <a:lvl5pPr indent="-304800" lvl="4" marL="2286000" algn="ctr">
              <a:lnSpc>
                <a:spcPct val="115000"/>
              </a:lnSpc>
              <a:spcBef>
                <a:spcPts val="1000"/>
              </a:spcBef>
              <a:spcAft>
                <a:spcPts val="0"/>
              </a:spcAft>
              <a:buSzPts val="1200"/>
              <a:buChar char="○"/>
              <a:defRPr sz="1200"/>
            </a:lvl5pPr>
            <a:lvl6pPr indent="-304800" lvl="5" marL="2743200" algn="ctr">
              <a:lnSpc>
                <a:spcPct val="115000"/>
              </a:lnSpc>
              <a:spcBef>
                <a:spcPts val="1000"/>
              </a:spcBef>
              <a:spcAft>
                <a:spcPts val="0"/>
              </a:spcAft>
              <a:buSzPts val="1200"/>
              <a:buChar char="■"/>
              <a:defRPr sz="1200"/>
            </a:lvl6pPr>
            <a:lvl7pPr indent="-304800" lvl="6" marL="3200400" algn="ctr">
              <a:lnSpc>
                <a:spcPct val="115000"/>
              </a:lnSpc>
              <a:spcBef>
                <a:spcPts val="1000"/>
              </a:spcBef>
              <a:spcAft>
                <a:spcPts val="0"/>
              </a:spcAft>
              <a:buSzPts val="1200"/>
              <a:buChar char="●"/>
              <a:defRPr sz="1200"/>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102" name="Google Shape;10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30"/>
          <p:cNvSpPr txBox="1"/>
          <p:nvPr>
            <p:ph idx="2" type="subTitle"/>
          </p:nvPr>
        </p:nvSpPr>
        <p:spPr>
          <a:xfrm>
            <a:off x="311700" y="2632875"/>
            <a:ext cx="8520600" cy="57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1000"/>
              </a:spcBef>
              <a:spcAft>
                <a:spcPts val="0"/>
              </a:spcAft>
              <a:buClr>
                <a:srgbClr val="9A6ABA"/>
              </a:buClr>
              <a:buSzPts val="2400"/>
              <a:buFont typeface="Montserrat ExtraBold"/>
              <a:buNone/>
              <a:defRPr sz="2400">
                <a:solidFill>
                  <a:srgbClr val="9A6ABA"/>
                </a:solidFill>
                <a:latin typeface="Montserrat ExtraBold"/>
                <a:ea typeface="Montserrat ExtraBold"/>
                <a:cs typeface="Montserrat ExtraBold"/>
                <a:sym typeface="Montserrat ExtraBold"/>
              </a:defRPr>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p:txBody>
      </p:sp>
      <p:pic>
        <p:nvPicPr>
          <p:cNvPr id="104" name="Google Shape;104;p30"/>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1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8"/>
          <p:cNvSpPr txBox="1"/>
          <p:nvPr>
            <p:ph idx="1" type="body"/>
          </p:nvPr>
        </p:nvSpPr>
        <p:spPr>
          <a:xfrm>
            <a:off x="311700" y="1240350"/>
            <a:ext cx="3999900" cy="32988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18" name="Google Shape;18;p18"/>
          <p:cNvSpPr txBox="1"/>
          <p:nvPr>
            <p:ph idx="2" type="body"/>
          </p:nvPr>
        </p:nvSpPr>
        <p:spPr>
          <a:xfrm>
            <a:off x="4832400" y="1240375"/>
            <a:ext cx="3999900" cy="32988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18"/>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21" name="Google Shape;21;p18"/>
          <p:cNvSpPr txBox="1"/>
          <p:nvPr>
            <p:ph idx="3"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9"/>
          <p:cNvSpPr txBox="1"/>
          <p:nvPr>
            <p:ph type="title"/>
          </p:nvPr>
        </p:nvSpPr>
        <p:spPr>
          <a:xfrm>
            <a:off x="265500" y="1461775"/>
            <a:ext cx="4045200" cy="1482300"/>
          </a:xfrm>
          <a:prstGeom prst="rect">
            <a:avLst/>
          </a:prstGeom>
          <a:noFill/>
          <a:ln>
            <a:noFill/>
          </a:ln>
        </p:spPr>
        <p:txBody>
          <a:bodyPr anchorCtr="0" anchor="b" bIns="91425" lIns="91425" spcFirstLastPara="1" rIns="91425" wrap="square" tIns="91425">
            <a:noAutofit/>
          </a:bodyPr>
          <a:lstStyle>
            <a:lvl1pPr lvl="0" algn="l">
              <a:lnSpc>
                <a:spcPct val="75000"/>
              </a:lnSpc>
              <a:spcBef>
                <a:spcPts val="0"/>
              </a:spcBef>
              <a:spcAft>
                <a:spcPts val="0"/>
              </a:spcAft>
              <a:buSzPts val="3600"/>
              <a:buFont typeface="Montserrat Black"/>
              <a:buNone/>
              <a:defRPr sz="3600">
                <a:latin typeface="Montserrat Black"/>
                <a:ea typeface="Montserrat Black"/>
                <a:cs typeface="Montserrat Black"/>
                <a:sym typeface="Montserrat Black"/>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4" name="Google Shape;24;p19"/>
          <p:cNvSpPr txBox="1"/>
          <p:nvPr>
            <p:ph idx="1" type="subTitle"/>
          </p:nvPr>
        </p:nvSpPr>
        <p:spPr>
          <a:xfrm>
            <a:off x="265500" y="3031675"/>
            <a:ext cx="4045200" cy="677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1000"/>
              </a:spcBef>
              <a:spcAft>
                <a:spcPts val="0"/>
              </a:spcAft>
              <a:buSzPts val="1600"/>
              <a:buNone/>
              <a:defRPr/>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p:txBody>
      </p:sp>
      <p:sp>
        <p:nvSpPr>
          <p:cNvPr id="25" name="Google Shape;25;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19"/>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20"/>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32" name="Google Shape;32;p20"/>
          <p:cNvSpPr txBox="1"/>
          <p:nvPr>
            <p:ph idx="1"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p:txBody>
      </p:sp>
      <p:sp>
        <p:nvSpPr>
          <p:cNvPr id="35" name="Google Shape;3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6" name="Google Shape;36;p21"/>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2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22"/>
          <p:cNvSpPr txBox="1"/>
          <p:nvPr>
            <p:ph idx="1" type="body"/>
          </p:nvPr>
        </p:nvSpPr>
        <p:spPr>
          <a:xfrm>
            <a:off x="311700" y="1228675"/>
            <a:ext cx="8520600" cy="33105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1000"/>
              </a:spcBef>
              <a:spcAft>
                <a:spcPts val="0"/>
              </a:spcAft>
              <a:buSzPts val="16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22"/>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42" name="Google Shape;42;p22"/>
          <p:cNvSpPr txBox="1"/>
          <p:nvPr>
            <p:ph idx="2"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nsights with images">
  <p:cSld name="TITLE_ONLY_2">
    <p:spTree>
      <p:nvGrpSpPr>
        <p:cNvPr id="43" name="Shape 43"/>
        <p:cNvGrpSpPr/>
        <p:nvPr/>
      </p:nvGrpSpPr>
      <p:grpSpPr>
        <a:xfrm>
          <a:off x="0" y="0"/>
          <a:ext cx="0" cy="0"/>
          <a:chOff x="0" y="0"/>
          <a:chExt cx="0" cy="0"/>
        </a:xfrm>
      </p:grpSpPr>
      <p:sp>
        <p:nvSpPr>
          <p:cNvPr id="44" name="Google Shape;44;p2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23"/>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47" name="Google Shape;47;p23"/>
          <p:cNvSpPr txBox="1"/>
          <p:nvPr>
            <p:ph idx="1"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
        <p:nvSpPr>
          <p:cNvPr id="48" name="Google Shape;48;p23"/>
          <p:cNvSpPr txBox="1"/>
          <p:nvPr>
            <p:ph idx="2" type="body"/>
          </p:nvPr>
        </p:nvSpPr>
        <p:spPr>
          <a:xfrm>
            <a:off x="967125"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49" name="Google Shape;49;p23"/>
          <p:cNvSpPr/>
          <p:nvPr>
            <p:ph idx="3" type="pic"/>
          </p:nvPr>
        </p:nvSpPr>
        <p:spPr>
          <a:xfrm>
            <a:off x="1228275" y="1407150"/>
            <a:ext cx="1608300" cy="1608300"/>
          </a:xfrm>
          <a:prstGeom prst="rect">
            <a:avLst/>
          </a:prstGeom>
          <a:noFill/>
          <a:ln>
            <a:noFill/>
          </a:ln>
        </p:spPr>
      </p:sp>
      <p:sp>
        <p:nvSpPr>
          <p:cNvPr id="50" name="Google Shape;50;p23"/>
          <p:cNvSpPr/>
          <p:nvPr>
            <p:ph idx="4" type="pic"/>
          </p:nvPr>
        </p:nvSpPr>
        <p:spPr>
          <a:xfrm>
            <a:off x="3711400" y="1385825"/>
            <a:ext cx="1608300" cy="1608300"/>
          </a:xfrm>
          <a:prstGeom prst="rect">
            <a:avLst/>
          </a:prstGeom>
          <a:noFill/>
          <a:ln>
            <a:noFill/>
          </a:ln>
        </p:spPr>
      </p:sp>
      <p:sp>
        <p:nvSpPr>
          <p:cNvPr id="51" name="Google Shape;51;p23"/>
          <p:cNvSpPr/>
          <p:nvPr>
            <p:ph idx="5" type="pic"/>
          </p:nvPr>
        </p:nvSpPr>
        <p:spPr>
          <a:xfrm>
            <a:off x="6194525" y="1407150"/>
            <a:ext cx="1608300" cy="1608300"/>
          </a:xfrm>
          <a:prstGeom prst="rect">
            <a:avLst/>
          </a:prstGeom>
          <a:noFill/>
          <a:ln>
            <a:noFill/>
          </a:ln>
        </p:spPr>
      </p:sp>
      <p:sp>
        <p:nvSpPr>
          <p:cNvPr id="52" name="Google Shape;52;p23"/>
          <p:cNvSpPr txBox="1"/>
          <p:nvPr>
            <p:ph idx="6" type="body"/>
          </p:nvPr>
        </p:nvSpPr>
        <p:spPr>
          <a:xfrm>
            <a:off x="3450250"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53" name="Google Shape;53;p23"/>
          <p:cNvSpPr txBox="1"/>
          <p:nvPr>
            <p:ph idx="7" type="body"/>
          </p:nvPr>
        </p:nvSpPr>
        <p:spPr>
          <a:xfrm>
            <a:off x="5933375"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nsights with styling ">
  <p:cSld name="TITLE_ONLY_2_1">
    <p:spTree>
      <p:nvGrpSpPr>
        <p:cNvPr id="54" name="Shape 54"/>
        <p:cNvGrpSpPr/>
        <p:nvPr/>
      </p:nvGrpSpPr>
      <p:grpSpPr>
        <a:xfrm>
          <a:off x="0" y="0"/>
          <a:ext cx="0" cy="0"/>
          <a:chOff x="0" y="0"/>
          <a:chExt cx="0" cy="0"/>
        </a:xfrm>
      </p:grpSpPr>
      <p:sp>
        <p:nvSpPr>
          <p:cNvPr id="55" name="Google Shape;55;p24"/>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24"/>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58" name="Google Shape;58;p24"/>
          <p:cNvSpPr txBox="1"/>
          <p:nvPr>
            <p:ph idx="1"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
        <p:nvSpPr>
          <p:cNvPr id="59" name="Google Shape;59;p24"/>
          <p:cNvSpPr txBox="1"/>
          <p:nvPr>
            <p:ph idx="2" type="body"/>
          </p:nvPr>
        </p:nvSpPr>
        <p:spPr>
          <a:xfrm>
            <a:off x="967125"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60" name="Google Shape;60;p24"/>
          <p:cNvSpPr txBox="1"/>
          <p:nvPr>
            <p:ph idx="3" type="body"/>
          </p:nvPr>
        </p:nvSpPr>
        <p:spPr>
          <a:xfrm>
            <a:off x="3450250"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61" name="Google Shape;61;p24"/>
          <p:cNvSpPr txBox="1"/>
          <p:nvPr>
            <p:ph idx="4" type="body"/>
          </p:nvPr>
        </p:nvSpPr>
        <p:spPr>
          <a:xfrm>
            <a:off x="5933375" y="3138325"/>
            <a:ext cx="2130600" cy="11892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sz="1200"/>
            </a:lvl1pPr>
            <a:lvl2pPr indent="-304800" lvl="1" marL="914400" algn="ctr">
              <a:lnSpc>
                <a:spcPct val="115000"/>
              </a:lnSpc>
              <a:spcBef>
                <a:spcPts val="0"/>
              </a:spcBef>
              <a:spcAft>
                <a:spcPts val="0"/>
              </a:spcAft>
              <a:buSzPts val="1200"/>
              <a:buChar char="○"/>
              <a:defRPr sz="1200"/>
            </a:lvl2pPr>
            <a:lvl3pPr indent="-304800" lvl="2" marL="1371600" algn="ctr">
              <a:lnSpc>
                <a:spcPct val="115000"/>
              </a:lnSpc>
              <a:spcBef>
                <a:spcPts val="0"/>
              </a:spcBef>
              <a:spcAft>
                <a:spcPts val="0"/>
              </a:spcAft>
              <a:buSzPts val="1200"/>
              <a:buChar char="■"/>
              <a:defRPr sz="1200"/>
            </a:lvl3pPr>
            <a:lvl4pPr indent="-304800" lvl="3" marL="1828800" algn="ctr">
              <a:lnSpc>
                <a:spcPct val="115000"/>
              </a:lnSpc>
              <a:spcBef>
                <a:spcPts val="0"/>
              </a:spcBef>
              <a:spcAft>
                <a:spcPts val="0"/>
              </a:spcAft>
              <a:buSzPts val="1200"/>
              <a:buChar char="●"/>
              <a:defRPr sz="1200"/>
            </a:lvl4pPr>
            <a:lvl5pPr indent="-304800" lvl="4" marL="2286000" algn="ctr">
              <a:lnSpc>
                <a:spcPct val="115000"/>
              </a:lnSpc>
              <a:spcBef>
                <a:spcPts val="0"/>
              </a:spcBef>
              <a:spcAft>
                <a:spcPts val="0"/>
              </a:spcAft>
              <a:buSzPts val="1200"/>
              <a:buChar char="○"/>
              <a:defRPr sz="1200"/>
            </a:lvl5pPr>
            <a:lvl6pPr indent="-304800" lvl="5" marL="2743200" algn="ctr">
              <a:lnSpc>
                <a:spcPct val="115000"/>
              </a:lnSpc>
              <a:spcBef>
                <a:spcPts val="1000"/>
              </a:spcBef>
              <a:spcAft>
                <a:spcPts val="0"/>
              </a:spcAft>
              <a:buSzPts val="12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200"/>
              </a:spcAft>
              <a:buSzPts val="1400"/>
              <a:buChar char="■"/>
              <a:defRPr/>
            </a:lvl9pPr>
          </a:lstStyle>
          <a:p/>
        </p:txBody>
      </p:sp>
      <p:sp>
        <p:nvSpPr>
          <p:cNvPr id="62" name="Google Shape;62;p24"/>
          <p:cNvSpPr/>
          <p:nvPr/>
        </p:nvSpPr>
        <p:spPr>
          <a:xfrm>
            <a:off x="1228275" y="1407150"/>
            <a:ext cx="1608300" cy="1608300"/>
          </a:xfrm>
          <a:prstGeom prst="rect">
            <a:avLst/>
          </a:prstGeom>
          <a:solidFill>
            <a:srgbClr val="4E1787"/>
          </a:solidFill>
          <a:ln cap="flat" cmpd="sng" w="9525">
            <a:solidFill>
              <a:srgbClr val="4E17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p:nvPr/>
        </p:nvSpPr>
        <p:spPr>
          <a:xfrm>
            <a:off x="3711400" y="1407150"/>
            <a:ext cx="1608300" cy="1608300"/>
          </a:xfrm>
          <a:prstGeom prst="rect">
            <a:avLst/>
          </a:prstGeom>
          <a:solidFill>
            <a:srgbClr val="2D0E5E"/>
          </a:solidFill>
          <a:ln cap="flat" cmpd="sng" w="9525">
            <a:solidFill>
              <a:srgbClr val="2D0E5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4"/>
          <p:cNvSpPr/>
          <p:nvPr/>
        </p:nvSpPr>
        <p:spPr>
          <a:xfrm>
            <a:off x="6194525" y="1407150"/>
            <a:ext cx="1608300" cy="1608300"/>
          </a:xfrm>
          <a:prstGeom prst="rect">
            <a:avLst/>
          </a:prstGeom>
          <a:solidFill>
            <a:srgbClr val="1E0635"/>
          </a:solidFill>
          <a:ln cap="flat" cmpd="sng" w="9525">
            <a:solidFill>
              <a:srgbClr val="1E06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5" type="body"/>
          </p:nvPr>
        </p:nvSpPr>
        <p:spPr>
          <a:xfrm>
            <a:off x="1379325" y="1501938"/>
            <a:ext cx="1306200" cy="1418700"/>
          </a:xfrm>
          <a:prstGeom prst="rect">
            <a:avLst/>
          </a:prstGeom>
          <a:noFill/>
          <a:ln>
            <a:noFill/>
          </a:ln>
        </p:spPr>
        <p:txBody>
          <a:bodyPr anchorCtr="0" anchor="ctr" bIns="91425" lIns="91425" spcFirstLastPara="1" rIns="91425" wrap="square" tIns="91425">
            <a:noAutofit/>
          </a:bodyPr>
          <a:lstStyle>
            <a:lvl1pPr indent="-431800" lvl="0" marL="457200" algn="ctr">
              <a:lnSpc>
                <a:spcPct val="75000"/>
              </a:lnSpc>
              <a:spcBef>
                <a:spcPts val="0"/>
              </a:spcBef>
              <a:spcAft>
                <a:spcPts val="0"/>
              </a:spcAft>
              <a:buClr>
                <a:schemeClr val="lt1"/>
              </a:buClr>
              <a:buSzPts val="3200"/>
              <a:buFont typeface="Montserrat Black"/>
              <a:buChar char="●"/>
              <a:defRPr sz="3200">
                <a:solidFill>
                  <a:schemeClr val="lt1"/>
                </a:solidFill>
                <a:latin typeface="Montserrat Black"/>
                <a:ea typeface="Montserrat Black"/>
                <a:cs typeface="Montserrat Black"/>
                <a:sym typeface="Montserrat Black"/>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66" name="Google Shape;66;p24"/>
          <p:cNvSpPr txBox="1"/>
          <p:nvPr>
            <p:ph idx="6" type="body"/>
          </p:nvPr>
        </p:nvSpPr>
        <p:spPr>
          <a:xfrm>
            <a:off x="3862450" y="1501938"/>
            <a:ext cx="1306200" cy="1418700"/>
          </a:xfrm>
          <a:prstGeom prst="rect">
            <a:avLst/>
          </a:prstGeom>
          <a:noFill/>
          <a:ln>
            <a:noFill/>
          </a:ln>
        </p:spPr>
        <p:txBody>
          <a:bodyPr anchorCtr="0" anchor="ctr" bIns="91425" lIns="91425" spcFirstLastPara="1" rIns="91425" wrap="square" tIns="91425">
            <a:noAutofit/>
          </a:bodyPr>
          <a:lstStyle>
            <a:lvl1pPr indent="-431800" lvl="0" marL="457200" algn="ctr">
              <a:lnSpc>
                <a:spcPct val="75000"/>
              </a:lnSpc>
              <a:spcBef>
                <a:spcPts val="0"/>
              </a:spcBef>
              <a:spcAft>
                <a:spcPts val="0"/>
              </a:spcAft>
              <a:buClr>
                <a:schemeClr val="lt1"/>
              </a:buClr>
              <a:buSzPts val="3200"/>
              <a:buFont typeface="Montserrat Black"/>
              <a:buChar char="●"/>
              <a:defRPr sz="3200">
                <a:solidFill>
                  <a:schemeClr val="lt1"/>
                </a:solidFill>
                <a:latin typeface="Montserrat Black"/>
                <a:ea typeface="Montserrat Black"/>
                <a:cs typeface="Montserrat Black"/>
                <a:sym typeface="Montserrat Black"/>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
        <p:nvSpPr>
          <p:cNvPr id="67" name="Google Shape;67;p24"/>
          <p:cNvSpPr txBox="1"/>
          <p:nvPr>
            <p:ph idx="7" type="body"/>
          </p:nvPr>
        </p:nvSpPr>
        <p:spPr>
          <a:xfrm>
            <a:off x="6345575" y="1501938"/>
            <a:ext cx="1306200" cy="1418700"/>
          </a:xfrm>
          <a:prstGeom prst="rect">
            <a:avLst/>
          </a:prstGeom>
          <a:noFill/>
          <a:ln>
            <a:noFill/>
          </a:ln>
        </p:spPr>
        <p:txBody>
          <a:bodyPr anchorCtr="0" anchor="ctr" bIns="91425" lIns="91425" spcFirstLastPara="1" rIns="91425" wrap="square" tIns="91425">
            <a:noAutofit/>
          </a:bodyPr>
          <a:lstStyle>
            <a:lvl1pPr indent="-431800" lvl="0" marL="457200" algn="ctr">
              <a:lnSpc>
                <a:spcPct val="75000"/>
              </a:lnSpc>
              <a:spcBef>
                <a:spcPts val="0"/>
              </a:spcBef>
              <a:spcAft>
                <a:spcPts val="0"/>
              </a:spcAft>
              <a:buClr>
                <a:schemeClr val="lt1"/>
              </a:buClr>
              <a:buSzPts val="3200"/>
              <a:buFont typeface="Montserrat Black"/>
              <a:buChar char="●"/>
              <a:defRPr sz="3200">
                <a:solidFill>
                  <a:schemeClr val="lt1"/>
                </a:solidFill>
                <a:latin typeface="Montserrat Black"/>
                <a:ea typeface="Montserrat Black"/>
                <a:cs typeface="Montserrat Black"/>
                <a:sym typeface="Montserrat Black"/>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2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hart">
  <p:cSld name="TITLE_ONLY_1">
    <p:spTree>
      <p:nvGrpSpPr>
        <p:cNvPr id="68" name="Shape 68"/>
        <p:cNvGrpSpPr/>
        <p:nvPr/>
      </p:nvGrpSpPr>
      <p:grpSpPr>
        <a:xfrm>
          <a:off x="0" y="0"/>
          <a:ext cx="0" cy="0"/>
          <a:chOff x="0" y="0"/>
          <a:chExt cx="0" cy="0"/>
        </a:xfrm>
      </p:grpSpPr>
      <p:sp>
        <p:nvSpPr>
          <p:cNvPr id="69" name="Google Shape;69;p25"/>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25"/>
          <p:cNvSpPr/>
          <p:nvPr>
            <p:ph idx="2" type="pic"/>
          </p:nvPr>
        </p:nvSpPr>
        <p:spPr>
          <a:xfrm>
            <a:off x="487425" y="1325775"/>
            <a:ext cx="8198400" cy="3213300"/>
          </a:xfrm>
          <a:prstGeom prst="rect">
            <a:avLst/>
          </a:prstGeom>
          <a:noFill/>
          <a:ln>
            <a:noFill/>
          </a:ln>
        </p:spPr>
      </p:sp>
      <p:pic>
        <p:nvPicPr>
          <p:cNvPr id="72" name="Google Shape;72;p25"/>
          <p:cNvPicPr preferRelativeResize="0"/>
          <p:nvPr/>
        </p:nvPicPr>
        <p:blipFill rotWithShape="1">
          <a:blip r:embed="rId2">
            <a:alphaModFix/>
          </a:blip>
          <a:srcRect b="0" l="0" r="0" t="0"/>
          <a:stretch/>
        </p:blipFill>
        <p:spPr>
          <a:xfrm>
            <a:off x="407175" y="4539125"/>
            <a:ext cx="1821726" cy="263400"/>
          </a:xfrm>
          <a:prstGeom prst="rect">
            <a:avLst/>
          </a:prstGeom>
          <a:noFill/>
          <a:ln>
            <a:noFill/>
          </a:ln>
        </p:spPr>
      </p:pic>
      <p:sp>
        <p:nvSpPr>
          <p:cNvPr id="73" name="Google Shape;73;p25"/>
          <p:cNvSpPr txBox="1"/>
          <p:nvPr>
            <p:ph idx="1" type="subTitle"/>
          </p:nvPr>
        </p:nvSpPr>
        <p:spPr>
          <a:xfrm>
            <a:off x="311775" y="890675"/>
            <a:ext cx="85206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1000"/>
              </a:spcBef>
              <a:spcAft>
                <a:spcPts val="0"/>
              </a:spcAft>
              <a:buSzPts val="1400"/>
              <a:buNone/>
              <a:defRPr sz="1400"/>
            </a:lvl1pPr>
            <a:lvl2pPr lvl="1" algn="l">
              <a:lnSpc>
                <a:spcPct val="115000"/>
              </a:lnSpc>
              <a:spcBef>
                <a:spcPts val="12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2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E1787"/>
              </a:buClr>
              <a:buSzPts val="4200"/>
              <a:buFont typeface="Montserrat ExtraBold"/>
              <a:buNone/>
              <a:defRPr b="0" i="0" sz="4200" u="none" cap="none" strike="noStrike">
                <a:solidFill>
                  <a:srgbClr val="4E1787"/>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228675"/>
            <a:ext cx="8520600" cy="34164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1000"/>
              </a:spcBef>
              <a:spcAft>
                <a:spcPts val="0"/>
              </a:spcAft>
              <a:buClr>
                <a:schemeClr val="dk2"/>
              </a:buClr>
              <a:buSzPts val="1600"/>
              <a:buFont typeface="Montserrat"/>
              <a:buChar char="●"/>
              <a:defRPr b="0" i="0" sz="16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2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100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1000"/>
              </a:spcBef>
              <a:spcAft>
                <a:spcPts val="120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1"/>
          <p:cNvSpPr txBox="1"/>
          <p:nvPr>
            <p:ph type="ctrTitle"/>
          </p:nvPr>
        </p:nvSpPr>
        <p:spPr>
          <a:xfrm>
            <a:off x="155533" y="51915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75000"/>
              </a:lnSpc>
              <a:spcBef>
                <a:spcPts val="0"/>
              </a:spcBef>
              <a:spcAft>
                <a:spcPts val="0"/>
              </a:spcAft>
              <a:buSzPts val="6200"/>
              <a:buNone/>
            </a:pPr>
            <a:r>
              <a:rPr lang="en" sz="5100">
                <a:solidFill>
                  <a:schemeClr val="dk1"/>
                </a:solidFill>
              </a:rPr>
              <a:t>Chevron Corporation Analysis</a:t>
            </a:r>
            <a:endParaRPr sz="5100">
              <a:solidFill>
                <a:schemeClr val="dk1"/>
              </a:solidFill>
            </a:endParaRPr>
          </a:p>
        </p:txBody>
      </p:sp>
      <p:sp>
        <p:nvSpPr>
          <p:cNvPr id="112" name="Google Shape;112;p1"/>
          <p:cNvSpPr txBox="1"/>
          <p:nvPr>
            <p:ph idx="2" type="body"/>
          </p:nvPr>
        </p:nvSpPr>
        <p:spPr>
          <a:xfrm>
            <a:off x="240175" y="4242825"/>
            <a:ext cx="8756700" cy="9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200"/>
              </a:spcAft>
              <a:buSzPts val="1200"/>
              <a:buNone/>
            </a:pPr>
            <a:r>
              <a:rPr lang="en" sz="1700">
                <a:solidFill>
                  <a:schemeClr val="dk1"/>
                </a:solidFill>
              </a:rPr>
              <a:t>PRESENTED BY : Anitha Kurup, Keya Keya, Olivia Belinda Dsa, Richa Gupta</a:t>
            </a:r>
            <a:endParaRPr sz="1700">
              <a:solidFill>
                <a:schemeClr val="dk1"/>
              </a:solidFill>
            </a:endParaRPr>
          </a:p>
        </p:txBody>
      </p:sp>
      <p:sp>
        <p:nvSpPr>
          <p:cNvPr id="113" name="Google Shape;113;p1"/>
          <p:cNvSpPr txBox="1"/>
          <p:nvPr>
            <p:ph idx="2" type="body"/>
          </p:nvPr>
        </p:nvSpPr>
        <p:spPr>
          <a:xfrm>
            <a:off x="240175" y="2571750"/>
            <a:ext cx="7458600" cy="45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200"/>
              </a:spcAft>
              <a:buSzPts val="1200"/>
              <a:buNone/>
            </a:pPr>
            <a:r>
              <a:rPr lang="en" sz="2100">
                <a:solidFill>
                  <a:schemeClr val="dk1"/>
                </a:solidFill>
              </a:rPr>
              <a:t>Statistics for Data Analysts</a:t>
            </a:r>
            <a:endParaRPr sz="2100">
              <a:solidFill>
                <a:schemeClr val="dk1"/>
              </a:solidFill>
            </a:endParaRPr>
          </a:p>
        </p:txBody>
      </p:sp>
      <p:pic>
        <p:nvPicPr>
          <p:cNvPr id="114" name="Google Shape;114;p1"/>
          <p:cNvPicPr preferRelativeResize="0"/>
          <p:nvPr/>
        </p:nvPicPr>
        <p:blipFill>
          <a:blip r:embed="rId3">
            <a:alphaModFix/>
          </a:blip>
          <a:stretch>
            <a:fillRect/>
          </a:stretch>
        </p:blipFill>
        <p:spPr>
          <a:xfrm>
            <a:off x="5941200" y="2098175"/>
            <a:ext cx="1581426" cy="1767223"/>
          </a:xfrm>
          <a:prstGeom prst="rect">
            <a:avLst/>
          </a:prstGeom>
          <a:noFill/>
          <a:ln>
            <a:noFill/>
          </a:ln>
        </p:spPr>
      </p:pic>
      <p:sp>
        <p:nvSpPr>
          <p:cNvPr id="115" name="Google Shape;115;p1"/>
          <p:cNvSpPr/>
          <p:nvPr/>
        </p:nvSpPr>
        <p:spPr>
          <a:xfrm>
            <a:off x="0" y="-71425"/>
            <a:ext cx="9144000" cy="937800"/>
          </a:xfrm>
          <a:prstGeom prst="rect">
            <a:avLst/>
          </a:prstGeom>
          <a:solidFill>
            <a:srgbClr val="4E17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91050" y="85450"/>
            <a:ext cx="8898300" cy="638400"/>
          </a:xfrm>
          <a:prstGeom prst="rect">
            <a:avLst/>
          </a:prstGeom>
          <a:noFill/>
          <a:ln cap="flat" cmpd="sng" w="9525">
            <a:solidFill>
              <a:schemeClr val="lt1"/>
            </a:solidFill>
            <a:prstDash val="dot"/>
            <a:round/>
            <a:headEnd len="sm" w="sm" type="none"/>
            <a:tailEnd len="sm" w="sm" type="none"/>
          </a:ln>
        </p:spPr>
        <p:txBody>
          <a:bodyPr anchorCtr="0" anchor="b" bIns="91425" lIns="91425" spcFirstLastPara="1" rIns="91425" wrap="square" tIns="91425">
            <a:noAutofit/>
          </a:bodyPr>
          <a:lstStyle/>
          <a:p>
            <a:pPr indent="0" lvl="0" marL="0" rtl="0" algn="ctr">
              <a:lnSpc>
                <a:spcPct val="75000"/>
              </a:lnSpc>
              <a:spcBef>
                <a:spcPts val="0"/>
              </a:spcBef>
              <a:spcAft>
                <a:spcPts val="0"/>
              </a:spcAft>
              <a:buSzPts val="3600"/>
              <a:buNone/>
            </a:pPr>
            <a:r>
              <a:rPr lang="en" sz="3200"/>
              <a:t>Model Creation and Analysis</a:t>
            </a:r>
            <a:endParaRPr sz="3200"/>
          </a:p>
        </p:txBody>
      </p:sp>
      <p:graphicFrame>
        <p:nvGraphicFramePr>
          <p:cNvPr id="182" name="Google Shape;182;p7"/>
          <p:cNvGraphicFramePr/>
          <p:nvPr/>
        </p:nvGraphicFramePr>
        <p:xfrm>
          <a:off x="377350" y="1004490"/>
          <a:ext cx="3000000" cy="3000000"/>
        </p:xfrm>
        <a:graphic>
          <a:graphicData uri="http://schemas.openxmlformats.org/drawingml/2006/table">
            <a:tbl>
              <a:tblPr>
                <a:noFill/>
                <a:tableStyleId>{ABDF825B-D8E6-454F-8B27-A19C3BEE19E9}</a:tableStyleId>
              </a:tblPr>
              <a:tblGrid>
                <a:gridCol w="944775"/>
                <a:gridCol w="1207025"/>
                <a:gridCol w="931550"/>
                <a:gridCol w="748975"/>
                <a:gridCol w="854625"/>
                <a:gridCol w="1081975"/>
              </a:tblGrid>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Factor</a:t>
                      </a:r>
                      <a:r>
                        <a:rPr lang="en" sz="1400" u="none" cap="none" strike="noStrike"/>
                        <a: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Coefficients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Lower 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Upper 99%</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T-stat</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P-value</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Intercept</a:t>
                      </a:r>
                      <a:endParaRPr sz="1400" u="none" cap="none" strike="noStrike"/>
                    </a:p>
                  </a:txBody>
                  <a:tcPr marT="91425" marB="91425" marR="91425" marL="91425"/>
                </a:tc>
                <a:tc>
                  <a:txBody>
                    <a:bodyPr/>
                    <a:lstStyle/>
                    <a:p>
                      <a:pPr indent="0" lvl="0" marL="0" marR="0" rtl="0" algn="r">
                        <a:lnSpc>
                          <a:spcPct val="100000"/>
                        </a:lnSpc>
                        <a:spcBef>
                          <a:spcPts val="0"/>
                        </a:spcBef>
                        <a:spcAft>
                          <a:spcPts val="0"/>
                        </a:spcAft>
                        <a:buClr>
                          <a:srgbClr val="000000"/>
                        </a:buClr>
                        <a:buSzPts val="1400"/>
                        <a:buFont typeface="Arial"/>
                        <a:buNone/>
                      </a:pPr>
                      <a:r>
                        <a:rPr lang="en"/>
                        <a:t>-0.1991613</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Mkt-RF</a:t>
                      </a:r>
                      <a:endParaRPr sz="1400" u="none" cap="none" strike="noStrike"/>
                    </a:p>
                  </a:txBody>
                  <a:tcPr marT="91425" marB="91425" marR="91425" marL="91425"/>
                </a:tc>
                <a:tc>
                  <a:txBody>
                    <a:bodyPr/>
                    <a:lstStyle/>
                    <a:p>
                      <a:pPr indent="0" lvl="0" marL="0" marR="0" rtl="0" algn="r">
                        <a:lnSpc>
                          <a:spcPct val="100000"/>
                        </a:lnSpc>
                        <a:spcBef>
                          <a:spcPts val="0"/>
                        </a:spcBef>
                        <a:spcAft>
                          <a:spcPts val="0"/>
                        </a:spcAft>
                        <a:buClr>
                          <a:srgbClr val="000000"/>
                        </a:buClr>
                        <a:buSzPts val="1400"/>
                        <a:buFont typeface="Arial"/>
                        <a:buNone/>
                      </a:pPr>
                      <a:r>
                        <a:rPr lang="en"/>
                        <a:t>1.05901563</a:t>
                      </a:r>
                      <a:endParaRPr sz="1400" u="none" cap="none" strike="noStrike"/>
                    </a:p>
                  </a:txBody>
                  <a:tcPr marT="91425" marB="91425" marR="91425" marL="91425"/>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0.79467</a:t>
                      </a:r>
                      <a:endParaRPr/>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a:t>1.3234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10.4740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5.913x10</a:t>
                      </a:r>
                      <a:r>
                        <a:rPr baseline="30000" lang="en">
                          <a:solidFill>
                            <a:schemeClr val="dk1"/>
                          </a:solidFill>
                        </a:rPr>
                        <a:t>-19</a:t>
                      </a:r>
                      <a:endParaRPr>
                        <a:solidFill>
                          <a:schemeClr val="dk1"/>
                        </a:solidFill>
                      </a:endParaRPr>
                    </a:p>
                    <a:p>
                      <a:pPr indent="0" lvl="0" marL="0" marR="0" rtl="0" algn="r">
                        <a:lnSpc>
                          <a:spcPct val="115000"/>
                        </a:lnSpc>
                        <a:spcBef>
                          <a:spcPts val="0"/>
                        </a:spcBef>
                        <a:spcAft>
                          <a:spcPts val="0"/>
                        </a:spcAft>
                        <a:buClr>
                          <a:srgbClr val="000000"/>
                        </a:buClr>
                        <a:buSzPts val="1400"/>
                        <a:buFont typeface="Arial"/>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SMB</a:t>
                      </a:r>
                      <a:endParaRPr sz="1400" u="none" cap="none" strike="noStrike"/>
                    </a:p>
                  </a:txBody>
                  <a:tcPr marT="91425" marB="91425" marR="91425" marL="91425"/>
                </a:tc>
                <a:tc>
                  <a:txBody>
                    <a:bodyPr/>
                    <a:lstStyle/>
                    <a:p>
                      <a:pPr indent="0" lvl="0" marL="0" marR="0" rtl="0" algn="r">
                        <a:lnSpc>
                          <a:spcPct val="100000"/>
                        </a:lnSpc>
                        <a:spcBef>
                          <a:spcPts val="0"/>
                        </a:spcBef>
                        <a:spcAft>
                          <a:spcPts val="0"/>
                        </a:spcAft>
                        <a:buClr>
                          <a:srgbClr val="000000"/>
                        </a:buClr>
                        <a:buSzPts val="1400"/>
                        <a:buFont typeface="Arial"/>
                        <a:buNone/>
                      </a:pPr>
                      <a:r>
                        <a:rPr lang="en"/>
                        <a:t>0.0671513</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a:t>-0.39212</a:t>
                      </a:r>
                      <a:endParaRPr/>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a:t>0.5264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0.38227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0.70289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41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HML</a:t>
                      </a:r>
                      <a:endParaRPr sz="1400" u="none" cap="none" strike="noStrike"/>
                    </a:p>
                  </a:txBody>
                  <a:tcPr marT="91425" marB="91425" marR="91425" marL="91425"/>
                </a:tc>
                <a:tc>
                  <a:txBody>
                    <a:bodyPr/>
                    <a:lstStyle/>
                    <a:p>
                      <a:pPr indent="0" lvl="0" marL="0" marR="0" rtl="0" algn="r">
                        <a:lnSpc>
                          <a:spcPct val="100000"/>
                        </a:lnSpc>
                        <a:spcBef>
                          <a:spcPts val="0"/>
                        </a:spcBef>
                        <a:spcAft>
                          <a:spcPts val="0"/>
                        </a:spcAft>
                        <a:buClr>
                          <a:srgbClr val="000000"/>
                        </a:buClr>
                        <a:buSzPts val="1400"/>
                        <a:buFont typeface="Arial"/>
                        <a:buNone/>
                      </a:pPr>
                      <a:r>
                        <a:rPr lang="en"/>
                        <a:t>0.985156</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a:t>0.66126</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a:t>1.9030</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0"/>
                        </a:spcBef>
                        <a:spcAft>
                          <a:spcPts val="0"/>
                        </a:spcAft>
                        <a:buClr>
                          <a:schemeClr val="dk1"/>
                        </a:buClr>
                        <a:buSzPts val="1400"/>
                        <a:buFont typeface="Arial"/>
                        <a:buNone/>
                      </a:pPr>
                      <a:r>
                        <a:rPr lang="en">
                          <a:solidFill>
                            <a:schemeClr val="dk1"/>
                          </a:solidFill>
                        </a:rPr>
                        <a:t>7.95209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400"/>
                        <a:buFont typeface="Arial"/>
                        <a:buNone/>
                      </a:pPr>
                      <a:r>
                        <a:rPr lang="en"/>
                        <a:t>8</a:t>
                      </a:r>
                      <a:r>
                        <a:rPr lang="en" sz="1400" u="none" cap="none" strike="noStrike"/>
                        <a:t>.</a:t>
                      </a:r>
                      <a:r>
                        <a:rPr lang="en"/>
                        <a:t>062</a:t>
                      </a:r>
                      <a:r>
                        <a:rPr lang="en" sz="1400" u="none" cap="none" strike="noStrike"/>
                        <a:t>x10</a:t>
                      </a:r>
                      <a:r>
                        <a:rPr baseline="30000" lang="en" sz="1400" u="none" cap="none" strike="noStrike"/>
                        <a:t>-</a:t>
                      </a:r>
                      <a:r>
                        <a:rPr baseline="30000" lang="en"/>
                        <a:t>13</a:t>
                      </a:r>
                      <a:endParaRPr baseline="30000"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3" name="Google Shape;183;p7"/>
          <p:cNvSpPr txBox="1"/>
          <p:nvPr>
            <p:ph idx="1" type="subTitle"/>
          </p:nvPr>
        </p:nvSpPr>
        <p:spPr>
          <a:xfrm>
            <a:off x="260950" y="578025"/>
            <a:ext cx="8520600" cy="393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1000"/>
              </a:spcBef>
              <a:spcAft>
                <a:spcPts val="0"/>
              </a:spcAft>
              <a:buSzPts val="1600"/>
              <a:buNone/>
            </a:pPr>
            <a:r>
              <a:rPr lang="en"/>
              <a:t>Understanding Factor coefficients and relationships</a:t>
            </a:r>
            <a:endParaRPr/>
          </a:p>
        </p:txBody>
      </p:sp>
      <p:sp>
        <p:nvSpPr>
          <p:cNvPr id="184" name="Google Shape;184;p7"/>
          <p:cNvSpPr txBox="1"/>
          <p:nvPr/>
        </p:nvSpPr>
        <p:spPr>
          <a:xfrm>
            <a:off x="6146275" y="1004500"/>
            <a:ext cx="2997900" cy="2801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Montserrat"/>
              <a:buAutoNum type="arabicPeriod"/>
            </a:pPr>
            <a:r>
              <a:rPr b="0" i="0" lang="en" sz="1700" u="none" cap="none" strike="noStrike">
                <a:solidFill>
                  <a:schemeClr val="dk1"/>
                </a:solidFill>
                <a:latin typeface="Montserrat"/>
                <a:ea typeface="Montserrat"/>
                <a:cs typeface="Montserrat"/>
                <a:sym typeface="Montserrat"/>
              </a:rPr>
              <a:t>All factors have a positive linear relationship with </a:t>
            </a:r>
            <a:r>
              <a:rPr lang="en" sz="1700">
                <a:solidFill>
                  <a:schemeClr val="dk1"/>
                </a:solidFill>
                <a:latin typeface="Montserrat"/>
                <a:ea typeface="Montserrat"/>
                <a:cs typeface="Montserrat"/>
                <a:sym typeface="Montserrat"/>
              </a:rPr>
              <a:t>CVX</a:t>
            </a:r>
            <a:r>
              <a:rPr b="0" i="0" lang="en" sz="1700" u="none" cap="none" strike="noStrike">
                <a:solidFill>
                  <a:schemeClr val="dk1"/>
                </a:solidFill>
                <a:latin typeface="Montserrat"/>
                <a:ea typeface="Montserrat"/>
                <a:cs typeface="Montserrat"/>
                <a:sym typeface="Montserrat"/>
              </a:rPr>
              <a:t>.</a:t>
            </a:r>
            <a:endParaRPr b="0" i="0" sz="1700" u="none" cap="none" strike="noStrike">
              <a:solidFill>
                <a:schemeClr val="dk1"/>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1"/>
              </a:buClr>
              <a:buSzPts val="1200"/>
              <a:buFont typeface="Montserrat"/>
              <a:buAutoNum type="arabicPeriod"/>
            </a:pPr>
            <a:r>
              <a:rPr b="0" i="0" lang="en" sz="1700" u="none" cap="none" strike="noStrike">
                <a:solidFill>
                  <a:schemeClr val="dk1"/>
                </a:solidFill>
                <a:latin typeface="Montserrat"/>
                <a:ea typeface="Montserrat"/>
                <a:cs typeface="Montserrat"/>
                <a:sym typeface="Montserrat"/>
              </a:rPr>
              <a:t>MKT-RF has the most </a:t>
            </a:r>
            <a:r>
              <a:rPr lang="en" sz="1700">
                <a:solidFill>
                  <a:schemeClr val="dk1"/>
                </a:solidFill>
                <a:latin typeface="Montserrat"/>
                <a:ea typeface="Montserrat"/>
                <a:cs typeface="Montserrat"/>
                <a:sym typeface="Montserrat"/>
              </a:rPr>
              <a:t>impactful </a:t>
            </a:r>
            <a:r>
              <a:rPr b="0" i="0" lang="en" sz="1700" u="none" cap="none" strike="noStrike">
                <a:solidFill>
                  <a:schemeClr val="dk1"/>
                </a:solidFill>
                <a:latin typeface="Montserrat"/>
                <a:ea typeface="Montserrat"/>
                <a:cs typeface="Montserrat"/>
                <a:sym typeface="Montserrat"/>
              </a:rPr>
              <a:t>relationship, while SMB has almost no </a:t>
            </a:r>
            <a:r>
              <a:rPr lang="en" sz="1700">
                <a:solidFill>
                  <a:schemeClr val="dk1"/>
                </a:solidFill>
                <a:latin typeface="Montserrat"/>
                <a:ea typeface="Montserrat"/>
                <a:cs typeface="Montserrat"/>
                <a:sym typeface="Montserrat"/>
              </a:rPr>
              <a:t>relationship with CVX</a:t>
            </a:r>
            <a:r>
              <a:rPr b="0" i="0" lang="en" sz="1700" u="none" cap="none" strike="noStrike">
                <a:solidFill>
                  <a:schemeClr val="dk1"/>
                </a:solidFill>
                <a:latin typeface="Montserrat"/>
                <a:ea typeface="Montserrat"/>
                <a:cs typeface="Montserrat"/>
                <a:sym typeface="Montserrat"/>
              </a:rPr>
              <a:t>.</a:t>
            </a:r>
            <a:endParaRPr b="0" i="0" sz="1700" u="none" cap="none" strike="noStrike">
              <a:solidFill>
                <a:schemeClr val="dk1"/>
              </a:solidFill>
              <a:latin typeface="Montserrat"/>
              <a:ea typeface="Montserrat"/>
              <a:cs typeface="Montserrat"/>
              <a:sym typeface="Montserrat"/>
            </a:endParaRPr>
          </a:p>
        </p:txBody>
      </p:sp>
      <p:sp>
        <p:nvSpPr>
          <p:cNvPr id="185" name="Google Shape;185;p7"/>
          <p:cNvSpPr txBox="1"/>
          <p:nvPr>
            <p:ph idx="2" type="body"/>
          </p:nvPr>
        </p:nvSpPr>
        <p:spPr>
          <a:xfrm>
            <a:off x="377350" y="3928825"/>
            <a:ext cx="8404200" cy="7422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1000"/>
              </a:spcBef>
              <a:spcAft>
                <a:spcPts val="1200"/>
              </a:spcAft>
              <a:buSzPts val="1600"/>
              <a:buNone/>
            </a:pPr>
            <a:r>
              <a:rPr lang="en">
                <a:solidFill>
                  <a:schemeClr val="dk1"/>
                </a:solidFill>
              </a:rPr>
              <a:t>Model Equation: -0.199 + 1.05901(MktRF) + </a:t>
            </a:r>
            <a:r>
              <a:rPr lang="en">
                <a:solidFill>
                  <a:schemeClr val="dk1"/>
                </a:solidFill>
              </a:rPr>
              <a:t>0.06715</a:t>
            </a:r>
            <a:r>
              <a:rPr lang="en">
                <a:solidFill>
                  <a:schemeClr val="dk1"/>
                </a:solidFill>
              </a:rPr>
              <a:t>(SMB) + </a:t>
            </a:r>
            <a:r>
              <a:rPr lang="en">
                <a:solidFill>
                  <a:schemeClr val="dk1"/>
                </a:solidFill>
              </a:rPr>
              <a:t>0.98516</a:t>
            </a:r>
            <a:r>
              <a:rPr lang="en">
                <a:solidFill>
                  <a:schemeClr val="dk1"/>
                </a:solidFill>
              </a:rPr>
              <a:t>(HML) + </a:t>
            </a:r>
            <a:r>
              <a:rPr lang="en">
                <a:solidFill>
                  <a:schemeClr val="dk1"/>
                </a:solidFill>
              </a:rPr>
              <a:t>4.8293</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8"/>
          <p:cNvGraphicFramePr/>
          <p:nvPr/>
        </p:nvGraphicFramePr>
        <p:xfrm>
          <a:off x="211500" y="1445900"/>
          <a:ext cx="3000000" cy="3000000"/>
        </p:xfrm>
        <a:graphic>
          <a:graphicData uri="http://schemas.openxmlformats.org/drawingml/2006/table">
            <a:tbl>
              <a:tblPr>
                <a:noFill/>
                <a:tableStyleId>{ABDF825B-D8E6-454F-8B27-A19C3BEE19E9}</a:tableStyleId>
              </a:tblPr>
              <a:tblGrid>
                <a:gridCol w="2131350"/>
                <a:gridCol w="2131350"/>
              </a:tblGrid>
              <a:tr h="652650">
                <a:tc>
                  <a:txBody>
                    <a:bodyPr/>
                    <a:lstStyle/>
                    <a:p>
                      <a:pPr indent="0" lvl="0" marL="0" marR="0" rtl="0" algn="l">
                        <a:lnSpc>
                          <a:spcPct val="115000"/>
                        </a:lnSpc>
                        <a:spcBef>
                          <a:spcPts val="0"/>
                        </a:spcBef>
                        <a:spcAft>
                          <a:spcPts val="0"/>
                        </a:spcAft>
                        <a:buClr>
                          <a:srgbClr val="000000"/>
                        </a:buClr>
                        <a:buSzPts val="1400"/>
                        <a:buFont typeface="Arial"/>
                        <a:buNone/>
                      </a:pPr>
                      <a:r>
                        <a:rPr lang="en" sz="1600" u="none" cap="none" strike="noStrike">
                          <a:solidFill>
                            <a:schemeClr val="dk1"/>
                          </a:solidFill>
                        </a:rPr>
                        <a:t>Adjusted R</a:t>
                      </a:r>
                      <a:r>
                        <a:rPr baseline="30000" lang="en" sz="1600" u="none" cap="none" strike="noStrike">
                          <a:solidFill>
                            <a:schemeClr val="dk1"/>
                          </a:solidFill>
                        </a:rPr>
                        <a:t>2</a:t>
                      </a:r>
                      <a:endParaRPr sz="1600" u="none" cap="none" strike="noStrike"/>
                    </a:p>
                  </a:txBody>
                  <a:tcPr marT="91425" marB="91425" marR="91425" marL="91425"/>
                </a:tc>
                <a:tc>
                  <a:txBody>
                    <a:bodyPr/>
                    <a:lstStyle/>
                    <a:p>
                      <a:pPr indent="0" lvl="0" marL="0" rtl="0" algn="r">
                        <a:lnSpc>
                          <a:spcPct val="115000"/>
                        </a:lnSpc>
                        <a:spcBef>
                          <a:spcPts val="0"/>
                        </a:spcBef>
                        <a:spcAft>
                          <a:spcPts val="0"/>
                        </a:spcAft>
                        <a:buNone/>
                      </a:pPr>
                      <a:r>
                        <a:rPr lang="en" sz="1600"/>
                        <a:t>0.588178999</a:t>
                      </a:r>
                      <a:endParaRPr sz="1600" u="none" cap="none" strike="noStrike"/>
                    </a:p>
                  </a:txBody>
                  <a:tcPr marT="91425" marB="91425" marR="91425" marL="91425"/>
                </a:tc>
              </a:tr>
              <a:tr h="652650">
                <a:tc>
                  <a:txBody>
                    <a:bodyPr/>
                    <a:lstStyle/>
                    <a:p>
                      <a:pPr indent="0" lvl="0" marL="0" marR="0" rtl="0" algn="l">
                        <a:lnSpc>
                          <a:spcPct val="100000"/>
                        </a:lnSpc>
                        <a:spcBef>
                          <a:spcPts val="0"/>
                        </a:spcBef>
                        <a:spcAft>
                          <a:spcPts val="0"/>
                        </a:spcAft>
                        <a:buClr>
                          <a:srgbClr val="000000"/>
                        </a:buClr>
                        <a:buSzPts val="1400"/>
                        <a:buFont typeface="Arial"/>
                        <a:buNone/>
                      </a:pPr>
                      <a:r>
                        <a:rPr lang="en" sz="1600" u="none" cap="none" strike="noStrike"/>
                        <a:t>Standard Error</a:t>
                      </a:r>
                      <a:endParaRPr sz="1600" u="none" cap="none" strike="noStrike"/>
                    </a:p>
                  </a:txBody>
                  <a:tcPr marT="91425" marB="91425" marR="91425" marL="91425"/>
                </a:tc>
                <a:tc>
                  <a:txBody>
                    <a:bodyPr/>
                    <a:lstStyle/>
                    <a:p>
                      <a:pPr indent="0" lvl="0" marL="0" rtl="0" algn="r">
                        <a:lnSpc>
                          <a:spcPct val="115000"/>
                        </a:lnSpc>
                        <a:spcBef>
                          <a:spcPts val="0"/>
                        </a:spcBef>
                        <a:spcAft>
                          <a:spcPts val="0"/>
                        </a:spcAft>
                        <a:buNone/>
                      </a:pPr>
                      <a:r>
                        <a:rPr lang="en" sz="1600"/>
                        <a:t>4.829305582</a:t>
                      </a:r>
                      <a:endParaRPr sz="1600"/>
                    </a:p>
                  </a:txBody>
                  <a:tcPr marT="91425" marB="91425" marR="91425" marL="91425"/>
                </a:tc>
              </a:tr>
              <a:tr h="652650">
                <a:tc>
                  <a:txBody>
                    <a:bodyPr/>
                    <a:lstStyle/>
                    <a:p>
                      <a:pPr indent="0" lvl="0" marL="0" marR="0" rtl="0" algn="l">
                        <a:lnSpc>
                          <a:spcPct val="100000"/>
                        </a:lnSpc>
                        <a:spcBef>
                          <a:spcPts val="0"/>
                        </a:spcBef>
                        <a:spcAft>
                          <a:spcPts val="0"/>
                        </a:spcAft>
                        <a:buClr>
                          <a:srgbClr val="000000"/>
                        </a:buClr>
                        <a:buSzPts val="1400"/>
                        <a:buFont typeface="Arial"/>
                        <a:buNone/>
                      </a:pPr>
                      <a:r>
                        <a:rPr lang="en" sz="1600" u="none" cap="none" strike="noStrike"/>
                        <a:t>F Significance</a:t>
                      </a:r>
                      <a:endParaRPr sz="1600" u="none" cap="none" strike="noStrike"/>
                    </a:p>
                  </a:txBody>
                  <a:tcPr marT="91425" marB="91425" marR="91425" marL="91425"/>
                </a:tc>
                <a:tc>
                  <a:txBody>
                    <a:bodyPr/>
                    <a:lstStyle/>
                    <a:p>
                      <a:pPr indent="0" lvl="0" marL="0" marR="0" rtl="0" algn="r">
                        <a:lnSpc>
                          <a:spcPct val="100000"/>
                        </a:lnSpc>
                        <a:spcBef>
                          <a:spcPts val="0"/>
                        </a:spcBef>
                        <a:spcAft>
                          <a:spcPts val="0"/>
                        </a:spcAft>
                        <a:buClr>
                          <a:srgbClr val="000000"/>
                        </a:buClr>
                        <a:buSzPts val="1400"/>
                        <a:buFont typeface="Arial"/>
                        <a:buNone/>
                      </a:pPr>
                      <a:r>
                        <a:rPr lang="en" sz="1600">
                          <a:solidFill>
                            <a:schemeClr val="dk1"/>
                          </a:solidFill>
                        </a:rPr>
                        <a:t>2.2639</a:t>
                      </a:r>
                      <a:r>
                        <a:rPr lang="en" sz="1600" u="none" cap="none" strike="noStrike">
                          <a:solidFill>
                            <a:schemeClr val="dk1"/>
                          </a:solidFill>
                        </a:rPr>
                        <a:t>x10</a:t>
                      </a:r>
                      <a:r>
                        <a:rPr baseline="30000" lang="en" sz="1600">
                          <a:solidFill>
                            <a:schemeClr val="dk1"/>
                          </a:solidFill>
                        </a:rPr>
                        <a:t>-25</a:t>
                      </a:r>
                      <a:endParaRPr baseline="30000" sz="1600" u="none" cap="none" strike="noStrike"/>
                    </a:p>
                  </a:txBody>
                  <a:tcPr marT="91425" marB="91425" marR="91425" marL="91425"/>
                </a:tc>
              </a:tr>
              <a:tr h="693975">
                <a:tc>
                  <a:txBody>
                    <a:bodyPr/>
                    <a:lstStyle/>
                    <a:p>
                      <a:pPr indent="0" lvl="0" marL="0" marR="0" rtl="0" algn="l">
                        <a:lnSpc>
                          <a:spcPct val="100000"/>
                        </a:lnSpc>
                        <a:spcBef>
                          <a:spcPts val="0"/>
                        </a:spcBef>
                        <a:spcAft>
                          <a:spcPts val="0"/>
                        </a:spcAft>
                        <a:buClr>
                          <a:srgbClr val="000000"/>
                        </a:buClr>
                        <a:buSzPts val="1400"/>
                        <a:buFont typeface="Arial"/>
                        <a:buNone/>
                      </a:pPr>
                      <a:r>
                        <a:rPr lang="en" sz="1600" u="none" cap="none" strike="noStrike"/>
                        <a:t>Critical T</a:t>
                      </a:r>
                      <a:endParaRPr sz="1600" u="none" cap="none" strike="noStrike"/>
                    </a:p>
                  </a:txBody>
                  <a:tcPr marT="91425" marB="91425" marR="91425" marL="91425"/>
                </a:tc>
                <a:tc>
                  <a:txBody>
                    <a:bodyPr/>
                    <a:lstStyle/>
                    <a:p>
                      <a:pPr indent="0" lvl="0" marL="0" rtl="0" algn="r">
                        <a:lnSpc>
                          <a:spcPct val="115000"/>
                        </a:lnSpc>
                        <a:spcBef>
                          <a:spcPts val="0"/>
                        </a:spcBef>
                        <a:spcAft>
                          <a:spcPts val="0"/>
                        </a:spcAft>
                        <a:buNone/>
                      </a:pPr>
                      <a:r>
                        <a:rPr lang="en" sz="1600"/>
                        <a:t>2.613300477</a:t>
                      </a:r>
                      <a:endParaRPr sz="1600"/>
                    </a:p>
                  </a:txBody>
                  <a:tcPr marT="91425" marB="91425" marR="91425" marL="91425"/>
                </a:tc>
              </a:tr>
            </a:tbl>
          </a:graphicData>
        </a:graphic>
      </p:graphicFrame>
      <p:sp>
        <p:nvSpPr>
          <p:cNvPr id="191" name="Google Shape;191;p8"/>
          <p:cNvSpPr txBox="1"/>
          <p:nvPr>
            <p:ph idx="1" type="subTitle"/>
          </p:nvPr>
        </p:nvSpPr>
        <p:spPr>
          <a:xfrm>
            <a:off x="211500" y="360550"/>
            <a:ext cx="8520600" cy="6909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1000"/>
              </a:spcBef>
              <a:spcAft>
                <a:spcPts val="0"/>
              </a:spcAft>
              <a:buSzPts val="1600"/>
              <a:buNone/>
            </a:pPr>
            <a:r>
              <a:rPr b="1" lang="en" sz="3200">
                <a:solidFill>
                  <a:srgbClr val="351C75"/>
                </a:solidFill>
              </a:rPr>
              <a:t>Understanding Model Statistics</a:t>
            </a:r>
            <a:endParaRPr b="1" sz="3200">
              <a:solidFill>
                <a:srgbClr val="351C75"/>
              </a:solidFill>
            </a:endParaRPr>
          </a:p>
        </p:txBody>
      </p:sp>
      <p:sp>
        <p:nvSpPr>
          <p:cNvPr id="192" name="Google Shape;192;p8"/>
          <p:cNvSpPr txBox="1"/>
          <p:nvPr/>
        </p:nvSpPr>
        <p:spPr>
          <a:xfrm>
            <a:off x="4572000" y="1506500"/>
            <a:ext cx="4262700" cy="2277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Montserrat"/>
              <a:buAutoNum type="arabicPeriod"/>
            </a:pPr>
            <a:r>
              <a:rPr b="0" i="0" lang="en" sz="1700" u="none" cap="none" strike="noStrike">
                <a:solidFill>
                  <a:schemeClr val="dk1"/>
                </a:solidFill>
                <a:latin typeface="Montserrat"/>
                <a:ea typeface="Montserrat"/>
                <a:cs typeface="Montserrat"/>
                <a:sym typeface="Montserrat"/>
              </a:rPr>
              <a:t>The adjusted R2 is 5</a:t>
            </a:r>
            <a:r>
              <a:rPr lang="en" sz="1700">
                <a:solidFill>
                  <a:schemeClr val="dk1"/>
                </a:solidFill>
                <a:latin typeface="Montserrat"/>
                <a:ea typeface="Montserrat"/>
                <a:cs typeface="Montserrat"/>
                <a:sym typeface="Montserrat"/>
              </a:rPr>
              <a:t>8</a:t>
            </a:r>
            <a:r>
              <a:rPr b="0" i="0" lang="en" sz="1700" u="none" cap="none" strike="noStrike">
                <a:solidFill>
                  <a:schemeClr val="dk1"/>
                </a:solidFill>
                <a:latin typeface="Montserrat"/>
                <a:ea typeface="Montserrat"/>
                <a:cs typeface="Montserrat"/>
                <a:sym typeface="Montserrat"/>
              </a:rPr>
              <a:t>%. We believe that since this is real world data, and stocks can comprise largely of idiosyncratic volatility, this is a good value.</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00000"/>
              </a:lnSpc>
              <a:spcBef>
                <a:spcPts val="0"/>
              </a:spcBef>
              <a:spcAft>
                <a:spcPts val="0"/>
              </a:spcAft>
              <a:buClr>
                <a:schemeClr val="dk1"/>
              </a:buClr>
              <a:buSzPts val="1700"/>
              <a:buFont typeface="Montserrat"/>
              <a:buAutoNum type="arabicPeriod"/>
            </a:pPr>
            <a:r>
              <a:rPr b="0" i="0" lang="en" sz="1700" u="none" cap="none" strike="noStrike">
                <a:solidFill>
                  <a:schemeClr val="dk1"/>
                </a:solidFill>
                <a:latin typeface="Montserrat"/>
                <a:ea typeface="Montserrat"/>
                <a:cs typeface="Montserrat"/>
                <a:sym typeface="Montserrat"/>
              </a:rPr>
              <a:t>Our F significance is also very low and points to the model being an overall good model.</a:t>
            </a:r>
            <a:endParaRPr b="0"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311700" y="216425"/>
            <a:ext cx="8520600" cy="68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t>Model Interpretation and Inferences</a:t>
            </a:r>
            <a:endParaRPr sz="3200"/>
          </a:p>
        </p:txBody>
      </p:sp>
      <p:sp>
        <p:nvSpPr>
          <p:cNvPr id="198" name="Google Shape;198;p9"/>
          <p:cNvSpPr txBox="1"/>
          <p:nvPr>
            <p:ph idx="3" type="subTitle"/>
          </p:nvPr>
        </p:nvSpPr>
        <p:spPr>
          <a:xfrm>
            <a:off x="211500" y="712025"/>
            <a:ext cx="85206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1200"/>
              </a:spcAft>
              <a:buSzPts val="1400"/>
              <a:buNone/>
            </a:pPr>
            <a:r>
              <a:rPr lang="en"/>
              <a:t>Tests for multicollinearity</a:t>
            </a:r>
            <a:endParaRPr/>
          </a:p>
        </p:txBody>
      </p:sp>
      <p:graphicFrame>
        <p:nvGraphicFramePr>
          <p:cNvPr id="199" name="Google Shape;199;p9"/>
          <p:cNvGraphicFramePr/>
          <p:nvPr/>
        </p:nvGraphicFramePr>
        <p:xfrm>
          <a:off x="311688" y="2792425"/>
          <a:ext cx="3000000" cy="3000000"/>
        </p:xfrm>
        <a:graphic>
          <a:graphicData uri="http://schemas.openxmlformats.org/drawingml/2006/table">
            <a:tbl>
              <a:tblPr>
                <a:noFill/>
                <a:tableStyleId>{ABDF825B-D8E6-454F-8B27-A19C3BEE19E9}</a:tableStyleId>
              </a:tblPr>
              <a:tblGrid>
                <a:gridCol w="1588350"/>
                <a:gridCol w="2571750"/>
              </a:tblGrid>
              <a:tr h="462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Factor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Variance Inflation Factor (VIF)</a:t>
                      </a:r>
                      <a:endParaRPr sz="1400" u="none" cap="none" strike="noStrike"/>
                    </a:p>
                  </a:txBody>
                  <a:tcPr marT="91425" marB="91425" marR="91425" marL="91425"/>
                </a:tc>
              </a:tr>
              <a:tr h="315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Mkt-RF</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1.085853</a:t>
                      </a:r>
                      <a:endParaRPr/>
                    </a:p>
                  </a:txBody>
                  <a:tcPr marT="91425" marB="91425" marR="91425" marL="91425"/>
                </a:tc>
              </a:tr>
              <a:tr h="315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SMB</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1.084338</a:t>
                      </a:r>
                      <a:endParaRPr/>
                    </a:p>
                  </a:txBody>
                  <a:tcPr marT="91425" marB="91425" marR="91425" marL="91425"/>
                </a:tc>
              </a:tr>
              <a:tr h="3153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HML</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1.001505</a:t>
                      </a:r>
                      <a:endParaRPr/>
                    </a:p>
                  </a:txBody>
                  <a:tcPr marT="91425" marB="91425" marR="91425" marL="91425"/>
                </a:tc>
              </a:tr>
            </a:tbl>
          </a:graphicData>
        </a:graphic>
      </p:graphicFrame>
      <p:sp>
        <p:nvSpPr>
          <p:cNvPr id="200" name="Google Shape;200;p9"/>
          <p:cNvSpPr txBox="1"/>
          <p:nvPr/>
        </p:nvSpPr>
        <p:spPr>
          <a:xfrm>
            <a:off x="4572000" y="2792425"/>
            <a:ext cx="43551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Montserrat"/>
              <a:buAutoNum type="arabicPeriod"/>
            </a:pPr>
            <a:r>
              <a:rPr b="0" i="0" lang="en" sz="1600" u="none" cap="none" strike="noStrike">
                <a:solidFill>
                  <a:schemeClr val="dk1"/>
                </a:solidFill>
                <a:latin typeface="Montserrat"/>
                <a:ea typeface="Montserrat"/>
                <a:cs typeface="Montserrat"/>
                <a:sym typeface="Montserrat"/>
              </a:rPr>
              <a:t>Our assumptions from the histogram are validated by the correlation between </a:t>
            </a:r>
            <a:r>
              <a:rPr lang="en" sz="1600">
                <a:solidFill>
                  <a:schemeClr val="dk1"/>
                </a:solidFill>
                <a:latin typeface="Montserrat"/>
                <a:ea typeface="Montserrat"/>
                <a:cs typeface="Montserrat"/>
                <a:sym typeface="Montserrat"/>
              </a:rPr>
              <a:t>CVX </a:t>
            </a:r>
            <a:r>
              <a:rPr b="0" i="0" lang="en" sz="1600" u="none" cap="none" strike="noStrike">
                <a:solidFill>
                  <a:schemeClr val="dk1"/>
                </a:solidFill>
                <a:latin typeface="Montserrat"/>
                <a:ea typeface="Montserrat"/>
                <a:cs typeface="Montserrat"/>
                <a:sym typeface="Montserrat"/>
              </a:rPr>
              <a:t>and MKT.</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AutoNum type="arabicPeriod"/>
            </a:pPr>
            <a:r>
              <a:rPr b="0" i="0" lang="en" sz="1600" u="none" cap="none" strike="noStrike">
                <a:solidFill>
                  <a:schemeClr val="dk1"/>
                </a:solidFill>
                <a:latin typeface="Montserrat"/>
                <a:ea typeface="Montserrat"/>
                <a:cs typeface="Montserrat"/>
                <a:sym typeface="Montserrat"/>
              </a:rPr>
              <a:t>We also calculated the VIF for factors against RTX to ensure that the correlation does not imply multicollinearity</a:t>
            </a:r>
            <a:endParaRPr b="0" i="0" sz="1600" u="none" cap="none" strike="noStrike">
              <a:solidFill>
                <a:schemeClr val="dk1"/>
              </a:solidFill>
              <a:latin typeface="Montserrat"/>
              <a:ea typeface="Montserrat"/>
              <a:cs typeface="Montserrat"/>
              <a:sym typeface="Montserrat"/>
            </a:endParaRPr>
          </a:p>
        </p:txBody>
      </p:sp>
      <p:pic>
        <p:nvPicPr>
          <p:cNvPr id="201" name="Google Shape;201;p9"/>
          <p:cNvPicPr preferRelativeResize="0"/>
          <p:nvPr/>
        </p:nvPicPr>
        <p:blipFill>
          <a:blip r:embed="rId3">
            <a:alphaModFix/>
          </a:blip>
          <a:stretch>
            <a:fillRect/>
          </a:stretch>
        </p:blipFill>
        <p:spPr>
          <a:xfrm>
            <a:off x="2005788" y="1021238"/>
            <a:ext cx="4932019" cy="165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idx="3" type="subTitle"/>
          </p:nvPr>
        </p:nvSpPr>
        <p:spPr>
          <a:xfrm>
            <a:off x="311700" y="175150"/>
            <a:ext cx="8520600" cy="31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1200"/>
              </a:spcAft>
              <a:buSzPts val="1400"/>
              <a:buNone/>
            </a:pPr>
            <a:r>
              <a:rPr lang="en" sz="2300">
                <a:solidFill>
                  <a:srgbClr val="4E1787"/>
                </a:solidFill>
                <a:latin typeface="Montserrat ExtraBold"/>
                <a:ea typeface="Montserrat ExtraBold"/>
                <a:cs typeface="Montserrat ExtraBold"/>
                <a:sym typeface="Montserrat ExtraBold"/>
              </a:rPr>
              <a:t>Regression with two factor models</a:t>
            </a:r>
            <a:endParaRPr sz="2300">
              <a:solidFill>
                <a:srgbClr val="4E1787"/>
              </a:solidFill>
              <a:latin typeface="Montserrat ExtraBold"/>
              <a:ea typeface="Montserrat ExtraBold"/>
              <a:cs typeface="Montserrat ExtraBold"/>
              <a:sym typeface="Montserrat ExtraBold"/>
            </a:endParaRPr>
          </a:p>
        </p:txBody>
      </p:sp>
      <p:graphicFrame>
        <p:nvGraphicFramePr>
          <p:cNvPr id="207" name="Google Shape;207;p10"/>
          <p:cNvGraphicFramePr/>
          <p:nvPr/>
        </p:nvGraphicFramePr>
        <p:xfrm>
          <a:off x="825725" y="669675"/>
          <a:ext cx="3000000" cy="3000000"/>
        </p:xfrm>
        <a:graphic>
          <a:graphicData uri="http://schemas.openxmlformats.org/drawingml/2006/table">
            <a:tbl>
              <a:tblPr>
                <a:noFill/>
                <a:tableStyleId>{ABDF825B-D8E6-454F-8B27-A19C3BEE19E9}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Mkt-RF &amp; SMB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Mkt-RF &amp; HML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HML &amp; SMB</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Adjusted R2</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-0.01386</a:t>
                      </a:r>
                      <a:endParaRPr/>
                    </a:p>
                  </a:txBody>
                  <a:tcPr marT="91425" marB="91425" marR="91425" marL="91425"/>
                </a:tc>
                <a:tc>
                  <a:txBody>
                    <a:bodyPr/>
                    <a:lstStyle/>
                    <a:p>
                      <a:pPr indent="0" lvl="0" marL="0" rtl="0" algn="r">
                        <a:lnSpc>
                          <a:spcPct val="115000"/>
                        </a:lnSpc>
                        <a:spcBef>
                          <a:spcPts val="0"/>
                        </a:spcBef>
                        <a:spcAft>
                          <a:spcPts val="0"/>
                        </a:spcAft>
                        <a:buNone/>
                      </a:pPr>
                      <a:r>
                        <a:rPr lang="en"/>
                        <a:t>0.06359</a:t>
                      </a:r>
                      <a:endParaRPr/>
                    </a:p>
                  </a:txBody>
                  <a:tcPr marT="91425" marB="91425" marR="91425" marL="91425"/>
                </a:tc>
                <a:tc>
                  <a:txBody>
                    <a:bodyPr/>
                    <a:lstStyle/>
                    <a:p>
                      <a:pPr indent="0" lvl="0" marL="0" rtl="0" algn="r">
                        <a:lnSpc>
                          <a:spcPct val="115000"/>
                        </a:lnSpc>
                        <a:spcBef>
                          <a:spcPts val="0"/>
                        </a:spcBef>
                        <a:spcAft>
                          <a:spcPts val="0"/>
                        </a:spcAft>
                        <a:buNone/>
                      </a:pPr>
                      <a:r>
                        <a:rPr lang="en"/>
                        <a:t>0.064897</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 Significance</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0.906861</a:t>
                      </a:r>
                      <a:endParaRPr/>
                    </a:p>
                  </a:txBody>
                  <a:tcPr marT="91425" marB="91425" marR="91425" marL="91425"/>
                </a:tc>
                <a:tc>
                  <a:txBody>
                    <a:bodyPr/>
                    <a:lstStyle/>
                    <a:p>
                      <a:pPr indent="0" lvl="0" marL="0" rtl="0" algn="r">
                        <a:lnSpc>
                          <a:spcPct val="115000"/>
                        </a:lnSpc>
                        <a:spcBef>
                          <a:spcPts val="0"/>
                        </a:spcBef>
                        <a:spcAft>
                          <a:spcPts val="0"/>
                        </a:spcAft>
                        <a:buNone/>
                      </a:pPr>
                      <a:r>
                        <a:rPr lang="en"/>
                        <a:t>0.00518</a:t>
                      </a:r>
                      <a:endParaRPr/>
                    </a:p>
                  </a:txBody>
                  <a:tcPr marT="91425" marB="91425" marR="91425" marL="91425"/>
                </a:tc>
                <a:tc>
                  <a:txBody>
                    <a:bodyPr/>
                    <a:lstStyle/>
                    <a:p>
                      <a:pPr indent="0" lvl="0" marL="0" rtl="0" algn="r">
                        <a:lnSpc>
                          <a:spcPct val="115000"/>
                        </a:lnSpc>
                        <a:spcBef>
                          <a:spcPts val="0"/>
                        </a:spcBef>
                        <a:spcAft>
                          <a:spcPts val="0"/>
                        </a:spcAft>
                        <a:buNone/>
                      </a:pPr>
                      <a:r>
                        <a:rPr lang="en"/>
                        <a:t>0.00473</a:t>
                      </a:r>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Standard Error</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3.418923</a:t>
                      </a:r>
                      <a:endParaRPr/>
                    </a:p>
                  </a:txBody>
                  <a:tcPr marT="91425" marB="91425" marR="91425" marL="91425"/>
                </a:tc>
                <a:tc>
                  <a:txBody>
                    <a:bodyPr/>
                    <a:lstStyle/>
                    <a:p>
                      <a:pPr indent="0" lvl="0" marL="0" rtl="0" algn="r">
                        <a:lnSpc>
                          <a:spcPct val="115000"/>
                        </a:lnSpc>
                        <a:spcBef>
                          <a:spcPts val="0"/>
                        </a:spcBef>
                        <a:spcAft>
                          <a:spcPts val="0"/>
                        </a:spcAft>
                        <a:buNone/>
                      </a:pPr>
                      <a:r>
                        <a:rPr lang="en"/>
                        <a:t>2.411157</a:t>
                      </a:r>
                      <a:endParaRPr/>
                    </a:p>
                  </a:txBody>
                  <a:tcPr marT="91425" marB="91425" marR="91425" marL="91425"/>
                </a:tc>
                <a:tc>
                  <a:txBody>
                    <a:bodyPr/>
                    <a:lstStyle/>
                    <a:p>
                      <a:pPr indent="0" lvl="0" marL="0" rtl="0" algn="r">
                        <a:lnSpc>
                          <a:spcPct val="115000"/>
                        </a:lnSpc>
                        <a:spcBef>
                          <a:spcPts val="0"/>
                        </a:spcBef>
                        <a:spcAft>
                          <a:spcPts val="0"/>
                        </a:spcAft>
                        <a:buNone/>
                      </a:pPr>
                      <a:r>
                        <a:rPr lang="en"/>
                        <a:t>4.189119</a:t>
                      </a:r>
                      <a:endParaRPr/>
                    </a:p>
                  </a:txBody>
                  <a:tcPr marT="91425" marB="91425" marR="91425" marL="91425"/>
                </a:tc>
              </a:tr>
            </a:tbl>
          </a:graphicData>
        </a:graphic>
      </p:graphicFrame>
      <p:graphicFrame>
        <p:nvGraphicFramePr>
          <p:cNvPr id="208" name="Google Shape;208;p10"/>
          <p:cNvGraphicFramePr/>
          <p:nvPr/>
        </p:nvGraphicFramePr>
        <p:xfrm>
          <a:off x="825738" y="2698100"/>
          <a:ext cx="3000000" cy="3000000"/>
        </p:xfrm>
        <a:graphic>
          <a:graphicData uri="http://schemas.openxmlformats.org/drawingml/2006/table">
            <a:tbl>
              <a:tblPr>
                <a:noFill/>
                <a:tableStyleId>{ABDF825B-D8E6-454F-8B27-A19C3BEE19E9}</a:tableStyleId>
              </a:tblPr>
              <a:tblGrid>
                <a:gridCol w="1185525"/>
                <a:gridCol w="1514600"/>
                <a:gridCol w="1168925"/>
                <a:gridCol w="1121050"/>
                <a:gridCol w="891175"/>
                <a:gridCol w="1357700"/>
              </a:tblGrid>
              <a:tr h="576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Factors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Coefficients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Lower 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Upper 99%</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T-stat</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P-value</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53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Intercept</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1.032018807</a:t>
                      </a:r>
                      <a:endParaRPr/>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r">
                        <a:lnSpc>
                          <a:spcPct val="115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420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SMB</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0.484535324</a:t>
                      </a:r>
                      <a:endParaRPr/>
                    </a:p>
                  </a:txBody>
                  <a:tcPr marT="91425" marB="91425" marR="91425" marL="91425"/>
                </a:tc>
                <a:tc>
                  <a:txBody>
                    <a:bodyPr/>
                    <a:lstStyle/>
                    <a:p>
                      <a:pPr indent="0" lvl="0" marL="0" rtl="0" algn="r">
                        <a:lnSpc>
                          <a:spcPct val="115000"/>
                        </a:lnSpc>
                        <a:spcBef>
                          <a:spcPts val="0"/>
                        </a:spcBef>
                        <a:spcAft>
                          <a:spcPts val="0"/>
                        </a:spcAft>
                        <a:buNone/>
                      </a:pPr>
                      <a:r>
                        <a:rPr lang="en"/>
                        <a:t>0.101994</a:t>
                      </a:r>
                      <a:endParaRPr/>
                    </a:p>
                  </a:txBody>
                  <a:tcPr marT="91425" marB="91425" marR="91425" marL="91425"/>
                </a:tc>
                <a:tc>
                  <a:txBody>
                    <a:bodyPr/>
                    <a:lstStyle/>
                    <a:p>
                      <a:pPr indent="0" lvl="0" marL="0" rtl="0" algn="r">
                        <a:lnSpc>
                          <a:spcPct val="115000"/>
                        </a:lnSpc>
                        <a:spcBef>
                          <a:spcPts val="0"/>
                        </a:spcBef>
                        <a:spcAft>
                          <a:spcPts val="0"/>
                        </a:spcAft>
                        <a:buNone/>
                      </a:pPr>
                      <a:r>
                        <a:rPr lang="en"/>
                        <a:t>0.867077</a:t>
                      </a:r>
                      <a:endParaRPr/>
                    </a:p>
                  </a:txBody>
                  <a:tcPr marT="91425" marB="91425" marR="91425" marL="91425"/>
                </a:tc>
                <a:tc>
                  <a:txBody>
                    <a:bodyPr/>
                    <a:lstStyle/>
                    <a:p>
                      <a:pPr indent="0" lvl="0" marL="0" rtl="0" algn="r">
                        <a:lnSpc>
                          <a:spcPct val="115000"/>
                        </a:lnSpc>
                        <a:spcBef>
                          <a:spcPts val="0"/>
                        </a:spcBef>
                        <a:spcAft>
                          <a:spcPts val="0"/>
                        </a:spcAft>
                        <a:buNone/>
                      </a:pPr>
                      <a:r>
                        <a:rPr lang="en"/>
                        <a:t>3.31118</a:t>
                      </a:r>
                      <a:endParaRPr/>
                    </a:p>
                  </a:txBody>
                  <a:tcPr marT="91425" marB="91425" marR="91425" marL="91425"/>
                </a:tc>
                <a:tc>
                  <a:txBody>
                    <a:bodyPr/>
                    <a:lstStyle/>
                    <a:p>
                      <a:pPr indent="0" lvl="0" marL="0" rtl="0" algn="r">
                        <a:lnSpc>
                          <a:spcPct val="115000"/>
                        </a:lnSpc>
                        <a:spcBef>
                          <a:spcPts val="0"/>
                        </a:spcBef>
                        <a:spcAft>
                          <a:spcPts val="0"/>
                        </a:spcAft>
                        <a:buNone/>
                      </a:pPr>
                      <a:r>
                        <a:rPr lang="en"/>
                        <a:t>0.001203</a:t>
                      </a:r>
                      <a:endParaRPr/>
                    </a:p>
                  </a:txBody>
                  <a:tcPr marT="91425" marB="91425" marR="91425" marL="91425"/>
                </a:tc>
              </a:tr>
              <a:tr h="396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HML</a:t>
                      </a:r>
                      <a:endParaRPr sz="1400" u="none" cap="none" strike="noStrike"/>
                    </a:p>
                  </a:txBody>
                  <a:tcPr marT="91425" marB="91425" marR="91425" marL="91425"/>
                </a:tc>
                <a:tc>
                  <a:txBody>
                    <a:bodyPr/>
                    <a:lstStyle/>
                    <a:p>
                      <a:pPr indent="0" lvl="0" marL="0" rtl="0" algn="r">
                        <a:lnSpc>
                          <a:spcPct val="115000"/>
                        </a:lnSpc>
                        <a:spcBef>
                          <a:spcPts val="0"/>
                        </a:spcBef>
                        <a:spcAft>
                          <a:spcPts val="0"/>
                        </a:spcAft>
                        <a:buNone/>
                      </a:pPr>
                      <a:r>
                        <a:rPr lang="en"/>
                        <a:t>0.047497722</a:t>
                      </a:r>
                      <a:endParaRPr/>
                    </a:p>
                  </a:txBody>
                  <a:tcPr marT="91425" marB="91425" marR="91425" marL="91425"/>
                </a:tc>
                <a:tc>
                  <a:txBody>
                    <a:bodyPr/>
                    <a:lstStyle/>
                    <a:p>
                      <a:pPr indent="0" lvl="0" marL="0" rtl="0" algn="r">
                        <a:lnSpc>
                          <a:spcPct val="115000"/>
                        </a:lnSpc>
                        <a:spcBef>
                          <a:spcPts val="0"/>
                        </a:spcBef>
                        <a:spcAft>
                          <a:spcPts val="0"/>
                        </a:spcAft>
                        <a:buNone/>
                      </a:pPr>
                      <a:r>
                        <a:rPr lang="en"/>
                        <a:t>-0.23322</a:t>
                      </a:r>
                      <a:endParaRPr/>
                    </a:p>
                  </a:txBody>
                  <a:tcPr marT="91425" marB="91425" marR="91425" marL="91425"/>
                </a:tc>
                <a:tc>
                  <a:txBody>
                    <a:bodyPr/>
                    <a:lstStyle/>
                    <a:p>
                      <a:pPr indent="0" lvl="0" marL="0" rtl="0" algn="r">
                        <a:lnSpc>
                          <a:spcPct val="115000"/>
                        </a:lnSpc>
                        <a:spcBef>
                          <a:spcPts val="0"/>
                        </a:spcBef>
                        <a:spcAft>
                          <a:spcPts val="0"/>
                        </a:spcAft>
                        <a:buNone/>
                      </a:pPr>
                      <a:r>
                        <a:rPr lang="en"/>
                        <a:t>0.328216</a:t>
                      </a:r>
                      <a:endParaRPr/>
                    </a:p>
                  </a:txBody>
                  <a:tcPr marT="91425" marB="91425" marR="91425" marL="91425"/>
                </a:tc>
                <a:tc>
                  <a:txBody>
                    <a:bodyPr/>
                    <a:lstStyle/>
                    <a:p>
                      <a:pPr indent="0" lvl="0" marL="0" rtl="0" algn="r">
                        <a:lnSpc>
                          <a:spcPct val="115000"/>
                        </a:lnSpc>
                        <a:spcBef>
                          <a:spcPts val="0"/>
                        </a:spcBef>
                        <a:spcAft>
                          <a:spcPts val="0"/>
                        </a:spcAft>
                        <a:buNone/>
                      </a:pPr>
                      <a:r>
                        <a:rPr lang="en"/>
                        <a:t>0.44232</a:t>
                      </a:r>
                      <a:endParaRPr/>
                    </a:p>
                  </a:txBody>
                  <a:tcPr marT="91425" marB="91425" marR="91425" marL="91425"/>
                </a:tc>
                <a:tc>
                  <a:txBody>
                    <a:bodyPr/>
                    <a:lstStyle/>
                    <a:p>
                      <a:pPr indent="0" lvl="0" marL="0" rtl="0" algn="r">
                        <a:lnSpc>
                          <a:spcPct val="115000"/>
                        </a:lnSpc>
                        <a:spcBef>
                          <a:spcPts val="0"/>
                        </a:spcBef>
                        <a:spcAft>
                          <a:spcPts val="0"/>
                        </a:spcAft>
                        <a:buNone/>
                      </a:pPr>
                      <a:r>
                        <a:rPr lang="en"/>
                        <a:t>0.658992</a:t>
                      </a:r>
                      <a:endParaRPr/>
                    </a:p>
                  </a:txBody>
                  <a:tcPr marT="91425" marB="91425" marR="91425" marL="91425"/>
                </a:tc>
              </a:tr>
            </a:tbl>
          </a:graphicData>
        </a:graphic>
      </p:graphicFrame>
      <p:sp>
        <p:nvSpPr>
          <p:cNvPr id="209" name="Google Shape;209;p10"/>
          <p:cNvSpPr txBox="1"/>
          <p:nvPr>
            <p:ph idx="3" type="subTitle"/>
          </p:nvPr>
        </p:nvSpPr>
        <p:spPr>
          <a:xfrm>
            <a:off x="311700" y="2254525"/>
            <a:ext cx="85206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1200"/>
              </a:spcAft>
              <a:buSzPts val="1400"/>
              <a:buNone/>
            </a:pPr>
            <a:r>
              <a:rPr b="1" lang="en">
                <a:solidFill>
                  <a:srgbClr val="351C75"/>
                </a:solidFill>
              </a:rPr>
              <a:t>Results for Model with SMB and HML as factors</a:t>
            </a:r>
            <a:endParaRPr b="1">
              <a:solidFill>
                <a:srgbClr val="351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311700" y="8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t>Hypothesis Testing</a:t>
            </a:r>
            <a:endParaRPr sz="3200"/>
          </a:p>
        </p:txBody>
      </p:sp>
      <p:sp>
        <p:nvSpPr>
          <p:cNvPr id="215" name="Google Shape;215;p11"/>
          <p:cNvSpPr txBox="1"/>
          <p:nvPr/>
        </p:nvSpPr>
        <p:spPr>
          <a:xfrm>
            <a:off x="311700" y="814300"/>
            <a:ext cx="4107600" cy="40791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000000"/>
              </a:buClr>
              <a:buSzPts val="1500"/>
              <a:buFont typeface="Montserrat"/>
              <a:buChar char="●"/>
            </a:pPr>
            <a:r>
              <a:rPr b="0" i="0" lang="en" sz="1500" u="none" cap="none" strike="noStrike">
                <a:solidFill>
                  <a:srgbClr val="000000"/>
                </a:solidFill>
                <a:latin typeface="Montserrat"/>
                <a:ea typeface="Montserrat"/>
                <a:cs typeface="Montserrat"/>
                <a:sym typeface="Montserrat"/>
              </a:rPr>
              <a:t>Rejection Rule: </a:t>
            </a:r>
            <a:r>
              <a:rPr b="1" i="0" lang="en" sz="1500" u="none" cap="none" strike="noStrike">
                <a:solidFill>
                  <a:srgbClr val="000000"/>
                </a:solidFill>
                <a:latin typeface="Montserrat"/>
                <a:ea typeface="Montserrat"/>
                <a:cs typeface="Montserrat"/>
                <a:sym typeface="Montserrat"/>
              </a:rPr>
              <a:t>p-value approach</a:t>
            </a:r>
            <a:endParaRPr b="1" i="0" sz="15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Montserrat"/>
                <a:ea typeface="Montserrat"/>
                <a:cs typeface="Montserrat"/>
                <a:sym typeface="Montserrat"/>
              </a:rPr>
              <a:t>          </a:t>
            </a:r>
            <a:endParaRPr b="0" i="0" sz="15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Montserrat"/>
                <a:ea typeface="Montserrat"/>
                <a:cs typeface="Montserrat"/>
                <a:sym typeface="Montserrat"/>
              </a:rPr>
              <a:t>         </a:t>
            </a:r>
            <a:r>
              <a:rPr b="0" i="0" lang="en" sz="1500" u="none" cap="none" strike="noStrike">
                <a:solidFill>
                  <a:srgbClr val="000000"/>
                </a:solidFill>
                <a:latin typeface="Montserrat"/>
                <a:ea typeface="Montserrat"/>
                <a:cs typeface="Montserrat"/>
                <a:sym typeface="Montserrat"/>
              </a:rPr>
              <a:t>[</a:t>
            </a:r>
            <a:r>
              <a:rPr lang="en" sz="1500">
                <a:solidFill>
                  <a:schemeClr val="dk1"/>
                </a:solidFill>
                <a:latin typeface="Montserrat"/>
                <a:ea typeface="Montserrat"/>
                <a:cs typeface="Montserrat"/>
                <a:sym typeface="Montserrat"/>
              </a:rPr>
              <a:t>Cannot reject Ho  as </a:t>
            </a:r>
            <a:r>
              <a:rPr b="0" i="0" lang="en" sz="1500" u="none" cap="none" strike="noStrike">
                <a:solidFill>
                  <a:srgbClr val="000000"/>
                </a:solidFill>
                <a:latin typeface="Montserrat"/>
                <a:ea typeface="Montserrat"/>
                <a:cs typeface="Montserrat"/>
                <a:sym typeface="Montserrat"/>
              </a:rPr>
              <a:t>p-value </a:t>
            </a:r>
            <a:r>
              <a:rPr lang="en" sz="1500">
                <a:latin typeface="Montserrat"/>
                <a:ea typeface="Montserrat"/>
                <a:cs typeface="Montserrat"/>
                <a:sym typeface="Montserrat"/>
              </a:rPr>
              <a:t>&gt; a</a:t>
            </a:r>
            <a:r>
              <a:rPr b="0" i="0" lang="en" sz="1500" u="none" cap="none" strike="noStrike">
                <a:solidFill>
                  <a:srgbClr val="000000"/>
                </a:solidFill>
                <a:latin typeface="Montserrat"/>
                <a:ea typeface="Montserrat"/>
                <a:cs typeface="Montserrat"/>
                <a:sym typeface="Montserrat"/>
              </a:rPr>
              <a:t>lpha]</a:t>
            </a:r>
            <a:endParaRPr sz="1500">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sz="1500">
              <a:latin typeface="Montserrat"/>
              <a:ea typeface="Montserrat"/>
              <a:cs typeface="Montserrat"/>
              <a:sym typeface="Montserrat"/>
            </a:endParaRPr>
          </a:p>
          <a:p>
            <a:pPr indent="-323850" lvl="0" marL="457200" marR="0" rtl="0" algn="just">
              <a:lnSpc>
                <a:spcPct val="100000"/>
              </a:lnSpc>
              <a:spcBef>
                <a:spcPts val="0"/>
              </a:spcBef>
              <a:spcAft>
                <a:spcPts val="0"/>
              </a:spcAft>
              <a:buClr>
                <a:srgbClr val="000000"/>
              </a:buClr>
              <a:buSzPts val="1500"/>
              <a:buFont typeface="Montserrat"/>
              <a:buChar char="●"/>
            </a:pPr>
            <a:r>
              <a:rPr b="1" i="0" lang="en" sz="1500" u="none" cap="none" strike="noStrike">
                <a:solidFill>
                  <a:srgbClr val="000000"/>
                </a:solidFill>
                <a:latin typeface="Montserrat"/>
                <a:ea typeface="Montserrat"/>
                <a:cs typeface="Montserrat"/>
                <a:sym typeface="Montserrat"/>
              </a:rPr>
              <a:t>Critical value approach</a:t>
            </a:r>
            <a:endParaRPr b="1" i="0" sz="1500" u="none" cap="none" strike="noStrike">
              <a:solidFill>
                <a:srgbClr val="000000"/>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lang="en" sz="1500">
                <a:latin typeface="Montserrat"/>
                <a:ea typeface="Montserrat"/>
                <a:cs typeface="Montserrat"/>
                <a:sym typeface="Montserrat"/>
              </a:rPr>
              <a:t>        </a:t>
            </a:r>
            <a:r>
              <a:rPr b="0" i="0" lang="en" sz="1500" u="none" cap="none" strike="noStrike">
                <a:solidFill>
                  <a:srgbClr val="000000"/>
                </a:solidFill>
                <a:latin typeface="Montserrat"/>
                <a:ea typeface="Montserrat"/>
                <a:cs typeface="Montserrat"/>
                <a:sym typeface="Montserrat"/>
              </a:rPr>
              <a:t>[Cannot reject Ho as Z &lt; Z-alpha]</a:t>
            </a:r>
            <a:endParaRPr b="0" i="0" sz="15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sz="1500">
              <a:latin typeface="Montserrat"/>
              <a:ea typeface="Montserrat"/>
              <a:cs typeface="Montserrat"/>
              <a:sym typeface="Montserrat"/>
            </a:endParaRPr>
          </a:p>
          <a:p>
            <a:pPr indent="-323850" lvl="0" marL="457200" marR="0" rtl="0" algn="just">
              <a:lnSpc>
                <a:spcPct val="100000"/>
              </a:lnSpc>
              <a:spcBef>
                <a:spcPts val="0"/>
              </a:spcBef>
              <a:spcAft>
                <a:spcPts val="0"/>
              </a:spcAft>
              <a:buSzPts val="1500"/>
              <a:buFont typeface="Montserrat"/>
              <a:buChar char="●"/>
            </a:pPr>
            <a:r>
              <a:rPr lang="en" sz="1500">
                <a:latin typeface="Montserrat"/>
                <a:ea typeface="Montserrat"/>
                <a:cs typeface="Montserrat"/>
                <a:sym typeface="Montserrat"/>
              </a:rPr>
              <a:t>Also, the coefficient of MKT from our linear model is </a:t>
            </a:r>
            <a:r>
              <a:rPr lang="en" sz="1500">
                <a:solidFill>
                  <a:schemeClr val="dk1"/>
                </a:solidFill>
                <a:latin typeface="Montserrat"/>
                <a:ea typeface="Montserrat"/>
                <a:cs typeface="Montserrat"/>
                <a:sym typeface="Montserrat"/>
              </a:rPr>
              <a:t>1.05901</a:t>
            </a:r>
            <a:endParaRPr sz="1500">
              <a:solidFill>
                <a:schemeClr val="dk1"/>
              </a:solidFill>
              <a:latin typeface="Montserrat"/>
              <a:ea typeface="Montserrat"/>
              <a:cs typeface="Montserrat"/>
              <a:sym typeface="Montserrat"/>
            </a:endParaRPr>
          </a:p>
          <a:p>
            <a:pPr indent="0" lvl="0" marL="457200" marR="0" rtl="0" algn="just">
              <a:lnSpc>
                <a:spcPct val="100000"/>
              </a:lnSpc>
              <a:spcBef>
                <a:spcPts val="0"/>
              </a:spcBef>
              <a:spcAft>
                <a:spcPts val="0"/>
              </a:spcAft>
              <a:buNone/>
            </a:pPr>
            <a:r>
              <a:t/>
            </a:r>
            <a:endParaRPr sz="1500">
              <a:latin typeface="Montserrat"/>
              <a:ea typeface="Montserrat"/>
              <a:cs typeface="Montserrat"/>
              <a:sym typeface="Montserrat"/>
            </a:endParaRPr>
          </a:p>
          <a:p>
            <a:pPr indent="-323850" lvl="0" marL="457200" marR="0" rtl="0" algn="just">
              <a:lnSpc>
                <a:spcPct val="100000"/>
              </a:lnSpc>
              <a:spcBef>
                <a:spcPts val="0"/>
              </a:spcBef>
              <a:spcAft>
                <a:spcPts val="0"/>
              </a:spcAft>
              <a:buSzPts val="1500"/>
              <a:buFont typeface="Montserrat"/>
              <a:buChar char="●"/>
            </a:pPr>
            <a:r>
              <a:rPr lang="en" sz="1500">
                <a:latin typeface="Montserrat"/>
                <a:ea typeface="Montserrat"/>
                <a:cs typeface="Montserrat"/>
                <a:sym typeface="Montserrat"/>
              </a:rPr>
              <a:t>This restates that the null hypothesis cannot be rejected.</a:t>
            </a:r>
            <a:endParaRPr sz="1500">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sz="1500">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216" name="Google Shape;216;p11"/>
          <p:cNvPicPr preferRelativeResize="0"/>
          <p:nvPr/>
        </p:nvPicPr>
        <p:blipFill>
          <a:blip r:embed="rId3">
            <a:alphaModFix/>
          </a:blip>
          <a:stretch>
            <a:fillRect/>
          </a:stretch>
        </p:blipFill>
        <p:spPr>
          <a:xfrm>
            <a:off x="4759900" y="814300"/>
            <a:ext cx="4131825" cy="3401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87300" y="394075"/>
            <a:ext cx="8969400" cy="795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t>Hypothesis Testing</a:t>
            </a:r>
            <a:endParaRPr sz="3200"/>
          </a:p>
        </p:txBody>
      </p:sp>
      <p:sp>
        <p:nvSpPr>
          <p:cNvPr id="222" name="Google Shape;222;p12"/>
          <p:cNvSpPr txBox="1"/>
          <p:nvPr/>
        </p:nvSpPr>
        <p:spPr>
          <a:xfrm>
            <a:off x="1944725" y="2844375"/>
            <a:ext cx="523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3" name="Google Shape;223;p12"/>
          <p:cNvSpPr txBox="1"/>
          <p:nvPr/>
        </p:nvSpPr>
        <p:spPr>
          <a:xfrm>
            <a:off x="308950" y="1057825"/>
            <a:ext cx="4365600" cy="35865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rgbClr val="000000"/>
              </a:buClr>
              <a:buSzPts val="1300"/>
              <a:buFont typeface="Montserrat"/>
              <a:buChar char="●"/>
            </a:pPr>
            <a:r>
              <a:rPr b="0" i="0" lang="en" sz="1300" u="none" cap="none" strike="noStrike">
                <a:solidFill>
                  <a:srgbClr val="000000"/>
                </a:solidFill>
                <a:latin typeface="Montserrat"/>
                <a:ea typeface="Montserrat"/>
                <a:cs typeface="Montserrat"/>
                <a:sym typeface="Montserrat"/>
              </a:rPr>
              <a:t>Rejection rule: </a:t>
            </a:r>
            <a:r>
              <a:rPr b="1" i="0" lang="en" sz="1300" u="none" cap="none" strike="noStrike">
                <a:solidFill>
                  <a:srgbClr val="000000"/>
                </a:solidFill>
                <a:latin typeface="Montserrat"/>
                <a:ea typeface="Montserrat"/>
                <a:cs typeface="Montserrat"/>
                <a:sym typeface="Montserrat"/>
              </a:rPr>
              <a:t>p-value approach</a:t>
            </a:r>
            <a:endParaRPr b="1" i="0" sz="1300" u="none" cap="none" strike="noStrike">
              <a:solidFill>
                <a:srgbClr val="000000"/>
              </a:solidFill>
              <a:latin typeface="Montserrat"/>
              <a:ea typeface="Montserrat"/>
              <a:cs typeface="Montserrat"/>
              <a:sym typeface="Montserrat"/>
            </a:endParaRPr>
          </a:p>
          <a:p>
            <a:pPr indent="0" lvl="0" marL="457200" marR="0" rtl="0" algn="just">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ontserrat"/>
                <a:ea typeface="Montserrat"/>
                <a:cs typeface="Montserrat"/>
                <a:sym typeface="Montserrat"/>
              </a:rPr>
              <a:t>[reject Ho if p-value &lt;= alpha]</a:t>
            </a:r>
            <a:endParaRPr b="0" i="0" sz="13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ontserrat"/>
                <a:ea typeface="Montserrat"/>
                <a:cs typeface="Montserrat"/>
                <a:sym typeface="Montserrat"/>
              </a:rPr>
              <a:t>Again, we cannot reject the Ho as the p-value of the upper tail is greater than the alpha stated for the model testing.</a:t>
            </a:r>
            <a:endParaRPr b="0" i="0" sz="13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311150" lvl="0" marL="457200" marR="0" rtl="0" algn="just">
              <a:lnSpc>
                <a:spcPct val="100000"/>
              </a:lnSpc>
              <a:spcBef>
                <a:spcPts val="0"/>
              </a:spcBef>
              <a:spcAft>
                <a:spcPts val="0"/>
              </a:spcAft>
              <a:buClr>
                <a:srgbClr val="000000"/>
              </a:buClr>
              <a:buSzPts val="1300"/>
              <a:buFont typeface="Montserrat"/>
              <a:buChar char="●"/>
            </a:pPr>
            <a:r>
              <a:rPr b="1" i="0" lang="en" sz="1300" u="none" cap="none" strike="noStrike">
                <a:solidFill>
                  <a:srgbClr val="000000"/>
                </a:solidFill>
                <a:latin typeface="Montserrat"/>
                <a:ea typeface="Montserrat"/>
                <a:cs typeface="Montserrat"/>
                <a:sym typeface="Montserrat"/>
              </a:rPr>
              <a:t>Critical value approach</a:t>
            </a:r>
            <a:endParaRPr b="1" i="0" sz="13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ontserrat"/>
                <a:ea typeface="Montserrat"/>
                <a:cs typeface="Montserrat"/>
                <a:sym typeface="Montserrat"/>
              </a:rPr>
              <a:t>         [reject Ho if Z &gt;Z alpha]</a:t>
            </a:r>
            <a:endParaRPr b="0" i="0" sz="13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ontserrat"/>
                <a:ea typeface="Montserrat"/>
                <a:cs typeface="Montserrat"/>
                <a:sym typeface="Montserrat"/>
              </a:rPr>
              <a:t>However, the Z &lt; Z alpha</a:t>
            </a:r>
            <a:r>
              <a:rPr lang="en" sz="1300">
                <a:latin typeface="Montserrat"/>
                <a:ea typeface="Montserrat"/>
                <a:cs typeface="Montserrat"/>
                <a:sym typeface="Montserrat"/>
              </a:rPr>
              <a:t> </a:t>
            </a:r>
            <a:r>
              <a:rPr b="0" i="0" lang="en" sz="1300" u="none" cap="none" strike="noStrike">
                <a:solidFill>
                  <a:srgbClr val="000000"/>
                </a:solidFill>
                <a:latin typeface="Montserrat"/>
                <a:ea typeface="Montserrat"/>
                <a:cs typeface="Montserrat"/>
                <a:sym typeface="Montserrat"/>
              </a:rPr>
              <a:t>here which again concludes that the Ho cannot be rejected.</a:t>
            </a:r>
            <a:endParaRPr b="0" i="0" sz="1300" u="none" cap="none" strike="noStrike">
              <a:solidFill>
                <a:srgbClr val="000000"/>
              </a:solidFill>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300">
                <a:solidFill>
                  <a:schemeClr val="dk1"/>
                </a:solidFill>
                <a:latin typeface="Montserrat"/>
                <a:ea typeface="Montserrat"/>
                <a:cs typeface="Montserrat"/>
                <a:sym typeface="Montserrat"/>
              </a:rPr>
              <a:t>𝛼 from linear factor model is also -0.199 (&lt; 0), backing up the null hypothesis.</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dk1"/>
              </a:solidFill>
            </a:endParaRPr>
          </a:p>
          <a:p>
            <a:pPr indent="-311150" lvl="0" marL="457200" marR="0" rtl="0" algn="just">
              <a:lnSpc>
                <a:spcPct val="100000"/>
              </a:lnSpc>
              <a:spcBef>
                <a:spcPts val="0"/>
              </a:spcBef>
              <a:spcAft>
                <a:spcPts val="0"/>
              </a:spcAft>
              <a:buClr>
                <a:srgbClr val="000000"/>
              </a:buClr>
              <a:buSzPts val="1300"/>
              <a:buFont typeface="Montserrat"/>
              <a:buChar char="●"/>
            </a:pPr>
            <a:r>
              <a:rPr b="0" i="0" lang="en" sz="1300" u="none" cap="none" strike="noStrike">
                <a:solidFill>
                  <a:srgbClr val="000000"/>
                </a:solidFill>
                <a:latin typeface="Montserrat"/>
                <a:ea typeface="Montserrat"/>
                <a:cs typeface="Montserrat"/>
                <a:sym typeface="Montserrat"/>
              </a:rPr>
              <a:t>According to Fama-French model we can conclude that there isn’t sufficient evidence which proves that the stocks are positively impacted by the SMB, HML and Mkt-RF.</a:t>
            </a:r>
            <a:endParaRPr b="0" i="0" sz="1300" u="none" cap="none" strike="noStrike">
              <a:solidFill>
                <a:srgbClr val="000000"/>
              </a:solidFill>
              <a:latin typeface="Montserrat"/>
              <a:ea typeface="Montserrat"/>
              <a:cs typeface="Montserrat"/>
              <a:sym typeface="Montserrat"/>
            </a:endParaRPr>
          </a:p>
        </p:txBody>
      </p:sp>
      <p:pic>
        <p:nvPicPr>
          <p:cNvPr id="224" name="Google Shape;224;p12"/>
          <p:cNvPicPr preferRelativeResize="0"/>
          <p:nvPr/>
        </p:nvPicPr>
        <p:blipFill>
          <a:blip r:embed="rId3">
            <a:alphaModFix/>
          </a:blip>
          <a:stretch>
            <a:fillRect/>
          </a:stretch>
        </p:blipFill>
        <p:spPr>
          <a:xfrm>
            <a:off x="4866925" y="1146607"/>
            <a:ext cx="3771300" cy="32976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Validity of the model</a:t>
            </a:r>
            <a:endParaRPr sz="3200"/>
          </a:p>
        </p:txBody>
      </p:sp>
      <p:cxnSp>
        <p:nvCxnSpPr>
          <p:cNvPr id="230" name="Google Shape;230;p13"/>
          <p:cNvCxnSpPr/>
          <p:nvPr/>
        </p:nvCxnSpPr>
        <p:spPr>
          <a:xfrm flipH="1">
            <a:off x="2986525" y="941525"/>
            <a:ext cx="5700" cy="1715400"/>
          </a:xfrm>
          <a:prstGeom prst="straightConnector1">
            <a:avLst/>
          </a:prstGeom>
          <a:noFill/>
          <a:ln cap="flat" cmpd="sng" w="9525">
            <a:solidFill>
              <a:srgbClr val="9A6ABA"/>
            </a:solidFill>
            <a:prstDash val="solid"/>
            <a:round/>
            <a:headEnd len="sm" w="sm" type="none"/>
            <a:tailEnd len="sm" w="sm" type="none"/>
          </a:ln>
        </p:spPr>
      </p:cxnSp>
      <p:cxnSp>
        <p:nvCxnSpPr>
          <p:cNvPr id="231" name="Google Shape;231;p13"/>
          <p:cNvCxnSpPr/>
          <p:nvPr/>
        </p:nvCxnSpPr>
        <p:spPr>
          <a:xfrm flipH="1">
            <a:off x="5997975" y="941525"/>
            <a:ext cx="8700" cy="1707000"/>
          </a:xfrm>
          <a:prstGeom prst="straightConnector1">
            <a:avLst/>
          </a:prstGeom>
          <a:noFill/>
          <a:ln cap="flat" cmpd="sng" w="9525">
            <a:solidFill>
              <a:srgbClr val="9A6ABA"/>
            </a:solidFill>
            <a:prstDash val="solid"/>
            <a:round/>
            <a:headEnd len="sm" w="sm" type="none"/>
            <a:tailEnd len="sm" w="sm" type="none"/>
          </a:ln>
        </p:spPr>
      </p:cxnSp>
      <p:sp>
        <p:nvSpPr>
          <p:cNvPr id="232" name="Google Shape;232;p13"/>
          <p:cNvSpPr txBox="1"/>
          <p:nvPr/>
        </p:nvSpPr>
        <p:spPr>
          <a:xfrm>
            <a:off x="152400" y="2663475"/>
            <a:ext cx="8776500" cy="1169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Montserrat"/>
              <a:buAutoNum type="arabicPeriod"/>
            </a:pPr>
            <a:r>
              <a:rPr b="0" i="0" lang="en" sz="1600" u="none" cap="none" strike="noStrike">
                <a:solidFill>
                  <a:schemeClr val="dk1"/>
                </a:solidFill>
                <a:latin typeface="Montserrat"/>
                <a:ea typeface="Montserrat"/>
                <a:cs typeface="Montserrat"/>
                <a:sym typeface="Montserrat"/>
              </a:rPr>
              <a:t>All residuals follow an even distribution, barring a few outliers.</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AutoNum type="arabicPeriod"/>
            </a:pPr>
            <a:r>
              <a:rPr b="0" i="0" lang="en" sz="1600" u="none" cap="none" strike="noStrike">
                <a:solidFill>
                  <a:schemeClr val="dk1"/>
                </a:solidFill>
                <a:latin typeface="Montserrat"/>
                <a:ea typeface="Montserrat"/>
                <a:cs typeface="Montserrat"/>
                <a:sym typeface="Montserrat"/>
              </a:rPr>
              <a:t>Symmetric about the origin</a:t>
            </a:r>
            <a:endParaRPr b="0" i="0" sz="16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chemeClr val="dk1"/>
              </a:buClr>
              <a:buSzPts val="1600"/>
              <a:buFont typeface="Montserrat"/>
              <a:buAutoNum type="arabicPeriod"/>
            </a:pPr>
            <a:r>
              <a:rPr b="0" i="0" lang="en" sz="1600" u="none" cap="none" strike="noStrike">
                <a:solidFill>
                  <a:schemeClr val="dk1"/>
                </a:solidFill>
                <a:latin typeface="Montserrat"/>
                <a:ea typeface="Montserrat"/>
                <a:cs typeface="Montserrat"/>
                <a:sym typeface="Montserrat"/>
              </a:rPr>
              <a:t>High density of data distribution around the origin, and lower density further away from the origin.</a:t>
            </a:r>
            <a:endParaRPr b="0" i="0" sz="1600" u="none" cap="none" strike="noStrike">
              <a:solidFill>
                <a:schemeClr val="dk1"/>
              </a:solidFill>
              <a:latin typeface="Montserrat"/>
              <a:ea typeface="Montserrat"/>
              <a:cs typeface="Montserrat"/>
              <a:sym typeface="Montserrat"/>
            </a:endParaRPr>
          </a:p>
        </p:txBody>
      </p:sp>
      <p:pic>
        <p:nvPicPr>
          <p:cNvPr id="233" name="Google Shape;233;p13"/>
          <p:cNvPicPr preferRelativeResize="0"/>
          <p:nvPr/>
        </p:nvPicPr>
        <p:blipFill>
          <a:blip r:embed="rId3">
            <a:alphaModFix/>
          </a:blip>
          <a:stretch>
            <a:fillRect/>
          </a:stretch>
        </p:blipFill>
        <p:spPr>
          <a:xfrm>
            <a:off x="114850" y="941525"/>
            <a:ext cx="2886075" cy="1630225"/>
          </a:xfrm>
          <a:prstGeom prst="rect">
            <a:avLst/>
          </a:prstGeom>
          <a:noFill/>
          <a:ln>
            <a:noFill/>
          </a:ln>
        </p:spPr>
      </p:pic>
      <p:pic>
        <p:nvPicPr>
          <p:cNvPr id="234" name="Google Shape;234;p13"/>
          <p:cNvPicPr preferRelativeResize="0"/>
          <p:nvPr/>
        </p:nvPicPr>
        <p:blipFill>
          <a:blip r:embed="rId4">
            <a:alphaModFix/>
          </a:blip>
          <a:stretch>
            <a:fillRect/>
          </a:stretch>
        </p:blipFill>
        <p:spPr>
          <a:xfrm>
            <a:off x="3131675" y="941526"/>
            <a:ext cx="2735525" cy="1630225"/>
          </a:xfrm>
          <a:prstGeom prst="rect">
            <a:avLst/>
          </a:prstGeom>
          <a:noFill/>
          <a:ln>
            <a:noFill/>
          </a:ln>
        </p:spPr>
      </p:pic>
      <p:pic>
        <p:nvPicPr>
          <p:cNvPr id="235" name="Google Shape;235;p13"/>
          <p:cNvPicPr preferRelativeResize="0"/>
          <p:nvPr/>
        </p:nvPicPr>
        <p:blipFill>
          <a:blip r:embed="rId5">
            <a:alphaModFix/>
          </a:blip>
          <a:stretch>
            <a:fillRect/>
          </a:stretch>
        </p:blipFill>
        <p:spPr>
          <a:xfrm>
            <a:off x="6137450" y="941524"/>
            <a:ext cx="2886075" cy="163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nvSpPr>
        <p:spPr>
          <a:xfrm>
            <a:off x="6167300" y="1151900"/>
            <a:ext cx="27054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Montserrat"/>
              <a:buAutoNum type="arabicPeriod"/>
            </a:pPr>
            <a:r>
              <a:rPr b="0" i="0" lang="en" u="none" cap="none" strike="noStrike">
                <a:solidFill>
                  <a:schemeClr val="dk1"/>
                </a:solidFill>
                <a:latin typeface="Montserrat"/>
                <a:ea typeface="Montserrat"/>
                <a:cs typeface="Montserrat"/>
                <a:sym typeface="Montserrat"/>
              </a:rPr>
              <a:t>Points follow a even,highly dense distribution around the X-axis.</a:t>
            </a:r>
            <a:endParaRPr b="0" i="0" u="none" cap="none" strike="noStrike">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AutoNum type="arabicPeriod"/>
            </a:pPr>
            <a:r>
              <a:rPr lang="en">
                <a:solidFill>
                  <a:schemeClr val="dk1"/>
                </a:solidFill>
                <a:latin typeface="Montserrat"/>
                <a:ea typeface="Montserrat"/>
                <a:cs typeface="Montserrat"/>
                <a:sym typeface="Montserrat"/>
              </a:rPr>
              <a:t>The majority of the values between -2 to +2 .</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b="0" i="0" lang="en" u="none" cap="none" strike="noStrike">
                <a:solidFill>
                  <a:schemeClr val="dk1"/>
                </a:solidFill>
                <a:latin typeface="Montserrat"/>
                <a:ea typeface="Montserrat"/>
                <a:cs typeface="Montserrat"/>
                <a:sym typeface="Montserrat"/>
              </a:rPr>
              <a:t>Few outliers (</a:t>
            </a:r>
            <a:r>
              <a:rPr lang="en">
                <a:solidFill>
                  <a:schemeClr val="dk1"/>
                </a:solidFill>
                <a:latin typeface="Montserrat"/>
                <a:ea typeface="Montserrat"/>
                <a:cs typeface="Montserrat"/>
                <a:sym typeface="Montserrat"/>
              </a:rPr>
              <a:t>5</a:t>
            </a:r>
            <a:r>
              <a:rPr b="0" i="0" lang="en" u="none" cap="none" strike="noStrike">
                <a:solidFill>
                  <a:schemeClr val="dk1"/>
                </a:solidFill>
                <a:latin typeface="Montserrat"/>
                <a:ea typeface="Montserrat"/>
                <a:cs typeface="Montserrat"/>
                <a:sym typeface="Montserrat"/>
              </a:rPr>
              <a:t>),but well within the expected range of outliers</a:t>
            </a:r>
            <a:r>
              <a:rPr lang="en">
                <a:solidFill>
                  <a:schemeClr val="dk1"/>
                </a:solidFill>
                <a:latin typeface="Montserrat"/>
                <a:ea typeface="Montserrat"/>
                <a:cs typeface="Montserrat"/>
                <a:sym typeface="Montserrat"/>
              </a:rPr>
              <a:t> out of 133 data observations ,thus 3.76%</a:t>
            </a:r>
            <a:endParaRPr>
              <a:solidFill>
                <a:schemeClr val="dk1"/>
              </a:solidFill>
              <a:latin typeface="Montserrat"/>
              <a:ea typeface="Montserrat"/>
              <a:cs typeface="Montserrat"/>
              <a:sym typeface="Montserrat"/>
            </a:endParaRPr>
          </a:p>
          <a:p>
            <a:pPr indent="-317500" lvl="0" marL="457200" marR="0" rtl="0" algn="l">
              <a:lnSpc>
                <a:spcPct val="100000"/>
              </a:lnSpc>
              <a:spcBef>
                <a:spcPts val="0"/>
              </a:spcBef>
              <a:spcAft>
                <a:spcPts val="0"/>
              </a:spcAft>
              <a:buClr>
                <a:schemeClr val="dk1"/>
              </a:buClr>
              <a:buSzPts val="1400"/>
              <a:buFont typeface="Montserrat"/>
              <a:buAutoNum type="arabicPeriod"/>
            </a:pPr>
            <a:r>
              <a:rPr lang="en">
                <a:solidFill>
                  <a:schemeClr val="dk1"/>
                </a:solidFill>
                <a:latin typeface="Montserrat"/>
                <a:ea typeface="Montserrat"/>
                <a:cs typeface="Montserrat"/>
                <a:sym typeface="Montserrat"/>
              </a:rPr>
              <a:t>Another observation is the spread of the data increases as you move along the x-axis</a:t>
            </a:r>
            <a:endParaRPr>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a:solidFill>
                <a:schemeClr val="dk1"/>
              </a:solidFill>
              <a:latin typeface="Montserrat"/>
              <a:ea typeface="Montserrat"/>
              <a:cs typeface="Montserrat"/>
              <a:sym typeface="Montserrat"/>
            </a:endParaRPr>
          </a:p>
        </p:txBody>
      </p:sp>
      <p:pic>
        <p:nvPicPr>
          <p:cNvPr id="241" name="Google Shape;241;p14"/>
          <p:cNvPicPr preferRelativeResize="0"/>
          <p:nvPr/>
        </p:nvPicPr>
        <p:blipFill>
          <a:blip r:embed="rId3">
            <a:alphaModFix/>
          </a:blip>
          <a:stretch>
            <a:fillRect/>
          </a:stretch>
        </p:blipFill>
        <p:spPr>
          <a:xfrm>
            <a:off x="169825" y="990350"/>
            <a:ext cx="5862499" cy="2861609"/>
          </a:xfrm>
          <a:prstGeom prst="rect">
            <a:avLst/>
          </a:prstGeom>
          <a:noFill/>
          <a:ln>
            <a:noFill/>
          </a:ln>
        </p:spPr>
      </p:pic>
      <p:sp>
        <p:nvSpPr>
          <p:cNvPr id="242" name="Google Shape;242;p14"/>
          <p:cNvSpPr txBox="1"/>
          <p:nvPr/>
        </p:nvSpPr>
        <p:spPr>
          <a:xfrm>
            <a:off x="390675" y="181600"/>
            <a:ext cx="782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4200"/>
              <a:buFont typeface="Arial"/>
              <a:buNone/>
            </a:pPr>
            <a:r>
              <a:rPr lang="en" sz="3200">
                <a:solidFill>
                  <a:srgbClr val="4E1787"/>
                </a:solidFill>
                <a:latin typeface="Montserrat ExtraBold"/>
                <a:ea typeface="Montserrat ExtraBold"/>
                <a:cs typeface="Montserrat ExtraBold"/>
                <a:sym typeface="Montserrat ExtraBold"/>
              </a:rPr>
              <a:t>Validity of the model</a:t>
            </a:r>
            <a:endParaRPr sz="3200">
              <a:solidFill>
                <a:srgbClr val="4E1787"/>
              </a:solidFill>
              <a:latin typeface="Montserrat ExtraBold"/>
              <a:ea typeface="Montserrat ExtraBold"/>
              <a:cs typeface="Montserrat ExtraBold"/>
              <a:sym typeface="Montserrat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ph type="title"/>
          </p:nvPr>
        </p:nvSpPr>
        <p:spPr>
          <a:xfrm>
            <a:off x="304650" y="377288"/>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Conclusion</a:t>
            </a:r>
            <a:endParaRPr sz="3200"/>
          </a:p>
        </p:txBody>
      </p:sp>
      <p:sp>
        <p:nvSpPr>
          <p:cNvPr id="248" name="Google Shape;248;p15"/>
          <p:cNvSpPr txBox="1"/>
          <p:nvPr/>
        </p:nvSpPr>
        <p:spPr>
          <a:xfrm>
            <a:off x="607350" y="1074325"/>
            <a:ext cx="7915200" cy="30630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00000"/>
              </a:lnSpc>
              <a:spcBef>
                <a:spcPts val="0"/>
              </a:spcBef>
              <a:spcAft>
                <a:spcPts val="0"/>
              </a:spcAft>
              <a:buClr>
                <a:srgbClr val="000000"/>
              </a:buClr>
              <a:buSzPts val="1700"/>
              <a:buFont typeface="Montserrat"/>
              <a:buAutoNum type="arabicPeriod"/>
            </a:pPr>
            <a:r>
              <a:rPr b="0" i="0" lang="en" sz="1700" u="none" cap="none" strike="noStrike">
                <a:solidFill>
                  <a:srgbClr val="000000"/>
                </a:solidFill>
                <a:latin typeface="Montserrat"/>
                <a:ea typeface="Montserrat"/>
                <a:cs typeface="Montserrat"/>
                <a:sym typeface="Montserrat"/>
              </a:rPr>
              <a:t>Based on our analysis of the model, all tests point to a valid model. However, its poor relationship with SMB puts the model into doubt. Retaining SMB might be an approach moving forward since the removal of SMB results in bad model results as showcased previously. It is a good fit but outliers cannot be negle</a:t>
            </a:r>
            <a:r>
              <a:rPr lang="en" sz="1700">
                <a:latin typeface="Montserrat"/>
                <a:ea typeface="Montserrat"/>
                <a:cs typeface="Montserrat"/>
                <a:sym typeface="Montserrat"/>
              </a:rPr>
              <a:t>cted</a:t>
            </a:r>
            <a:endParaRPr b="0" i="0" sz="1700" u="none" cap="none" strike="noStrike">
              <a:solidFill>
                <a:srgbClr val="000000"/>
              </a:solidFill>
              <a:latin typeface="Montserrat"/>
              <a:ea typeface="Montserrat"/>
              <a:cs typeface="Montserrat"/>
              <a:sym typeface="Montserrat"/>
            </a:endParaRPr>
          </a:p>
          <a:p>
            <a:pPr indent="-336550" lvl="0" marL="457200" marR="0" rtl="0" algn="just">
              <a:lnSpc>
                <a:spcPct val="100000"/>
              </a:lnSpc>
              <a:spcBef>
                <a:spcPts val="0"/>
              </a:spcBef>
              <a:spcAft>
                <a:spcPts val="0"/>
              </a:spcAft>
              <a:buClr>
                <a:srgbClr val="000000"/>
              </a:buClr>
              <a:buSzPts val="1700"/>
              <a:buFont typeface="Montserrat"/>
              <a:buAutoNum type="arabicPeriod"/>
            </a:pPr>
            <a:r>
              <a:rPr lang="en" sz="1700">
                <a:latin typeface="Montserrat"/>
                <a:ea typeface="Montserrat"/>
                <a:cs typeface="Montserrat"/>
                <a:sym typeface="Montserrat"/>
              </a:rPr>
              <a:t>Nevertheless</a:t>
            </a:r>
            <a:r>
              <a:rPr b="0" i="0" lang="en" sz="1700" u="none" cap="none" strike="noStrike">
                <a:solidFill>
                  <a:srgbClr val="000000"/>
                </a:solidFill>
                <a:latin typeface="Montserrat"/>
                <a:ea typeface="Montserrat"/>
                <a:cs typeface="Montserrat"/>
                <a:sym typeface="Montserrat"/>
              </a:rPr>
              <a:t>, an alternative must be found to the removal of SMB since its removal creates an invalid model.</a:t>
            </a:r>
            <a:endParaRPr b="0" i="0" sz="1700" u="none" cap="none" strike="noStrike">
              <a:solidFill>
                <a:srgbClr val="000000"/>
              </a:solidFill>
              <a:latin typeface="Montserrat"/>
              <a:ea typeface="Montserrat"/>
              <a:cs typeface="Montserrat"/>
              <a:sym typeface="Montserrat"/>
            </a:endParaRPr>
          </a:p>
          <a:p>
            <a:pPr indent="-336550" lvl="0" marL="457200" marR="0" rtl="0" algn="just">
              <a:lnSpc>
                <a:spcPct val="100000"/>
              </a:lnSpc>
              <a:spcBef>
                <a:spcPts val="0"/>
              </a:spcBef>
              <a:spcAft>
                <a:spcPts val="0"/>
              </a:spcAft>
              <a:buClr>
                <a:srgbClr val="000000"/>
              </a:buClr>
              <a:buSzPts val="1700"/>
              <a:buFont typeface="Montserrat"/>
              <a:buAutoNum type="arabicPeriod"/>
            </a:pPr>
            <a:r>
              <a:rPr lang="en" sz="1700">
                <a:latin typeface="Montserrat"/>
                <a:ea typeface="Montserrat"/>
                <a:cs typeface="Montserrat"/>
                <a:sym typeface="Montserrat"/>
              </a:rPr>
              <a:t>Moreover, the model is made under the assumption that </a:t>
            </a:r>
            <a:r>
              <a:rPr lang="en" sz="1700">
                <a:latin typeface="Montserrat"/>
                <a:ea typeface="Montserrat"/>
                <a:cs typeface="Montserrat"/>
                <a:sym typeface="Montserrat"/>
              </a:rPr>
              <a:t>residual</a:t>
            </a:r>
            <a:r>
              <a:rPr lang="en" sz="1700">
                <a:latin typeface="Montserrat"/>
                <a:ea typeface="Montserrat"/>
                <a:cs typeface="Montserrat"/>
                <a:sym typeface="Montserrat"/>
              </a:rPr>
              <a:t> </a:t>
            </a:r>
            <a:r>
              <a:rPr lang="en" sz="1700">
                <a:latin typeface="Montserrat"/>
                <a:ea typeface="Montserrat"/>
                <a:cs typeface="Montserrat"/>
                <a:sym typeface="Montserrat"/>
              </a:rPr>
              <a:t>values</a:t>
            </a:r>
            <a:r>
              <a:rPr lang="en" sz="1700">
                <a:latin typeface="Montserrat"/>
                <a:ea typeface="Montserrat"/>
                <a:cs typeface="Montserrat"/>
                <a:sym typeface="Montserrat"/>
              </a:rPr>
              <a:t> are normally distributed.</a:t>
            </a:r>
            <a:endParaRPr sz="1700">
              <a:latin typeface="Montserrat"/>
              <a:ea typeface="Montserrat"/>
              <a:cs typeface="Montserrat"/>
              <a:sym typeface="Montserrat"/>
            </a:endParaRPr>
          </a:p>
          <a:p>
            <a:pPr indent="-336550" lvl="0" marL="457200" marR="0" rtl="0" algn="just">
              <a:lnSpc>
                <a:spcPct val="100000"/>
              </a:lnSpc>
              <a:spcBef>
                <a:spcPts val="0"/>
              </a:spcBef>
              <a:spcAft>
                <a:spcPts val="0"/>
              </a:spcAft>
              <a:buSzPts val="1700"/>
              <a:buFont typeface="Montserrat"/>
              <a:buAutoNum type="arabicPeriod"/>
            </a:pPr>
            <a:r>
              <a:rPr lang="en" sz="1700">
                <a:latin typeface="Montserrat"/>
                <a:ea typeface="Montserrat"/>
                <a:cs typeface="Montserrat"/>
                <a:sym typeface="Montserrat"/>
              </a:rPr>
              <a:t>If the error term values do not follow a normal distribution then the validity of the model generated is questionable. </a:t>
            </a:r>
            <a:endParaRPr sz="17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Content</a:t>
            </a:r>
            <a:endParaRPr sz="3200"/>
          </a:p>
        </p:txBody>
      </p:sp>
      <p:sp>
        <p:nvSpPr>
          <p:cNvPr id="121" name="Google Shape;121;p2"/>
          <p:cNvSpPr txBox="1"/>
          <p:nvPr>
            <p:ph idx="1" type="body"/>
          </p:nvPr>
        </p:nvSpPr>
        <p:spPr>
          <a:xfrm>
            <a:off x="311700" y="922350"/>
            <a:ext cx="7377300" cy="347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AutoNum type="arabicPeriod"/>
            </a:pPr>
            <a:r>
              <a:rPr lang="en" sz="2000"/>
              <a:t>About Chevron Corporation</a:t>
            </a:r>
            <a:endParaRPr sz="2000"/>
          </a:p>
          <a:p>
            <a:pPr indent="-355600" lvl="0" marL="457200" rtl="0" algn="l">
              <a:lnSpc>
                <a:spcPct val="115000"/>
              </a:lnSpc>
              <a:spcBef>
                <a:spcPts val="0"/>
              </a:spcBef>
              <a:spcAft>
                <a:spcPts val="0"/>
              </a:spcAft>
              <a:buSzPts val="2000"/>
              <a:buAutoNum type="arabicPeriod"/>
            </a:pPr>
            <a:r>
              <a:rPr lang="en" sz="2000"/>
              <a:t>Fama-French Model</a:t>
            </a:r>
            <a:endParaRPr sz="2000"/>
          </a:p>
          <a:p>
            <a:pPr indent="-355600" lvl="0" marL="457200" rtl="0" algn="l">
              <a:lnSpc>
                <a:spcPct val="115000"/>
              </a:lnSpc>
              <a:spcBef>
                <a:spcPts val="0"/>
              </a:spcBef>
              <a:spcAft>
                <a:spcPts val="0"/>
              </a:spcAft>
              <a:buSzPts val="2000"/>
              <a:buAutoNum type="arabicPeriod"/>
            </a:pPr>
            <a:r>
              <a:rPr lang="en" sz="2000"/>
              <a:t>Data Analysis</a:t>
            </a:r>
            <a:endParaRPr sz="2000"/>
          </a:p>
          <a:p>
            <a:pPr indent="-355600" lvl="0" marL="457200" rtl="0" algn="l">
              <a:lnSpc>
                <a:spcPct val="115000"/>
              </a:lnSpc>
              <a:spcBef>
                <a:spcPts val="0"/>
              </a:spcBef>
              <a:spcAft>
                <a:spcPts val="0"/>
              </a:spcAft>
              <a:buSzPts val="2000"/>
              <a:buAutoNum type="arabicPeriod"/>
            </a:pPr>
            <a:r>
              <a:rPr lang="en" sz="2000"/>
              <a:t>Scatter Plot</a:t>
            </a:r>
            <a:endParaRPr sz="2000"/>
          </a:p>
          <a:p>
            <a:pPr indent="-355600" lvl="0" marL="457200" rtl="0" algn="l">
              <a:lnSpc>
                <a:spcPct val="115000"/>
              </a:lnSpc>
              <a:spcBef>
                <a:spcPts val="0"/>
              </a:spcBef>
              <a:spcAft>
                <a:spcPts val="0"/>
              </a:spcAft>
              <a:buSzPts val="2000"/>
              <a:buAutoNum type="arabicPeriod"/>
            </a:pPr>
            <a:r>
              <a:rPr lang="en" sz="2000"/>
              <a:t>Model Creation and Analysis</a:t>
            </a:r>
            <a:endParaRPr sz="2000"/>
          </a:p>
          <a:p>
            <a:pPr indent="-355600" lvl="0" marL="457200" rtl="0" algn="l">
              <a:lnSpc>
                <a:spcPct val="115000"/>
              </a:lnSpc>
              <a:spcBef>
                <a:spcPts val="0"/>
              </a:spcBef>
              <a:spcAft>
                <a:spcPts val="0"/>
              </a:spcAft>
              <a:buSzPts val="2000"/>
              <a:buAutoNum type="arabicPeriod"/>
            </a:pPr>
            <a:r>
              <a:rPr lang="en" sz="2000"/>
              <a:t>Model Interpretation and Inferences</a:t>
            </a:r>
            <a:endParaRPr sz="2000"/>
          </a:p>
          <a:p>
            <a:pPr indent="-355600" lvl="0" marL="457200" rtl="0" algn="l">
              <a:spcBef>
                <a:spcPts val="0"/>
              </a:spcBef>
              <a:spcAft>
                <a:spcPts val="0"/>
              </a:spcAft>
              <a:buSzPts val="2000"/>
              <a:buAutoNum type="arabicPeriod"/>
            </a:pPr>
            <a:r>
              <a:rPr lang="en" sz="2000"/>
              <a:t>Hypothesis Testing</a:t>
            </a:r>
            <a:endParaRPr sz="2000"/>
          </a:p>
          <a:p>
            <a:pPr indent="-355600" lvl="0" marL="457200" rtl="0" algn="l">
              <a:lnSpc>
                <a:spcPct val="115000"/>
              </a:lnSpc>
              <a:spcBef>
                <a:spcPts val="0"/>
              </a:spcBef>
              <a:spcAft>
                <a:spcPts val="0"/>
              </a:spcAft>
              <a:buSzPts val="2000"/>
              <a:buAutoNum type="arabicPeriod"/>
            </a:pPr>
            <a:r>
              <a:rPr lang="en" sz="2000"/>
              <a:t>Validity of Model</a:t>
            </a:r>
            <a:endParaRPr sz="2000"/>
          </a:p>
          <a:p>
            <a:pPr indent="-355600" lvl="0" marL="457200" rtl="0" algn="l">
              <a:spcBef>
                <a:spcPts val="0"/>
              </a:spcBef>
              <a:spcAft>
                <a:spcPts val="0"/>
              </a:spcAft>
              <a:buSzPts val="2000"/>
              <a:buAutoNum type="arabicPeriod"/>
            </a:pPr>
            <a:r>
              <a:rPr lang="en" sz="2000"/>
              <a:t>Conclusion</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About Chevron Corporation</a:t>
            </a:r>
            <a:endParaRPr sz="3200"/>
          </a:p>
          <a:p>
            <a:pPr indent="0" lvl="0" marL="0" rtl="0" algn="l">
              <a:lnSpc>
                <a:spcPct val="100000"/>
              </a:lnSpc>
              <a:spcBef>
                <a:spcPts val="0"/>
              </a:spcBef>
              <a:spcAft>
                <a:spcPts val="0"/>
              </a:spcAft>
              <a:buSzPts val="4200"/>
              <a:buNone/>
            </a:pPr>
            <a:r>
              <a:t/>
            </a:r>
            <a:endParaRPr/>
          </a:p>
        </p:txBody>
      </p:sp>
      <p:sp>
        <p:nvSpPr>
          <p:cNvPr id="127" name="Google Shape;127;p3"/>
          <p:cNvSpPr txBox="1"/>
          <p:nvPr>
            <p:ph idx="1" type="body"/>
          </p:nvPr>
        </p:nvSpPr>
        <p:spPr>
          <a:xfrm>
            <a:off x="359150" y="1244475"/>
            <a:ext cx="8142600" cy="2332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000"/>
              </a:spcBef>
              <a:spcAft>
                <a:spcPts val="0"/>
              </a:spcAft>
              <a:buSzPts val="1900"/>
              <a:buAutoNum type="arabicPeriod"/>
            </a:pPr>
            <a:r>
              <a:rPr lang="en" sz="1900"/>
              <a:t>Headquartered in San Ramon, CA</a:t>
            </a:r>
            <a:endParaRPr/>
          </a:p>
          <a:p>
            <a:pPr indent="-349250" lvl="0" marL="457200" rtl="0" algn="l">
              <a:lnSpc>
                <a:spcPct val="115000"/>
              </a:lnSpc>
              <a:spcBef>
                <a:spcPts val="1000"/>
              </a:spcBef>
              <a:spcAft>
                <a:spcPts val="0"/>
              </a:spcAft>
              <a:buSzPts val="1900"/>
              <a:buAutoNum type="arabicPeriod"/>
            </a:pPr>
            <a:r>
              <a:rPr lang="en" sz="1900"/>
              <a:t>Second largest energy company</a:t>
            </a:r>
            <a:endParaRPr/>
          </a:p>
          <a:p>
            <a:pPr indent="-349250" lvl="0" marL="457200" rtl="0" algn="l">
              <a:lnSpc>
                <a:spcPct val="115000"/>
              </a:lnSpc>
              <a:spcBef>
                <a:spcPts val="1000"/>
              </a:spcBef>
              <a:spcAft>
                <a:spcPts val="0"/>
              </a:spcAft>
              <a:buSzPts val="1900"/>
              <a:buAutoNum type="arabicPeriod"/>
            </a:pPr>
            <a:r>
              <a:rPr lang="en" sz="1900"/>
              <a:t>Mission is to develop affordable, reliable, ever-cleaner energy that enables human progress</a:t>
            </a:r>
            <a:endParaRPr sz="1900"/>
          </a:p>
          <a:p>
            <a:pPr indent="-349250" lvl="0" marL="457200" rtl="0" algn="l">
              <a:lnSpc>
                <a:spcPct val="115000"/>
              </a:lnSpc>
              <a:spcBef>
                <a:spcPts val="1000"/>
              </a:spcBef>
              <a:spcAft>
                <a:spcPts val="0"/>
              </a:spcAft>
              <a:buSzPts val="1900"/>
              <a:buAutoNum type="arabicPeriod"/>
            </a:pPr>
            <a:r>
              <a:rPr lang="en" sz="1900"/>
              <a:t>This quarter’s sales forecast is in the range of $40.80B to $55.08B</a:t>
            </a:r>
            <a:endParaRPr sz="1900"/>
          </a:p>
        </p:txBody>
      </p:sp>
      <p:pic>
        <p:nvPicPr>
          <p:cNvPr id="128" name="Google Shape;128;p3"/>
          <p:cNvPicPr preferRelativeResize="0"/>
          <p:nvPr/>
        </p:nvPicPr>
        <p:blipFill>
          <a:blip r:embed="rId3">
            <a:alphaModFix/>
          </a:blip>
          <a:stretch>
            <a:fillRect/>
          </a:stretch>
        </p:blipFill>
        <p:spPr>
          <a:xfrm>
            <a:off x="7802350" y="3576974"/>
            <a:ext cx="1154751" cy="1290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Fama French Model</a:t>
            </a:r>
            <a:endParaRPr sz="3200"/>
          </a:p>
          <a:p>
            <a:pPr indent="0" lvl="0" marL="0" rtl="0" algn="l">
              <a:lnSpc>
                <a:spcPct val="100000"/>
              </a:lnSpc>
              <a:spcBef>
                <a:spcPts val="0"/>
              </a:spcBef>
              <a:spcAft>
                <a:spcPts val="0"/>
              </a:spcAft>
              <a:buSzPts val="4200"/>
              <a:buNone/>
            </a:pPr>
            <a:r>
              <a:t/>
            </a:r>
            <a:endParaRPr/>
          </a:p>
        </p:txBody>
      </p:sp>
      <p:sp>
        <p:nvSpPr>
          <p:cNvPr id="134" name="Google Shape;134;p4"/>
          <p:cNvSpPr txBox="1"/>
          <p:nvPr>
            <p:ph idx="1" type="body"/>
          </p:nvPr>
        </p:nvSpPr>
        <p:spPr>
          <a:xfrm>
            <a:off x="311700" y="922350"/>
            <a:ext cx="8520600" cy="32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600"/>
              <a:buNone/>
            </a:pPr>
            <a:r>
              <a:rPr lang="en" sz="1900"/>
              <a:t>Statistical Model designed in 1992</a:t>
            </a:r>
            <a:endParaRPr sz="1900"/>
          </a:p>
          <a:p>
            <a:pPr indent="0" lvl="0" marL="0" rtl="0" algn="l">
              <a:lnSpc>
                <a:spcPct val="115000"/>
              </a:lnSpc>
              <a:spcBef>
                <a:spcPts val="1200"/>
              </a:spcBef>
              <a:spcAft>
                <a:spcPts val="0"/>
              </a:spcAft>
              <a:buSzPts val="1600"/>
              <a:buNone/>
            </a:pPr>
            <a:r>
              <a:rPr lang="en" sz="1900"/>
              <a:t>Three factors are: </a:t>
            </a:r>
            <a:endParaRPr sz="1900"/>
          </a:p>
          <a:p>
            <a:pPr indent="0" lvl="0" marL="0" rtl="0" algn="l">
              <a:lnSpc>
                <a:spcPct val="115000"/>
              </a:lnSpc>
              <a:spcBef>
                <a:spcPts val="1200"/>
              </a:spcBef>
              <a:spcAft>
                <a:spcPts val="0"/>
              </a:spcAft>
              <a:buSzPts val="1600"/>
              <a:buNone/>
            </a:pPr>
            <a:r>
              <a:rPr lang="en" sz="1900"/>
              <a:t>1. Market Access Return </a:t>
            </a:r>
            <a:endParaRPr sz="1900"/>
          </a:p>
          <a:p>
            <a:pPr indent="0" lvl="0" marL="0" rtl="0" algn="l">
              <a:lnSpc>
                <a:spcPct val="115000"/>
              </a:lnSpc>
              <a:spcBef>
                <a:spcPts val="1200"/>
              </a:spcBef>
              <a:spcAft>
                <a:spcPts val="0"/>
              </a:spcAft>
              <a:buSzPts val="1600"/>
              <a:buNone/>
            </a:pPr>
            <a:r>
              <a:rPr lang="en" sz="1900"/>
              <a:t>2. The outperformance of small versus big companies </a:t>
            </a:r>
            <a:endParaRPr sz="1900"/>
          </a:p>
          <a:p>
            <a:pPr indent="0" lvl="0" marL="0" rtl="0" algn="l">
              <a:lnSpc>
                <a:spcPct val="115000"/>
              </a:lnSpc>
              <a:spcBef>
                <a:spcPts val="1200"/>
              </a:spcBef>
              <a:spcAft>
                <a:spcPts val="0"/>
              </a:spcAft>
              <a:buSzPts val="1600"/>
              <a:buNone/>
            </a:pPr>
            <a:r>
              <a:rPr lang="en" sz="1900"/>
              <a:t>3. The outperformance of high book/market versus low book/market companies</a:t>
            </a:r>
            <a:endParaRPr sz="1900"/>
          </a:p>
          <a:p>
            <a:pPr indent="0" lvl="0" marL="0" rtl="0" algn="l">
              <a:lnSpc>
                <a:spcPct val="115000"/>
              </a:lnSpc>
              <a:spcBef>
                <a:spcPts val="1200"/>
              </a:spcBef>
              <a:spcAft>
                <a:spcPts val="1200"/>
              </a:spcAft>
              <a:buSzPts val="1600"/>
              <a:buNone/>
            </a:pPr>
            <a:r>
              <a:rPr lang="en" sz="1900"/>
              <a:t>Model explains over 90% of the diversified portfolios returns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63025" y="975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 </a:t>
            </a:r>
            <a:r>
              <a:rPr lang="en" sz="3200"/>
              <a:t>Data Analysis</a:t>
            </a:r>
            <a:endParaRPr sz="3200"/>
          </a:p>
        </p:txBody>
      </p:sp>
      <p:sp>
        <p:nvSpPr>
          <p:cNvPr id="140" name="Google Shape;140;p5"/>
          <p:cNvSpPr txBox="1"/>
          <p:nvPr/>
        </p:nvSpPr>
        <p:spPr>
          <a:xfrm>
            <a:off x="408975" y="1572925"/>
            <a:ext cx="144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1" name="Google Shape;141;p5"/>
          <p:cNvSpPr txBox="1"/>
          <p:nvPr/>
        </p:nvSpPr>
        <p:spPr>
          <a:xfrm>
            <a:off x="311700" y="1090500"/>
            <a:ext cx="265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2" name="Google Shape;142;p5"/>
          <p:cNvSpPr txBox="1"/>
          <p:nvPr/>
        </p:nvSpPr>
        <p:spPr>
          <a:xfrm>
            <a:off x="941375" y="670225"/>
            <a:ext cx="7563900" cy="2156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This bell-shaped histogram with one peak</a:t>
            </a:r>
            <a:endParaRPr>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a:solidFill>
                  <a:schemeClr val="dk1"/>
                </a:solidFill>
                <a:latin typeface="Montserrat"/>
                <a:ea typeface="Montserrat"/>
                <a:cs typeface="Montserrat"/>
                <a:sym typeface="Montserrat"/>
              </a:rPr>
              <a:t>Normally distributed with a clustered distribution around the mean.</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29 bins are 2 units wide so as to clearly indicate outliers in the graph</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Highest CVX frequency recorded is 19 in the bin -1 and there are 5 outliers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standard deviation of CVX data is 7.5254</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 skewness value of CVX of 0.62113  indicates that the distribution of the data is slightly skewed to the right, but not strongly skewed.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 skewness value of Mkt of -0.4423  indicates that the distribution of the data is slightly skewed to the left with a longer left tail. </a:t>
            </a:r>
            <a:endParaRPr>
              <a:solidFill>
                <a:schemeClr val="dk1"/>
              </a:solidFill>
              <a:latin typeface="Montserrat"/>
              <a:ea typeface="Montserrat"/>
              <a:cs typeface="Montserrat"/>
              <a:sym typeface="Montserrat"/>
            </a:endParaRPr>
          </a:p>
        </p:txBody>
      </p:sp>
      <p:pic>
        <p:nvPicPr>
          <p:cNvPr id="143" name="Google Shape;143;p5"/>
          <p:cNvPicPr preferRelativeResize="0"/>
          <p:nvPr/>
        </p:nvPicPr>
        <p:blipFill>
          <a:blip r:embed="rId3">
            <a:alphaModFix/>
          </a:blip>
          <a:stretch>
            <a:fillRect/>
          </a:stretch>
        </p:blipFill>
        <p:spPr>
          <a:xfrm>
            <a:off x="4835175" y="2875826"/>
            <a:ext cx="4308823" cy="2172325"/>
          </a:xfrm>
          <a:prstGeom prst="rect">
            <a:avLst/>
          </a:prstGeom>
          <a:noFill/>
          <a:ln>
            <a:noFill/>
          </a:ln>
        </p:spPr>
      </p:pic>
      <p:pic>
        <p:nvPicPr>
          <p:cNvPr id="144" name="Google Shape;144;p5"/>
          <p:cNvPicPr preferRelativeResize="0"/>
          <p:nvPr/>
        </p:nvPicPr>
        <p:blipFill>
          <a:blip r:embed="rId4">
            <a:alphaModFix/>
          </a:blip>
          <a:stretch>
            <a:fillRect/>
          </a:stretch>
        </p:blipFill>
        <p:spPr>
          <a:xfrm>
            <a:off x="311699" y="2875826"/>
            <a:ext cx="4308815" cy="217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396253a003_1_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a:t>
            </a:r>
            <a:endParaRPr/>
          </a:p>
        </p:txBody>
      </p:sp>
      <p:sp>
        <p:nvSpPr>
          <p:cNvPr id="150" name="Google Shape;150;g2396253a003_1_1"/>
          <p:cNvSpPr txBox="1"/>
          <p:nvPr>
            <p:ph idx="2" type="body"/>
          </p:nvPr>
        </p:nvSpPr>
        <p:spPr>
          <a:xfrm>
            <a:off x="752575" y="931450"/>
            <a:ext cx="8520600" cy="17478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Montserrat"/>
              <a:buChar char="●"/>
            </a:pPr>
            <a:r>
              <a:rPr lang="en" sz="1500">
                <a:solidFill>
                  <a:schemeClr val="dk1"/>
                </a:solidFill>
              </a:rPr>
              <a:t>The median is 0.48418 and is near the center of the box for CVX and it is 1.36</a:t>
            </a:r>
            <a:endParaRPr sz="1500">
              <a:solidFill>
                <a:schemeClr val="dk1"/>
              </a:solidFill>
            </a:endParaRPr>
          </a:p>
          <a:p>
            <a:pPr indent="0" lvl="0" marL="457200" rtl="0" algn="l">
              <a:lnSpc>
                <a:spcPct val="100000"/>
              </a:lnSpc>
              <a:spcBef>
                <a:spcPts val="0"/>
              </a:spcBef>
              <a:spcAft>
                <a:spcPts val="0"/>
              </a:spcAft>
              <a:buNone/>
            </a:pPr>
            <a:r>
              <a:rPr lang="en" sz="1500">
                <a:solidFill>
                  <a:schemeClr val="dk1"/>
                </a:solidFill>
              </a:rPr>
              <a:t>For Mkt.</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Montserrat"/>
              <a:buChar char="●"/>
            </a:pPr>
            <a:r>
              <a:rPr lang="en" sz="1500">
                <a:solidFill>
                  <a:schemeClr val="dk1"/>
                </a:solidFill>
              </a:rPr>
              <a:t>The narrow box indicates a smaller spread</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Montserrat"/>
              <a:buChar char="●"/>
            </a:pPr>
            <a:r>
              <a:rPr lang="en" sz="1500">
                <a:solidFill>
                  <a:schemeClr val="dk1"/>
                </a:solidFill>
              </a:rPr>
              <a:t>CVX First quartile = -3.48223</a:t>
            </a:r>
            <a:endParaRPr sz="1200">
              <a:solidFill>
                <a:schemeClr val="dk1"/>
              </a:solidFill>
            </a:endParaRPr>
          </a:p>
          <a:p>
            <a:pPr indent="-323850" lvl="0" marL="457200" rtl="0" algn="l">
              <a:lnSpc>
                <a:spcPct val="100000"/>
              </a:lnSpc>
              <a:spcBef>
                <a:spcPts val="0"/>
              </a:spcBef>
              <a:spcAft>
                <a:spcPts val="0"/>
              </a:spcAft>
              <a:buClr>
                <a:schemeClr val="dk1"/>
              </a:buClr>
              <a:buSzPts val="1500"/>
              <a:buFont typeface="Montserrat"/>
              <a:buChar char="●"/>
            </a:pPr>
            <a:r>
              <a:rPr lang="en" sz="1500">
                <a:solidFill>
                  <a:schemeClr val="dk1"/>
                </a:solidFill>
              </a:rPr>
              <a:t>CVX Second quartile = 4.588305</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Montserrat"/>
              <a:buChar char="●"/>
            </a:pPr>
            <a:r>
              <a:rPr lang="en" sz="1500">
                <a:solidFill>
                  <a:schemeClr val="dk1"/>
                </a:solidFill>
              </a:rPr>
              <a:t>CVX boxplot clearly indicates the presence of 5 outliers while Mkt has 4.</a:t>
            </a:r>
            <a:endParaRPr sz="1500"/>
          </a:p>
        </p:txBody>
      </p:sp>
      <p:pic>
        <p:nvPicPr>
          <p:cNvPr id="151" name="Google Shape;151;g2396253a003_1_1"/>
          <p:cNvPicPr preferRelativeResize="0"/>
          <p:nvPr/>
        </p:nvPicPr>
        <p:blipFill>
          <a:blip r:embed="rId3">
            <a:alphaModFix/>
          </a:blip>
          <a:stretch>
            <a:fillRect/>
          </a:stretch>
        </p:blipFill>
        <p:spPr>
          <a:xfrm>
            <a:off x="378575" y="2571750"/>
            <a:ext cx="3394588" cy="2484900"/>
          </a:xfrm>
          <a:prstGeom prst="rect">
            <a:avLst/>
          </a:prstGeom>
          <a:noFill/>
          <a:ln>
            <a:noFill/>
          </a:ln>
        </p:spPr>
      </p:pic>
      <p:pic>
        <p:nvPicPr>
          <p:cNvPr id="152" name="Google Shape;152;g2396253a003_1_1"/>
          <p:cNvPicPr preferRelativeResize="0"/>
          <p:nvPr/>
        </p:nvPicPr>
        <p:blipFill>
          <a:blip r:embed="rId4">
            <a:alphaModFix/>
          </a:blip>
          <a:stretch>
            <a:fillRect/>
          </a:stretch>
        </p:blipFill>
        <p:spPr>
          <a:xfrm>
            <a:off x="4378550" y="2571750"/>
            <a:ext cx="4095999" cy="2484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t>Scatter Plot</a:t>
            </a:r>
            <a:endParaRPr sz="3200"/>
          </a:p>
        </p:txBody>
      </p:sp>
      <p:sp>
        <p:nvSpPr>
          <p:cNvPr id="158" name="Google Shape;158;p6"/>
          <p:cNvSpPr txBox="1"/>
          <p:nvPr/>
        </p:nvSpPr>
        <p:spPr>
          <a:xfrm>
            <a:off x="5653475" y="1288700"/>
            <a:ext cx="3281400" cy="3786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This scatterplot presents the relationship of the market and the stock CVX</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scatterplots regression line shows a positive correlation between the two variables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Most of the data point are concentrated around the regression line but there are 5 or more outliers</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correlation coefficient is 0.632433, a moderately positive correlation between CVX and the market</a:t>
            </a:r>
            <a:endParaRPr sz="17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t/>
            </a:r>
            <a:endParaRPr i="0" sz="1400" u="none" cap="none" strike="noStrike">
              <a:solidFill>
                <a:srgbClr val="000000"/>
              </a:solidFill>
              <a:latin typeface="Montserrat"/>
              <a:ea typeface="Montserrat"/>
              <a:cs typeface="Montserrat"/>
              <a:sym typeface="Montserrat"/>
            </a:endParaRPr>
          </a:p>
        </p:txBody>
      </p:sp>
      <p:pic>
        <p:nvPicPr>
          <p:cNvPr id="159" name="Google Shape;159;p6"/>
          <p:cNvPicPr preferRelativeResize="0"/>
          <p:nvPr/>
        </p:nvPicPr>
        <p:blipFill>
          <a:blip r:embed="rId3">
            <a:alphaModFix/>
          </a:blip>
          <a:stretch>
            <a:fillRect/>
          </a:stretch>
        </p:blipFill>
        <p:spPr>
          <a:xfrm>
            <a:off x="304800" y="1218863"/>
            <a:ext cx="5377551" cy="3252428"/>
          </a:xfrm>
          <a:prstGeom prst="rect">
            <a:avLst/>
          </a:prstGeom>
          <a:noFill/>
          <a:ln>
            <a:noFill/>
          </a:ln>
        </p:spPr>
      </p:pic>
      <p:sp>
        <p:nvSpPr>
          <p:cNvPr id="160" name="Google Shape;160;p6"/>
          <p:cNvSpPr txBox="1"/>
          <p:nvPr/>
        </p:nvSpPr>
        <p:spPr>
          <a:xfrm>
            <a:off x="5794175" y="45957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300">
                <a:solidFill>
                  <a:schemeClr val="dk2"/>
                </a:solidFill>
              </a:rPr>
              <a:t>y = 1.0986x - 0.234</a:t>
            </a:r>
            <a:endParaRPr b="1" sz="1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396253a003_1_1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Scatter Plot</a:t>
            </a:r>
            <a:endParaRPr/>
          </a:p>
        </p:txBody>
      </p:sp>
      <p:sp>
        <p:nvSpPr>
          <p:cNvPr id="166" name="Google Shape;166;g2396253a003_1_10"/>
          <p:cNvSpPr txBox="1"/>
          <p:nvPr>
            <p:ph idx="1" type="body"/>
          </p:nvPr>
        </p:nvSpPr>
        <p:spPr>
          <a:xfrm>
            <a:off x="311700" y="1240350"/>
            <a:ext cx="3999900" cy="3298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sp>
        <p:nvSpPr>
          <p:cNvPr id="167" name="Google Shape;167;g2396253a003_1_10"/>
          <p:cNvSpPr txBox="1"/>
          <p:nvPr>
            <p:ph idx="2" type="body"/>
          </p:nvPr>
        </p:nvSpPr>
        <p:spPr>
          <a:xfrm>
            <a:off x="5667475" y="1648000"/>
            <a:ext cx="3164700" cy="289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Montserrat"/>
              <a:buChar char="●"/>
            </a:pPr>
            <a:r>
              <a:rPr lang="en" sz="1400">
                <a:solidFill>
                  <a:schemeClr val="dk1"/>
                </a:solidFill>
              </a:rPr>
              <a:t>Because the coefficient of determination represents the proportion of the variants in the dependent variable - CVX stock- that is explained by the independent variable - Market. Since the value of the coefficient is closer to 0, it indicates the impact of the market on CVX is low.</a:t>
            </a:r>
            <a:endParaRPr/>
          </a:p>
        </p:txBody>
      </p:sp>
      <p:pic>
        <p:nvPicPr>
          <p:cNvPr id="168" name="Google Shape;168;g2396253a003_1_10"/>
          <p:cNvPicPr preferRelativeResize="0"/>
          <p:nvPr/>
        </p:nvPicPr>
        <p:blipFill>
          <a:blip r:embed="rId3">
            <a:alphaModFix/>
          </a:blip>
          <a:stretch>
            <a:fillRect/>
          </a:stretch>
        </p:blipFill>
        <p:spPr>
          <a:xfrm>
            <a:off x="304800" y="992550"/>
            <a:ext cx="5289200" cy="3421600"/>
          </a:xfrm>
          <a:prstGeom prst="rect">
            <a:avLst/>
          </a:prstGeom>
          <a:noFill/>
          <a:ln>
            <a:noFill/>
          </a:ln>
        </p:spPr>
      </p:pic>
      <p:pic>
        <p:nvPicPr>
          <p:cNvPr id="169" name="Google Shape;169;g2396253a003_1_10"/>
          <p:cNvPicPr preferRelativeResize="0"/>
          <p:nvPr/>
        </p:nvPicPr>
        <p:blipFill>
          <a:blip r:embed="rId4">
            <a:alphaModFix/>
          </a:blip>
          <a:stretch>
            <a:fillRect/>
          </a:stretch>
        </p:blipFill>
        <p:spPr>
          <a:xfrm>
            <a:off x="6262276" y="1218875"/>
            <a:ext cx="194310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396253a003_1_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Model</a:t>
            </a:r>
            <a:endParaRPr/>
          </a:p>
        </p:txBody>
      </p:sp>
      <p:pic>
        <p:nvPicPr>
          <p:cNvPr id="175" name="Google Shape;175;g2396253a003_1_19"/>
          <p:cNvPicPr preferRelativeResize="0"/>
          <p:nvPr/>
        </p:nvPicPr>
        <p:blipFill rotWithShape="1">
          <a:blip r:embed="rId3">
            <a:alphaModFix/>
          </a:blip>
          <a:srcRect b="13703" l="0" r="0" t="0"/>
          <a:stretch/>
        </p:blipFill>
        <p:spPr>
          <a:xfrm>
            <a:off x="606625" y="1262073"/>
            <a:ext cx="5019675" cy="2260450"/>
          </a:xfrm>
          <a:prstGeom prst="rect">
            <a:avLst/>
          </a:prstGeom>
          <a:noFill/>
          <a:ln>
            <a:noFill/>
          </a:ln>
        </p:spPr>
      </p:pic>
      <p:sp>
        <p:nvSpPr>
          <p:cNvPr id="176" name="Google Shape;176;g2396253a003_1_19"/>
          <p:cNvSpPr txBox="1"/>
          <p:nvPr/>
        </p:nvSpPr>
        <p:spPr>
          <a:xfrm>
            <a:off x="6524025" y="3081625"/>
            <a:ext cx="169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random error is centered around 0 with a standard deviation of 4.8293</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 Dataviz">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Anitha</dc:creator>
</cp:coreProperties>
</file>