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5" r:id="rId6"/>
    <p:sldId id="288" r:id="rId7"/>
    <p:sldId id="291" r:id="rId8"/>
    <p:sldId id="264" r:id="rId9"/>
    <p:sldId id="266" r:id="rId10"/>
    <p:sldId id="261" r:id="rId11"/>
    <p:sldId id="286" r:id="rId12"/>
    <p:sldId id="278" r:id="rId13"/>
    <p:sldId id="284" r:id="rId14"/>
    <p:sldId id="267" r:id="rId15"/>
    <p:sldId id="279" r:id="rId16"/>
    <p:sldId id="283" r:id="rId17"/>
    <p:sldId id="269" r:id="rId18"/>
    <p:sldId id="285" r:id="rId19"/>
    <p:sldId id="277" r:id="rId20"/>
    <p:sldId id="280" r:id="rId21"/>
    <p:sldId id="281" r:id="rId22"/>
    <p:sldId id="282" r:id="rId23"/>
    <p:sldId id="292" r:id="rId24"/>
    <p:sldId id="293" r:id="rId25"/>
    <p:sldId id="276" r:id="rId26"/>
    <p:sldId id="289" r:id="rId27"/>
    <p:sldId id="290" r:id="rId28"/>
    <p:sldId id="259" r:id="rId29"/>
    <p:sldId id="287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Test_erase</a:t>
            </a:r>
            <a:r>
              <a:rPr lang="ko-KR" altLang="en-US" dirty="0"/>
              <a:t>에서 </a:t>
            </a:r>
            <a:r>
              <a:rPr lang="ko-KR" altLang="en-US" dirty="0" err="1"/>
              <a:t>볼수있듯이</a:t>
            </a:r>
            <a:r>
              <a:rPr lang="ko-KR" altLang="en-US" dirty="0"/>
              <a:t> 새로운 기능 요구가 추가되면 테스트케이스를 만들고 개발을 시작함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010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1132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503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208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저희는 팀을 반으로 나누어 구현을 시작하여 </a:t>
            </a:r>
            <a:r>
              <a:rPr lang="en-US" altLang="ko-KR" dirty="0"/>
              <a:t>shell</a:t>
            </a:r>
            <a:r>
              <a:rPr lang="ko-KR" altLang="en-US" dirty="0"/>
              <a:t>과 </a:t>
            </a:r>
            <a:r>
              <a:rPr lang="en-US" altLang="ko-KR" dirty="0" err="1"/>
              <a:t>ssd</a:t>
            </a:r>
            <a:r>
              <a:rPr lang="ko-KR" altLang="en-US" dirty="0"/>
              <a:t>를 동시에 구현 시작하였는데 </a:t>
            </a:r>
            <a:r>
              <a:rPr lang="en-US" altLang="ko-KR" dirty="0"/>
              <a:t>shell </a:t>
            </a:r>
            <a:r>
              <a:rPr lang="ko-KR" altLang="en-US" dirty="0"/>
              <a:t>측에서는 </a:t>
            </a:r>
            <a:r>
              <a:rPr lang="en-US" altLang="ko-KR" dirty="0" err="1"/>
              <a:t>ssd</a:t>
            </a:r>
            <a:r>
              <a:rPr lang="ko-KR" altLang="en-US" dirty="0"/>
              <a:t>의 구현이 완료되지 않았기 때문에 우선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mock</a:t>
            </a:r>
            <a:r>
              <a:rPr lang="ko-KR" altLang="en-US" dirty="0"/>
              <a:t>으로 만들어 </a:t>
            </a:r>
            <a:r>
              <a:rPr lang="en-US" altLang="ko-KR" dirty="0"/>
              <a:t>shell</a:t>
            </a:r>
            <a:r>
              <a:rPr lang="ko-KR" altLang="en-US" dirty="0"/>
              <a:t>의 기능을 우선적으로 검증하였습니다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1049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SSD</a:t>
            </a:r>
            <a:r>
              <a:rPr lang="ko-KR" altLang="en-US" dirty="0"/>
              <a:t>클래스에서는 </a:t>
            </a:r>
            <a:r>
              <a:rPr lang="en-US" altLang="ko-KR" dirty="0"/>
              <a:t>file</a:t>
            </a:r>
            <a:r>
              <a:rPr lang="ko-KR" altLang="en-US" dirty="0"/>
              <a:t>에 대한 접근을 담당하는 </a:t>
            </a:r>
            <a:r>
              <a:rPr lang="en-US" altLang="ko-KR" dirty="0"/>
              <a:t>class</a:t>
            </a:r>
            <a:r>
              <a:rPr lang="ko-KR" altLang="en-US" dirty="0"/>
              <a:t>인 </a:t>
            </a:r>
            <a:r>
              <a:rPr lang="en-US" altLang="ko-KR" dirty="0" err="1"/>
              <a:t>ssdfilemanager</a:t>
            </a:r>
            <a:r>
              <a:rPr lang="ko-KR" altLang="en-US" dirty="0"/>
              <a:t>를 만들어 구현하기로 </a:t>
            </a:r>
            <a:r>
              <a:rPr lang="ko-KR" altLang="en-US" dirty="0" err="1"/>
              <a:t>설계했었는데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와 </a:t>
            </a:r>
            <a:r>
              <a:rPr lang="en-US" altLang="ko-KR" dirty="0" err="1"/>
              <a:t>filemanager</a:t>
            </a:r>
            <a:r>
              <a:rPr lang="ko-KR" altLang="en-US" dirty="0"/>
              <a:t>클래스를 동시에 구현하기 위해 </a:t>
            </a:r>
            <a:r>
              <a:rPr lang="en-US" altLang="ko-KR" dirty="0" err="1"/>
              <a:t>filemanager</a:t>
            </a:r>
            <a:r>
              <a:rPr lang="ko-KR" altLang="en-US" dirty="0"/>
              <a:t>을 </a:t>
            </a:r>
            <a:r>
              <a:rPr lang="en-US" altLang="ko-KR" dirty="0"/>
              <a:t>mock </a:t>
            </a:r>
            <a:r>
              <a:rPr lang="ko-KR" altLang="en-US" dirty="0"/>
              <a:t>오브젝트로 만들어 </a:t>
            </a:r>
            <a:r>
              <a:rPr lang="en-US" altLang="ko-KR" dirty="0" err="1"/>
              <a:t>ssd</a:t>
            </a:r>
            <a:r>
              <a:rPr lang="ko-KR" altLang="en-US" dirty="0"/>
              <a:t>의 기능 검증을 수행하였습니다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flush </a:t>
            </a:r>
            <a:r>
              <a:rPr lang="ko-KR" altLang="en-US" dirty="0"/>
              <a:t>기능을 </a:t>
            </a:r>
            <a:r>
              <a:rPr lang="ko-KR" altLang="en-US" dirty="0" err="1"/>
              <a:t>구현할때</a:t>
            </a:r>
            <a:r>
              <a:rPr lang="ko-KR" altLang="en-US" dirty="0"/>
              <a:t> </a:t>
            </a:r>
            <a:r>
              <a:rPr lang="en-US" altLang="ko-KR" dirty="0"/>
              <a:t>flush</a:t>
            </a:r>
            <a:r>
              <a:rPr lang="ko-KR" altLang="en-US" dirty="0"/>
              <a:t>가 올바를 메서드를 </a:t>
            </a:r>
            <a:r>
              <a:rPr lang="ko-KR" altLang="en-US" dirty="0" err="1"/>
              <a:t>호출하는것을</a:t>
            </a:r>
            <a:r>
              <a:rPr lang="ko-KR" altLang="en-US" dirty="0"/>
              <a:t> 확인하기 위해 </a:t>
            </a:r>
            <a:r>
              <a:rPr lang="en-US" altLang="ko-KR" dirty="0" err="1"/>
              <a:t>mockin</a:t>
            </a:r>
            <a:r>
              <a:rPr lang="ko-KR" altLang="en-US" dirty="0"/>
              <a:t>을 이용해 </a:t>
            </a:r>
            <a:r>
              <a:rPr lang="en-US" altLang="ko-KR" dirty="0"/>
              <a:t>spy</a:t>
            </a:r>
            <a:r>
              <a:rPr lang="ko-KR" altLang="en-US" dirty="0"/>
              <a:t>를 구현하여 호출을 확인하였습니다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030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9374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1431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Ssd</a:t>
            </a:r>
            <a:r>
              <a:rPr lang="ko-KR" altLang="en-US" dirty="0"/>
              <a:t> </a:t>
            </a:r>
            <a:r>
              <a:rPr lang="en-US" altLang="ko-KR" dirty="0"/>
              <a:t>shell</a:t>
            </a:r>
            <a:r>
              <a:rPr lang="ko-KR" altLang="en-US" dirty="0"/>
              <a:t>에서 </a:t>
            </a:r>
            <a:r>
              <a:rPr lang="ko-KR" altLang="en-US" dirty="0" err="1"/>
              <a:t>입력받는</a:t>
            </a:r>
            <a:r>
              <a:rPr lang="ko-KR" altLang="en-US" dirty="0"/>
              <a:t> 부분부터 </a:t>
            </a:r>
            <a:r>
              <a:rPr lang="en-US" altLang="ko-KR" dirty="0" err="1"/>
              <a:t>ssd</a:t>
            </a:r>
            <a:r>
              <a:rPr lang="ko-KR" altLang="en-US" dirty="0"/>
              <a:t>를 호출하는 부분까지 </a:t>
            </a:r>
            <a:r>
              <a:rPr lang="en-US" altLang="ko-KR" dirty="0"/>
              <a:t>shell</a:t>
            </a:r>
            <a:r>
              <a:rPr lang="ko-KR" altLang="en-US" dirty="0"/>
              <a:t>의 </a:t>
            </a:r>
            <a:r>
              <a:rPr lang="en-US" altLang="ko-KR" dirty="0"/>
              <a:t>receiver</a:t>
            </a:r>
            <a:r>
              <a:rPr lang="ko-KR" altLang="en-US" dirty="0"/>
              <a:t>를 구현해 </a:t>
            </a:r>
            <a:r>
              <a:rPr lang="en-US" altLang="ko-KR" dirty="0"/>
              <a:t>command pattern</a:t>
            </a:r>
            <a:r>
              <a:rPr lang="ko-KR" altLang="en-US" dirty="0"/>
              <a:t>을 구현해보았습니다</a:t>
            </a:r>
            <a:r>
              <a:rPr lang="en-US" altLang="ko-KR" dirty="0"/>
              <a:t>. Command </a:t>
            </a:r>
            <a:r>
              <a:rPr lang="ko-KR" altLang="en-US" dirty="0"/>
              <a:t>패턴을 </a:t>
            </a:r>
            <a:r>
              <a:rPr lang="ko-KR" altLang="en-US" dirty="0" err="1"/>
              <a:t>적용함으로서</a:t>
            </a:r>
            <a:r>
              <a:rPr lang="ko-KR" altLang="en-US" dirty="0"/>
              <a:t> 클라이언트 코드에서 각 호출에 대해 구현을 몰라도 기능을 수행할 수 있도록 작성하였습니다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57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다음으로는 </a:t>
            </a:r>
            <a:r>
              <a:rPr lang="en-US" altLang="ko-KR" dirty="0"/>
              <a:t>strategy patter</a:t>
            </a:r>
            <a:r>
              <a:rPr lang="ko-KR" altLang="en-US" dirty="0"/>
              <a:t>을 적용하였습니다</a:t>
            </a:r>
            <a:r>
              <a:rPr lang="en-US" altLang="ko-KR" dirty="0"/>
              <a:t>. </a:t>
            </a:r>
            <a:r>
              <a:rPr lang="en-US" altLang="ko-KR" dirty="0" err="1"/>
              <a:t>ScriptCommandType</a:t>
            </a:r>
            <a:r>
              <a:rPr lang="ko-KR" altLang="en-US" dirty="0"/>
              <a:t>을 </a:t>
            </a:r>
            <a:r>
              <a:rPr lang="en-US" altLang="ko-KR" dirty="0" err="1"/>
              <a:t>strateg</a:t>
            </a:r>
            <a:r>
              <a:rPr lang="ko-KR" altLang="en-US" dirty="0"/>
              <a:t>로 만들고</a:t>
            </a:r>
            <a:r>
              <a:rPr lang="en-US" altLang="ko-KR" dirty="0"/>
              <a:t>, </a:t>
            </a:r>
            <a:r>
              <a:rPr lang="ko-KR" altLang="en-US" dirty="0"/>
              <a:t>각 테스트 시퀀스를 </a:t>
            </a:r>
            <a:r>
              <a:rPr lang="en-US" altLang="ko-KR" dirty="0"/>
              <a:t>concrete </a:t>
            </a:r>
            <a:r>
              <a:rPr lang="en-US" altLang="ko-KR" dirty="0" err="1"/>
              <a:t>strateg</a:t>
            </a:r>
            <a:r>
              <a:rPr lang="ko-KR" altLang="en-US" dirty="0"/>
              <a:t>로 만들어 </a:t>
            </a:r>
            <a:r>
              <a:rPr lang="en-US" altLang="ko-KR" dirty="0"/>
              <a:t>script command</a:t>
            </a:r>
            <a:r>
              <a:rPr lang="ko-KR" altLang="en-US" dirty="0"/>
              <a:t>에서 각 시퀀스를 동일한 메서드로 </a:t>
            </a:r>
            <a:r>
              <a:rPr lang="ko-KR" altLang="en-US" dirty="0" err="1"/>
              <a:t>접근할수</a:t>
            </a:r>
            <a:r>
              <a:rPr lang="ko-KR" altLang="en-US" dirty="0"/>
              <a:t> 있게 구현하였습니다</a:t>
            </a:r>
            <a:r>
              <a:rPr lang="en-US" altLang="ko-KR" dirty="0"/>
              <a:t>. </a:t>
            </a:r>
            <a:r>
              <a:rPr lang="ko-KR" altLang="en-US" dirty="0"/>
              <a:t>이렇게 </a:t>
            </a:r>
            <a:r>
              <a:rPr lang="en-US" altLang="ko-KR" dirty="0"/>
              <a:t>strategy</a:t>
            </a:r>
            <a:r>
              <a:rPr lang="ko-KR" altLang="en-US" dirty="0"/>
              <a:t>를 </a:t>
            </a:r>
            <a:r>
              <a:rPr lang="ko-KR" altLang="en-US" dirty="0" err="1"/>
              <a:t>구현함으로서</a:t>
            </a:r>
            <a:r>
              <a:rPr lang="ko-KR" altLang="en-US" dirty="0"/>
              <a:t> 차후 코드를 </a:t>
            </a:r>
            <a:r>
              <a:rPr lang="ko-KR" altLang="en-US" dirty="0" err="1"/>
              <a:t>구현할떄</a:t>
            </a:r>
            <a:r>
              <a:rPr lang="ko-KR" altLang="en-US" dirty="0"/>
              <a:t> </a:t>
            </a:r>
            <a:r>
              <a:rPr lang="en-US" altLang="ko-KR" dirty="0"/>
              <a:t>context</a:t>
            </a:r>
            <a:r>
              <a:rPr lang="ko-KR" altLang="en-US" dirty="0"/>
              <a:t>에 대해 추가적인 구현 없이 시퀀스를 </a:t>
            </a:r>
            <a:r>
              <a:rPr lang="ko-KR" altLang="en-US" dirty="0" err="1"/>
              <a:t>추가할수</a:t>
            </a:r>
            <a:r>
              <a:rPr lang="ko-KR" altLang="en-US" dirty="0"/>
              <a:t> 있기를 기대합니다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5364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Logger</a:t>
            </a:r>
            <a:r>
              <a:rPr lang="ko-KR" altLang="en-US" dirty="0"/>
              <a:t>는 저희 구현상 여러 객체가 생성될 필요가 없어서 리소스 낭비와 중복 로그를 방지하기 위해 </a:t>
            </a:r>
            <a:r>
              <a:rPr lang="ko-KR" altLang="en-US" dirty="0" err="1"/>
              <a:t>싱글턴</a:t>
            </a:r>
            <a:r>
              <a:rPr lang="ko-KR" altLang="en-US" dirty="0"/>
              <a:t> 패턴을 적용하였습니다</a:t>
            </a:r>
            <a:r>
              <a:rPr lang="en-US" altLang="ko-KR" dirty="0"/>
              <a:t>. </a:t>
            </a:r>
            <a:r>
              <a:rPr lang="ko-KR" altLang="en-US" dirty="0"/>
              <a:t>객체 생성시 이미 생성된 오브젝트가 있는지 검사하여 있다면 해당 객체를 </a:t>
            </a:r>
            <a:r>
              <a:rPr lang="ko-KR" altLang="en-US" dirty="0" err="1"/>
              <a:t>리턴하는</a:t>
            </a:r>
            <a:r>
              <a:rPr lang="ko-KR" altLang="en-US" dirty="0"/>
              <a:t> 방식으로 구현하였습니다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183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다음으로는 </a:t>
            </a:r>
            <a:r>
              <a:rPr lang="en-US" altLang="ko-KR" dirty="0"/>
              <a:t>Factory pattern</a:t>
            </a:r>
            <a:r>
              <a:rPr lang="ko-KR" altLang="en-US" dirty="0"/>
              <a:t>을 적용하였습니다</a:t>
            </a:r>
            <a:r>
              <a:rPr lang="en-US" altLang="ko-KR" dirty="0"/>
              <a:t>. </a:t>
            </a:r>
            <a:r>
              <a:rPr lang="ko-KR" altLang="en-US" dirty="0"/>
              <a:t>기존에는 </a:t>
            </a:r>
            <a:r>
              <a:rPr lang="en-US" altLang="ko-KR" dirty="0"/>
              <a:t>Command</a:t>
            </a:r>
            <a:r>
              <a:rPr lang="ko-KR" altLang="en-US" dirty="0"/>
              <a:t>가 추가됨에 따라 </a:t>
            </a:r>
            <a:r>
              <a:rPr lang="en-US" altLang="ko-KR" dirty="0"/>
              <a:t>SSD shell </a:t>
            </a:r>
            <a:r>
              <a:rPr lang="ko-KR" altLang="en-US" dirty="0"/>
              <a:t>코드 블록에서 추가된 </a:t>
            </a:r>
            <a:r>
              <a:rPr lang="en-US" altLang="ko-KR" dirty="0" err="1"/>
              <a:t>comman</a:t>
            </a:r>
            <a:r>
              <a:rPr lang="ko-KR" altLang="en-US" dirty="0"/>
              <a:t>에 대한 작업을 </a:t>
            </a:r>
            <a:r>
              <a:rPr lang="ko-KR" altLang="en-US" dirty="0" err="1"/>
              <a:t>진행해줘야했습니다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en-US" altLang="ko-KR" dirty="0" err="1"/>
              <a:t>CommandFactory</a:t>
            </a:r>
            <a:r>
              <a:rPr lang="en-US" altLang="ko-KR" dirty="0"/>
              <a:t> </a:t>
            </a:r>
            <a:r>
              <a:rPr lang="ko-KR" altLang="en-US" dirty="0"/>
              <a:t>클래스를 </a:t>
            </a:r>
            <a:r>
              <a:rPr lang="en-US" altLang="ko-KR" dirty="0"/>
              <a:t>Factory </a:t>
            </a:r>
            <a:r>
              <a:rPr lang="ko-KR" altLang="en-US" dirty="0"/>
              <a:t>패턴으로 구현해 </a:t>
            </a:r>
            <a:r>
              <a:rPr lang="en-US" altLang="ko-KR" dirty="0" err="1"/>
              <a:t>CommandFactory</a:t>
            </a:r>
            <a:r>
              <a:rPr lang="en-US" altLang="ko-KR" dirty="0"/>
              <a:t> </a:t>
            </a:r>
            <a:r>
              <a:rPr lang="ko-KR" altLang="en-US" dirty="0"/>
              <a:t>클래스만 수정해도 추가된 </a:t>
            </a:r>
            <a:r>
              <a:rPr lang="en-US" altLang="ko-KR" dirty="0"/>
              <a:t>command</a:t>
            </a:r>
            <a:r>
              <a:rPr lang="ko-KR" altLang="en-US" dirty="0"/>
              <a:t>가 동작하도록 수정하여 유지 보수성을 향상시켰습니다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3278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550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4425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9359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976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8473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5155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3961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905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1790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328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B</a:t>
            </a:r>
            <a:r>
              <a:rPr lang="ko-KR" altLang="en-US" dirty="0" err="1"/>
              <a:t>긴어게인</a:t>
            </a:r>
            <a:r>
              <a:rPr lang="ko-KR" altLang="en-US" dirty="0"/>
              <a:t> </a:t>
            </a:r>
            <a:r>
              <a:rPr lang="en-US" altLang="ko-KR" dirty="0"/>
              <a:t>– Team B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 </a:t>
            </a:r>
            <a:r>
              <a:rPr lang="ko-KR" altLang="en-US" dirty="0"/>
              <a:t>과정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2025-06-23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test_shell.py, test_shell_erase.py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7501630" y="1316376"/>
            <a:ext cx="3619949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CF7CE9-E34C-41AD-9A34-28C8A37AD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6" y="1171902"/>
            <a:ext cx="4645726" cy="52167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11D492-6AC0-46FB-9CDC-D89682D73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655" y="1171902"/>
            <a:ext cx="6559278" cy="499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9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test_ssd.py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7501630" y="1316376"/>
            <a:ext cx="3619949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E2F744-0620-4A76-A331-19AC3FF9E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10" y="1097008"/>
            <a:ext cx="6674500" cy="576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0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</a:t>
            </a:r>
            <a:r>
              <a:rPr lang="ko-KR" altLang="en-US" dirty="0"/>
              <a:t>활용</a:t>
            </a:r>
            <a:r>
              <a:rPr lang="en-US" altLang="ko-KR" dirty="0"/>
              <a:t>: read</a:t>
            </a:r>
            <a:r>
              <a:rPr lang="ko-KR" altLang="en-US" dirty="0"/>
              <a:t> 커맨드 유효성 검사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1120968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en-US" sz="2000" dirty="0"/>
              <a:t>Red</a:t>
            </a:r>
          </a:p>
          <a:p>
            <a:pPr marL="1092200" lvl="1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en-US" sz="1600" dirty="0"/>
              <a:t>Spec</a:t>
            </a:r>
            <a:r>
              <a:rPr lang="ko-KR" altLang="en-US" sz="1600" dirty="0"/>
              <a:t>에는 없지만 프로그램의 동작 안정성을 위해 </a:t>
            </a:r>
            <a:r>
              <a:rPr lang="en-US" altLang="ko-KR" sz="1600" dirty="0"/>
              <a:t>read</a:t>
            </a:r>
            <a:r>
              <a:rPr lang="ko-KR" altLang="en-US" sz="1600" dirty="0"/>
              <a:t> 함수 인자의 유효성을 검사 하기로 함</a:t>
            </a:r>
            <a:endParaRPr lang="en-US" sz="1600" dirty="0"/>
          </a:p>
          <a:p>
            <a:pPr marL="1092200" lvl="1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en-US" sz="1600" dirty="0"/>
              <a:t>read </a:t>
            </a:r>
            <a:r>
              <a:rPr lang="ko-KR" altLang="en-US" sz="1600" dirty="0"/>
              <a:t>필요한 인자 빠졌는지 검사하는 </a:t>
            </a:r>
            <a:r>
              <a:rPr lang="en-US" altLang="ko-KR" sz="1600" dirty="0"/>
              <a:t>TC </a:t>
            </a:r>
            <a:r>
              <a:rPr lang="ko-KR" altLang="en-US" sz="1600" dirty="0"/>
              <a:t>작성</a:t>
            </a:r>
            <a:endParaRPr lang="en-US" sz="1600" dirty="0"/>
          </a:p>
          <a:p>
            <a:pPr marL="635000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en-US" sz="2000" dirty="0"/>
              <a:t>Green</a:t>
            </a:r>
          </a:p>
          <a:p>
            <a:pPr marL="1092200" lvl="1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ko-KR" altLang="en-US" sz="1600" dirty="0"/>
              <a:t>해당 </a:t>
            </a:r>
            <a:r>
              <a:rPr lang="en-US" altLang="ko-KR" sz="1600" dirty="0"/>
              <a:t>TC</a:t>
            </a:r>
            <a:r>
              <a:rPr lang="ko-KR" altLang="en-US" sz="1600" dirty="0"/>
              <a:t> 성공을 위한 구현</a:t>
            </a:r>
            <a:endParaRPr lang="en-US" sz="1600" dirty="0"/>
          </a:p>
          <a:p>
            <a:pPr marL="635000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en-US" sz="2000" dirty="0"/>
              <a:t>Refactor</a:t>
            </a:r>
          </a:p>
          <a:p>
            <a:pPr marL="1092200" lvl="1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ko-KR" altLang="en-US" sz="1600" dirty="0"/>
              <a:t>다른 </a:t>
            </a:r>
            <a:r>
              <a:rPr lang="en-US" altLang="ko-KR" sz="1600" dirty="0"/>
              <a:t>TC</a:t>
            </a:r>
            <a:r>
              <a:rPr lang="ko-KR" altLang="en-US" sz="1600" dirty="0"/>
              <a:t>와의 공통부인 </a:t>
            </a:r>
            <a:r>
              <a:rPr lang="en-US" altLang="ko-KR" sz="1600" dirty="0"/>
              <a:t>act &amp; assert</a:t>
            </a:r>
            <a:r>
              <a:rPr lang="ko-KR" altLang="en-US" sz="1600" dirty="0"/>
              <a:t>를 메소드로 분리</a:t>
            </a:r>
            <a:endParaRPr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730D54-0117-486A-BF74-E99D1516B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75" y="3850673"/>
            <a:ext cx="3758630" cy="19115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886B90-4ED7-4E68-9D51-17309913E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395" y="4419651"/>
            <a:ext cx="3657600" cy="2301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933B64-13FC-498E-ACA7-7E530CDA3B10}"/>
              </a:ext>
            </a:extLst>
          </p:cNvPr>
          <p:cNvSpPr txBox="1"/>
          <p:nvPr/>
        </p:nvSpPr>
        <p:spPr>
          <a:xfrm>
            <a:off x="1780511" y="6013343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Red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93879-C017-4D0E-9A45-CD93CA47EF28}"/>
              </a:ext>
            </a:extLst>
          </p:cNvPr>
          <p:cNvSpPr txBox="1"/>
          <p:nvPr/>
        </p:nvSpPr>
        <p:spPr>
          <a:xfrm>
            <a:off x="5830463" y="3850673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B050"/>
                </a:solidFill>
              </a:rPr>
              <a:t>Green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873F069-D9BE-4CD6-A1A4-513FD0C6472E}"/>
              </a:ext>
            </a:extLst>
          </p:cNvPr>
          <p:cNvSpPr/>
          <p:nvPr/>
        </p:nvSpPr>
        <p:spPr>
          <a:xfrm rot="1068751">
            <a:off x="3455549" y="5870005"/>
            <a:ext cx="878956" cy="49019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8871D13-E929-44E8-8764-7118BB451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641" y="2145855"/>
            <a:ext cx="4936307" cy="13473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042EF9-8D25-481C-845D-7BC121FEE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5393" y="3493204"/>
            <a:ext cx="3371555" cy="18091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7A7447-50C9-4196-8BA0-67D7E70A9972}"/>
              </a:ext>
            </a:extLst>
          </p:cNvPr>
          <p:cNvSpPr txBox="1"/>
          <p:nvPr/>
        </p:nvSpPr>
        <p:spPr>
          <a:xfrm>
            <a:off x="9052959" y="5427931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Refactor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83CC57A-6EC3-42DD-91CE-DD1CF37F2BAE}"/>
              </a:ext>
            </a:extLst>
          </p:cNvPr>
          <p:cNvSpPr/>
          <p:nvPr/>
        </p:nvSpPr>
        <p:spPr>
          <a:xfrm rot="18811710">
            <a:off x="7368870" y="3680284"/>
            <a:ext cx="578734" cy="49019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83217B12-87EB-455F-A42F-FF9A0C0440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88"/>
          <a:stretch/>
        </p:blipFill>
        <p:spPr>
          <a:xfrm>
            <a:off x="3475595" y="2431023"/>
            <a:ext cx="4916064" cy="1661899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</a:t>
            </a:r>
            <a:r>
              <a:rPr lang="ko-KR" altLang="en-US" dirty="0"/>
              <a:t>활용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write </a:t>
            </a:r>
            <a:r>
              <a:rPr lang="ko-KR" altLang="en-US" dirty="0"/>
              <a:t>기능 개발 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33B64-13FC-498E-ACA7-7E530CDA3B10}"/>
              </a:ext>
            </a:extLst>
          </p:cNvPr>
          <p:cNvSpPr txBox="1"/>
          <p:nvPr/>
        </p:nvSpPr>
        <p:spPr>
          <a:xfrm>
            <a:off x="5545585" y="2001645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Red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93879-C017-4D0E-9A45-CD93CA47EF28}"/>
              </a:ext>
            </a:extLst>
          </p:cNvPr>
          <p:cNvSpPr txBox="1"/>
          <p:nvPr/>
        </p:nvSpPr>
        <p:spPr>
          <a:xfrm>
            <a:off x="570987" y="327682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B050"/>
                </a:solidFill>
              </a:rPr>
              <a:t>Green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A7447-50C9-4196-8BA0-67D7E70A9972}"/>
              </a:ext>
            </a:extLst>
          </p:cNvPr>
          <p:cNvSpPr txBox="1"/>
          <p:nvPr/>
        </p:nvSpPr>
        <p:spPr>
          <a:xfrm>
            <a:off x="8984752" y="3262009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Refactor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A9DAB49-C753-45C1-8145-28B858C946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111"/>
          <a:stretch/>
        </p:blipFill>
        <p:spPr>
          <a:xfrm>
            <a:off x="2069015" y="1055616"/>
            <a:ext cx="7719695" cy="99183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85FC634-9511-49BE-AD9E-6E7A762292F9}"/>
              </a:ext>
            </a:extLst>
          </p:cNvPr>
          <p:cNvSpPr txBox="1"/>
          <p:nvPr/>
        </p:nvSpPr>
        <p:spPr>
          <a:xfrm>
            <a:off x="2211514" y="1675300"/>
            <a:ext cx="68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2C8222-AC92-437E-8FC3-BE4C5CF35B89}"/>
              </a:ext>
            </a:extLst>
          </p:cNvPr>
          <p:cNvSpPr txBox="1"/>
          <p:nvPr/>
        </p:nvSpPr>
        <p:spPr>
          <a:xfrm>
            <a:off x="2211514" y="1390238"/>
            <a:ext cx="68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B050"/>
                </a:solidFill>
                <a:latin typeface="+mj-ea"/>
                <a:ea typeface="+mj-ea"/>
              </a:rPr>
              <a:t>②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400BC4-AE47-4DCB-A876-BCD727B32396}"/>
              </a:ext>
            </a:extLst>
          </p:cNvPr>
          <p:cNvSpPr txBox="1"/>
          <p:nvPr/>
        </p:nvSpPr>
        <p:spPr>
          <a:xfrm>
            <a:off x="2211514" y="1110602"/>
            <a:ext cx="68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7030A0"/>
                </a:solidFill>
                <a:latin typeface="+mj-ea"/>
                <a:ea typeface="+mj-ea"/>
              </a:rPr>
              <a:t>③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7FC14AA-AF1C-4CA0-85DB-81DA0805C3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629"/>
          <a:stretch/>
        </p:blipFill>
        <p:spPr>
          <a:xfrm>
            <a:off x="620250" y="4272409"/>
            <a:ext cx="4860251" cy="35531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EF28DF9-6968-441C-A587-FAAB1D5660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025"/>
          <a:stretch/>
        </p:blipFill>
        <p:spPr>
          <a:xfrm>
            <a:off x="620250" y="4667792"/>
            <a:ext cx="4861873" cy="203694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7251839-44F2-4F58-94A7-CAC3C5F852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0251"/>
          <a:stretch/>
        </p:blipFill>
        <p:spPr>
          <a:xfrm>
            <a:off x="6247057" y="4741922"/>
            <a:ext cx="5743575" cy="195364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7DFDF61-E529-4422-8055-D2AAA5B363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0994"/>
          <a:stretch/>
        </p:blipFill>
        <p:spPr>
          <a:xfrm>
            <a:off x="6247058" y="4252170"/>
            <a:ext cx="5743575" cy="442645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83CC57A-6EC3-42DD-91CE-DD1CF37F2BAE}"/>
              </a:ext>
            </a:extLst>
          </p:cNvPr>
          <p:cNvSpPr/>
          <p:nvPr/>
        </p:nvSpPr>
        <p:spPr>
          <a:xfrm>
            <a:off x="5575177" y="5276098"/>
            <a:ext cx="580144" cy="44264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251B6EDE-1B67-4A6A-AF71-CEAAD7B39EF8}"/>
              </a:ext>
            </a:extLst>
          </p:cNvPr>
          <p:cNvSpPr/>
          <p:nvPr/>
        </p:nvSpPr>
        <p:spPr>
          <a:xfrm rot="8190239">
            <a:off x="2736426" y="3587844"/>
            <a:ext cx="580144" cy="44264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3D5209-C454-4E6F-AB98-9B225C07EDBE}"/>
              </a:ext>
            </a:extLst>
          </p:cNvPr>
          <p:cNvSpPr txBox="1"/>
          <p:nvPr/>
        </p:nvSpPr>
        <p:spPr>
          <a:xfrm>
            <a:off x="8984752" y="3656843"/>
            <a:ext cx="344935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1.</a:t>
            </a:r>
            <a:r>
              <a:rPr lang="ko-KR" altLang="en-US" sz="1100" b="1" dirty="0">
                <a:solidFill>
                  <a:srgbClr val="7030A0"/>
                </a:solidFill>
              </a:rPr>
              <a:t>팀 내 약속된 </a:t>
            </a:r>
            <a:r>
              <a:rPr lang="en-US" altLang="ko-KR" sz="1100" b="1" dirty="0">
                <a:solidFill>
                  <a:srgbClr val="7030A0"/>
                </a:solidFill>
              </a:rPr>
              <a:t>valid value </a:t>
            </a:r>
            <a:r>
              <a:rPr lang="ko-KR" altLang="en-US" sz="1100" b="1" dirty="0">
                <a:solidFill>
                  <a:srgbClr val="7030A0"/>
                </a:solidFill>
              </a:rPr>
              <a:t>검증 방식으로 변경</a:t>
            </a:r>
            <a:endParaRPr lang="en-US" altLang="ko-KR" sz="1100" b="1" dirty="0">
              <a:solidFill>
                <a:srgbClr val="7030A0"/>
              </a:solidFill>
            </a:endParaRPr>
          </a:p>
          <a:p>
            <a:r>
              <a:rPr lang="en-US" altLang="ko-KR" sz="1100" b="1" dirty="0">
                <a:solidFill>
                  <a:srgbClr val="7030A0"/>
                </a:solidFill>
              </a:rPr>
              <a:t>2.</a:t>
            </a:r>
            <a:r>
              <a:rPr lang="ko-KR" altLang="en-US" sz="1100" b="1" dirty="0">
                <a:solidFill>
                  <a:srgbClr val="7030A0"/>
                </a:solidFill>
              </a:rPr>
              <a:t>불필요한 </a:t>
            </a:r>
            <a:r>
              <a:rPr lang="en-US" altLang="ko-KR" sz="1100" b="1" dirty="0">
                <a:solidFill>
                  <a:srgbClr val="7030A0"/>
                </a:solidFill>
              </a:rPr>
              <a:t>if </a:t>
            </a:r>
            <a:r>
              <a:rPr lang="ko-KR" altLang="en-US" sz="1100" b="1" dirty="0">
                <a:solidFill>
                  <a:srgbClr val="7030A0"/>
                </a:solidFill>
              </a:rPr>
              <a:t>문 삭제 </a:t>
            </a:r>
            <a:endParaRPr lang="en-US" altLang="ko-KR" sz="1100" b="1" dirty="0">
              <a:solidFill>
                <a:srgbClr val="7030A0"/>
              </a:solidFill>
            </a:endParaRPr>
          </a:p>
          <a:p>
            <a:r>
              <a:rPr lang="en-US" altLang="ko-KR" sz="1100" b="1" dirty="0">
                <a:solidFill>
                  <a:srgbClr val="7030A0"/>
                </a:solidFill>
              </a:rPr>
              <a:t>3.</a:t>
            </a:r>
            <a:r>
              <a:rPr lang="ko-KR" altLang="en-US" sz="1100" b="1" dirty="0">
                <a:solidFill>
                  <a:srgbClr val="7030A0"/>
                </a:solidFill>
              </a:rPr>
              <a:t>불필요한 </a:t>
            </a:r>
            <a:r>
              <a:rPr lang="en-US" altLang="ko-KR" sz="1100" b="1" dirty="0">
                <a:solidFill>
                  <a:srgbClr val="7030A0"/>
                </a:solidFill>
              </a:rPr>
              <a:t>instance </a:t>
            </a:r>
            <a:r>
              <a:rPr lang="ko-KR" altLang="en-US" sz="1100" b="1" dirty="0">
                <a:solidFill>
                  <a:srgbClr val="7030A0"/>
                </a:solidFill>
              </a:rPr>
              <a:t>변수 사용 지양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AF00CC-D40C-4D7E-8D69-8D37265EED93}"/>
              </a:ext>
            </a:extLst>
          </p:cNvPr>
          <p:cNvSpPr txBox="1"/>
          <p:nvPr/>
        </p:nvSpPr>
        <p:spPr>
          <a:xfrm>
            <a:off x="616442" y="3738490"/>
            <a:ext cx="34493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00B050"/>
                </a:solidFill>
              </a:rPr>
              <a:t>Test case</a:t>
            </a:r>
            <a:r>
              <a:rPr lang="ko-KR" altLang="en-US" sz="1100" b="1" dirty="0">
                <a:solidFill>
                  <a:srgbClr val="00B050"/>
                </a:solidFill>
              </a:rPr>
              <a:t> 를 통과할 수 있도록 </a:t>
            </a:r>
            <a:br>
              <a:rPr lang="en-US" altLang="ko-KR" sz="1100" b="1" dirty="0">
                <a:solidFill>
                  <a:srgbClr val="00B050"/>
                </a:solidFill>
              </a:rPr>
            </a:br>
            <a:r>
              <a:rPr lang="ko-KR" altLang="en-US" sz="1100" b="1" dirty="0">
                <a:solidFill>
                  <a:srgbClr val="00B050"/>
                </a:solidFill>
              </a:rPr>
              <a:t>조건 및 기능 구현</a:t>
            </a:r>
            <a:endParaRPr lang="en-US" altLang="ko-KR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98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Mocking</a:t>
            </a:r>
            <a:r>
              <a:rPr lang="ko-KR" altLang="en-US" dirty="0"/>
              <a:t> 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309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Mocking </a:t>
            </a:r>
            <a:r>
              <a:rPr lang="ko-KR" altLang="en-US" dirty="0"/>
              <a:t>활용</a:t>
            </a:r>
            <a:r>
              <a:rPr lang="en-US" altLang="ko-KR" dirty="0"/>
              <a:t>: write </a:t>
            </a:r>
            <a:r>
              <a:rPr lang="ko-KR" altLang="en-US" dirty="0"/>
              <a:t>커맨드 입력 대체</a:t>
            </a:r>
            <a:r>
              <a:rPr lang="en-US" altLang="ko-KR" dirty="0"/>
              <a:t> 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en-US" altLang="ko-KR" sz="2000" dirty="0"/>
              <a:t>TC</a:t>
            </a:r>
            <a:r>
              <a:rPr lang="ko-KR" altLang="en-US" sz="2000" dirty="0"/>
              <a:t>에서 원하는 커맨드를 입력하도록 </a:t>
            </a:r>
            <a:r>
              <a:rPr lang="en-US" altLang="ko-KR" sz="2000" dirty="0"/>
              <a:t>patching</a:t>
            </a:r>
          </a:p>
          <a:p>
            <a:pPr marL="1092200" lvl="1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ko-KR" altLang="en-US" sz="1600" dirty="0"/>
              <a:t>아래 </a:t>
            </a:r>
            <a:r>
              <a:rPr lang="en-US" altLang="ko-KR" sz="1600" dirty="0"/>
              <a:t>TC</a:t>
            </a:r>
            <a:r>
              <a:rPr lang="ko-KR" altLang="en-US" sz="1600" dirty="0"/>
              <a:t>에서 </a:t>
            </a:r>
            <a:r>
              <a:rPr lang="en-US" sz="1600" dirty="0"/>
              <a:t>Input</a:t>
            </a:r>
            <a:r>
              <a:rPr lang="ko-KR" altLang="en-US" sz="1600" dirty="0"/>
              <a:t>를 </a:t>
            </a:r>
            <a:r>
              <a:rPr lang="en-US" altLang="ko-KR" sz="1600" dirty="0"/>
              <a:t>“write 3 0xAAAABBBB”</a:t>
            </a:r>
            <a:r>
              <a:rPr lang="ko-KR" altLang="en-US" sz="1600" dirty="0"/>
              <a:t>로 </a:t>
            </a:r>
            <a:r>
              <a:rPr lang="en-US" altLang="ko-KR" sz="1600" dirty="0"/>
              <a:t>patching</a:t>
            </a:r>
            <a:endParaRPr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5C4517-A2D5-4E88-8F7D-463752A37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016" y="3780276"/>
            <a:ext cx="6798984" cy="24914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D3CAF3-83C7-42DC-88C4-7728F6F9F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80" y="2506740"/>
            <a:ext cx="5349594" cy="2375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929161-C3E8-47DE-B7BC-13926079A1B2}"/>
              </a:ext>
            </a:extLst>
          </p:cNvPr>
          <p:cNvSpPr txBox="1"/>
          <p:nvPr/>
        </p:nvSpPr>
        <p:spPr>
          <a:xfrm>
            <a:off x="337350" y="5026006"/>
            <a:ext cx="476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Fixture</a:t>
            </a:r>
            <a:r>
              <a:rPr lang="ko-KR" altLang="en-US" dirty="0"/>
              <a:t>와 </a:t>
            </a:r>
            <a:r>
              <a:rPr lang="en-US" altLang="ko-KR" dirty="0"/>
              <a:t>Mock</a:t>
            </a:r>
            <a:r>
              <a:rPr lang="ko-KR" altLang="en-US" dirty="0"/>
              <a:t>을 이용해 </a:t>
            </a:r>
            <a:r>
              <a:rPr lang="en-US" altLang="ko-KR" dirty="0" err="1"/>
              <a:t>ssd</a:t>
            </a:r>
            <a:r>
              <a:rPr lang="en-US" altLang="ko-KR" dirty="0"/>
              <a:t> object, </a:t>
            </a:r>
            <a:r>
              <a:rPr lang="en-US" altLang="ko-KR" dirty="0" err="1"/>
              <a:t>flie</a:t>
            </a:r>
            <a:r>
              <a:rPr lang="en-US" altLang="ko-KR" dirty="0"/>
              <a:t> manager</a:t>
            </a:r>
            <a:r>
              <a:rPr lang="ko-KR" altLang="en-US" dirty="0"/>
              <a:t>를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A7AC2-38CC-4E9E-8445-361F09E4DF8A}"/>
              </a:ext>
            </a:extLst>
          </p:cNvPr>
          <p:cNvSpPr txBox="1"/>
          <p:nvPr/>
        </p:nvSpPr>
        <p:spPr>
          <a:xfrm>
            <a:off x="5975722" y="3368745"/>
            <a:ext cx="476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Mocking</a:t>
            </a:r>
            <a:r>
              <a:rPr lang="ko-KR" altLang="en-US" dirty="0"/>
              <a:t> 메서드를 활용해 기대되는 동작을 입력해서 사용</a:t>
            </a:r>
          </a:p>
        </p:txBody>
      </p:sp>
    </p:spTree>
    <p:extLst>
      <p:ext uri="{BB962C8B-B14F-4D97-AF65-F5344CB8AC3E}">
        <p14:creationId xmlns:p14="http://schemas.microsoft.com/office/powerpoint/2010/main" val="361314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1769492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Mocking </a:t>
            </a:r>
            <a:r>
              <a:rPr lang="ko-KR" altLang="en-US" dirty="0"/>
              <a:t>활용</a:t>
            </a:r>
            <a:r>
              <a:rPr lang="en-US" altLang="ko-KR" dirty="0"/>
              <a:t>: SSD </a:t>
            </a:r>
            <a:r>
              <a:rPr lang="ko-KR" altLang="en-US" dirty="0"/>
              <a:t>기능 개발을 위한 </a:t>
            </a:r>
            <a:r>
              <a:rPr lang="en-US" altLang="ko-KR" dirty="0"/>
              <a:t>Test Double</a:t>
            </a:r>
            <a:r>
              <a:rPr lang="ko-KR" altLang="en-US" dirty="0"/>
              <a:t> 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463118" y="1181190"/>
            <a:ext cx="12586238" cy="58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SSD</a:t>
            </a:r>
            <a:r>
              <a:rPr lang="ko-KR" altLang="en-US" sz="2000" dirty="0"/>
              <a:t>는 </a:t>
            </a:r>
            <a:r>
              <a:rPr lang="en-US" altLang="ko-KR" sz="2000" dirty="0"/>
              <a:t>1) </a:t>
            </a:r>
            <a:r>
              <a:rPr lang="en-US" altLang="ko-KR" sz="2000" b="1" dirty="0"/>
              <a:t>SSDFileManager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2) </a:t>
            </a:r>
            <a:r>
              <a:rPr lang="en-US" altLang="ko-KR" sz="2000" b="1" dirty="0"/>
              <a:t>Flush</a:t>
            </a:r>
            <a:r>
              <a:rPr lang="en-US" altLang="ko-KR" sz="2000" dirty="0"/>
              <a:t> class</a:t>
            </a:r>
            <a:r>
              <a:rPr lang="ko-KR" altLang="en-US" sz="2000" dirty="0"/>
              <a:t>와 상호작용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/>
              <a:t>SSD</a:t>
            </a:r>
            <a:r>
              <a:rPr lang="ko-KR" altLang="en-US" sz="2000" dirty="0"/>
              <a:t> 기능 검증을 위하여 이들을 </a:t>
            </a:r>
            <a:r>
              <a:rPr lang="en-US" altLang="ko-KR" sz="2000" dirty="0"/>
              <a:t>Mocking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6B07F2-936D-41B8-AB4B-FAD3753DE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308" y="1966911"/>
            <a:ext cx="6221311" cy="45715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296D21-DFEC-4264-9224-C56F4532B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65" y="1966911"/>
            <a:ext cx="5295009" cy="29158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8DD687-66A9-43E8-8B52-E90373BA2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64" y="5103964"/>
            <a:ext cx="5295009" cy="14345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A94B428-CC75-44F5-A807-150CF419ADC6}"/>
              </a:ext>
            </a:extLst>
          </p:cNvPr>
          <p:cNvSpPr/>
          <p:nvPr/>
        </p:nvSpPr>
        <p:spPr>
          <a:xfrm>
            <a:off x="6161109" y="3888418"/>
            <a:ext cx="4669654" cy="24857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C6B3B2-0602-4585-AAC6-CCF44611E99B}"/>
              </a:ext>
            </a:extLst>
          </p:cNvPr>
          <p:cNvSpPr/>
          <p:nvPr/>
        </p:nvSpPr>
        <p:spPr>
          <a:xfrm>
            <a:off x="6161109" y="4874624"/>
            <a:ext cx="4669654" cy="159719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9F6E83-E923-4F2C-9DC0-040C7B4FE629}"/>
              </a:ext>
            </a:extLst>
          </p:cNvPr>
          <p:cNvSpPr/>
          <p:nvPr/>
        </p:nvSpPr>
        <p:spPr>
          <a:xfrm>
            <a:off x="676188" y="5746318"/>
            <a:ext cx="4669654" cy="2105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DB759D-358F-47E1-A5A1-E53551F35CF4}"/>
              </a:ext>
            </a:extLst>
          </p:cNvPr>
          <p:cNvSpPr/>
          <p:nvPr/>
        </p:nvSpPr>
        <p:spPr>
          <a:xfrm>
            <a:off x="676188" y="6195918"/>
            <a:ext cx="4669654" cy="2105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8447F-4A10-476D-93F3-3CB392BB2801}"/>
              </a:ext>
            </a:extLst>
          </p:cNvPr>
          <p:cNvSpPr txBox="1"/>
          <p:nvPr/>
        </p:nvSpPr>
        <p:spPr>
          <a:xfrm>
            <a:off x="1458131" y="1914168"/>
            <a:ext cx="6343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1) SSDFileManager</a:t>
            </a:r>
            <a:r>
              <a:rPr lang="ko-KR" altLang="en-US" b="1" dirty="0">
                <a:solidFill>
                  <a:srgbClr val="FFFF00"/>
                </a:solidFill>
              </a:rPr>
              <a:t> </a:t>
            </a:r>
            <a:r>
              <a:rPr lang="en-US" altLang="ko-KR" b="1" dirty="0">
                <a:solidFill>
                  <a:srgbClr val="FFFF00"/>
                </a:solidFill>
              </a:rPr>
              <a:t>Mock </a:t>
            </a:r>
            <a:r>
              <a:rPr lang="ko-KR" altLang="en-US" b="1" dirty="0">
                <a:solidFill>
                  <a:srgbClr val="FFFF00"/>
                </a:solidFill>
              </a:rPr>
              <a:t>생성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1F2D84-6B27-44C3-A303-11B4A2129BC3}"/>
              </a:ext>
            </a:extLst>
          </p:cNvPr>
          <p:cNvSpPr txBox="1"/>
          <p:nvPr/>
        </p:nvSpPr>
        <p:spPr>
          <a:xfrm>
            <a:off x="6089177" y="3580641"/>
            <a:ext cx="26971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2) Flush </a:t>
            </a:r>
            <a:r>
              <a:rPr lang="ko-KR" altLang="en-US" b="1" dirty="0">
                <a:solidFill>
                  <a:srgbClr val="FFFF00"/>
                </a:solidFill>
              </a:rPr>
              <a:t>내 </a:t>
            </a:r>
            <a:r>
              <a:rPr lang="en-US" altLang="ko-KR" b="1" dirty="0">
                <a:solidFill>
                  <a:srgbClr val="FFFF00"/>
                </a:solidFill>
              </a:rPr>
              <a:t>flush_write </a:t>
            </a:r>
            <a:r>
              <a:rPr lang="ko-KR" altLang="en-US" b="1" dirty="0">
                <a:solidFill>
                  <a:srgbClr val="FFFF00"/>
                </a:solidFill>
              </a:rPr>
              <a:t>를 </a:t>
            </a:r>
            <a:r>
              <a:rPr lang="en-US" altLang="ko-KR" b="1" dirty="0">
                <a:solidFill>
                  <a:srgbClr val="FFFF00"/>
                </a:solidFill>
              </a:rPr>
              <a:t>spy 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7CDC6D9-955B-4317-B765-FA2C2F5A3C0C}"/>
              </a:ext>
            </a:extLst>
          </p:cNvPr>
          <p:cNvSpPr/>
          <p:nvPr/>
        </p:nvSpPr>
        <p:spPr>
          <a:xfrm rot="5400000">
            <a:off x="2733976" y="4744087"/>
            <a:ext cx="334284" cy="40921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52349AE-DFCE-40D1-86C5-1AB0DD93D7CD}"/>
              </a:ext>
            </a:extLst>
          </p:cNvPr>
          <p:cNvSpPr/>
          <p:nvPr/>
        </p:nvSpPr>
        <p:spPr>
          <a:xfrm>
            <a:off x="5669899" y="3228913"/>
            <a:ext cx="334284" cy="40921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2BA5BA-2026-4E89-AFB9-14BC0CCB9542}"/>
              </a:ext>
            </a:extLst>
          </p:cNvPr>
          <p:cNvSpPr/>
          <p:nvPr/>
        </p:nvSpPr>
        <p:spPr>
          <a:xfrm>
            <a:off x="3462291" y="5103964"/>
            <a:ext cx="2112885" cy="23116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06B54B-1BC9-44C1-B3F6-97383CDA1B81}"/>
              </a:ext>
            </a:extLst>
          </p:cNvPr>
          <p:cNvSpPr/>
          <p:nvPr/>
        </p:nvSpPr>
        <p:spPr>
          <a:xfrm>
            <a:off x="6206982" y="2242333"/>
            <a:ext cx="2697168" cy="23116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0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2883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SSD.py - Class</a:t>
            </a:r>
            <a:r>
              <a:rPr lang="ko-KR" altLang="en-US" dirty="0"/>
              <a:t> 분리</a:t>
            </a:r>
            <a:endParaRPr dirty="0"/>
          </a:p>
        </p:txBody>
      </p:sp>
      <p:sp>
        <p:nvSpPr>
          <p:cNvPr id="16" name="Google Shape;60;p3">
            <a:extLst>
              <a:ext uri="{FF2B5EF4-FFF2-40B4-BE49-F238E27FC236}">
                <a16:creationId xmlns:a16="http://schemas.microsoft.com/office/drawing/2014/main" id="{02A2A6AE-A2AE-448D-A1CB-347D1C70B570}"/>
              </a:ext>
            </a:extLst>
          </p:cNvPr>
          <p:cNvSpPr txBox="1">
            <a:spLocks noGrp="1"/>
          </p:cNvSpPr>
          <p:nvPr/>
        </p:nvSpPr>
        <p:spPr>
          <a:xfrm>
            <a:off x="605980" y="1127712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None/>
            </a:pPr>
            <a:endParaRPr lang="en-US" altLang="ko-KR" sz="1000" dirty="0"/>
          </a:p>
          <a:p>
            <a:pPr marL="114300" indent="0">
              <a:buNone/>
            </a:pPr>
            <a:r>
              <a:rPr lang="en-US" altLang="ko-KR" sz="1200" b="1" dirty="0"/>
              <a:t>Flush </a:t>
            </a:r>
            <a:r>
              <a:rPr lang="ko-KR" altLang="en-US" sz="1200" b="1" dirty="0"/>
              <a:t>관련 기능 클래스 분리</a:t>
            </a:r>
            <a:endParaRPr lang="en-US" altLang="ko-KR" sz="1200" b="1" dirty="0"/>
          </a:p>
          <a:p>
            <a:pPr lvl="1"/>
            <a:r>
              <a:rPr lang="en-US" altLang="ko-KR" sz="1000" dirty="0"/>
              <a:t>SSD </a:t>
            </a:r>
            <a:r>
              <a:rPr lang="ko-KR" altLang="en-US" sz="1000" dirty="0"/>
              <a:t>클래스는 단순히 </a:t>
            </a:r>
            <a:r>
              <a:rPr lang="en-US" altLang="ko-KR" sz="1000" dirty="0" err="1"/>
              <a:t>flush_handler.flush</a:t>
            </a:r>
            <a:r>
              <a:rPr lang="en-US" altLang="ko-KR" sz="1000" dirty="0"/>
              <a:t>() </a:t>
            </a:r>
            <a:r>
              <a:rPr lang="ko-KR" altLang="en-US" sz="1000" dirty="0"/>
              <a:t>호출만 수행</a:t>
            </a:r>
          </a:p>
          <a:p>
            <a:pPr lvl="1"/>
            <a:r>
              <a:rPr lang="ko-KR" altLang="en-US" sz="1000" dirty="0"/>
              <a:t>테스트 코드도 </a:t>
            </a:r>
            <a:r>
              <a:rPr lang="en-US" altLang="ko-KR" sz="1000" dirty="0"/>
              <a:t>mock </a:t>
            </a:r>
            <a:r>
              <a:rPr lang="ko-KR" altLang="en-US" sz="1000" dirty="0"/>
              <a:t>객체 기반으로 구조 변경</a:t>
            </a:r>
          </a:p>
          <a:p>
            <a:endParaRPr lang="ko-KR" altLang="en-US" sz="1000" dirty="0"/>
          </a:p>
          <a:p>
            <a:pPr marL="114300" indent="0">
              <a:buNone/>
            </a:pPr>
            <a:r>
              <a:rPr lang="ko-KR" altLang="en-US" sz="1200" b="1" dirty="0"/>
              <a:t>명령어 처리 로직의 </a:t>
            </a:r>
            <a:r>
              <a:rPr lang="en-US" altLang="ko-KR" sz="1200" b="1" dirty="0"/>
              <a:t>Invoker </a:t>
            </a:r>
            <a:r>
              <a:rPr lang="ko-KR" altLang="en-US" sz="1200" b="1" dirty="0"/>
              <a:t>분리</a:t>
            </a:r>
            <a:endParaRPr lang="en-US" altLang="ko-KR" sz="1200" b="1" dirty="0"/>
          </a:p>
          <a:p>
            <a:pPr lvl="1"/>
            <a:r>
              <a:rPr lang="ko-KR" altLang="en-US" sz="1050" dirty="0"/>
              <a:t>기존 </a:t>
            </a:r>
            <a:r>
              <a:rPr lang="en-US" altLang="ko-KR" sz="1050" dirty="0"/>
              <a:t>Main</a:t>
            </a:r>
            <a:r>
              <a:rPr lang="ko-KR" altLang="en-US" sz="1050" dirty="0"/>
              <a:t>에서 처리하던 명령어 해석</a:t>
            </a:r>
            <a:r>
              <a:rPr lang="en-US" altLang="ko-KR" sz="1050" dirty="0"/>
              <a:t>/</a:t>
            </a:r>
            <a:r>
              <a:rPr lang="ko-KR" altLang="en-US" sz="1050" dirty="0"/>
              <a:t>실행을 </a:t>
            </a:r>
            <a:r>
              <a:rPr lang="en-US" altLang="ko-KR" sz="1050" dirty="0" err="1"/>
              <a:t>CommandInvoker</a:t>
            </a:r>
            <a:r>
              <a:rPr lang="en-US" altLang="ko-KR" sz="1050" dirty="0"/>
              <a:t> </a:t>
            </a:r>
            <a:r>
              <a:rPr lang="ko-KR" altLang="en-US" sz="1050" dirty="0"/>
              <a:t>클래스로 위임</a:t>
            </a:r>
          </a:p>
          <a:p>
            <a:pPr lvl="1"/>
            <a:r>
              <a:rPr lang="en-US" altLang="ko-KR" sz="1050" dirty="0"/>
              <a:t>Main</a:t>
            </a:r>
            <a:r>
              <a:rPr lang="ko-KR" altLang="en-US" sz="1050" dirty="0"/>
              <a:t>은 </a:t>
            </a:r>
            <a:r>
              <a:rPr lang="en-US" altLang="ko-KR" sz="1050" dirty="0"/>
              <a:t>SSD </a:t>
            </a:r>
            <a:r>
              <a:rPr lang="ko-KR" altLang="en-US" sz="1050" dirty="0"/>
              <a:t>객체와 인자만 전달하고 </a:t>
            </a:r>
            <a:r>
              <a:rPr lang="en-US" altLang="ko-KR" sz="1050" dirty="0" err="1"/>
              <a:t>Invoker.execute</a:t>
            </a:r>
            <a:r>
              <a:rPr lang="en-US" altLang="ko-KR" sz="1050" dirty="0"/>
              <a:t>() </a:t>
            </a:r>
            <a:r>
              <a:rPr lang="ko-KR" altLang="en-US" sz="1050" dirty="0"/>
              <a:t>호출</a:t>
            </a:r>
            <a:endParaRPr lang="en-US" altLang="ko-KR" sz="10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0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55A6098-5022-4EBA-A192-9A70E73D2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260" y="1554916"/>
            <a:ext cx="2060906" cy="1440576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A7BB7F4-FDB5-4985-9AD0-1C908D3FD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166" y="1739997"/>
            <a:ext cx="3659530" cy="48634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F26F1A7-2F59-4195-9C31-ACA8F52FB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1166" y="2283583"/>
            <a:ext cx="3648583" cy="1053506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A947ADB-EDDD-440E-AA23-F8D23BECB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050" y="4568007"/>
            <a:ext cx="2482181" cy="75883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61DFC1C-CD33-48D0-828E-383D7E8BD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8515" y="4568007"/>
            <a:ext cx="2482181" cy="74564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4E94820-D740-4E5C-8FBF-C6E9663ED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5959" y="5174570"/>
            <a:ext cx="3717092" cy="90363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4636CF2-4979-4B12-860F-850BD14719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7559" y="3055214"/>
            <a:ext cx="4093106" cy="84573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13D0BA-E14C-4C5A-822B-DAA6376997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335" y="3260944"/>
            <a:ext cx="4341282" cy="335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30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Command Pattern 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30A68C-23A4-49AE-8BB5-F72D0F92E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04" y="1316375"/>
            <a:ext cx="5740455" cy="5310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685B61-07EF-49D5-AC2B-A2C5D16C3E3A}"/>
              </a:ext>
            </a:extLst>
          </p:cNvPr>
          <p:cNvSpPr txBox="1"/>
          <p:nvPr/>
        </p:nvSpPr>
        <p:spPr>
          <a:xfrm>
            <a:off x="1218486" y="1014649"/>
            <a:ext cx="3458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&lt;As-Is&gt;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6B9F9-0246-480E-BF60-D714F5716C76}"/>
              </a:ext>
            </a:extLst>
          </p:cNvPr>
          <p:cNvSpPr txBox="1"/>
          <p:nvPr/>
        </p:nvSpPr>
        <p:spPr>
          <a:xfrm>
            <a:off x="7394400" y="1037455"/>
            <a:ext cx="3458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&lt;To-Be&gt;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489411-09C5-419B-ABA4-13CB69FB1835}"/>
              </a:ext>
            </a:extLst>
          </p:cNvPr>
          <p:cNvSpPr/>
          <p:nvPr/>
        </p:nvSpPr>
        <p:spPr>
          <a:xfrm>
            <a:off x="690176" y="4242062"/>
            <a:ext cx="4515439" cy="2002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0FCBE7-FBB7-437B-8EEE-079256FB8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582" y="4759023"/>
            <a:ext cx="5740455" cy="18680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A0BE98-8DC1-4A39-8695-AAB51B81B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582" y="1316375"/>
            <a:ext cx="5740455" cy="324721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021D5D-FD78-4D28-8873-FC81375FCA54}"/>
              </a:ext>
            </a:extLst>
          </p:cNvPr>
          <p:cNvSpPr/>
          <p:nvPr/>
        </p:nvSpPr>
        <p:spPr>
          <a:xfrm>
            <a:off x="6630533" y="2363822"/>
            <a:ext cx="2669109" cy="223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6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팀원 소개 및 역할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Strategy Pattern 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en-US" altLang="ko-KR" sz="2000" dirty="0"/>
              <a:t>Shell</a:t>
            </a:r>
            <a:r>
              <a:rPr lang="ko-KR" altLang="en-US" sz="2000" dirty="0"/>
              <a:t>이 </a:t>
            </a:r>
            <a:r>
              <a:rPr lang="en-US" altLang="ko-KR" sz="2000" dirty="0"/>
              <a:t>Test Script</a:t>
            </a:r>
            <a:r>
              <a:rPr lang="ko-KR" altLang="en-US" sz="2000" dirty="0"/>
              <a:t> 각 시퀀스를 추상화 인터페이스로 접근</a:t>
            </a:r>
            <a:endParaRPr lang="en-US" altLang="ko-KR" sz="2000" dirty="0"/>
          </a:p>
          <a:p>
            <a:pPr marL="1092200" lvl="1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en-US" altLang="ko-KR" sz="2000" dirty="0">
                <a:solidFill>
                  <a:srgbClr val="0070C0"/>
                </a:solidFill>
              </a:rPr>
              <a:t>Concrete strategy </a:t>
            </a:r>
            <a:r>
              <a:rPr lang="ko-KR" altLang="en-US" sz="2000" dirty="0">
                <a:solidFill>
                  <a:srgbClr val="0070C0"/>
                </a:solidFill>
              </a:rPr>
              <a:t>추가만으로 새로운 </a:t>
            </a:r>
            <a:r>
              <a:rPr lang="en-US" altLang="ko-KR" sz="2000" dirty="0">
                <a:solidFill>
                  <a:srgbClr val="0070C0"/>
                </a:solidFill>
              </a:rPr>
              <a:t>test script </a:t>
            </a:r>
            <a:r>
              <a:rPr lang="ko-KR" altLang="en-US" sz="2000" dirty="0">
                <a:solidFill>
                  <a:srgbClr val="0070C0"/>
                </a:solidFill>
              </a:rPr>
              <a:t>지원 가능</a:t>
            </a:r>
            <a:endParaRPr sz="2000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6E461F-D92D-4C5B-8D70-7A3C24E07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05" y="2177503"/>
            <a:ext cx="4165374" cy="20281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7998AB-A60E-4AFA-8FB0-417476381BD1}"/>
              </a:ext>
            </a:extLst>
          </p:cNvPr>
          <p:cNvSpPr txBox="1"/>
          <p:nvPr/>
        </p:nvSpPr>
        <p:spPr>
          <a:xfrm>
            <a:off x="1899662" y="2213085"/>
            <a:ext cx="84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Context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C7A28-335A-4E90-8118-8AD940556AF6}"/>
              </a:ext>
            </a:extLst>
          </p:cNvPr>
          <p:cNvSpPr txBox="1"/>
          <p:nvPr/>
        </p:nvSpPr>
        <p:spPr>
          <a:xfrm>
            <a:off x="4146446" y="2213085"/>
            <a:ext cx="901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Strategy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6FC9C2-4182-4D9F-AB2A-6B99F69EB0F2}"/>
              </a:ext>
            </a:extLst>
          </p:cNvPr>
          <p:cNvSpPr txBox="1"/>
          <p:nvPr/>
        </p:nvSpPr>
        <p:spPr>
          <a:xfrm>
            <a:off x="1377048" y="3351301"/>
            <a:ext cx="307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FF0000"/>
                </a:solidFill>
              </a:rPr>
              <a:t>Concrete Strategy</a:t>
            </a:r>
            <a:br>
              <a:rPr lang="en-US" altLang="ko-KR" sz="1200" b="1" dirty="0">
                <a:solidFill>
                  <a:srgbClr val="FF0000"/>
                </a:solidFill>
              </a:rPr>
            </a:br>
            <a:r>
              <a:rPr lang="en-US" altLang="ko-KR" sz="1200" b="1" dirty="0">
                <a:solidFill>
                  <a:srgbClr val="FF0000"/>
                </a:solidFill>
              </a:rPr>
              <a:t>e.g. 1_FullWriteAndReadCompare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4F6CB1-1FC5-4DD4-9C66-50D0145F7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420" y="4436252"/>
            <a:ext cx="4165374" cy="7372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80635CD-8F9D-4EC4-B19B-E544C311C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420" y="5294609"/>
            <a:ext cx="4165371" cy="9224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1EC49E-5B00-46CB-91ED-C4C34D34141F}"/>
              </a:ext>
            </a:extLst>
          </p:cNvPr>
          <p:cNvSpPr txBox="1"/>
          <p:nvPr/>
        </p:nvSpPr>
        <p:spPr>
          <a:xfrm>
            <a:off x="2685839" y="5755856"/>
            <a:ext cx="2648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1_FullWriteAndReadCompare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68DD9-B816-4878-85E3-EE7F26B1A88C}"/>
              </a:ext>
            </a:extLst>
          </p:cNvPr>
          <p:cNvSpPr txBox="1"/>
          <p:nvPr/>
        </p:nvSpPr>
        <p:spPr>
          <a:xfrm>
            <a:off x="2685839" y="6393968"/>
            <a:ext cx="903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AS 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378629-9A44-477A-80A7-492A6496547F}"/>
              </a:ext>
            </a:extLst>
          </p:cNvPr>
          <p:cNvSpPr txBox="1"/>
          <p:nvPr/>
        </p:nvSpPr>
        <p:spPr>
          <a:xfrm>
            <a:off x="8356087" y="6393968"/>
            <a:ext cx="903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TO BE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BC72E1C-1591-4595-BC0F-698F14632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0933" y="2680312"/>
            <a:ext cx="4824224" cy="89804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9F79715-4C06-48C2-B059-97A1FD3F09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0933" y="3774048"/>
            <a:ext cx="3052350" cy="116479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0AF5951-3394-4E91-A969-BB97F5E876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0933" y="5100200"/>
            <a:ext cx="3795476" cy="121887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A4A6322-1CAE-4817-BA47-9E4874C731E1}"/>
              </a:ext>
            </a:extLst>
          </p:cNvPr>
          <p:cNvSpPr txBox="1"/>
          <p:nvPr/>
        </p:nvSpPr>
        <p:spPr>
          <a:xfrm>
            <a:off x="9951297" y="2688623"/>
            <a:ext cx="84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Context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8544BB-0C08-4117-8A03-6C8CDAFD75A8}"/>
              </a:ext>
            </a:extLst>
          </p:cNvPr>
          <p:cNvSpPr txBox="1"/>
          <p:nvPr/>
        </p:nvSpPr>
        <p:spPr>
          <a:xfrm>
            <a:off x="10103697" y="2841023"/>
            <a:ext cx="84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Context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30A19E-DBEC-41C2-8847-8533E9E07C57}"/>
              </a:ext>
            </a:extLst>
          </p:cNvPr>
          <p:cNvSpPr txBox="1"/>
          <p:nvPr/>
        </p:nvSpPr>
        <p:spPr>
          <a:xfrm>
            <a:off x="8237535" y="4079444"/>
            <a:ext cx="901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Strategy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5248F1-BA2C-4209-9FE4-CDB4EB6D383D}"/>
              </a:ext>
            </a:extLst>
          </p:cNvPr>
          <p:cNvSpPr txBox="1"/>
          <p:nvPr/>
        </p:nvSpPr>
        <p:spPr>
          <a:xfrm>
            <a:off x="6821051" y="5310791"/>
            <a:ext cx="307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FF0000"/>
                </a:solidFill>
              </a:rPr>
              <a:t>Concrete Strategy</a:t>
            </a:r>
            <a:br>
              <a:rPr lang="en-US" altLang="ko-KR" sz="1200" b="1" dirty="0">
                <a:solidFill>
                  <a:srgbClr val="FF0000"/>
                </a:solidFill>
              </a:rPr>
            </a:br>
            <a:r>
              <a:rPr lang="en-US" altLang="ko-KR" sz="1200" b="1" dirty="0">
                <a:solidFill>
                  <a:srgbClr val="FF0000"/>
                </a:solidFill>
              </a:rPr>
              <a:t>e.g. 1_FullWriteAndReadCompare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15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Singleton pattern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7DA824-686C-4B18-8DB5-45A407870A73}"/>
              </a:ext>
            </a:extLst>
          </p:cNvPr>
          <p:cNvSpPr txBox="1"/>
          <p:nvPr/>
        </p:nvSpPr>
        <p:spPr>
          <a:xfrm>
            <a:off x="413660" y="1101997"/>
            <a:ext cx="2232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AS-IS &amp; Code-Review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A51D79-59D6-4CC2-AA86-1F46A2BF8714}"/>
              </a:ext>
            </a:extLst>
          </p:cNvPr>
          <p:cNvSpPr txBox="1"/>
          <p:nvPr/>
        </p:nvSpPr>
        <p:spPr>
          <a:xfrm>
            <a:off x="5628428" y="1101996"/>
            <a:ext cx="1572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To-BE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6257367-1901-4A32-B166-963280C9E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69"/>
          <a:stretch/>
        </p:blipFill>
        <p:spPr>
          <a:xfrm>
            <a:off x="578246" y="1510941"/>
            <a:ext cx="5285534" cy="485434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1B01AC4-46B4-40D1-A45C-470B127F1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09" y="1510940"/>
            <a:ext cx="5844327" cy="485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79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Factory </a:t>
            </a:r>
            <a:r>
              <a:rPr lang="en-US" altLang="ko-KR" dirty="0" err="1"/>
              <a:t>Parttern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1390C1-9CA4-4E7F-A794-DB18C3B6B3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91" b="33583"/>
          <a:stretch/>
        </p:blipFill>
        <p:spPr>
          <a:xfrm>
            <a:off x="8991129" y="1864175"/>
            <a:ext cx="2925236" cy="254556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0578FB-73AC-43DE-93E4-66E446758AE3}"/>
              </a:ext>
            </a:extLst>
          </p:cNvPr>
          <p:cNvGrpSpPr/>
          <p:nvPr/>
        </p:nvGrpSpPr>
        <p:grpSpPr>
          <a:xfrm>
            <a:off x="605980" y="1864175"/>
            <a:ext cx="3410510" cy="4143804"/>
            <a:chOff x="278569" y="2089699"/>
            <a:chExt cx="3751561" cy="455818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32045BE-C7E1-4253-B60A-486B3A5AD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569" y="2089699"/>
              <a:ext cx="2854382" cy="13393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1D9510B-D503-4BC3-8A5B-1C3796E0A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8570" y="3428999"/>
              <a:ext cx="3751560" cy="3218884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68FCDFB-BC42-4F3F-ABCB-0E2450AE1B1F}"/>
              </a:ext>
            </a:extLst>
          </p:cNvPr>
          <p:cNvGrpSpPr/>
          <p:nvPr/>
        </p:nvGrpSpPr>
        <p:grpSpPr>
          <a:xfrm>
            <a:off x="4482355" y="1864175"/>
            <a:ext cx="4318458" cy="1921410"/>
            <a:chOff x="4485564" y="1912748"/>
            <a:chExt cx="4318458" cy="192141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03348B0-C8D1-440E-8171-3D89BF4A8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4991" y="1912748"/>
              <a:ext cx="1348544" cy="16369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DD02DE2-C8CF-4198-AC99-1F79F3FEE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5564" y="2080272"/>
              <a:ext cx="4318458" cy="17538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40A2C6B-B1F8-4314-872C-562F2601FF48}"/>
              </a:ext>
            </a:extLst>
          </p:cNvPr>
          <p:cNvSpPr txBox="1"/>
          <p:nvPr/>
        </p:nvSpPr>
        <p:spPr>
          <a:xfrm>
            <a:off x="411427" y="1165085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AS-IS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48DD5E-FEBB-4A55-998F-FBC91900C8E4}"/>
              </a:ext>
            </a:extLst>
          </p:cNvPr>
          <p:cNvSpPr txBox="1"/>
          <p:nvPr/>
        </p:nvSpPr>
        <p:spPr>
          <a:xfrm>
            <a:off x="4275099" y="1166029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TO-BE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0405E-4D61-49A3-96FB-8C2DDF400C55}"/>
              </a:ext>
            </a:extLst>
          </p:cNvPr>
          <p:cNvSpPr txBox="1"/>
          <p:nvPr/>
        </p:nvSpPr>
        <p:spPr>
          <a:xfrm>
            <a:off x="8966165" y="1517396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Factory Class </a:t>
            </a:r>
            <a:r>
              <a:rPr lang="ko-KR" altLang="en-US" dirty="0"/>
              <a:t>적용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CB021F-EC15-4FD0-8D7C-A155F4CBBAC7}"/>
              </a:ext>
            </a:extLst>
          </p:cNvPr>
          <p:cNvSpPr txBox="1"/>
          <p:nvPr/>
        </p:nvSpPr>
        <p:spPr>
          <a:xfrm>
            <a:off x="605980" y="151080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Shell Class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E52F41-0D8C-4658-BE5F-2C11802349B9}"/>
              </a:ext>
            </a:extLst>
          </p:cNvPr>
          <p:cNvSpPr txBox="1"/>
          <p:nvPr/>
        </p:nvSpPr>
        <p:spPr>
          <a:xfrm>
            <a:off x="4466818" y="151080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Shell Class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4E60A5-B7E1-456B-AE04-E79D023C5D7C}"/>
              </a:ext>
            </a:extLst>
          </p:cNvPr>
          <p:cNvSpPr/>
          <p:nvPr/>
        </p:nvSpPr>
        <p:spPr>
          <a:xfrm>
            <a:off x="330740" y="1165085"/>
            <a:ext cx="3832698" cy="4973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2FBB80-D72E-436A-AA71-1EE917956308}"/>
              </a:ext>
            </a:extLst>
          </p:cNvPr>
          <p:cNvSpPr/>
          <p:nvPr/>
        </p:nvSpPr>
        <p:spPr>
          <a:xfrm>
            <a:off x="4244124" y="1165085"/>
            <a:ext cx="7808445" cy="3358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시연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6903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시연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1120968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ko-KR" altLang="en-US" sz="1400" b="0" i="0" dirty="0">
                <a:effectLst/>
                <a:latin typeface="gg sans"/>
              </a:rPr>
              <a:t>시나리오 </a:t>
            </a:r>
            <a:r>
              <a:rPr lang="en-US" altLang="ko-KR" sz="1400" b="0" i="0" dirty="0">
                <a:effectLst/>
                <a:latin typeface="gg sans"/>
              </a:rPr>
              <a:t>1 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r>
              <a:rPr lang="en-US" altLang="ko-KR" sz="1400" b="0" i="0" dirty="0">
                <a:effectLst/>
                <a:latin typeface="gg sans"/>
              </a:rPr>
              <a:t>	Init -&gt; full read -&gt; full write -&gt; flush -&gt; erase  0 99 -&gt; full read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endParaRPr lang="en-US" altLang="ko-KR" sz="1400" b="0" i="0" dirty="0">
              <a:effectLst/>
              <a:latin typeface="gg sans"/>
            </a:endParaRPr>
          </a:p>
          <a:p>
            <a:pPr marL="635000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ko-KR" altLang="en-US" sz="1400" b="0" i="0" dirty="0">
                <a:effectLst/>
                <a:latin typeface="gg sans"/>
              </a:rPr>
              <a:t>시나리오 </a:t>
            </a:r>
            <a:r>
              <a:rPr lang="en-US" altLang="ko-KR" sz="1400" b="0" i="0" dirty="0">
                <a:effectLst/>
                <a:latin typeface="gg sans"/>
              </a:rPr>
              <a:t>2 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r>
              <a:rPr lang="en-US" altLang="ko-KR" sz="1400" b="0" i="0" dirty="0">
                <a:effectLst/>
                <a:latin typeface="gg sans"/>
              </a:rPr>
              <a:t>	</a:t>
            </a:r>
            <a:r>
              <a:rPr lang="en-US" altLang="ko-KR" sz="1400" b="0" i="0" dirty="0" err="1">
                <a:effectLst/>
                <a:latin typeface="gg sans"/>
              </a:rPr>
              <a:t>test_script</a:t>
            </a:r>
            <a:r>
              <a:rPr lang="en-US" altLang="ko-KR" sz="1400" b="0" i="0" dirty="0">
                <a:effectLst/>
                <a:latin typeface="gg sans"/>
              </a:rPr>
              <a:t> 1 -&gt; full  read -&gt; </a:t>
            </a:r>
            <a:r>
              <a:rPr lang="en-US" altLang="ko-KR" sz="1400" b="0" i="0" dirty="0" err="1">
                <a:effectLst/>
                <a:latin typeface="gg sans"/>
              </a:rPr>
              <a:t>test_script</a:t>
            </a:r>
            <a:r>
              <a:rPr lang="en-US" altLang="ko-KR" sz="1400" b="0" i="0" dirty="0">
                <a:effectLst/>
                <a:latin typeface="gg sans"/>
              </a:rPr>
              <a:t> 4 -&gt; full read 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endParaRPr lang="en-US" altLang="ko-KR" sz="1400" b="0" i="0" dirty="0">
              <a:effectLst/>
              <a:latin typeface="gg sans"/>
            </a:endParaRPr>
          </a:p>
          <a:p>
            <a:pPr marL="635000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ko-KR" altLang="en-US" sz="1400" b="0" i="0" dirty="0">
                <a:effectLst/>
                <a:latin typeface="gg sans"/>
              </a:rPr>
              <a:t>시나리오 </a:t>
            </a:r>
            <a:r>
              <a:rPr lang="en-US" altLang="ko-KR" sz="1400" b="0" i="0" dirty="0">
                <a:effectLst/>
                <a:latin typeface="gg sans"/>
              </a:rPr>
              <a:t>3 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r>
              <a:rPr lang="en-US" altLang="ko-KR" sz="1400" b="0" i="0" dirty="0">
                <a:effectLst/>
                <a:latin typeface="gg sans"/>
              </a:rPr>
              <a:t>	INVALID COMMAND case </a:t>
            </a:r>
            <a:r>
              <a:rPr lang="ko-KR" altLang="en-US" sz="1400" b="0" i="0" dirty="0">
                <a:effectLst/>
                <a:latin typeface="gg sans"/>
              </a:rPr>
              <a:t> </a:t>
            </a:r>
            <a:r>
              <a:rPr lang="en-US" altLang="ko-KR" sz="1400" b="0" i="0" dirty="0">
                <a:effectLst/>
                <a:latin typeface="gg sans"/>
              </a:rPr>
              <a:t>(invalid command, </a:t>
            </a:r>
            <a:r>
              <a:rPr lang="en-US" altLang="ko-KR" sz="1400" dirty="0">
                <a:latin typeface="gg sans"/>
              </a:rPr>
              <a:t>invalid</a:t>
            </a:r>
            <a:r>
              <a:rPr lang="ko-KR" altLang="en-US" sz="1400" b="0" i="0" dirty="0">
                <a:effectLst/>
                <a:latin typeface="gg sans"/>
              </a:rPr>
              <a:t> </a:t>
            </a:r>
            <a:r>
              <a:rPr lang="en-US" altLang="ko-KR" sz="1400" b="0" i="0" dirty="0">
                <a:effectLst/>
                <a:latin typeface="gg sans"/>
              </a:rPr>
              <a:t>LBA, </a:t>
            </a:r>
            <a:r>
              <a:rPr lang="en-US" altLang="ko-KR" sz="1400" dirty="0">
                <a:latin typeface="gg sans"/>
              </a:rPr>
              <a:t>invalid</a:t>
            </a:r>
            <a:r>
              <a:rPr lang="ko-KR" altLang="en-US" sz="1400" b="0" i="0" dirty="0">
                <a:effectLst/>
                <a:latin typeface="gg sans"/>
              </a:rPr>
              <a:t> </a:t>
            </a:r>
            <a:r>
              <a:rPr lang="en-US" altLang="ko-KR" sz="1400" b="0" i="0" dirty="0">
                <a:effectLst/>
                <a:latin typeface="gg sans"/>
              </a:rPr>
              <a:t>data) 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endParaRPr lang="en-US" altLang="ko-KR" sz="1400" b="0" i="0" dirty="0">
              <a:effectLst/>
              <a:latin typeface="gg sans"/>
            </a:endParaRPr>
          </a:p>
          <a:p>
            <a:pPr marL="635000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ko-KR" altLang="en-US" sz="1400" b="0" i="0" dirty="0">
                <a:effectLst/>
                <a:latin typeface="gg sans"/>
              </a:rPr>
              <a:t>시나리오 </a:t>
            </a:r>
            <a:r>
              <a:rPr lang="en-US" altLang="ko-KR" sz="1400" b="0" i="0" dirty="0">
                <a:effectLst/>
                <a:latin typeface="gg sans"/>
              </a:rPr>
              <a:t>4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r>
              <a:rPr lang="en-US" altLang="ko-KR" sz="1400" b="0" i="0" dirty="0">
                <a:effectLst/>
                <a:latin typeface="gg sans"/>
              </a:rPr>
              <a:t>	 Help, flush, exit, logger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endParaRPr lang="en-US" altLang="ko-KR" sz="1400" b="0" i="0" dirty="0">
              <a:effectLst/>
              <a:latin typeface="gg sans"/>
            </a:endParaRPr>
          </a:p>
          <a:p>
            <a:pPr marL="635000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ko-KR" altLang="en-US" sz="1400" b="0" i="0" dirty="0">
                <a:effectLst/>
                <a:latin typeface="gg sans"/>
              </a:rPr>
              <a:t>시나리오 </a:t>
            </a:r>
            <a:r>
              <a:rPr lang="en-US" altLang="ko-KR" sz="1400" b="0" i="0" dirty="0">
                <a:effectLst/>
                <a:latin typeface="gg sans"/>
              </a:rPr>
              <a:t>5 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r>
              <a:rPr lang="en-US" altLang="ko-KR" sz="1400" b="0" i="0" dirty="0">
                <a:effectLst/>
                <a:latin typeface="gg sans"/>
              </a:rPr>
              <a:t>	runner 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endParaRPr lang="en-US" altLang="ko-KR" sz="1400" b="0" i="0" dirty="0">
              <a:effectLst/>
              <a:latin typeface="gg sans"/>
            </a:endParaRPr>
          </a:p>
          <a:p>
            <a:pPr marL="635000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ko-KR" altLang="en-US" sz="1400" b="0" i="0" dirty="0">
                <a:effectLst/>
                <a:latin typeface="gg sans"/>
              </a:rPr>
              <a:t>시나리오 </a:t>
            </a:r>
            <a:r>
              <a:rPr lang="en-US" altLang="ko-KR" sz="1400" b="0" i="0" dirty="0">
                <a:effectLst/>
                <a:latin typeface="gg sans"/>
              </a:rPr>
              <a:t>6 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r>
              <a:rPr lang="en-US" altLang="ko-KR" sz="1400" b="0" i="0" dirty="0">
                <a:effectLst/>
                <a:latin typeface="gg sans"/>
              </a:rPr>
              <a:t>	Command Optimize </a:t>
            </a:r>
            <a:r>
              <a:rPr lang="en-US" altLang="ko-KR" sz="1400" dirty="0">
                <a:latin typeface="gg sans"/>
              </a:rPr>
              <a:t>case</a:t>
            </a:r>
            <a:r>
              <a:rPr lang="ko-KR" altLang="en-US" sz="1400" b="0" i="0" dirty="0">
                <a:effectLst/>
                <a:latin typeface="gg sans"/>
              </a:rPr>
              <a:t> </a:t>
            </a:r>
            <a:r>
              <a:rPr lang="en-US" altLang="ko-KR" sz="1400" b="0" i="0" dirty="0">
                <a:effectLst/>
                <a:latin typeface="gg sans"/>
              </a:rPr>
              <a:t>(Ignore command, Merge Erase, Merge Write to Erase(spec</a:t>
            </a:r>
            <a:r>
              <a:rPr lang="ko-KR" altLang="en-US" sz="1400" b="0" i="0" dirty="0">
                <a:effectLst/>
                <a:latin typeface="gg sans"/>
              </a:rPr>
              <a:t>에 정의되지 않은 최적화</a:t>
            </a:r>
            <a:r>
              <a:rPr lang="en-US" altLang="ko-KR" sz="1400" b="0" i="0" dirty="0">
                <a:effectLst/>
                <a:latin typeface="gg sans"/>
              </a:rPr>
              <a:t>), </a:t>
            </a:r>
            <a:r>
              <a:rPr lang="en-US" altLang="ko-KR" sz="1400" dirty="0">
                <a:latin typeface="gg sans"/>
              </a:rPr>
              <a:t>fast</a:t>
            </a:r>
            <a:r>
              <a:rPr lang="ko-KR" altLang="en-US" sz="1400" dirty="0">
                <a:latin typeface="gg sans"/>
              </a:rPr>
              <a:t> </a:t>
            </a:r>
            <a:r>
              <a:rPr lang="en-US" altLang="ko-KR" sz="1400" dirty="0">
                <a:latin typeface="gg sans"/>
              </a:rPr>
              <a:t>read)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8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소감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002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Shell Member</a:t>
            </a:r>
            <a:endParaRPr dirty="0"/>
          </a:p>
        </p:txBody>
      </p:sp>
      <p:sp>
        <p:nvSpPr>
          <p:cNvPr id="71" name="사각형: 둥근 모서리 93">
            <a:extLst>
              <a:ext uri="{FF2B5EF4-FFF2-40B4-BE49-F238E27FC236}">
                <a16:creationId xmlns:a16="http://schemas.microsoft.com/office/drawing/2014/main" id="{F379FFCF-49D5-4A3B-A5B9-1F339ECDB0BF}"/>
              </a:ext>
            </a:extLst>
          </p:cNvPr>
          <p:cNvSpPr/>
          <p:nvPr/>
        </p:nvSpPr>
        <p:spPr>
          <a:xfrm>
            <a:off x="330645" y="1187800"/>
            <a:ext cx="11485533" cy="1234213"/>
          </a:xfrm>
          <a:prstGeom prst="roundRect">
            <a:avLst/>
          </a:prstGeom>
          <a:solidFill>
            <a:srgbClr val="40B0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0"/>
          </a:p>
        </p:txBody>
      </p:sp>
      <p:sp>
        <p:nvSpPr>
          <p:cNvPr id="72" name="사각형: 둥근 모서리 95">
            <a:extLst>
              <a:ext uri="{FF2B5EF4-FFF2-40B4-BE49-F238E27FC236}">
                <a16:creationId xmlns:a16="http://schemas.microsoft.com/office/drawing/2014/main" id="{79F9FBB2-48E2-48D1-AAB3-5A944D9D3A5F}"/>
              </a:ext>
            </a:extLst>
          </p:cNvPr>
          <p:cNvSpPr/>
          <p:nvPr/>
        </p:nvSpPr>
        <p:spPr>
          <a:xfrm>
            <a:off x="312236" y="2507146"/>
            <a:ext cx="11503941" cy="1153080"/>
          </a:xfrm>
          <a:prstGeom prst="roundRect">
            <a:avLst/>
          </a:prstGeom>
          <a:solidFill>
            <a:srgbClr val="2A93F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0"/>
          </a:p>
        </p:txBody>
      </p:sp>
      <p:sp>
        <p:nvSpPr>
          <p:cNvPr id="73" name="사각형: 둥근 모서리 96">
            <a:extLst>
              <a:ext uri="{FF2B5EF4-FFF2-40B4-BE49-F238E27FC236}">
                <a16:creationId xmlns:a16="http://schemas.microsoft.com/office/drawing/2014/main" id="{DE3FF66A-04C0-403B-AA90-74AB217B444C}"/>
              </a:ext>
            </a:extLst>
          </p:cNvPr>
          <p:cNvSpPr/>
          <p:nvPr/>
        </p:nvSpPr>
        <p:spPr>
          <a:xfrm>
            <a:off x="330645" y="3745360"/>
            <a:ext cx="11574310" cy="1229802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97">
            <a:extLst>
              <a:ext uri="{FF2B5EF4-FFF2-40B4-BE49-F238E27FC236}">
                <a16:creationId xmlns:a16="http://schemas.microsoft.com/office/drawing/2014/main" id="{86797E8A-0F82-4E44-9EE2-05E8AC1ECF63}"/>
              </a:ext>
            </a:extLst>
          </p:cNvPr>
          <p:cNvSpPr/>
          <p:nvPr/>
        </p:nvSpPr>
        <p:spPr>
          <a:xfrm>
            <a:off x="330645" y="5018029"/>
            <a:ext cx="11574310" cy="1229802"/>
          </a:xfrm>
          <a:prstGeom prst="roundRect">
            <a:avLst/>
          </a:prstGeom>
          <a:solidFill>
            <a:srgbClr val="00549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7BA4ED-7A72-4A83-BAEA-B99FEF506693}"/>
              </a:ext>
            </a:extLst>
          </p:cNvPr>
          <p:cNvSpPr txBox="1"/>
          <p:nvPr/>
        </p:nvSpPr>
        <p:spPr>
          <a:xfrm>
            <a:off x="632090" y="1875730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설비기술연구소 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A-FAB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기술팀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2E527A-6C52-44DB-85A2-184350F29A69}"/>
              </a:ext>
            </a:extLst>
          </p:cNvPr>
          <p:cNvSpPr txBox="1"/>
          <p:nvPr/>
        </p:nvSpPr>
        <p:spPr>
          <a:xfrm>
            <a:off x="710175" y="26482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김기웅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02F20-83C9-48BF-8011-E432860A5610}"/>
              </a:ext>
            </a:extLst>
          </p:cNvPr>
          <p:cNvSpPr txBox="1"/>
          <p:nvPr/>
        </p:nvSpPr>
        <p:spPr>
          <a:xfrm>
            <a:off x="710175" y="389859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김남민</a:t>
            </a:r>
            <a:endParaRPr lang="ko-KR" altLang="en-US" sz="2400" b="1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9013D1-CB66-42FB-BCD4-81CE568F4E56}"/>
              </a:ext>
            </a:extLst>
          </p:cNvPr>
          <p:cNvSpPr txBox="1"/>
          <p:nvPr/>
        </p:nvSpPr>
        <p:spPr>
          <a:xfrm>
            <a:off x="710175" y="514313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임동혁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9CDB6E-2F38-467A-ABF0-395E3ACDF77D}"/>
              </a:ext>
            </a:extLst>
          </p:cNvPr>
          <p:cNvSpPr txBox="1"/>
          <p:nvPr/>
        </p:nvSpPr>
        <p:spPr>
          <a:xfrm>
            <a:off x="710175" y="13865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강태윤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5E7D602-5813-4C75-A8E9-6DFF744429DC}"/>
              </a:ext>
            </a:extLst>
          </p:cNvPr>
          <p:cNvCxnSpPr/>
          <p:nvPr/>
        </p:nvCxnSpPr>
        <p:spPr>
          <a:xfrm>
            <a:off x="2050377" y="3788227"/>
            <a:ext cx="11728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AF55F5F-A4FC-4722-9C05-16A8B4CF025A}"/>
              </a:ext>
            </a:extLst>
          </p:cNvPr>
          <p:cNvSpPr txBox="1"/>
          <p:nvPr/>
        </p:nvSpPr>
        <p:spPr>
          <a:xfrm>
            <a:off x="710175" y="3159661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S.LSI AP S/W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F0D221-06B3-4F78-980A-5375684148B5}"/>
              </a:ext>
            </a:extLst>
          </p:cNvPr>
          <p:cNvSpPr txBox="1"/>
          <p:nvPr/>
        </p:nvSpPr>
        <p:spPr>
          <a:xfrm>
            <a:off x="434472" y="4374997"/>
            <a:ext cx="1711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AI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센터 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Datacenter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6A43B47-0648-431F-B9B5-80F1660014B3}"/>
              </a:ext>
            </a:extLst>
          </p:cNvPr>
          <p:cNvSpPr txBox="1"/>
          <p:nvPr/>
        </p:nvSpPr>
        <p:spPr>
          <a:xfrm>
            <a:off x="2872703" y="5422823"/>
            <a:ext cx="8441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TDD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개발 </a:t>
            </a:r>
            <a:r>
              <a:rPr lang="ko-KR" altLang="en-US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한다는것이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어떤것인지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제대로 느낄 수 있었습니다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새로운 경험이었고 현업에도 많이 도움될 것 같습니다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0AE2D36-B9FF-4350-8586-22C739E8EADD}"/>
              </a:ext>
            </a:extLst>
          </p:cNvPr>
          <p:cNvSpPr txBox="1"/>
          <p:nvPr/>
        </p:nvSpPr>
        <p:spPr>
          <a:xfrm>
            <a:off x="507505" y="5760391"/>
            <a:ext cx="1638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반도체연구소 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CSE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6297C7-6418-4102-A321-232559924E0D}"/>
              </a:ext>
            </a:extLst>
          </p:cNvPr>
          <p:cNvSpPr txBox="1"/>
          <p:nvPr/>
        </p:nvSpPr>
        <p:spPr>
          <a:xfrm>
            <a:off x="3518632" y="2853363"/>
            <a:ext cx="6518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적절한 업무분장과 더불어 능동적인 협조가 프로젝트 완성에 십분 빛을 발휘했습니다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</a:p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더불어 공통분모가 아니었던 여러 지식과 서로 다른 시각을 나누는 뜻 깊은 시간이었습니다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230EBA-8A04-40D1-8430-F052EB85AAE8}"/>
              </a:ext>
            </a:extLst>
          </p:cNvPr>
          <p:cNvSpPr txBox="1"/>
          <p:nvPr/>
        </p:nvSpPr>
        <p:spPr>
          <a:xfrm>
            <a:off x="3734745" y="4068924"/>
            <a:ext cx="6253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API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관련 스크립트만 무지하게 작성하던 세상에서 벗어날 기회를 주는 수업이었습니다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</a:p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팀원분들께 많이 배우고 갑니다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9F3D77-C3EE-4EB9-BFCE-773FB035BDD4}"/>
              </a:ext>
            </a:extLst>
          </p:cNvPr>
          <p:cNvSpPr txBox="1"/>
          <p:nvPr/>
        </p:nvSpPr>
        <p:spPr>
          <a:xfrm>
            <a:off x="2872703" y="1574073"/>
            <a:ext cx="894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이번 교육을 통해 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TDD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방법론이 실제 개발에 유용하다는 것을 알게 되었습니다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기존에는 테스트를 형식적으로만 작성했지만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</a:p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이제는 품질 높은 소프트웨어 개발과 유지보수를 위해 단위 테스트의 중요성을 실감하게 되었습니다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094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Member</a:t>
            </a:r>
            <a:endParaRPr dirty="0"/>
          </a:p>
        </p:txBody>
      </p:sp>
      <p:sp>
        <p:nvSpPr>
          <p:cNvPr id="32" name="사각형: 둥근 모서리 93">
            <a:extLst>
              <a:ext uri="{FF2B5EF4-FFF2-40B4-BE49-F238E27FC236}">
                <a16:creationId xmlns:a16="http://schemas.microsoft.com/office/drawing/2014/main" id="{E0AD6036-0B05-43F4-8B10-1FF8E07C3141}"/>
              </a:ext>
            </a:extLst>
          </p:cNvPr>
          <p:cNvSpPr/>
          <p:nvPr/>
        </p:nvSpPr>
        <p:spPr>
          <a:xfrm>
            <a:off x="363984" y="1145220"/>
            <a:ext cx="11567603" cy="1167346"/>
          </a:xfrm>
          <a:prstGeom prst="roundRect">
            <a:avLst/>
          </a:prstGeom>
          <a:solidFill>
            <a:srgbClr val="40B0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0"/>
          </a:p>
        </p:txBody>
      </p:sp>
      <p:sp>
        <p:nvSpPr>
          <p:cNvPr id="33" name="사각형: 둥근 모서리 95">
            <a:extLst>
              <a:ext uri="{FF2B5EF4-FFF2-40B4-BE49-F238E27FC236}">
                <a16:creationId xmlns:a16="http://schemas.microsoft.com/office/drawing/2014/main" id="{B27B3685-667E-483A-A8A2-8BCF89AE1AA3}"/>
              </a:ext>
            </a:extLst>
          </p:cNvPr>
          <p:cNvSpPr/>
          <p:nvPr/>
        </p:nvSpPr>
        <p:spPr>
          <a:xfrm>
            <a:off x="363985" y="2405850"/>
            <a:ext cx="11567602" cy="1167346"/>
          </a:xfrm>
          <a:prstGeom prst="roundRect">
            <a:avLst/>
          </a:prstGeom>
          <a:solidFill>
            <a:srgbClr val="2A93F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0"/>
          </a:p>
        </p:txBody>
      </p:sp>
      <p:sp>
        <p:nvSpPr>
          <p:cNvPr id="34" name="사각형: 둥근 모서리 96">
            <a:extLst>
              <a:ext uri="{FF2B5EF4-FFF2-40B4-BE49-F238E27FC236}">
                <a16:creationId xmlns:a16="http://schemas.microsoft.com/office/drawing/2014/main" id="{14556FA7-02BE-48A7-8B1D-FD9BFCEDE88B}"/>
              </a:ext>
            </a:extLst>
          </p:cNvPr>
          <p:cNvSpPr/>
          <p:nvPr/>
        </p:nvSpPr>
        <p:spPr>
          <a:xfrm>
            <a:off x="363984" y="3626020"/>
            <a:ext cx="11567602" cy="123894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30D7CE-9955-46AB-A914-0FE90A655080}"/>
              </a:ext>
            </a:extLst>
          </p:cNvPr>
          <p:cNvSpPr txBox="1"/>
          <p:nvPr/>
        </p:nvSpPr>
        <p:spPr>
          <a:xfrm>
            <a:off x="700118" y="25542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김성현</a:t>
            </a:r>
            <a:endParaRPr lang="ko-KR" altLang="en-US" sz="1000" b="1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1ABEB2-5D07-4F71-8B60-6E65D14091DA}"/>
              </a:ext>
            </a:extLst>
          </p:cNvPr>
          <p:cNvSpPr txBox="1"/>
          <p:nvPr/>
        </p:nvSpPr>
        <p:spPr>
          <a:xfrm>
            <a:off x="727369" y="376095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정보람</a:t>
            </a:r>
            <a:endParaRPr lang="ko-KR" altLang="en-US" sz="2400" b="1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010DD4-030E-4E40-B016-AF738A645E02}"/>
              </a:ext>
            </a:extLst>
          </p:cNvPr>
          <p:cNvSpPr txBox="1"/>
          <p:nvPr/>
        </p:nvSpPr>
        <p:spPr>
          <a:xfrm>
            <a:off x="700119" y="133919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김민규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37F082-3BB4-4628-84D0-07E9C655A40A}"/>
              </a:ext>
            </a:extLst>
          </p:cNvPr>
          <p:cNvSpPr txBox="1"/>
          <p:nvPr/>
        </p:nvSpPr>
        <p:spPr>
          <a:xfrm>
            <a:off x="700118" y="3044280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S.LSI CP S/W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8A5E54-A6AA-4896-889D-07876141A1AB}"/>
              </a:ext>
            </a:extLst>
          </p:cNvPr>
          <p:cNvSpPr txBox="1"/>
          <p:nvPr/>
        </p:nvSpPr>
        <p:spPr>
          <a:xfrm>
            <a:off x="461636" y="4249035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반도체연구소 공정혁신팀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AD97E6-E60A-4C24-AFCF-D76788CE3A93}"/>
              </a:ext>
            </a:extLst>
          </p:cNvPr>
          <p:cNvSpPr txBox="1"/>
          <p:nvPr/>
        </p:nvSpPr>
        <p:spPr>
          <a:xfrm>
            <a:off x="902097" y="183372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AI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센터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7BB464-1406-4387-8912-98760B9F95E5}"/>
              </a:ext>
            </a:extLst>
          </p:cNvPr>
          <p:cNvSpPr txBox="1"/>
          <p:nvPr/>
        </p:nvSpPr>
        <p:spPr>
          <a:xfrm>
            <a:off x="3642043" y="1518500"/>
            <a:ext cx="6253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팀원들과 팀프로젝트를 진행하며 협업의 가치와 실전 개발의 흐름을 배울 수 있었습니다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즐거운 분위기 속에서 보람 있는 결과를 만들어냈고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매우 뜻깊은 시간이었습니다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13FB47-B17D-4B6A-80BB-34311D63A574}"/>
              </a:ext>
            </a:extLst>
          </p:cNvPr>
          <p:cNvSpPr txBox="1"/>
          <p:nvPr/>
        </p:nvSpPr>
        <p:spPr>
          <a:xfrm>
            <a:off x="4053213" y="2704471"/>
            <a:ext cx="5431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팀원분들이 다들 </a:t>
            </a:r>
            <a:r>
              <a:rPr lang="ko-KR" altLang="en-US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잘해주셔서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프로젝트를 잘 끝낼 수 있었던 것 같습니다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</a:p>
          <a:p>
            <a:pPr algn="ctr"/>
            <a:r>
              <a:rPr lang="ko-KR" altLang="en-US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클린코드와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리팩토링에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대해 배운 내용을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빨리 현업에 적용해보고 싶습니다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9806AF-B98C-480C-A6B8-ED314223F02C}"/>
              </a:ext>
            </a:extLst>
          </p:cNvPr>
          <p:cNvSpPr txBox="1"/>
          <p:nvPr/>
        </p:nvSpPr>
        <p:spPr>
          <a:xfrm>
            <a:off x="3010064" y="4084123"/>
            <a:ext cx="8111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팀원분들과 함께 수업에서 배운 것을 적용해가며 주어진 프로젝트를 완성한 것이 뿌듯하고 즐거운 경험이었습니다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998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2">
            <a:extLst>
              <a:ext uri="{FF2B5EF4-FFF2-40B4-BE49-F238E27FC236}">
                <a16:creationId xmlns:a16="http://schemas.microsoft.com/office/drawing/2014/main" id="{083A17AD-B7CA-40B1-AFDA-146AF88D3D8E}"/>
              </a:ext>
            </a:extLst>
          </p:cNvPr>
          <p:cNvSpPr txBox="1">
            <a:spLocks/>
          </p:cNvSpPr>
          <p:nvPr/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ko-KR" altLang="en-US" sz="6600" dirty="0"/>
              <a:t>감사합니다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66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Shell Member</a:t>
            </a:r>
            <a:endParaRPr dirty="0"/>
          </a:p>
        </p:txBody>
      </p:sp>
      <p:sp>
        <p:nvSpPr>
          <p:cNvPr id="71" name="사각형: 둥근 모서리 93">
            <a:extLst>
              <a:ext uri="{FF2B5EF4-FFF2-40B4-BE49-F238E27FC236}">
                <a16:creationId xmlns:a16="http://schemas.microsoft.com/office/drawing/2014/main" id="{F379FFCF-49D5-4A3B-A5B9-1F339ECDB0BF}"/>
              </a:ext>
            </a:extLst>
          </p:cNvPr>
          <p:cNvSpPr/>
          <p:nvPr/>
        </p:nvSpPr>
        <p:spPr>
          <a:xfrm>
            <a:off x="1706139" y="1843315"/>
            <a:ext cx="1861298" cy="4226719"/>
          </a:xfrm>
          <a:prstGeom prst="roundRect">
            <a:avLst/>
          </a:prstGeom>
          <a:solidFill>
            <a:srgbClr val="40B0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0"/>
          </a:p>
        </p:txBody>
      </p:sp>
      <p:sp>
        <p:nvSpPr>
          <p:cNvPr id="72" name="사각형: 둥근 모서리 95">
            <a:extLst>
              <a:ext uri="{FF2B5EF4-FFF2-40B4-BE49-F238E27FC236}">
                <a16:creationId xmlns:a16="http://schemas.microsoft.com/office/drawing/2014/main" id="{79F9FBB2-48E2-48D1-AAB3-5A944D9D3A5F}"/>
              </a:ext>
            </a:extLst>
          </p:cNvPr>
          <p:cNvSpPr/>
          <p:nvPr/>
        </p:nvSpPr>
        <p:spPr>
          <a:xfrm>
            <a:off x="4012280" y="1843315"/>
            <a:ext cx="1861298" cy="4226719"/>
          </a:xfrm>
          <a:prstGeom prst="roundRect">
            <a:avLst/>
          </a:prstGeom>
          <a:solidFill>
            <a:srgbClr val="2A93F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0"/>
          </a:p>
        </p:txBody>
      </p:sp>
      <p:sp>
        <p:nvSpPr>
          <p:cNvPr id="73" name="사각형: 둥근 모서리 96">
            <a:extLst>
              <a:ext uri="{FF2B5EF4-FFF2-40B4-BE49-F238E27FC236}">
                <a16:creationId xmlns:a16="http://schemas.microsoft.com/office/drawing/2014/main" id="{DE3FF66A-04C0-403B-AA90-74AB217B444C}"/>
              </a:ext>
            </a:extLst>
          </p:cNvPr>
          <p:cNvSpPr/>
          <p:nvPr/>
        </p:nvSpPr>
        <p:spPr>
          <a:xfrm>
            <a:off x="6318421" y="1843315"/>
            <a:ext cx="1861298" cy="422671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74" name="사각형: 둥근 모서리 97">
            <a:extLst>
              <a:ext uri="{FF2B5EF4-FFF2-40B4-BE49-F238E27FC236}">
                <a16:creationId xmlns:a16="http://schemas.microsoft.com/office/drawing/2014/main" id="{86797E8A-0F82-4E44-9EE2-05E8AC1ECF63}"/>
              </a:ext>
            </a:extLst>
          </p:cNvPr>
          <p:cNvSpPr/>
          <p:nvPr/>
        </p:nvSpPr>
        <p:spPr>
          <a:xfrm>
            <a:off x="8624563" y="1843315"/>
            <a:ext cx="1861298" cy="4226719"/>
          </a:xfrm>
          <a:prstGeom prst="roundRect">
            <a:avLst/>
          </a:prstGeom>
          <a:solidFill>
            <a:srgbClr val="00549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7BA4ED-7A72-4A83-BAEA-B99FEF506693}"/>
              </a:ext>
            </a:extLst>
          </p:cNvPr>
          <p:cNvSpPr txBox="1"/>
          <p:nvPr/>
        </p:nvSpPr>
        <p:spPr>
          <a:xfrm>
            <a:off x="1989165" y="4435987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설비기술연구소 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A-FAB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기술팀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2E527A-6C52-44DB-85A2-184350F29A69}"/>
              </a:ext>
            </a:extLst>
          </p:cNvPr>
          <p:cNvSpPr txBox="1"/>
          <p:nvPr/>
        </p:nvSpPr>
        <p:spPr>
          <a:xfrm>
            <a:off x="4383699" y="39743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김기웅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02F20-83C9-48BF-8011-E432860A5610}"/>
              </a:ext>
            </a:extLst>
          </p:cNvPr>
          <p:cNvSpPr txBox="1"/>
          <p:nvPr/>
        </p:nvSpPr>
        <p:spPr>
          <a:xfrm>
            <a:off x="6679894" y="39743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김남민</a:t>
            </a:r>
            <a:endParaRPr lang="ko-KR" altLang="en-US" sz="2400" b="1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9013D1-CB66-42FB-BCD4-81CE568F4E56}"/>
              </a:ext>
            </a:extLst>
          </p:cNvPr>
          <p:cNvSpPr txBox="1"/>
          <p:nvPr/>
        </p:nvSpPr>
        <p:spPr>
          <a:xfrm>
            <a:off x="8996429" y="39743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임동혁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6FD45DB-83BC-4CB7-8EB6-BD4C32A6A15F}"/>
              </a:ext>
            </a:extLst>
          </p:cNvPr>
          <p:cNvSpPr/>
          <p:nvPr/>
        </p:nvSpPr>
        <p:spPr>
          <a:xfrm>
            <a:off x="2014653" y="2322674"/>
            <a:ext cx="1244859" cy="12448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6853B42-F6C2-468B-896C-BA902380D6D2}"/>
              </a:ext>
            </a:extLst>
          </p:cNvPr>
          <p:cNvSpPr/>
          <p:nvPr/>
        </p:nvSpPr>
        <p:spPr>
          <a:xfrm>
            <a:off x="4326070" y="2322674"/>
            <a:ext cx="1244859" cy="12448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D4F89B3-D3CA-467A-A2F8-06FC4865BF80}"/>
              </a:ext>
            </a:extLst>
          </p:cNvPr>
          <p:cNvSpPr/>
          <p:nvPr/>
        </p:nvSpPr>
        <p:spPr>
          <a:xfrm>
            <a:off x="6637487" y="2322674"/>
            <a:ext cx="1244859" cy="12448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3EE80DE-D42D-4109-8775-A07DA44CFD45}"/>
              </a:ext>
            </a:extLst>
          </p:cNvPr>
          <p:cNvSpPr/>
          <p:nvPr/>
        </p:nvSpPr>
        <p:spPr>
          <a:xfrm>
            <a:off x="8948904" y="2322674"/>
            <a:ext cx="1244859" cy="12448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9CDB6E-2F38-467A-ABF0-395E3ACDF77D}"/>
              </a:ext>
            </a:extLst>
          </p:cNvPr>
          <p:cNvSpPr txBox="1"/>
          <p:nvPr/>
        </p:nvSpPr>
        <p:spPr>
          <a:xfrm>
            <a:off x="2082793" y="39743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강태윤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5E7D602-5813-4C75-A8E9-6DFF744429DC}"/>
              </a:ext>
            </a:extLst>
          </p:cNvPr>
          <p:cNvCxnSpPr/>
          <p:nvPr/>
        </p:nvCxnSpPr>
        <p:spPr>
          <a:xfrm>
            <a:off x="2050377" y="3788227"/>
            <a:ext cx="11728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2365E47-871A-4100-8883-D2FE17223045}"/>
              </a:ext>
            </a:extLst>
          </p:cNvPr>
          <p:cNvCxnSpPr/>
          <p:nvPr/>
        </p:nvCxnSpPr>
        <p:spPr>
          <a:xfrm>
            <a:off x="4351282" y="3788227"/>
            <a:ext cx="11728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FEF9263-31EC-4C20-BFF4-929116AD1469}"/>
              </a:ext>
            </a:extLst>
          </p:cNvPr>
          <p:cNvCxnSpPr/>
          <p:nvPr/>
        </p:nvCxnSpPr>
        <p:spPr>
          <a:xfrm>
            <a:off x="6647477" y="3788227"/>
            <a:ext cx="11728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978D74F-CA6B-473A-9250-61196C67ECDB}"/>
              </a:ext>
            </a:extLst>
          </p:cNvPr>
          <p:cNvCxnSpPr/>
          <p:nvPr/>
        </p:nvCxnSpPr>
        <p:spPr>
          <a:xfrm>
            <a:off x="8964012" y="3788227"/>
            <a:ext cx="11728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E53F5FE-03DD-446F-A111-D79985D45525}"/>
              </a:ext>
            </a:extLst>
          </p:cNvPr>
          <p:cNvSpPr txBox="1"/>
          <p:nvPr/>
        </p:nvSpPr>
        <p:spPr>
          <a:xfrm>
            <a:off x="1706139" y="4975162"/>
            <a:ext cx="1882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Write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기능 구현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Test Script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기능 구현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Command Pattern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적용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AF55F5F-A4FC-4722-9C05-16A8B4CF025A}"/>
              </a:ext>
            </a:extLst>
          </p:cNvPr>
          <p:cNvSpPr txBox="1"/>
          <p:nvPr/>
        </p:nvSpPr>
        <p:spPr>
          <a:xfrm>
            <a:off x="4364462" y="4482006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S.LSI AP S/W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BAFC24-DD6D-450C-88EC-993D5B60A7C5}"/>
              </a:ext>
            </a:extLst>
          </p:cNvPr>
          <p:cNvSpPr txBox="1"/>
          <p:nvPr/>
        </p:nvSpPr>
        <p:spPr>
          <a:xfrm>
            <a:off x="4073900" y="4979705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Full read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기능 개발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테스트 케이스 작성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Strategy Pattern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적용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F0D221-06B3-4F78-980A-5375684148B5}"/>
              </a:ext>
            </a:extLst>
          </p:cNvPr>
          <p:cNvSpPr txBox="1"/>
          <p:nvPr/>
        </p:nvSpPr>
        <p:spPr>
          <a:xfrm>
            <a:off x="6378080" y="4482006"/>
            <a:ext cx="1711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AI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센터 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Datacenter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6A43B47-0648-431F-B9B5-80F1660014B3}"/>
              </a:ext>
            </a:extLst>
          </p:cNvPr>
          <p:cNvSpPr txBox="1"/>
          <p:nvPr/>
        </p:nvSpPr>
        <p:spPr>
          <a:xfrm>
            <a:off x="6380109" y="4952854"/>
            <a:ext cx="1832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Fullwrite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구현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Logger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구현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기능시연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시나리오 작성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0AE2D36-B9FF-4350-8586-22C739E8EADD}"/>
              </a:ext>
            </a:extLst>
          </p:cNvPr>
          <p:cNvSpPr txBox="1"/>
          <p:nvPr/>
        </p:nvSpPr>
        <p:spPr>
          <a:xfrm>
            <a:off x="8731131" y="4482006"/>
            <a:ext cx="1638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반도체연구소 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CSE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B886F6-023D-40A6-A1A8-AEE6D89E5903}"/>
              </a:ext>
            </a:extLst>
          </p:cNvPr>
          <p:cNvSpPr txBox="1"/>
          <p:nvPr/>
        </p:nvSpPr>
        <p:spPr>
          <a:xfrm>
            <a:off x="8479043" y="4975161"/>
            <a:ext cx="2094262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read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커맨드구현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UnitTest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작성 및 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TDD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진행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runner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기능 개발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F9ED4D17-B2E5-4353-9614-B990F1213A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03" r="3503" b="11385"/>
          <a:stretch>
            <a:fillRect/>
          </a:stretch>
        </p:blipFill>
        <p:spPr>
          <a:xfrm>
            <a:off x="2015556" y="2381284"/>
            <a:ext cx="1244860" cy="1186249"/>
          </a:xfrm>
          <a:custGeom>
            <a:avLst/>
            <a:gdLst>
              <a:gd name="connsiteX0" fmla="*/ 362286 w 1244860"/>
              <a:gd name="connsiteY0" fmla="*/ 0 h 1186249"/>
              <a:gd name="connsiteX1" fmla="*/ 882574 w 1244860"/>
              <a:gd name="connsiteY1" fmla="*/ 0 h 1186249"/>
              <a:gd name="connsiteX2" fmla="*/ 970437 w 1244860"/>
              <a:gd name="connsiteY2" fmla="*/ 47690 h 1186249"/>
              <a:gd name="connsiteX3" fmla="*/ 1244860 w 1244860"/>
              <a:gd name="connsiteY3" fmla="*/ 563819 h 1186249"/>
              <a:gd name="connsiteX4" fmla="*/ 622430 w 1244860"/>
              <a:gd name="connsiteY4" fmla="*/ 1186249 h 1186249"/>
              <a:gd name="connsiteX5" fmla="*/ 0 w 1244860"/>
              <a:gd name="connsiteY5" fmla="*/ 563819 h 1186249"/>
              <a:gd name="connsiteX6" fmla="*/ 274423 w 1244860"/>
              <a:gd name="connsiteY6" fmla="*/ 47690 h 118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4860" h="1186249">
                <a:moveTo>
                  <a:pt x="362286" y="0"/>
                </a:moveTo>
                <a:lnTo>
                  <a:pt x="882574" y="0"/>
                </a:lnTo>
                <a:lnTo>
                  <a:pt x="970437" y="47690"/>
                </a:lnTo>
                <a:cubicBezTo>
                  <a:pt x="1136004" y="159545"/>
                  <a:pt x="1244860" y="348970"/>
                  <a:pt x="1244860" y="563819"/>
                </a:cubicBezTo>
                <a:cubicBezTo>
                  <a:pt x="1244860" y="907578"/>
                  <a:pt x="966189" y="1186249"/>
                  <a:pt x="622430" y="1186249"/>
                </a:cubicBezTo>
                <a:cubicBezTo>
                  <a:pt x="278671" y="1186249"/>
                  <a:pt x="0" y="907578"/>
                  <a:pt x="0" y="563819"/>
                </a:cubicBezTo>
                <a:cubicBezTo>
                  <a:pt x="0" y="348970"/>
                  <a:pt x="108856" y="159545"/>
                  <a:pt x="274423" y="47690"/>
                </a:cubicBezTo>
                <a:close/>
              </a:path>
            </a:pathLst>
          </a:cu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9A3825D4-AED3-45D8-AB72-A45C3B1D64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03" r="3503" b="11385"/>
          <a:stretch>
            <a:fillRect/>
          </a:stretch>
        </p:blipFill>
        <p:spPr>
          <a:xfrm>
            <a:off x="4326070" y="2376965"/>
            <a:ext cx="1244860" cy="1186249"/>
          </a:xfrm>
          <a:custGeom>
            <a:avLst/>
            <a:gdLst>
              <a:gd name="connsiteX0" fmla="*/ 362286 w 1244860"/>
              <a:gd name="connsiteY0" fmla="*/ 0 h 1186249"/>
              <a:gd name="connsiteX1" fmla="*/ 882574 w 1244860"/>
              <a:gd name="connsiteY1" fmla="*/ 0 h 1186249"/>
              <a:gd name="connsiteX2" fmla="*/ 970437 w 1244860"/>
              <a:gd name="connsiteY2" fmla="*/ 47690 h 1186249"/>
              <a:gd name="connsiteX3" fmla="*/ 1244860 w 1244860"/>
              <a:gd name="connsiteY3" fmla="*/ 563819 h 1186249"/>
              <a:gd name="connsiteX4" fmla="*/ 622430 w 1244860"/>
              <a:gd name="connsiteY4" fmla="*/ 1186249 h 1186249"/>
              <a:gd name="connsiteX5" fmla="*/ 0 w 1244860"/>
              <a:gd name="connsiteY5" fmla="*/ 563819 h 1186249"/>
              <a:gd name="connsiteX6" fmla="*/ 274423 w 1244860"/>
              <a:gd name="connsiteY6" fmla="*/ 47690 h 118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4860" h="1186249">
                <a:moveTo>
                  <a:pt x="362286" y="0"/>
                </a:moveTo>
                <a:lnTo>
                  <a:pt x="882574" y="0"/>
                </a:lnTo>
                <a:lnTo>
                  <a:pt x="970437" y="47690"/>
                </a:lnTo>
                <a:cubicBezTo>
                  <a:pt x="1136004" y="159545"/>
                  <a:pt x="1244860" y="348970"/>
                  <a:pt x="1244860" y="563819"/>
                </a:cubicBezTo>
                <a:cubicBezTo>
                  <a:pt x="1244860" y="907578"/>
                  <a:pt x="966189" y="1186249"/>
                  <a:pt x="622430" y="1186249"/>
                </a:cubicBezTo>
                <a:cubicBezTo>
                  <a:pt x="278671" y="1186249"/>
                  <a:pt x="0" y="907578"/>
                  <a:pt x="0" y="563819"/>
                </a:cubicBezTo>
                <a:cubicBezTo>
                  <a:pt x="0" y="348970"/>
                  <a:pt x="108856" y="159545"/>
                  <a:pt x="274423" y="47690"/>
                </a:cubicBezTo>
                <a:close/>
              </a:path>
            </a:pathLst>
          </a:cu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6496105C-BCB3-4E6D-954F-F8EADA109C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03" r="3503" b="11385"/>
          <a:stretch>
            <a:fillRect/>
          </a:stretch>
        </p:blipFill>
        <p:spPr>
          <a:xfrm>
            <a:off x="6626640" y="2386803"/>
            <a:ext cx="1244860" cy="1186249"/>
          </a:xfrm>
          <a:custGeom>
            <a:avLst/>
            <a:gdLst>
              <a:gd name="connsiteX0" fmla="*/ 362286 w 1244860"/>
              <a:gd name="connsiteY0" fmla="*/ 0 h 1186249"/>
              <a:gd name="connsiteX1" fmla="*/ 882574 w 1244860"/>
              <a:gd name="connsiteY1" fmla="*/ 0 h 1186249"/>
              <a:gd name="connsiteX2" fmla="*/ 970437 w 1244860"/>
              <a:gd name="connsiteY2" fmla="*/ 47690 h 1186249"/>
              <a:gd name="connsiteX3" fmla="*/ 1244860 w 1244860"/>
              <a:gd name="connsiteY3" fmla="*/ 563819 h 1186249"/>
              <a:gd name="connsiteX4" fmla="*/ 622430 w 1244860"/>
              <a:gd name="connsiteY4" fmla="*/ 1186249 h 1186249"/>
              <a:gd name="connsiteX5" fmla="*/ 0 w 1244860"/>
              <a:gd name="connsiteY5" fmla="*/ 563819 h 1186249"/>
              <a:gd name="connsiteX6" fmla="*/ 274423 w 1244860"/>
              <a:gd name="connsiteY6" fmla="*/ 47690 h 118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4860" h="1186249">
                <a:moveTo>
                  <a:pt x="362286" y="0"/>
                </a:moveTo>
                <a:lnTo>
                  <a:pt x="882574" y="0"/>
                </a:lnTo>
                <a:lnTo>
                  <a:pt x="970437" y="47690"/>
                </a:lnTo>
                <a:cubicBezTo>
                  <a:pt x="1136004" y="159545"/>
                  <a:pt x="1244860" y="348970"/>
                  <a:pt x="1244860" y="563819"/>
                </a:cubicBezTo>
                <a:cubicBezTo>
                  <a:pt x="1244860" y="907578"/>
                  <a:pt x="966189" y="1186249"/>
                  <a:pt x="622430" y="1186249"/>
                </a:cubicBezTo>
                <a:cubicBezTo>
                  <a:pt x="278671" y="1186249"/>
                  <a:pt x="0" y="907578"/>
                  <a:pt x="0" y="563819"/>
                </a:cubicBezTo>
                <a:cubicBezTo>
                  <a:pt x="0" y="348970"/>
                  <a:pt x="108856" y="159545"/>
                  <a:pt x="274423" y="47690"/>
                </a:cubicBezTo>
                <a:close/>
              </a:path>
            </a:pathLst>
          </a:cu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873517AB-1638-4ED7-9A6D-AFF2FF8479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03" r="3503" b="11385"/>
          <a:stretch>
            <a:fillRect/>
          </a:stretch>
        </p:blipFill>
        <p:spPr>
          <a:xfrm>
            <a:off x="8964012" y="2398325"/>
            <a:ext cx="1244860" cy="1186249"/>
          </a:xfrm>
          <a:custGeom>
            <a:avLst/>
            <a:gdLst>
              <a:gd name="connsiteX0" fmla="*/ 362286 w 1244860"/>
              <a:gd name="connsiteY0" fmla="*/ 0 h 1186249"/>
              <a:gd name="connsiteX1" fmla="*/ 882574 w 1244860"/>
              <a:gd name="connsiteY1" fmla="*/ 0 h 1186249"/>
              <a:gd name="connsiteX2" fmla="*/ 970437 w 1244860"/>
              <a:gd name="connsiteY2" fmla="*/ 47690 h 1186249"/>
              <a:gd name="connsiteX3" fmla="*/ 1244860 w 1244860"/>
              <a:gd name="connsiteY3" fmla="*/ 563819 h 1186249"/>
              <a:gd name="connsiteX4" fmla="*/ 622430 w 1244860"/>
              <a:gd name="connsiteY4" fmla="*/ 1186249 h 1186249"/>
              <a:gd name="connsiteX5" fmla="*/ 0 w 1244860"/>
              <a:gd name="connsiteY5" fmla="*/ 563819 h 1186249"/>
              <a:gd name="connsiteX6" fmla="*/ 274423 w 1244860"/>
              <a:gd name="connsiteY6" fmla="*/ 47690 h 118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4860" h="1186249">
                <a:moveTo>
                  <a:pt x="362286" y="0"/>
                </a:moveTo>
                <a:lnTo>
                  <a:pt x="882574" y="0"/>
                </a:lnTo>
                <a:lnTo>
                  <a:pt x="970437" y="47690"/>
                </a:lnTo>
                <a:cubicBezTo>
                  <a:pt x="1136004" y="159545"/>
                  <a:pt x="1244860" y="348970"/>
                  <a:pt x="1244860" y="563819"/>
                </a:cubicBezTo>
                <a:cubicBezTo>
                  <a:pt x="1244860" y="907578"/>
                  <a:pt x="966189" y="1186249"/>
                  <a:pt x="622430" y="1186249"/>
                </a:cubicBezTo>
                <a:cubicBezTo>
                  <a:pt x="278671" y="1186249"/>
                  <a:pt x="0" y="907578"/>
                  <a:pt x="0" y="563819"/>
                </a:cubicBezTo>
                <a:cubicBezTo>
                  <a:pt x="0" y="348970"/>
                  <a:pt x="108856" y="159545"/>
                  <a:pt x="274423" y="4769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Member</a:t>
            </a:r>
            <a:endParaRPr dirty="0"/>
          </a:p>
        </p:txBody>
      </p:sp>
      <p:sp>
        <p:nvSpPr>
          <p:cNvPr id="32" name="사각형: 둥근 모서리 93">
            <a:extLst>
              <a:ext uri="{FF2B5EF4-FFF2-40B4-BE49-F238E27FC236}">
                <a16:creationId xmlns:a16="http://schemas.microsoft.com/office/drawing/2014/main" id="{E0AD6036-0B05-43F4-8B10-1FF8E07C3141}"/>
              </a:ext>
            </a:extLst>
          </p:cNvPr>
          <p:cNvSpPr/>
          <p:nvPr/>
        </p:nvSpPr>
        <p:spPr>
          <a:xfrm>
            <a:off x="2906867" y="1815606"/>
            <a:ext cx="1861298" cy="4226719"/>
          </a:xfrm>
          <a:prstGeom prst="roundRect">
            <a:avLst/>
          </a:prstGeom>
          <a:solidFill>
            <a:srgbClr val="40B0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0"/>
          </a:p>
        </p:txBody>
      </p:sp>
      <p:sp>
        <p:nvSpPr>
          <p:cNvPr id="33" name="사각형: 둥근 모서리 95">
            <a:extLst>
              <a:ext uri="{FF2B5EF4-FFF2-40B4-BE49-F238E27FC236}">
                <a16:creationId xmlns:a16="http://schemas.microsoft.com/office/drawing/2014/main" id="{B27B3685-667E-483A-A8A2-8BCF89AE1AA3}"/>
              </a:ext>
            </a:extLst>
          </p:cNvPr>
          <p:cNvSpPr/>
          <p:nvPr/>
        </p:nvSpPr>
        <p:spPr>
          <a:xfrm>
            <a:off x="5213008" y="1815606"/>
            <a:ext cx="1861298" cy="4226719"/>
          </a:xfrm>
          <a:prstGeom prst="roundRect">
            <a:avLst/>
          </a:prstGeom>
          <a:solidFill>
            <a:srgbClr val="2A93F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0"/>
          </a:p>
        </p:txBody>
      </p:sp>
      <p:sp>
        <p:nvSpPr>
          <p:cNvPr id="34" name="사각형: 둥근 모서리 96">
            <a:extLst>
              <a:ext uri="{FF2B5EF4-FFF2-40B4-BE49-F238E27FC236}">
                <a16:creationId xmlns:a16="http://schemas.microsoft.com/office/drawing/2014/main" id="{14556FA7-02BE-48A7-8B1D-FD9BFCEDE88B}"/>
              </a:ext>
            </a:extLst>
          </p:cNvPr>
          <p:cNvSpPr/>
          <p:nvPr/>
        </p:nvSpPr>
        <p:spPr>
          <a:xfrm>
            <a:off x="7519149" y="1815606"/>
            <a:ext cx="1861298" cy="422671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30D7CE-9955-46AB-A914-0FE90A655080}"/>
              </a:ext>
            </a:extLst>
          </p:cNvPr>
          <p:cNvSpPr txBox="1"/>
          <p:nvPr/>
        </p:nvSpPr>
        <p:spPr>
          <a:xfrm>
            <a:off x="5409701" y="3946613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김성현</a:t>
            </a:r>
            <a:r>
              <a:rPr lang="en-US" altLang="ko-KR" sz="10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0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팀장</a:t>
            </a:r>
            <a:r>
              <a:rPr lang="en-US" altLang="ko-KR" sz="10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1000" b="1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1ABEB2-5D07-4F71-8B60-6E65D14091DA}"/>
              </a:ext>
            </a:extLst>
          </p:cNvPr>
          <p:cNvSpPr txBox="1"/>
          <p:nvPr/>
        </p:nvSpPr>
        <p:spPr>
          <a:xfrm>
            <a:off x="7880622" y="39466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정보람</a:t>
            </a:r>
            <a:endParaRPr lang="ko-KR" altLang="en-US" sz="2400" b="1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AEE45AC-0A38-48D5-8CF2-579651B7C98D}"/>
              </a:ext>
            </a:extLst>
          </p:cNvPr>
          <p:cNvSpPr/>
          <p:nvPr/>
        </p:nvSpPr>
        <p:spPr>
          <a:xfrm>
            <a:off x="3215381" y="2294965"/>
            <a:ext cx="1244859" cy="12448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C726071-343F-4AEB-85DD-9E75CFC4DC84}"/>
              </a:ext>
            </a:extLst>
          </p:cNvPr>
          <p:cNvSpPr/>
          <p:nvPr/>
        </p:nvSpPr>
        <p:spPr>
          <a:xfrm>
            <a:off x="5526798" y="2294965"/>
            <a:ext cx="1244859" cy="12448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5A763A2-60E1-404F-B482-D4A344E66577}"/>
              </a:ext>
            </a:extLst>
          </p:cNvPr>
          <p:cNvSpPr/>
          <p:nvPr/>
        </p:nvSpPr>
        <p:spPr>
          <a:xfrm>
            <a:off x="7838215" y="2294965"/>
            <a:ext cx="1244859" cy="12448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010DD4-030E-4E40-B016-AF738A645E02}"/>
              </a:ext>
            </a:extLst>
          </p:cNvPr>
          <p:cNvSpPr txBox="1"/>
          <p:nvPr/>
        </p:nvSpPr>
        <p:spPr>
          <a:xfrm>
            <a:off x="3283521" y="39466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김민규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3C5E600-B63B-4ED9-B49B-A53D07D92320}"/>
              </a:ext>
            </a:extLst>
          </p:cNvPr>
          <p:cNvCxnSpPr/>
          <p:nvPr/>
        </p:nvCxnSpPr>
        <p:spPr>
          <a:xfrm>
            <a:off x="3251105" y="3760518"/>
            <a:ext cx="11728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94B18F-0136-4727-9610-55F3866F00F0}"/>
              </a:ext>
            </a:extLst>
          </p:cNvPr>
          <p:cNvCxnSpPr/>
          <p:nvPr/>
        </p:nvCxnSpPr>
        <p:spPr>
          <a:xfrm>
            <a:off x="5552010" y="3760518"/>
            <a:ext cx="11728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4B1EFAD-E9DE-4800-B53E-7B019AB83FF0}"/>
              </a:ext>
            </a:extLst>
          </p:cNvPr>
          <p:cNvCxnSpPr/>
          <p:nvPr/>
        </p:nvCxnSpPr>
        <p:spPr>
          <a:xfrm>
            <a:off x="7848205" y="3760518"/>
            <a:ext cx="11728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B418F99-3F15-42CB-B498-2638AD7EBBED}"/>
              </a:ext>
            </a:extLst>
          </p:cNvPr>
          <p:cNvSpPr txBox="1"/>
          <p:nvPr/>
        </p:nvSpPr>
        <p:spPr>
          <a:xfrm>
            <a:off x="3002992" y="4791055"/>
            <a:ext cx="16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SSD command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구현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Buffer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파일관리 구현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테스트 케이스 작성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37F082-3BB4-4628-84D0-07E9C655A40A}"/>
              </a:ext>
            </a:extLst>
          </p:cNvPr>
          <p:cNvSpPr txBox="1"/>
          <p:nvPr/>
        </p:nvSpPr>
        <p:spPr>
          <a:xfrm>
            <a:off x="5570803" y="4454297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S.LSI CP S/W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6250FE-3033-425A-BAD7-DCFBC912AB0B}"/>
              </a:ext>
            </a:extLst>
          </p:cNvPr>
          <p:cNvSpPr txBox="1"/>
          <p:nvPr/>
        </p:nvSpPr>
        <p:spPr>
          <a:xfrm>
            <a:off x="5409701" y="4832960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최적화알고리즘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  <a:p>
            <a:pPr algn="ctr"/>
            <a:r>
              <a:rPr lang="en-US" altLang="ko-KR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filemanager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8A5E54-A6AA-4896-889D-07876141A1AB}"/>
              </a:ext>
            </a:extLst>
          </p:cNvPr>
          <p:cNvSpPr txBox="1"/>
          <p:nvPr/>
        </p:nvSpPr>
        <p:spPr>
          <a:xfrm>
            <a:off x="7468650" y="4454297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반도체연구소 공정혁신팀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4C8B755-9E73-4317-B434-AFB775A056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03" r="3503" b="11385"/>
          <a:stretch>
            <a:fillRect/>
          </a:stretch>
        </p:blipFill>
        <p:spPr>
          <a:xfrm>
            <a:off x="3216284" y="2353575"/>
            <a:ext cx="1244860" cy="1186249"/>
          </a:xfrm>
          <a:custGeom>
            <a:avLst/>
            <a:gdLst>
              <a:gd name="connsiteX0" fmla="*/ 362286 w 1244860"/>
              <a:gd name="connsiteY0" fmla="*/ 0 h 1186249"/>
              <a:gd name="connsiteX1" fmla="*/ 882574 w 1244860"/>
              <a:gd name="connsiteY1" fmla="*/ 0 h 1186249"/>
              <a:gd name="connsiteX2" fmla="*/ 970437 w 1244860"/>
              <a:gd name="connsiteY2" fmla="*/ 47690 h 1186249"/>
              <a:gd name="connsiteX3" fmla="*/ 1244860 w 1244860"/>
              <a:gd name="connsiteY3" fmla="*/ 563819 h 1186249"/>
              <a:gd name="connsiteX4" fmla="*/ 622430 w 1244860"/>
              <a:gd name="connsiteY4" fmla="*/ 1186249 h 1186249"/>
              <a:gd name="connsiteX5" fmla="*/ 0 w 1244860"/>
              <a:gd name="connsiteY5" fmla="*/ 563819 h 1186249"/>
              <a:gd name="connsiteX6" fmla="*/ 274423 w 1244860"/>
              <a:gd name="connsiteY6" fmla="*/ 47690 h 118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4860" h="1186249">
                <a:moveTo>
                  <a:pt x="362286" y="0"/>
                </a:moveTo>
                <a:lnTo>
                  <a:pt x="882574" y="0"/>
                </a:lnTo>
                <a:lnTo>
                  <a:pt x="970437" y="47690"/>
                </a:lnTo>
                <a:cubicBezTo>
                  <a:pt x="1136004" y="159545"/>
                  <a:pt x="1244860" y="348970"/>
                  <a:pt x="1244860" y="563819"/>
                </a:cubicBezTo>
                <a:cubicBezTo>
                  <a:pt x="1244860" y="907578"/>
                  <a:pt x="966189" y="1186249"/>
                  <a:pt x="622430" y="1186249"/>
                </a:cubicBezTo>
                <a:cubicBezTo>
                  <a:pt x="278671" y="1186249"/>
                  <a:pt x="0" y="907578"/>
                  <a:pt x="0" y="563819"/>
                </a:cubicBezTo>
                <a:cubicBezTo>
                  <a:pt x="0" y="348970"/>
                  <a:pt x="108856" y="159545"/>
                  <a:pt x="274423" y="47690"/>
                </a:cubicBezTo>
                <a:close/>
              </a:path>
            </a:pathLst>
          </a:cu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9880BD42-F51E-4EB1-953D-D028B1A92D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03" r="3503" b="11385"/>
          <a:stretch>
            <a:fillRect/>
          </a:stretch>
        </p:blipFill>
        <p:spPr>
          <a:xfrm>
            <a:off x="5526798" y="2349256"/>
            <a:ext cx="1244860" cy="1186249"/>
          </a:xfrm>
          <a:custGeom>
            <a:avLst/>
            <a:gdLst>
              <a:gd name="connsiteX0" fmla="*/ 362286 w 1244860"/>
              <a:gd name="connsiteY0" fmla="*/ 0 h 1186249"/>
              <a:gd name="connsiteX1" fmla="*/ 882574 w 1244860"/>
              <a:gd name="connsiteY1" fmla="*/ 0 h 1186249"/>
              <a:gd name="connsiteX2" fmla="*/ 970437 w 1244860"/>
              <a:gd name="connsiteY2" fmla="*/ 47690 h 1186249"/>
              <a:gd name="connsiteX3" fmla="*/ 1244860 w 1244860"/>
              <a:gd name="connsiteY3" fmla="*/ 563819 h 1186249"/>
              <a:gd name="connsiteX4" fmla="*/ 622430 w 1244860"/>
              <a:gd name="connsiteY4" fmla="*/ 1186249 h 1186249"/>
              <a:gd name="connsiteX5" fmla="*/ 0 w 1244860"/>
              <a:gd name="connsiteY5" fmla="*/ 563819 h 1186249"/>
              <a:gd name="connsiteX6" fmla="*/ 274423 w 1244860"/>
              <a:gd name="connsiteY6" fmla="*/ 47690 h 118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4860" h="1186249">
                <a:moveTo>
                  <a:pt x="362286" y="0"/>
                </a:moveTo>
                <a:lnTo>
                  <a:pt x="882574" y="0"/>
                </a:lnTo>
                <a:lnTo>
                  <a:pt x="970437" y="47690"/>
                </a:lnTo>
                <a:cubicBezTo>
                  <a:pt x="1136004" y="159545"/>
                  <a:pt x="1244860" y="348970"/>
                  <a:pt x="1244860" y="563819"/>
                </a:cubicBezTo>
                <a:cubicBezTo>
                  <a:pt x="1244860" y="907578"/>
                  <a:pt x="966189" y="1186249"/>
                  <a:pt x="622430" y="1186249"/>
                </a:cubicBezTo>
                <a:cubicBezTo>
                  <a:pt x="278671" y="1186249"/>
                  <a:pt x="0" y="907578"/>
                  <a:pt x="0" y="563819"/>
                </a:cubicBezTo>
                <a:cubicBezTo>
                  <a:pt x="0" y="348970"/>
                  <a:pt x="108856" y="159545"/>
                  <a:pt x="274423" y="47690"/>
                </a:cubicBezTo>
                <a:close/>
              </a:path>
            </a:pathLst>
          </a:cu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0EF2352-4F39-4498-B432-17D321F15B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78" r="3878" b="7756"/>
          <a:stretch>
            <a:fillRect/>
          </a:stretch>
        </p:blipFill>
        <p:spPr>
          <a:xfrm>
            <a:off x="7838215" y="2317974"/>
            <a:ext cx="1244860" cy="1244860"/>
          </a:xfrm>
          <a:custGeom>
            <a:avLst/>
            <a:gdLst>
              <a:gd name="connsiteX0" fmla="*/ 622430 w 1244860"/>
              <a:gd name="connsiteY0" fmla="*/ 0 h 1244860"/>
              <a:gd name="connsiteX1" fmla="*/ 1244860 w 1244860"/>
              <a:gd name="connsiteY1" fmla="*/ 622430 h 1244860"/>
              <a:gd name="connsiteX2" fmla="*/ 622430 w 1244860"/>
              <a:gd name="connsiteY2" fmla="*/ 1244860 h 1244860"/>
              <a:gd name="connsiteX3" fmla="*/ 0 w 1244860"/>
              <a:gd name="connsiteY3" fmla="*/ 622430 h 1244860"/>
              <a:gd name="connsiteX4" fmla="*/ 622430 w 1244860"/>
              <a:gd name="connsiteY4" fmla="*/ 0 h 124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860" h="1244860">
                <a:moveTo>
                  <a:pt x="622430" y="0"/>
                </a:moveTo>
                <a:cubicBezTo>
                  <a:pt x="966189" y="0"/>
                  <a:pt x="1244860" y="278671"/>
                  <a:pt x="1244860" y="622430"/>
                </a:cubicBezTo>
                <a:cubicBezTo>
                  <a:pt x="1244860" y="966189"/>
                  <a:pt x="966189" y="1244860"/>
                  <a:pt x="622430" y="1244860"/>
                </a:cubicBezTo>
                <a:cubicBezTo>
                  <a:pt x="278671" y="1244860"/>
                  <a:pt x="0" y="966189"/>
                  <a:pt x="0" y="622430"/>
                </a:cubicBezTo>
                <a:cubicBezTo>
                  <a:pt x="0" y="278671"/>
                  <a:pt x="278671" y="0"/>
                  <a:pt x="622430" y="0"/>
                </a:cubicBezTo>
                <a:close/>
              </a:path>
            </a:pathLst>
          </a:cu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9AD97E6-E60A-4C24-AFCF-D76788CE3A93}"/>
              </a:ext>
            </a:extLst>
          </p:cNvPr>
          <p:cNvSpPr txBox="1"/>
          <p:nvPr/>
        </p:nvSpPr>
        <p:spPr>
          <a:xfrm>
            <a:off x="3520459" y="4461167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AI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센터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ABE780-71F1-465A-BC65-C89312B0E0EB}"/>
              </a:ext>
            </a:extLst>
          </p:cNvPr>
          <p:cNvSpPr txBox="1"/>
          <p:nvPr/>
        </p:nvSpPr>
        <p:spPr>
          <a:xfrm>
            <a:off x="7588087" y="4832960"/>
            <a:ext cx="1784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Read, Write TDD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</a:t>
            </a:r>
            <a:b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erase&amp;flush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기능 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및 </a:t>
            </a:r>
            <a:r>
              <a:rPr lang="ko-KR" altLang="en-US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리팩토링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SSD </a:t>
            </a:r>
            <a:r>
              <a:rPr lang="en-US" altLang="ko-KR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Unittest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45025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기능 구현 소개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4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3CE7C7F-64C7-4DB4-8C79-A389E3758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1436" b="41618"/>
          <a:stretch/>
        </p:blipFill>
        <p:spPr>
          <a:xfrm>
            <a:off x="126514" y="1251752"/>
            <a:ext cx="11765341" cy="5007005"/>
          </a:xfrm>
          <a:prstGeom prst="rect">
            <a:avLst/>
          </a:prstGeom>
        </p:spPr>
      </p:pic>
      <p:sp>
        <p:nvSpPr>
          <p:cNvPr id="30" name="Google Shape;59;p3">
            <a:extLst>
              <a:ext uri="{FF2B5EF4-FFF2-40B4-BE49-F238E27FC236}">
                <a16:creationId xmlns:a16="http://schemas.microsoft.com/office/drawing/2014/main" id="{D760D213-B67C-4CEE-9494-3F25268320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1769492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Shell Class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093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3CE7C7F-64C7-4DB4-8C79-A389E3758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082" r="13057"/>
          <a:stretch/>
        </p:blipFill>
        <p:spPr>
          <a:xfrm>
            <a:off x="0" y="1083076"/>
            <a:ext cx="11665258" cy="5051394"/>
          </a:xfrm>
          <a:prstGeom prst="rect">
            <a:avLst/>
          </a:prstGeom>
        </p:spPr>
      </p:pic>
      <p:sp>
        <p:nvSpPr>
          <p:cNvPr id="3" name="Google Shape;59;p3">
            <a:extLst>
              <a:ext uri="{FF2B5EF4-FFF2-40B4-BE49-F238E27FC236}">
                <a16:creationId xmlns:a16="http://schemas.microsoft.com/office/drawing/2014/main" id="{E5C5B998-EA33-4EE0-82EC-25573032A2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1769492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SSD Class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817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F46E725B-E90D-4E78-8D08-795288D88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398" y="4372554"/>
            <a:ext cx="7599352" cy="2313529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1769492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Command Buffer </a:t>
            </a:r>
            <a:r>
              <a:rPr lang="ko-KR" altLang="en-US" dirty="0"/>
              <a:t>최적화 검증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0" y="1141873"/>
            <a:ext cx="12586238" cy="129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635000" indent="-457200">
              <a:lnSpc>
                <a:spcPct val="130000"/>
              </a:lnSpc>
              <a:spcBef>
                <a:spcPts val="0"/>
              </a:spcBef>
              <a:buSzPct val="120000"/>
              <a:buAutoNum type="arabicParenR"/>
            </a:pPr>
            <a:r>
              <a:rPr lang="en-US" altLang="ko-KR" sz="2000" dirty="0"/>
              <a:t>Test buffer : buffer </a:t>
            </a:r>
            <a:r>
              <a:rPr lang="ko-KR" altLang="en-US" sz="2000" dirty="0"/>
              <a:t>에 현재 존재하는 </a:t>
            </a:r>
            <a:r>
              <a:rPr lang="en-US" altLang="ko-KR" sz="2000" dirty="0"/>
              <a:t>command list </a:t>
            </a:r>
          </a:p>
          <a:p>
            <a:pPr marL="635000" indent="-457200">
              <a:lnSpc>
                <a:spcPct val="130000"/>
              </a:lnSpc>
              <a:spcBef>
                <a:spcPts val="0"/>
              </a:spcBef>
              <a:buSzPct val="120000"/>
              <a:buAutoNum type="arabicParenR"/>
            </a:pPr>
            <a:r>
              <a:rPr lang="en-US" altLang="ko-KR" sz="2000" dirty="0"/>
              <a:t>Result buffer (Expected buffer) : </a:t>
            </a:r>
            <a:r>
              <a:rPr lang="ko-KR" altLang="en-US" sz="2000" dirty="0"/>
              <a:t>최적화 후 기대되는 </a:t>
            </a:r>
            <a:r>
              <a:rPr lang="en-US" altLang="ko-KR" sz="2000" dirty="0"/>
              <a:t>command list </a:t>
            </a:r>
          </a:p>
          <a:p>
            <a:pPr marL="635000" indent="-457200">
              <a:lnSpc>
                <a:spcPct val="130000"/>
              </a:lnSpc>
              <a:spcBef>
                <a:spcPts val="0"/>
              </a:spcBef>
              <a:buSzPct val="120000"/>
              <a:buAutoNum type="arabicParenR"/>
            </a:pPr>
            <a:r>
              <a:rPr lang="en-US" altLang="ko-KR" sz="2000" dirty="0"/>
              <a:t>Optimized buffer : 1</a:t>
            </a:r>
            <a:r>
              <a:rPr lang="ko-KR" altLang="en-US" sz="2000" dirty="0"/>
              <a:t>의 </a:t>
            </a:r>
            <a:r>
              <a:rPr lang="en-US" altLang="ko-KR" sz="2000" dirty="0"/>
              <a:t>test case </a:t>
            </a:r>
            <a:r>
              <a:rPr lang="ko-KR" altLang="en-US" sz="2000" dirty="0"/>
              <a:t>가 주어졌을 때 개발한 </a:t>
            </a:r>
            <a:r>
              <a:rPr lang="en-US" altLang="ko-KR" sz="2000" dirty="0"/>
              <a:t>optimization </a:t>
            </a:r>
            <a:br>
              <a:rPr lang="en-US" altLang="ko-KR" sz="2000" dirty="0"/>
            </a:br>
            <a:r>
              <a:rPr lang="ko-KR" altLang="en-US" sz="2000" dirty="0"/>
              <a:t>알고리즘을 적용했을 때 </a:t>
            </a:r>
            <a:r>
              <a:rPr lang="en-US" altLang="ko-KR" sz="2000" dirty="0"/>
              <a:t>return </a:t>
            </a:r>
            <a:r>
              <a:rPr lang="ko-KR" altLang="en-US" sz="2000" dirty="0"/>
              <a:t>되는 </a:t>
            </a:r>
            <a:r>
              <a:rPr lang="en-US" altLang="ko-KR" sz="2000" dirty="0"/>
              <a:t>command list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B54729-4E53-4043-95D0-09132BDFD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50" y="2343440"/>
            <a:ext cx="3955189" cy="43594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E3B436A-EBB3-4946-A61D-245092ED1EDC}"/>
              </a:ext>
            </a:extLst>
          </p:cNvPr>
          <p:cNvSpPr txBox="1"/>
          <p:nvPr/>
        </p:nvSpPr>
        <p:spPr>
          <a:xfrm>
            <a:off x="6036402" y="2567118"/>
            <a:ext cx="65961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CE307B6F-93C4-497A-807F-D2588B339214}"/>
              </a:ext>
            </a:extLst>
          </p:cNvPr>
          <p:cNvGraphicFramePr>
            <a:graphicFrameLocks noGrp="1"/>
          </p:cNvGraphicFramePr>
          <p:nvPr/>
        </p:nvGraphicFramePr>
        <p:xfrm>
          <a:off x="4346686" y="2343440"/>
          <a:ext cx="7581064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802">
                  <a:extLst>
                    <a:ext uri="{9D8B030D-6E8A-4147-A177-3AD203B41FA5}">
                      <a16:colId xmlns:a16="http://schemas.microsoft.com/office/drawing/2014/main" val="2668951492"/>
                    </a:ext>
                  </a:extLst>
                </a:gridCol>
                <a:gridCol w="3451262">
                  <a:extLst>
                    <a:ext uri="{9D8B030D-6E8A-4147-A177-3AD203B41FA5}">
                      <a16:colId xmlns:a16="http://schemas.microsoft.com/office/drawing/2014/main" val="1479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검증 </a:t>
                      </a:r>
                      <a:r>
                        <a:rPr lang="en-US" altLang="ko-K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검증 </a:t>
                      </a:r>
                      <a:r>
                        <a:rPr lang="en-US" altLang="ko-K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A: Result buffer </a:t>
                      </a:r>
                      <a:r>
                        <a:rPr lang="ko-KR" altLang="en-US" dirty="0"/>
                        <a:t>대로 </a:t>
                      </a:r>
                      <a:r>
                        <a:rPr lang="en-US" altLang="ko-KR" dirty="0"/>
                        <a:t>command </a:t>
                      </a:r>
                      <a:r>
                        <a:rPr lang="ko-KR" altLang="en-US" dirty="0"/>
                        <a:t>가 실행되었을 때 </a:t>
                      </a:r>
                      <a:r>
                        <a:rPr lang="en-US" altLang="ko-KR" dirty="0"/>
                        <a:t>nand </a:t>
                      </a:r>
                      <a:r>
                        <a:rPr lang="ko-KR" altLang="en-US" dirty="0"/>
                        <a:t>의 상태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r>
                        <a:rPr lang="en-US" altLang="ko-KR" dirty="0"/>
                        <a:t>B: Optimized buffer</a:t>
                      </a:r>
                      <a:r>
                        <a:rPr lang="ko-KR" altLang="en-US" dirty="0"/>
                        <a:t> 대로 </a:t>
                      </a:r>
                      <a:r>
                        <a:rPr lang="en-US" altLang="ko-KR" dirty="0"/>
                        <a:t>command</a:t>
                      </a:r>
                      <a:r>
                        <a:rPr lang="ko-KR" altLang="en-US" dirty="0"/>
                        <a:t>가 실행되었을 때 </a:t>
                      </a:r>
                      <a:r>
                        <a:rPr lang="en-US" altLang="ko-KR" dirty="0"/>
                        <a:t>nand</a:t>
                      </a:r>
                      <a:r>
                        <a:rPr lang="ko-KR" altLang="en-US" dirty="0"/>
                        <a:t>의 상태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C: Result buffer </a:t>
                      </a:r>
                      <a:r>
                        <a:rPr lang="ko-KR" altLang="en-US" dirty="0"/>
                        <a:t>내 유효 </a:t>
                      </a:r>
                      <a:r>
                        <a:rPr lang="en-US" altLang="ko-KR" dirty="0"/>
                        <a:t>command </a:t>
                      </a:r>
                      <a:r>
                        <a:rPr lang="ko-KR" altLang="en-US" dirty="0"/>
                        <a:t>개수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r>
                        <a:rPr lang="en-US" altLang="ko-KR" dirty="0"/>
                        <a:t>D: Optimized buffer </a:t>
                      </a:r>
                      <a:r>
                        <a:rPr lang="ko-KR" altLang="en-US" dirty="0"/>
                        <a:t>내 유효 </a:t>
                      </a:r>
                      <a:r>
                        <a:rPr lang="en-US" altLang="ko-KR" dirty="0"/>
                        <a:t>command </a:t>
                      </a:r>
                      <a:r>
                        <a:rPr lang="ko-KR" altLang="en-US" dirty="0"/>
                        <a:t>개수 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3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일치하는지 검증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C&gt;= D </a:t>
                      </a:r>
                      <a:r>
                        <a:rPr lang="ko-KR" altLang="en-US" dirty="0"/>
                        <a:t>인지 검증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909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AD74E4F-10F5-4FD3-B472-1F355A2D5809}"/>
              </a:ext>
            </a:extLst>
          </p:cNvPr>
          <p:cNvSpPr txBox="1"/>
          <p:nvPr/>
        </p:nvSpPr>
        <p:spPr>
          <a:xfrm>
            <a:off x="983202" y="3773530"/>
            <a:ext cx="6316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검증 </a:t>
            </a:r>
            <a:r>
              <a:rPr lang="en-US" altLang="ko-KR" b="1" dirty="0">
                <a:solidFill>
                  <a:srgbClr val="FFFF00"/>
                </a:solidFill>
              </a:rPr>
              <a:t>1 </a:t>
            </a:r>
            <a:r>
              <a:rPr lang="ko-KR" altLang="en-US" b="1" dirty="0">
                <a:solidFill>
                  <a:srgbClr val="FFFF00"/>
                </a:solidFill>
              </a:rPr>
              <a:t>을 위한 함수 구현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11EFB-6BDF-4876-912E-9E021277C38D}"/>
              </a:ext>
            </a:extLst>
          </p:cNvPr>
          <p:cNvSpPr txBox="1"/>
          <p:nvPr/>
        </p:nvSpPr>
        <p:spPr>
          <a:xfrm>
            <a:off x="7200234" y="6184554"/>
            <a:ext cx="6316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검증 </a:t>
            </a:r>
            <a:r>
              <a:rPr lang="en-US" altLang="ko-KR" b="1" dirty="0">
                <a:solidFill>
                  <a:srgbClr val="FFFF00"/>
                </a:solidFill>
              </a:rPr>
              <a:t>2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F4CA9D-88D4-47A0-A577-DEBB917D46DA}"/>
              </a:ext>
            </a:extLst>
          </p:cNvPr>
          <p:cNvSpPr txBox="1"/>
          <p:nvPr/>
        </p:nvSpPr>
        <p:spPr>
          <a:xfrm>
            <a:off x="9474279" y="6414280"/>
            <a:ext cx="6316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검증 </a:t>
            </a:r>
            <a:r>
              <a:rPr lang="en-US" altLang="ko-KR" b="1" dirty="0">
                <a:solidFill>
                  <a:srgbClr val="FFFF00"/>
                </a:solidFill>
              </a:rPr>
              <a:t>1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6219D95-4ED5-4172-83A7-1D3CD93B19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6693"/>
          <a:stretch/>
        </p:blipFill>
        <p:spPr>
          <a:xfrm>
            <a:off x="7965348" y="1016429"/>
            <a:ext cx="3962402" cy="129605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63BC811-45E5-4EF6-A3AB-E01CE9DA5CD9}"/>
              </a:ext>
            </a:extLst>
          </p:cNvPr>
          <p:cNvSpPr txBox="1"/>
          <p:nvPr/>
        </p:nvSpPr>
        <p:spPr>
          <a:xfrm>
            <a:off x="10471626" y="1010481"/>
            <a:ext cx="6316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Buffer </a:t>
            </a:r>
            <a:r>
              <a:rPr lang="ko-KR" altLang="en-US" b="1" dirty="0">
                <a:solidFill>
                  <a:srgbClr val="FFFF00"/>
                </a:solidFill>
              </a:rPr>
              <a:t>종류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3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TDD</a:t>
            </a:r>
            <a:r>
              <a:rPr lang="ko-KR" altLang="en-US" dirty="0"/>
              <a:t> 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896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1133</Words>
  <Application>Microsoft Office PowerPoint</Application>
  <PresentationFormat>와이드스크린</PresentationFormat>
  <Paragraphs>194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gg sans</vt:lpstr>
      <vt:lpstr>KoPub돋움체 Bold</vt:lpstr>
      <vt:lpstr>KoPub돋움체 Light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Shell Member</vt:lpstr>
      <vt:lpstr>SSD Member</vt:lpstr>
      <vt:lpstr>PowerPoint 프레젠테이션</vt:lpstr>
      <vt:lpstr>Shell Class diagram</vt:lpstr>
      <vt:lpstr>SSD Class diagram</vt:lpstr>
      <vt:lpstr>SSD Command Buffer 최적화 검증</vt:lpstr>
      <vt:lpstr>PowerPoint 프레젠테이션</vt:lpstr>
      <vt:lpstr>test_shell.py, test_shell_erase.py</vt:lpstr>
      <vt:lpstr>test_ssd.py</vt:lpstr>
      <vt:lpstr>TDD 활용: read 커맨드 유효성 검사</vt:lpstr>
      <vt:lpstr>TDD 활용: SSD write 기능 개발 </vt:lpstr>
      <vt:lpstr>PowerPoint 프레젠테이션</vt:lpstr>
      <vt:lpstr>Mocking 활용: write 커맨드 입력 대체 </vt:lpstr>
      <vt:lpstr>Mocking 활용: SSD 기능 개발을 위한 Test Double </vt:lpstr>
      <vt:lpstr>PowerPoint 프레젠테이션</vt:lpstr>
      <vt:lpstr>SSD.py - Class 분리</vt:lpstr>
      <vt:lpstr>Command Pattern </vt:lpstr>
      <vt:lpstr>Strategy Pattern </vt:lpstr>
      <vt:lpstr>Singleton pattern</vt:lpstr>
      <vt:lpstr>Factory Parttern</vt:lpstr>
      <vt:lpstr>PowerPoint 프레젠테이션</vt:lpstr>
      <vt:lpstr>기능 시연</vt:lpstr>
      <vt:lpstr>PowerPoint 프레젠테이션</vt:lpstr>
      <vt:lpstr>Shell Member</vt:lpstr>
      <vt:lpstr>SSD Member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Lee</cp:lastModifiedBy>
  <cp:revision>26</cp:revision>
  <dcterms:created xsi:type="dcterms:W3CDTF">2024-04-15T01:50:35Z</dcterms:created>
  <dcterms:modified xsi:type="dcterms:W3CDTF">2025-06-24T04:24:30Z</dcterms:modified>
</cp:coreProperties>
</file>