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319" r:id="rId3"/>
    <p:sldId id="332" r:id="rId4"/>
    <p:sldId id="335" r:id="rId5"/>
    <p:sldId id="336" r:id="rId6"/>
    <p:sldId id="286" r:id="rId7"/>
    <p:sldId id="330" r:id="rId8"/>
    <p:sldId id="334" r:id="rId9"/>
  </p:sldIdLst>
  <p:sldSz cx="9144000" cy="6858000" type="screen4x3"/>
  <p:notesSz cx="6888163" cy="100203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8C3656C6-78FF-48EC-B81B-713454227CCC}">
          <p14:sldIdLst>
            <p14:sldId id="256"/>
            <p14:sldId id="319"/>
            <p14:sldId id="332"/>
            <p14:sldId id="335"/>
            <p14:sldId id="336"/>
            <p14:sldId id="286"/>
          </p14:sldIdLst>
        </p14:section>
        <p14:section name="Раздел без заголовка" id="{70D840CE-EFC6-4487-9893-3DBFB38A3E1B}">
          <p14:sldIdLst>
            <p14:sldId id="330"/>
            <p14:sldId id="3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Пользователь Windows" initials="ПW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468F"/>
    <a:srgbClr val="FFFFFF"/>
    <a:srgbClr val="BFCEAD"/>
    <a:srgbClr val="8EB78F"/>
    <a:srgbClr val="E6E6E6"/>
    <a:srgbClr val="2D579A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849" autoAdjust="0"/>
    <p:restoredTop sz="94673" autoAdjust="0"/>
  </p:normalViewPr>
  <p:slideViewPr>
    <p:cSldViewPr snapToGrid="0" showGuides="1">
      <p:cViewPr varScale="1">
        <p:scale>
          <a:sx n="113" d="100"/>
          <a:sy n="113" d="100"/>
        </p:scale>
        <p:origin x="1200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91E7D771-F70A-4361-9284-A691DA6E8111}" type="datetimeFigureOut">
              <a:rPr lang="ru-RU" smtClean="0"/>
              <a:t>19.08.2024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E7F031EE-BFE9-4707-A7DA-625066E6700A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136370B5-002D-46FC-9353-6BE0CC5A185C}" type="datetimeFigureOut">
              <a:rPr lang="ru-RU" smtClean="0"/>
              <a:t>19.08.2024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39800" y="750888"/>
            <a:ext cx="5008563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vert="horz" lIns="96616" tIns="48308" rIns="96616" bIns="48308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901698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E9149C05-52B1-487D-87D7-50518A67EEAB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49C05-52B1-487D-87D7-50518A67EEAB}" type="slidenum">
              <a:rPr lang="ru-RU" smtClean="0"/>
              <a:t>1</a:t>
            </a:fld>
            <a:endParaRPr lang="ru-RU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2E8D76E-67AA-48C5-83A9-C313694221C6}" type="datetimeFigureOut">
              <a:rPr lang="ru-RU" smtClean="0"/>
              <a:t>19.08.2024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03179F-B172-4B1B-AE76-EF9D786F7E6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2E8D76E-67AA-48C5-83A9-C313694221C6}" type="datetimeFigureOut">
              <a:rPr lang="ru-RU" smtClean="0"/>
              <a:t>19.08.2024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03179F-B172-4B1B-AE76-EF9D786F7E6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229600" cy="634082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2E8D76E-67AA-48C5-83A9-C313694221C6}" type="datetimeFigureOut">
              <a:rPr lang="ru-RU" smtClean="0"/>
              <a:t>19.08.2024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03179F-B172-4B1B-AE76-EF9D786F7E6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2E8D76E-67AA-48C5-83A9-C313694221C6}" type="datetimeFigureOut">
              <a:rPr lang="ru-RU" smtClean="0"/>
              <a:t>19.08.2024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03179F-B172-4B1B-AE76-EF9D786F7E6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2E8D76E-67AA-48C5-83A9-C313694221C6}" type="datetimeFigureOut">
              <a:rPr lang="ru-RU" smtClean="0"/>
              <a:t>19.08.2024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03179F-B172-4B1B-AE76-EF9D786F7E6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2E8D76E-67AA-48C5-83A9-C313694221C6}" type="datetimeFigureOut">
              <a:rPr lang="ru-RU" smtClean="0"/>
              <a:t>19.08.2024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03179F-B172-4B1B-AE76-EF9D786F7E6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2E8D76E-67AA-48C5-83A9-C313694221C6}" type="datetimeFigureOut">
              <a:rPr lang="ru-RU" smtClean="0"/>
              <a:t>19.08.2024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03179F-B172-4B1B-AE76-EF9D786F7E6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2E8D76E-67AA-48C5-83A9-C313694221C6}" type="datetimeFigureOut">
              <a:rPr lang="ru-RU" smtClean="0"/>
              <a:t>19.08.2024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03179F-B172-4B1B-AE76-EF9D786F7E6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2E8D76E-67AA-48C5-83A9-C313694221C6}" type="datetimeFigureOut">
              <a:rPr lang="ru-RU" smtClean="0"/>
              <a:t>19.08.2024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03179F-B172-4B1B-AE76-EF9D786F7E6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2E8D76E-67AA-48C5-83A9-C313694221C6}" type="datetimeFigureOut">
              <a:rPr lang="ru-RU" smtClean="0"/>
              <a:t>19.08.2024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03179F-B172-4B1B-AE76-EF9D786F7E6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H:\Кванториум\17-01-30 Урок технологии\img\shutterstock_475051996 [Converted]-01.png"/>
          <p:cNvPicPr>
            <a:picLocks noChangeAspect="1" noChangeArrowheads="1"/>
          </p:cNvPicPr>
          <p:nvPr userDrawn="1"/>
        </p:nvPicPr>
        <p:blipFill rotWithShape="1">
          <a:blip r:embed="rId13" cstate="print"/>
          <a:srcRect/>
          <a:stretch>
            <a:fillRect/>
          </a:stretch>
        </p:blipFill>
        <p:spPr bwMode="auto">
          <a:xfrm flipH="1">
            <a:off x="0" y="0"/>
            <a:ext cx="9144000" cy="147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pic>
        <p:nvPicPr>
          <p:cNvPr id="7" name="Picture 5" descr="H:\Кванториум\лого кванториум.png"/>
          <p:cNvPicPr>
            <a:picLocks noChangeAspect="1" noChangeArrowheads="1"/>
          </p:cNvPicPr>
          <p:nvPr userDrawn="1"/>
        </p:nvPicPr>
        <p:blipFill rotWithShape="1">
          <a:blip r:embed="rId14" cstate="print"/>
          <a:srcRect/>
          <a:stretch>
            <a:fillRect/>
          </a:stretch>
        </p:blipFill>
        <p:spPr bwMode="auto">
          <a:xfrm>
            <a:off x="8604448" y="6349569"/>
            <a:ext cx="437802" cy="51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4572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9144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3716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8288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2" descr="Картинки по запросу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ru-RU" dirty="0"/>
          </a:p>
        </p:txBody>
      </p:sp>
      <p:sp>
        <p:nvSpPr>
          <p:cNvPr id="14340" name="AutoShape 4" descr="Картинки по запросу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ru-RU" dirty="0"/>
          </a:p>
        </p:txBody>
      </p:sp>
      <p:pic>
        <p:nvPicPr>
          <p:cNvPr id="11" name="Picture 5" descr="H:\Кванториум\лого кванториум.png"/>
          <p:cNvPicPr>
            <a:picLocks noChangeAspect="1" noChangeArrowheads="1"/>
          </p:cNvPicPr>
          <p:nvPr/>
        </p:nvPicPr>
        <p:blipFill rotWithShape="1">
          <a:blip r:embed="rId3" cstate="print"/>
          <a:srcRect/>
          <a:stretch>
            <a:fillRect/>
          </a:stretch>
        </p:blipFill>
        <p:spPr bwMode="auto">
          <a:xfrm>
            <a:off x="216145" y="-89711"/>
            <a:ext cx="4180593" cy="1011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Прямоугольник 11"/>
          <p:cNvSpPr/>
          <p:nvPr/>
        </p:nvSpPr>
        <p:spPr>
          <a:xfrm>
            <a:off x="2673921" y="440039"/>
            <a:ext cx="2696740" cy="310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spc="300" dirty="0">
                <a:solidFill>
                  <a:srgbClr val="2D579A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КАЛИНИНГРАД</a:t>
            </a:r>
            <a:endParaRPr lang="ru-RU" sz="1600" b="1" spc="300" dirty="0">
              <a:solidFill>
                <a:srgbClr val="2D579A"/>
              </a:solidFill>
              <a:latin typeface="Arial Narrow" panose="020B0606020202030204" pitchFamily="34" charset="0"/>
            </a:endParaRPr>
          </a:p>
        </p:txBody>
      </p:sp>
      <p:sp>
        <p:nvSpPr>
          <p:cNvPr id="16" name="Заголовок 1"/>
          <p:cNvSpPr txBox="1"/>
          <p:nvPr/>
        </p:nvSpPr>
        <p:spPr>
          <a:xfrm>
            <a:off x="385289" y="1078128"/>
            <a:ext cx="7919812" cy="285630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Franklin Gothic Demi" panose="020B0703020102020204" pitchFamily="34" charset="0"/>
                <a:cs typeface="Arial" panose="020B0604020202020204" pitchFamily="34" charset="0"/>
              </a:rPr>
              <a:t>Направление</a:t>
            </a:r>
            <a:r>
              <a:rPr lang="ru-RU" sz="1800" dirty="0">
                <a:solidFill>
                  <a:srgbClr val="7F7F7F"/>
                </a:solidFill>
                <a:latin typeface="Franklin Gothic Demi" panose="020B0703020102020204" pitchFamily="34" charset="0"/>
                <a:cs typeface="Arial" panose="020B0604020202020204" pitchFamily="34" charset="0"/>
              </a:rPr>
              <a:t>: 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Franklin Gothic Demi" panose="020B0703020102020204" pitchFamily="34" charset="0"/>
                <a:cs typeface="Arial" panose="020B0604020202020204" pitchFamily="34" charset="0"/>
              </a:rPr>
              <a:t> Спортивное программирование</a:t>
            </a:r>
            <a:endParaRPr lang="ru-RU" sz="1800" dirty="0">
              <a:solidFill>
                <a:srgbClr val="17468F"/>
              </a:solidFill>
              <a:latin typeface="Franklin Gothic Demi" panose="020B07030201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Franklin Gothic Demi" panose="020B0703020102020204" pitchFamily="34" charset="0"/>
                <a:cs typeface="Arial" panose="020B0604020202020204" pitchFamily="34" charset="0"/>
              </a:rPr>
              <a:t>Проект начального модуля: Поиск К-</a:t>
            </a:r>
            <a:r>
              <a:rPr lang="ru-RU" sz="2400" dirty="0" err="1">
                <a:solidFill>
                  <a:schemeClr val="bg1">
                    <a:lumMod val="50000"/>
                  </a:schemeClr>
                </a:solidFill>
                <a:latin typeface="Franklin Gothic Demi" panose="020B0703020102020204" pitchFamily="34" charset="0"/>
                <a:cs typeface="Arial" panose="020B0604020202020204" pitchFamily="34" charset="0"/>
              </a:rPr>
              <a:t>го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Franklin Gothic Demi" panose="020B0703020102020204" pitchFamily="34" charset="0"/>
                <a:cs typeface="Arial" panose="020B0604020202020204" pitchFamily="34" charset="0"/>
              </a:rPr>
              <a:t> минимального элемента в бинарном дереве поиска</a:t>
            </a:r>
          </a:p>
          <a:p>
            <a:pPr>
              <a:lnSpc>
                <a:spcPct val="120000"/>
              </a:lnSpc>
            </a:pP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Franklin Gothic Demi" panose="020B0703020102020204" pitchFamily="34" charset="0"/>
                <a:cs typeface="Arial" panose="020B0604020202020204" pitchFamily="34" charset="0"/>
              </a:rPr>
              <a:t>Работу выполнил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Franklin Gothic Demi" panose="020B0703020102020204" pitchFamily="34" charset="0"/>
                <a:cs typeface="Arial" panose="020B0604020202020204" pitchFamily="34" charset="0"/>
              </a:rPr>
              <a:t>:</a:t>
            </a:r>
            <a:r>
              <a:rPr lang="ru-RU" altLang="en-US" sz="2400" dirty="0">
                <a:solidFill>
                  <a:schemeClr val="bg1">
                    <a:lumMod val="50000"/>
                  </a:schemeClr>
                </a:solidFill>
                <a:latin typeface="Franklin Gothic Demi" panose="020B0703020102020204" pitchFamily="34" charset="0"/>
                <a:cs typeface="Arial" panose="020B0604020202020204" pitchFamily="34" charset="0"/>
              </a:rPr>
              <a:t> Иванов Кирилл Владимирович</a:t>
            </a:r>
          </a:p>
          <a:p>
            <a:pPr>
              <a:lnSpc>
                <a:spcPct val="120000"/>
              </a:lnSpc>
            </a:pP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Franklin Gothic Demi" panose="020B0703020102020204" pitchFamily="34" charset="0"/>
                <a:cs typeface="Arial" panose="020B0604020202020204" pitchFamily="34" charset="0"/>
              </a:rPr>
              <a:t>Преподаватель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Franklin Gothic Demi" panose="020B0703020102020204" pitchFamily="34" charset="0"/>
                <a:cs typeface="Arial" panose="020B0604020202020204" pitchFamily="34" charset="0"/>
              </a:rPr>
              <a:t>: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Franklin Gothic Demi" panose="020B07030201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>
                <a:solidFill>
                  <a:schemeClr val="bg1">
                    <a:lumMod val="50000"/>
                  </a:schemeClr>
                </a:solidFill>
                <a:latin typeface="Franklin Gothic Demi" panose="020B0703020102020204" pitchFamily="34" charset="0"/>
                <a:cs typeface="Arial" panose="020B0604020202020204" pitchFamily="34" charset="0"/>
              </a:rPr>
              <a:t>Курдяев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Franklin Gothic Demi" panose="020B0703020102020204" pitchFamily="34" charset="0"/>
                <a:cs typeface="Arial" panose="020B0604020202020204" pitchFamily="34" charset="0"/>
              </a:rPr>
              <a:t> Сергей Андреевич</a:t>
            </a:r>
            <a:endParaRPr lang="ru-RU" sz="2000" b="1" dirty="0">
              <a:solidFill>
                <a:srgbClr val="17468F"/>
              </a:solidFill>
              <a:latin typeface="Franklin Gothic Demi" panose="020B0703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utoShape 2" descr="D:\6hq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000">
        <p159:morph option="byObject"/>
      </p:transition>
    </mc:Choice>
    <mc:Fallback xmlns="">
      <p:transition spd="slow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5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 bwMode="auto">
          <a:xfrm>
            <a:off x="-80135" y="-113372"/>
            <a:ext cx="4180593" cy="1011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Заголовок 1"/>
          <p:cNvSpPr>
            <a:spLocks noGrp="1"/>
          </p:cNvSpPr>
          <p:nvPr>
            <p:ph type="title"/>
          </p:nvPr>
        </p:nvSpPr>
        <p:spPr>
          <a:xfrm>
            <a:off x="-380999" y="1285241"/>
            <a:ext cx="9905998" cy="1478570"/>
          </a:xfrm>
        </p:spPr>
        <p:txBody>
          <a:bodyPr/>
          <a:lstStyle/>
          <a:p>
            <a:pPr algn="ctr"/>
            <a:r>
              <a:rPr lang="ru-RU" sz="3200" dirty="0"/>
              <a:t> </a:t>
            </a:r>
            <a:r>
              <a:rPr lang="ru-RU" sz="3200" dirty="0">
                <a:solidFill>
                  <a:srgbClr val="0070C0"/>
                </a:solidFill>
              </a:rPr>
              <a:t>Актуальность</a:t>
            </a:r>
          </a:p>
        </p:txBody>
      </p:sp>
      <p:sp>
        <p:nvSpPr>
          <p:cNvPr id="23" name="Объект 2"/>
          <p:cNvSpPr txBox="1"/>
          <p:nvPr/>
        </p:nvSpPr>
        <p:spPr>
          <a:xfrm>
            <a:off x="446219" y="2171697"/>
            <a:ext cx="8697781" cy="3939543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arenR"/>
            </a:pPr>
            <a:r>
              <a:rPr lang="ru-RU" sz="2800" dirty="0"/>
              <a:t>Развивается навык работы с бинарным деревом поиска</a:t>
            </a:r>
          </a:p>
          <a:p>
            <a:pPr marL="514350" indent="-514350">
              <a:buAutoNum type="arabicParenR"/>
            </a:pPr>
            <a:r>
              <a:rPr lang="ru-RU" sz="2800" dirty="0"/>
              <a:t>Способствует пониманию работы с памятью, указателями, функциями на языке С++</a:t>
            </a:r>
          </a:p>
          <a:p>
            <a:pPr marL="514350" indent="-514350">
              <a:buAutoNum type="arabicParenR"/>
            </a:pPr>
            <a:r>
              <a:rPr lang="ru-RU" sz="2800" dirty="0"/>
              <a:t>решение данной задачи может быть использована для итерации по бинарному дереву поиска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673921" y="440039"/>
            <a:ext cx="2696740" cy="310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spc="300" dirty="0">
                <a:solidFill>
                  <a:srgbClr val="2D579A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КАЛИНИНГРАД</a:t>
            </a:r>
            <a:endParaRPr lang="ru-RU" sz="1600" b="1" spc="300" dirty="0">
              <a:solidFill>
                <a:srgbClr val="2D579A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120000">
        <p:checker/>
      </p:transition>
    </mc:Choice>
    <mc:Fallback xmlns="">
      <p:transition spd="slow" advTm="12000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5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 bwMode="auto">
          <a:xfrm>
            <a:off x="-80135" y="-113372"/>
            <a:ext cx="4180593" cy="1011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Заголовок 1"/>
          <p:cNvSpPr txBox="1"/>
          <p:nvPr/>
        </p:nvSpPr>
        <p:spPr>
          <a:xfrm>
            <a:off x="-259714" y="1256660"/>
            <a:ext cx="9905998" cy="14785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r>
              <a:rPr lang="ru-RU" sz="3200" dirty="0">
                <a:solidFill>
                  <a:srgbClr val="0070C0"/>
                </a:solidFill>
              </a:rPr>
              <a:t>В чём цель работы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46219" y="1995945"/>
            <a:ext cx="8179525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514350" indent="-514350">
              <a:buAutoNum type="arabicParenR"/>
            </a:pPr>
            <a:r>
              <a:rPr lang="ru-RU" sz="2600" dirty="0">
                <a:latin typeface="Verdana" panose="020B0604030504040204" pitchFamily="34" charset="0"/>
                <a:ea typeface="Verdana" panose="020B0604030504040204" pitchFamily="34" charset="0"/>
              </a:rPr>
              <a:t>Придумать способ нахождения </a:t>
            </a:r>
            <a:r>
              <a:rPr lang="en-US" sz="2600" dirty="0">
                <a:latin typeface="Verdana" panose="020B0604030504040204" pitchFamily="34" charset="0"/>
                <a:ea typeface="Verdana" panose="020B0604030504040204" pitchFamily="34" charset="0"/>
              </a:rPr>
              <a:t>K</a:t>
            </a:r>
            <a:r>
              <a:rPr lang="ru-RU" sz="2600" dirty="0">
                <a:latin typeface="Verdana" panose="020B0604030504040204" pitchFamily="34" charset="0"/>
                <a:ea typeface="Verdana" panose="020B0604030504040204" pitchFamily="34" charset="0"/>
              </a:rPr>
              <a:t>-го наименьшего элемента из всех значений узлов дерева и написать на языке С++ его реализацию (230 задача на </a:t>
            </a:r>
            <a:r>
              <a:rPr lang="en-US" sz="2600" dirty="0" err="1">
                <a:latin typeface="Verdana" panose="020B0604030504040204" pitchFamily="34" charset="0"/>
                <a:ea typeface="Verdana" panose="020B0604030504040204" pitchFamily="34" charset="0"/>
              </a:rPr>
              <a:t>LeetCode</a:t>
            </a:r>
            <a:r>
              <a:rPr lang="en-US" sz="2600" dirty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r>
              <a:rPr lang="ru-RU" sz="2600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673921" y="440039"/>
            <a:ext cx="2696740" cy="310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spc="300" dirty="0">
                <a:solidFill>
                  <a:srgbClr val="2D579A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КАЛИНИНГРАД</a:t>
            </a:r>
            <a:endParaRPr lang="ru-RU" sz="1600" b="1" spc="300" dirty="0">
              <a:solidFill>
                <a:srgbClr val="2D579A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ransition spd="slow" advTm="120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 bwMode="auto">
          <a:xfrm>
            <a:off x="24938" y="-88973"/>
            <a:ext cx="4180593" cy="1011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673921" y="440039"/>
            <a:ext cx="2696740" cy="310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spc="300" dirty="0">
                <a:solidFill>
                  <a:srgbClr val="2D579A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КАЛИНИНГРАД</a:t>
            </a:r>
            <a:endParaRPr lang="ru-RU" sz="1600" b="1" spc="300" dirty="0">
              <a:solidFill>
                <a:srgbClr val="2D579A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315884"/>
            <a:ext cx="5993476" cy="903316"/>
          </a:xfrm>
        </p:spPr>
        <p:txBody>
          <a:bodyPr/>
          <a:lstStyle/>
          <a:p>
            <a:r>
              <a:rPr lang="ru-RU" sz="1800" dirty="0">
                <a:solidFill>
                  <a:srgbClr val="0070C0"/>
                </a:solidFill>
              </a:rPr>
              <a:t>Общая часть проекта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half" idx="2"/>
          </p:nvPr>
        </p:nvSpPr>
        <p:spPr>
          <a:xfrm>
            <a:off x="149629" y="1046298"/>
            <a:ext cx="4269971" cy="5185434"/>
          </a:xfrm>
        </p:spPr>
        <p:txBody>
          <a:bodyPr/>
          <a:lstStyle/>
          <a:p>
            <a:endParaRPr lang="ru-RU" sz="1800" dirty="0"/>
          </a:p>
          <a:p>
            <a:endParaRPr lang="ru-RU" sz="1800" dirty="0"/>
          </a:p>
        </p:txBody>
      </p:sp>
      <p:sp>
        <p:nvSpPr>
          <p:cNvPr id="8" name="AutoShape 4" descr="https://bcindo.live/wp-content/uploads/2022/07/Telegram-icon-on-transparent-PNG-1024x1024.png.webp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ru-RU"/>
          </a:p>
        </p:txBody>
      </p:sp>
      <p:sp>
        <p:nvSpPr>
          <p:cNvPr id="10" name="AutoShape 6" descr="https://bcindo.live/wp-content/uploads/2022/07/Telegram-icon-on-transparent-PNG-1024x1024.png.webp"/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ru-RU"/>
          </a:p>
        </p:txBody>
      </p:sp>
      <p:sp>
        <p:nvSpPr>
          <p:cNvPr id="11" name="AutoShape 8" descr="https://bcindo.live/wp-content/uploads/2022/07/Telegram-icon-on-transparent-PNG-1024x1024.png.webp"/>
          <p:cNvSpPr>
            <a:spLocks noChangeAspect="1" noChangeArrowheads="1"/>
          </p:cNvSpPr>
          <p:nvPr/>
        </p:nvSpPr>
        <p:spPr bwMode="auto">
          <a:xfrm>
            <a:off x="4724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ru-RU"/>
          </a:p>
        </p:txBody>
      </p:sp>
      <p:sp>
        <p:nvSpPr>
          <p:cNvPr id="12" name="AutoShape 16" descr="https://gkh.amurobl.ru/upload/iblock/45f/xo4z0oovpsexllcrmjt94gc2hvdi13y0.jpg"/>
          <p:cNvSpPr>
            <a:spLocks noChangeAspect="1" noChangeArrowheads="1"/>
          </p:cNvSpPr>
          <p:nvPr/>
        </p:nvSpPr>
        <p:spPr bwMode="auto">
          <a:xfrm>
            <a:off x="4876800" y="373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ru-RU"/>
          </a:p>
        </p:txBody>
      </p:sp>
      <p:sp>
        <p:nvSpPr>
          <p:cNvPr id="13" name="AutoShape 18" descr="https://gkh.amurobl.ru/upload/iblock/45f/xo4z0oovpsexllcrmjt94gc2hvdi13y0.jpg"/>
          <p:cNvSpPr>
            <a:spLocks noChangeAspect="1" noChangeArrowheads="1"/>
          </p:cNvSpPr>
          <p:nvPr/>
        </p:nvSpPr>
        <p:spPr bwMode="auto">
          <a:xfrm>
            <a:off x="5029200" y="3886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7405F9E-70CF-4E6B-9D5B-C3C957715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496" y="1191606"/>
            <a:ext cx="6183270" cy="49129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0584A2E-0EC4-4A2D-A474-67400B9B73D2}"/>
              </a:ext>
            </a:extLst>
          </p:cNvPr>
          <p:cNvSpPr txBox="1"/>
          <p:nvPr/>
        </p:nvSpPr>
        <p:spPr>
          <a:xfrm>
            <a:off x="149629" y="6091827"/>
            <a:ext cx="8833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Счётчик</a:t>
            </a:r>
            <a:r>
              <a:rPr lang="en-US" dirty="0"/>
              <a:t>; </a:t>
            </a:r>
            <a:r>
              <a:rPr lang="ru-RU" dirty="0"/>
              <a:t>Рекурсивный спуск</a:t>
            </a:r>
            <a:r>
              <a:rPr lang="en-US" dirty="0"/>
              <a:t>; </a:t>
            </a:r>
            <a:r>
              <a:rPr lang="ru-RU" dirty="0"/>
              <a:t>Попытка спуска к правому потомку</a:t>
            </a:r>
            <a:r>
              <a:rPr lang="en-US" dirty="0"/>
              <a:t>; </a:t>
            </a:r>
            <a:r>
              <a:rPr lang="ru-RU" dirty="0"/>
              <a:t>Рекурсивный подъём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Картинки по запросу точечный сварочный аппарат"/>
          <p:cNvSpPr>
            <a:spLocks noChangeAspect="1" noChangeArrowheads="1"/>
          </p:cNvSpPr>
          <p:nvPr/>
        </p:nvSpPr>
        <p:spPr bwMode="auto">
          <a:xfrm>
            <a:off x="307975" y="-1323048"/>
            <a:ext cx="3648075" cy="241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ru-RU"/>
          </a:p>
        </p:txBody>
      </p:sp>
      <p:sp>
        <p:nvSpPr>
          <p:cNvPr id="6" name="AutoShape 4" descr="Картинки по запросу точечный сварочный аппарат"/>
          <p:cNvSpPr>
            <a:spLocks noChangeAspect="1" noChangeArrowheads="1"/>
          </p:cNvSpPr>
          <p:nvPr/>
        </p:nvSpPr>
        <p:spPr bwMode="auto">
          <a:xfrm>
            <a:off x="307975" y="-1004888"/>
            <a:ext cx="3648075" cy="241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ru-RU"/>
          </a:p>
        </p:txBody>
      </p:sp>
      <p:pic>
        <p:nvPicPr>
          <p:cNvPr id="25" name="Picture 5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 bwMode="auto">
          <a:xfrm>
            <a:off x="-80135" y="-113372"/>
            <a:ext cx="4180593" cy="1011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Заголовок 1"/>
          <p:cNvSpPr txBox="1"/>
          <p:nvPr/>
        </p:nvSpPr>
        <p:spPr>
          <a:xfrm>
            <a:off x="374073" y="1303982"/>
            <a:ext cx="8254538" cy="52162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endParaRPr lang="ru-RU" sz="3200" dirty="0">
              <a:solidFill>
                <a:srgbClr val="0070C0"/>
              </a:solidFill>
            </a:endParaRPr>
          </a:p>
        </p:txBody>
      </p:sp>
      <p:sp>
        <p:nvSpPr>
          <p:cNvPr id="28" name="Объект 2"/>
          <p:cNvSpPr txBox="1"/>
          <p:nvPr/>
        </p:nvSpPr>
        <p:spPr>
          <a:xfrm>
            <a:off x="307975" y="1367940"/>
            <a:ext cx="8528454" cy="52767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673921" y="440039"/>
            <a:ext cx="2696740" cy="310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spc="300" dirty="0">
                <a:solidFill>
                  <a:srgbClr val="2D579A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КАЛИНИНГРАД</a:t>
            </a:r>
            <a:endParaRPr lang="ru-RU" sz="1600" b="1" spc="300" dirty="0">
              <a:solidFill>
                <a:srgbClr val="2D579A"/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AutoShape 2" descr="https://gkh.amurobl.ru/upload/iblock/45f/xo4z0oovpsexllcrmjt94gc2hvdi13y0.jpg"/>
          <p:cNvSpPr>
            <a:spLocks noChangeAspect="1" noChangeArrowheads="1"/>
          </p:cNvSpPr>
          <p:nvPr/>
        </p:nvSpPr>
        <p:spPr bwMode="auto">
          <a:xfrm>
            <a:off x="224444" y="1243475"/>
            <a:ext cx="8695112" cy="5215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5E85472-90D1-4E5F-BEA4-46D5F6BD0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444" y="1585236"/>
            <a:ext cx="8382028" cy="52194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C00026-19FB-41B0-98FC-F7870200459F}"/>
              </a:ext>
            </a:extLst>
          </p:cNvPr>
          <p:cNvSpPr txBox="1"/>
          <p:nvPr/>
        </p:nvSpPr>
        <p:spPr>
          <a:xfrm>
            <a:off x="1473763" y="1144425"/>
            <a:ext cx="6210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dirty="0">
                <a:latin typeface="Verdana" panose="020B0604030504040204" pitchFamily="34" charset="0"/>
                <a:ea typeface="Verdana" panose="020B0604030504040204" pitchFamily="34" charset="0"/>
              </a:rPr>
              <a:t>Реализация задачи на языке С++</a:t>
            </a:r>
          </a:p>
        </p:txBody>
      </p:sp>
    </p:spTree>
  </p:cSld>
  <p:clrMapOvr>
    <a:masterClrMapping/>
  </p:clrMapOvr>
  <p:transition spd="slow" advTm="120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Картинки по запросу точечный сварочный аппарат"/>
          <p:cNvSpPr>
            <a:spLocks noChangeAspect="1" noChangeArrowheads="1"/>
          </p:cNvSpPr>
          <p:nvPr/>
        </p:nvSpPr>
        <p:spPr bwMode="auto">
          <a:xfrm>
            <a:off x="155575" y="-1157288"/>
            <a:ext cx="3648075" cy="241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ru-RU"/>
          </a:p>
        </p:txBody>
      </p:sp>
      <p:sp>
        <p:nvSpPr>
          <p:cNvPr id="6" name="AutoShape 4" descr="Картинки по запросу точечный сварочный аппарат"/>
          <p:cNvSpPr>
            <a:spLocks noChangeAspect="1" noChangeArrowheads="1"/>
          </p:cNvSpPr>
          <p:nvPr/>
        </p:nvSpPr>
        <p:spPr bwMode="auto">
          <a:xfrm>
            <a:off x="303979" y="-960811"/>
            <a:ext cx="3648075" cy="241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ru-RU"/>
          </a:p>
        </p:txBody>
      </p:sp>
      <p:pic>
        <p:nvPicPr>
          <p:cNvPr id="25" name="Picture 5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 bwMode="auto">
          <a:xfrm>
            <a:off x="-80135" y="-113372"/>
            <a:ext cx="4180593" cy="1011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Заголовок 1"/>
          <p:cNvSpPr txBox="1"/>
          <p:nvPr/>
        </p:nvSpPr>
        <p:spPr>
          <a:xfrm>
            <a:off x="2481703" y="1405075"/>
            <a:ext cx="4180593" cy="14785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r>
              <a:rPr lang="ru-RU" sz="3200" dirty="0">
                <a:solidFill>
                  <a:srgbClr val="0070C0"/>
                </a:solidFill>
              </a:rPr>
              <a:t>Перспективы 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2673921" y="440039"/>
            <a:ext cx="2696740" cy="310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spc="300" dirty="0">
                <a:solidFill>
                  <a:srgbClr val="2D579A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КАЛИНИНГРАД</a:t>
            </a:r>
            <a:endParaRPr lang="ru-RU" sz="1600" b="1" spc="300" dirty="0">
              <a:solidFill>
                <a:srgbClr val="2D579A"/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AutoShape 2" descr="https://gkh.amurobl.ru/upload/iblock/45f/xo4z0oovpsexllcrmjt94gc2hvdi13y0.jpg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B686109-A8CD-4FB5-8148-F75EA5EEE6D0}"/>
              </a:ext>
            </a:extLst>
          </p:cNvPr>
          <p:cNvSpPr/>
          <p:nvPr/>
        </p:nvSpPr>
        <p:spPr>
          <a:xfrm>
            <a:off x="446219" y="1995945"/>
            <a:ext cx="8179525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Tx/>
              <a:buAutoNum type="arabicParenR"/>
            </a:pP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</a:rPr>
              <a:t>Подготовка к собеседованиям. Вопросы о бинарных деревьях поиска часто встречаются на собеседованиях по программированию. Знание этой темы может повысить шансы получить работу.</a:t>
            </a:r>
          </a:p>
          <a:p>
            <a:pPr marL="514350" indent="-514350">
              <a:buFontTx/>
              <a:buAutoNum type="arabicParenR"/>
            </a:pPr>
            <a:r>
              <a:rPr lang="ru-RU" sz="2400" dirty="0"/>
              <a:t>Развитие логического мышления. Работа с бинарными деревьями поиска требует понимания структуры данных и логики работы с ними. Это способствует развитию логического мышления и способности решать сложные задачи.</a:t>
            </a:r>
          </a:p>
          <a:p>
            <a:endParaRPr lang="ru-RU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514350" indent="-514350">
              <a:buFontTx/>
              <a:buAutoNum type="arabicParenR"/>
            </a:pPr>
            <a:endParaRPr lang="ru-RU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514350" indent="-514350">
              <a:buAutoNum type="arabicParenR"/>
            </a:pPr>
            <a:endParaRPr lang="ru-RU" sz="2800" dirty="0"/>
          </a:p>
        </p:txBody>
      </p:sp>
    </p:spTree>
  </p:cSld>
  <p:clrMapOvr>
    <a:masterClrMapping/>
  </p:clrMapOvr>
  <p:transition spd="slow" advTm="120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5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 bwMode="auto">
          <a:xfrm>
            <a:off x="-80135" y="-113372"/>
            <a:ext cx="4180593" cy="1011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Заголовок 1"/>
          <p:cNvSpPr txBox="1"/>
          <p:nvPr/>
        </p:nvSpPr>
        <p:spPr>
          <a:xfrm>
            <a:off x="1111628" y="1500943"/>
            <a:ext cx="7367353" cy="91806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r>
              <a:rPr lang="ru-RU" sz="3200" dirty="0">
                <a:solidFill>
                  <a:srgbClr val="0070C0"/>
                </a:solidFill>
              </a:rPr>
              <a:t>Что</a:t>
            </a:r>
            <a:r>
              <a:rPr lang="en-US" altLang="ru-RU" sz="3200" dirty="0">
                <a:solidFill>
                  <a:srgbClr val="0070C0"/>
                </a:solidFill>
              </a:rPr>
              <a:t> </a:t>
            </a:r>
            <a:r>
              <a:rPr lang="ru-RU" sz="3200" dirty="0">
                <a:solidFill>
                  <a:srgbClr val="0070C0"/>
                </a:solidFill>
              </a:rPr>
              <a:t>использовалось </a:t>
            </a:r>
          </a:p>
          <a:p>
            <a:endParaRPr lang="ru-RU" sz="1800" dirty="0">
              <a:latin typeface="+mn-lt"/>
            </a:endParaRPr>
          </a:p>
          <a:p>
            <a:endParaRPr lang="ru-RU" sz="3200" dirty="0">
              <a:solidFill>
                <a:srgbClr val="0070C0"/>
              </a:solidFill>
            </a:endParaRPr>
          </a:p>
          <a:p>
            <a:endParaRPr lang="ru-RU" sz="3200" dirty="0">
              <a:solidFill>
                <a:srgbClr val="0070C0"/>
              </a:solidFill>
            </a:endParaRPr>
          </a:p>
          <a:p>
            <a:endParaRPr lang="ru-RU" sz="3200" dirty="0">
              <a:solidFill>
                <a:srgbClr val="0070C0"/>
              </a:solidFill>
            </a:endParaRPr>
          </a:p>
          <a:p>
            <a:r>
              <a:rPr lang="ru-RU" sz="3200" dirty="0">
                <a:solidFill>
                  <a:srgbClr val="0070C0"/>
                </a:solidFill>
              </a:rPr>
              <a:t>       </a:t>
            </a:r>
          </a:p>
          <a:p>
            <a:endParaRPr lang="ru-RU" sz="3200" dirty="0">
              <a:solidFill>
                <a:srgbClr val="0070C0"/>
              </a:solidFill>
            </a:endParaRPr>
          </a:p>
          <a:p>
            <a:endParaRPr lang="ru-RU" sz="3200" dirty="0">
              <a:solidFill>
                <a:srgbClr val="0070C0"/>
              </a:solidFill>
            </a:endParaRPr>
          </a:p>
          <a:p>
            <a:r>
              <a:rPr lang="ru-RU" sz="3200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673921" y="440039"/>
            <a:ext cx="2696740" cy="310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spc="300" dirty="0">
                <a:solidFill>
                  <a:srgbClr val="2D579A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КАЛИНИНГРАД</a:t>
            </a:r>
            <a:endParaRPr lang="ru-RU" sz="1600" b="1" spc="300" dirty="0">
              <a:solidFill>
                <a:srgbClr val="2D579A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7181616-4B87-4D73-B8A3-B2486879EEC1}"/>
              </a:ext>
            </a:extLst>
          </p:cNvPr>
          <p:cNvSpPr/>
          <p:nvPr/>
        </p:nvSpPr>
        <p:spPr>
          <a:xfrm>
            <a:off x="446219" y="1995945"/>
            <a:ext cx="8179525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arenR"/>
            </a:pPr>
            <a:r>
              <a:rPr lang="en-US" sz="2600" dirty="0" err="1">
                <a:latin typeface="Verdana" panose="020B0604030504040204" pitchFamily="34" charset="0"/>
                <a:ea typeface="Verdana" panose="020B0604030504040204" pitchFamily="34" charset="0"/>
              </a:rPr>
              <a:t>LeetCode</a:t>
            </a:r>
            <a:endParaRPr lang="en-US" sz="2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514350" indent="-514350">
              <a:buAutoNum type="arabicParenR"/>
            </a:pPr>
            <a:r>
              <a:rPr lang="ru-RU" sz="2600" dirty="0">
                <a:latin typeface="Verdana" panose="020B0604030504040204" pitchFamily="34" charset="0"/>
                <a:ea typeface="Verdana" panose="020B0604030504040204" pitchFamily="34" charset="0"/>
              </a:rPr>
              <a:t>Язык программирования С++ 23</a:t>
            </a:r>
          </a:p>
          <a:p>
            <a:pPr marL="514350" indent="-514350">
              <a:buAutoNum type="arabicParenR"/>
            </a:pPr>
            <a:r>
              <a:rPr lang="ru-RU" sz="2600" dirty="0">
                <a:latin typeface="Verdana" panose="020B0604030504040204" pitchFamily="34" charset="0"/>
                <a:ea typeface="Verdana" panose="020B0604030504040204" pitchFamily="34" charset="0"/>
              </a:rPr>
              <a:t>Концепция бинарного дерева поиска</a:t>
            </a:r>
            <a:endParaRPr lang="en-US" sz="2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  <p:transition spd="slow" advTm="60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654233"/>
            <a:ext cx="7772400" cy="723207"/>
          </a:xfrm>
        </p:spPr>
        <p:txBody>
          <a:bodyPr/>
          <a:lstStyle/>
          <a:p>
            <a:pPr algn="ctr"/>
            <a:r>
              <a:rPr lang="ru-RU" sz="4000" dirty="0">
                <a:solidFill>
                  <a:srgbClr val="0070C0"/>
                </a:solidFill>
              </a:rPr>
              <a:t>Спасибо за внимание!</a:t>
            </a:r>
            <a:br>
              <a:rPr lang="ru-RU" sz="4000" dirty="0">
                <a:solidFill>
                  <a:srgbClr val="0070C0"/>
                </a:solidFill>
              </a:rPr>
            </a:br>
            <a:endParaRPr lang="ru-RU" sz="4000" dirty="0">
              <a:solidFill>
                <a:srgbClr val="0070C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493627" y="2952925"/>
            <a:ext cx="4156745" cy="983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ru-RU" sz="4000" dirty="0">
                <a:solidFill>
                  <a:srgbClr val="0070C0"/>
                </a:solidFill>
              </a:rPr>
            </a:br>
            <a:endParaRPr lang="ru-RU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 bwMode="auto">
          <a:xfrm>
            <a:off x="-80135" y="-113372"/>
            <a:ext cx="4180593" cy="1011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2673921" y="440039"/>
            <a:ext cx="2696740" cy="310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spc="300" dirty="0">
                <a:solidFill>
                  <a:srgbClr val="2D579A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КАЛИНИНГРАД</a:t>
            </a:r>
            <a:endParaRPr lang="ru-RU" sz="1600" b="1" spc="300" dirty="0">
              <a:solidFill>
                <a:srgbClr val="2D579A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240000">
        <p14:flash/>
      </p:transition>
    </mc:Choice>
    <mc:Fallback xmlns="">
      <p:transition spd="slow" advTm="24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3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199</Words>
  <Application>Microsoft Office PowerPoint</Application>
  <PresentationFormat>Экран (4:3)</PresentationFormat>
  <Paragraphs>41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Arial Narrow</vt:lpstr>
      <vt:lpstr>Calibri</vt:lpstr>
      <vt:lpstr>Franklin Gothic Demi</vt:lpstr>
      <vt:lpstr>Verdana</vt:lpstr>
      <vt:lpstr>Тема Office</vt:lpstr>
      <vt:lpstr>Презентация PowerPoint</vt:lpstr>
      <vt:lpstr> Актуальность</vt:lpstr>
      <vt:lpstr>Презентация PowerPoint</vt:lpstr>
      <vt:lpstr>Общая часть проекта</vt:lpstr>
      <vt:lpstr>Презентация PowerPoint</vt:lpstr>
      <vt:lpstr>Презентация PowerPoint</vt:lpstr>
      <vt:lpstr>Презентация PowerPoint</vt:lpstr>
      <vt:lpstr>Спасибо за внимание! 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Урок технологии в детском технопарке «Кванториуме»</dc:title>
  <dc:creator>user</dc:creator>
  <cp:lastModifiedBy>Student</cp:lastModifiedBy>
  <cp:revision>480</cp:revision>
  <cp:lastPrinted>2018-02-06T14:46:00Z</cp:lastPrinted>
  <dcterms:created xsi:type="dcterms:W3CDTF">2017-01-30T07:16:00Z</dcterms:created>
  <dcterms:modified xsi:type="dcterms:W3CDTF">2024-08-19T15:20:51Z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F44039B0AB334E599755F73B4FFFB185_13</vt:lpwstr>
  </property>
  <property fmtid="{D5CDD505-2E9C-101B-9397-08002B2CF9AE}" pid="3" name="KSOProductBuildVer">
    <vt:lpwstr>1049-12.2.0.16731</vt:lpwstr>
  </property>
</Properties>
</file>