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8" r:id="rId2"/>
    <p:sldId id="512" r:id="rId3"/>
    <p:sldId id="523" r:id="rId4"/>
    <p:sldId id="524" r:id="rId5"/>
    <p:sldId id="516" r:id="rId6"/>
    <p:sldId id="525" r:id="rId7"/>
    <p:sldId id="545" r:id="rId8"/>
    <p:sldId id="526" r:id="rId9"/>
    <p:sldId id="527" r:id="rId10"/>
    <p:sldId id="528" r:id="rId11"/>
    <p:sldId id="529" r:id="rId12"/>
    <p:sldId id="531" r:id="rId13"/>
    <p:sldId id="532" r:id="rId14"/>
    <p:sldId id="530" r:id="rId15"/>
    <p:sldId id="546" r:id="rId16"/>
    <p:sldId id="548" r:id="rId17"/>
    <p:sldId id="533" r:id="rId18"/>
    <p:sldId id="534" r:id="rId19"/>
    <p:sldId id="535" r:id="rId20"/>
    <p:sldId id="536" r:id="rId21"/>
    <p:sldId id="537" r:id="rId22"/>
    <p:sldId id="544" r:id="rId23"/>
    <p:sldId id="547" r:id="rId24"/>
    <p:sldId id="538" r:id="rId25"/>
    <p:sldId id="540" r:id="rId26"/>
    <p:sldId id="541" r:id="rId27"/>
    <p:sldId id="542" r:id="rId28"/>
    <p:sldId id="54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FF"/>
    <a:srgbClr val="EFF7FF"/>
    <a:srgbClr val="FFFF99"/>
    <a:srgbClr val="E5E2D1"/>
    <a:srgbClr val="FBFED6"/>
    <a:srgbClr val="FEF4EC"/>
    <a:srgbClr val="F0ECB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3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3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10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8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1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3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1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8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7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61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29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표준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66789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식별자와</a:t>
            </a:r>
            <a:r>
              <a:rPr lang="ko-KR" altLang="en-US" dirty="0" smtClean="0"/>
              <a:t> 키워드를 구분하여 사용할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분류할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상수를 표현할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형 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일치시킬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연산자를 활용하여 다양한 연산을 처리할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활용하여 문제를 해결할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배열과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배열을 활용하여 문제를 해결할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1772816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16~50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형변환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캐스팅</a:t>
            </a:r>
            <a:r>
              <a:rPr lang="en-US" altLang="ko-KR" sz="2400" b="1" dirty="0" smtClean="0"/>
              <a:t>; casting)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76329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자동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묵시적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52" y="613076"/>
            <a:ext cx="2664296" cy="2671908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6084168" y="320681"/>
            <a:ext cx="2736304" cy="191047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캐스팅은 모양 맞추기이다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538990" y="847920"/>
            <a:ext cx="5328592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연산 또는 대입을 위해 자료의 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(type)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일시적으로 변환하는 것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2223811"/>
            <a:ext cx="540060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연산이나 대입 등과 같은 상황에서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일치하지 않을 때 컴파일러는 자동으로 형 변환을 시도한다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변환된다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899592" y="3823838"/>
            <a:ext cx="7488832" cy="556341"/>
          </a:xfrm>
          <a:prstGeom prst="flowChartProcess">
            <a:avLst/>
          </a:prstGeom>
          <a:solidFill>
            <a:srgbClr val="E5E2D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byte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short, char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long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float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double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001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99592" y="4682164"/>
            <a:ext cx="20882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1876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표현범위가 작다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6588224" y="4421135"/>
            <a:ext cx="1440160" cy="18253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표현범위가 크다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5061474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5421514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double a = 2 + 3.14;</a:t>
            </a:r>
          </a:p>
        </p:txBody>
      </p:sp>
    </p:spTree>
    <p:extLst>
      <p:ext uri="{BB962C8B-B14F-4D97-AF65-F5344CB8AC3E}">
        <p14:creationId xmlns:p14="http://schemas.microsoft.com/office/powerpoint/2010/main" val="4536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332656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강제 형 변환</a:t>
            </a:r>
            <a:r>
              <a:rPr lang="en-US" altLang="ko-KR" b="1" dirty="0" smtClean="0">
                <a:solidFill>
                  <a:schemeClr val="tx1"/>
                </a:solidFill>
              </a:rPr>
              <a:t>=</a:t>
            </a:r>
            <a:r>
              <a:rPr lang="ko-KR" altLang="en-US" b="1" dirty="0" smtClean="0">
                <a:solidFill>
                  <a:schemeClr val="tx1"/>
                </a:solidFill>
              </a:rPr>
              <a:t>명시적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형변환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797994" y="793169"/>
            <a:ext cx="7590430" cy="112592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표현 범위가 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표현 범위가 작은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맞춰 형 변환을 해야 할 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컴파일러는 오류를 발생시킨다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컴파일러가 오류를 발생시키지 않도록 하려면 변환할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구체적으로 명시해주어야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2735796" y="2276872"/>
            <a:ext cx="3672408" cy="59977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a =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</a:rPr>
              <a:t>(2 + 3.14);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byte a=300;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c=2*3.14*10;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연산자</a:t>
            </a:r>
            <a:endParaRPr lang="ko-KR" altLang="en-US" sz="2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38342"/>
              </p:ext>
            </p:extLst>
          </p:nvPr>
        </p:nvGraphicFramePr>
        <p:xfrm>
          <a:off x="3131840" y="140153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538990" y="13502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산술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처리 28"/>
          <p:cNvSpPr/>
          <p:nvPr/>
        </p:nvSpPr>
        <p:spPr>
          <a:xfrm>
            <a:off x="7164288" y="961933"/>
            <a:ext cx="1979712" cy="3367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실수 </a:t>
            </a:r>
            <a:r>
              <a:rPr lang="ko-KR" altLang="en-US" sz="1200" b="1" smtClean="0">
                <a:solidFill>
                  <a:srgbClr val="0070C0"/>
                </a:solidFill>
              </a:rPr>
              <a:t>나머지 연산도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가능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066"/>
              </p:ext>
            </p:extLst>
          </p:nvPr>
        </p:nvGraphicFramePr>
        <p:xfrm>
          <a:off x="3131840" y="2327118"/>
          <a:ext cx="5184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순서도: 처리 32"/>
          <p:cNvSpPr/>
          <p:nvPr/>
        </p:nvSpPr>
        <p:spPr>
          <a:xfrm>
            <a:off x="538990" y="227587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3195"/>
              </p:ext>
            </p:extLst>
          </p:nvPr>
        </p:nvGraphicFramePr>
        <p:xfrm>
          <a:off x="3131840" y="3237961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순서도: 처리 34"/>
          <p:cNvSpPr/>
          <p:nvPr/>
        </p:nvSpPr>
        <p:spPr>
          <a:xfrm>
            <a:off x="538990" y="3186720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2794" y="1350297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479863" y="3176754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67312"/>
              </p:ext>
            </p:extLst>
          </p:nvPr>
        </p:nvGraphicFramePr>
        <p:xfrm>
          <a:off x="3131840" y="4138838"/>
          <a:ext cx="41764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128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순서도: 처리 37"/>
          <p:cNvSpPr/>
          <p:nvPr/>
        </p:nvSpPr>
        <p:spPr>
          <a:xfrm>
            <a:off x="538990" y="408759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논리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05539"/>
              </p:ext>
            </p:extLst>
          </p:nvPr>
        </p:nvGraphicFramePr>
        <p:xfrm>
          <a:off x="3131840" y="4992410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순서도: 처리 40"/>
          <p:cNvSpPr/>
          <p:nvPr/>
        </p:nvSpPr>
        <p:spPr>
          <a:xfrm>
            <a:off x="538990" y="4941169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비트 시프트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23656" y="4931203"/>
            <a:ext cx="688504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처리 42"/>
          <p:cNvSpPr/>
          <p:nvPr/>
        </p:nvSpPr>
        <p:spPr>
          <a:xfrm>
            <a:off x="6983918" y="3194039"/>
            <a:ext cx="2160081" cy="39005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논리값이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true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983919" y="4121217"/>
            <a:ext cx="2160080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rgbClr val="0070C0"/>
                </a:solidFill>
              </a:rPr>
              <a:t>비트가 서로 다르면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1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479863" y="4058056"/>
            <a:ext cx="504056" cy="4320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6055919" y="4972835"/>
            <a:ext cx="3044538" cy="3688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smtClean="0">
                <a:solidFill>
                  <a:srgbClr val="0070C0"/>
                </a:solidFill>
              </a:rPr>
              <a:t>논리적 오른쪽 시프트 연산자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3529"/>
              </p:ext>
            </p:extLst>
          </p:nvPr>
        </p:nvGraphicFramePr>
        <p:xfrm>
          <a:off x="3131840" y="74393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순서도: 처리 47"/>
          <p:cNvSpPr/>
          <p:nvPr/>
        </p:nvSpPr>
        <p:spPr>
          <a:xfrm>
            <a:off x="538990" y="69269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증감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538990" y="1772817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복합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 대입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40035"/>
              </p:ext>
            </p:extLst>
          </p:nvPr>
        </p:nvGraphicFramePr>
        <p:xfrm>
          <a:off x="3131840" y="1803420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&amp;=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|=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&gt;&gt;&gt;=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446980" y="2123530"/>
            <a:ext cx="869436" cy="4420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9287"/>
              </p:ext>
            </p:extLst>
          </p:nvPr>
        </p:nvGraphicFramePr>
        <p:xfrm>
          <a:off x="3131840" y="290417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조건식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?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1 :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7" name="순서도: 처리 56"/>
          <p:cNvSpPr/>
          <p:nvPr/>
        </p:nvSpPr>
        <p:spPr>
          <a:xfrm>
            <a:off x="538990" y="285293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삼항</a:t>
            </a:r>
            <a:r>
              <a:rPr lang="ko-KR" altLang="en-US" b="1" dirty="0" smtClean="0">
                <a:solidFill>
                  <a:schemeClr val="tx1"/>
                </a:solidFill>
              </a:rPr>
              <a:t>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21276"/>
              </p:ext>
            </p:extLst>
          </p:nvPr>
        </p:nvGraphicFramePr>
        <p:xfrm>
          <a:off x="3131840" y="3984297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순서도: 처리 58"/>
          <p:cNvSpPr/>
          <p:nvPr/>
        </p:nvSpPr>
        <p:spPr>
          <a:xfrm>
            <a:off x="538990" y="3933056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 결합 연산자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0669"/>
              </p:ext>
            </p:extLst>
          </p:nvPr>
        </p:nvGraphicFramePr>
        <p:xfrm>
          <a:off x="3131840" y="4948559"/>
          <a:ext cx="518457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352"/>
                <a:gridCol w="2016224"/>
              </a:tblGrid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  문자열</a:t>
                      </a:r>
                      <a:r>
                        <a:rPr lang="en-US" altLang="ko-KR" dirty="0" smtClean="0"/>
                        <a:t>1==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  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1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.equals(</a:t>
                      </a:r>
                      <a:r>
                        <a:rPr lang="ko-KR" altLang="en-US" b="1" dirty="0" smtClean="0"/>
                        <a:t>문자열</a:t>
                      </a:r>
                      <a:r>
                        <a:rPr lang="en-US" altLang="ko-KR" b="1" dirty="0" smtClean="0"/>
                        <a:t>2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순서도: 처리 60"/>
          <p:cNvSpPr/>
          <p:nvPr/>
        </p:nvSpPr>
        <p:spPr>
          <a:xfrm>
            <a:off x="538990" y="4984402"/>
            <a:ext cx="25202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1342910" y="5763500"/>
            <a:ext cx="3312930" cy="4018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=, +, ==, !=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연산만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smtClean="0">
                <a:solidFill>
                  <a:schemeClr val="tx1"/>
                </a:solidFill>
              </a:rPr>
              <a:t>연산자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95058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03.java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540780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03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+=15;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/=2;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%=3;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&amp;=13;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|=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",b="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=5.5,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dirty="0" smtClean="0"/>
              <a:t>"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,"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55576" y="3326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4" name="순서도: 처리 63"/>
          <p:cNvSpPr/>
          <p:nvPr/>
        </p:nvSpPr>
        <p:spPr>
          <a:xfrm>
            <a:off x="683568" y="613483"/>
            <a:ext cx="8136904" cy="4687725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defTabSz="357188"/>
            <a:endParaRPr lang="en-US" altLang="ko-K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비트연산자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33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 0b11111101);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| 0b00001000);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(0b00000110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^ 0b00001111);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(~0b00000110);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(0b00010100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&lt;&lt;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(0b10010100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 2);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(0b10010100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&gt;&gt;&gt; 2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"%d, %d"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0b1 &lt;&lt; 31, (0b1 &lt;&lt; 31)-1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357188"/>
            <a:endParaRPr lang="en-US" altLang="ko-KR" sz="1200" b="1" i="1" dirty="0">
              <a:solidFill>
                <a:srgbClr val="000000"/>
              </a:solidFill>
              <a:latin typeface="Consolas"/>
            </a:endParaRPr>
          </a:p>
          <a:p>
            <a:pPr defTabSz="357188"/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		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조건연산자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ko-KR" altLang="en-US" sz="1200" dirty="0" err="1">
                <a:solidFill>
                  <a:srgbClr val="3F7F5F"/>
                </a:solidFill>
                <a:latin typeface="Consolas"/>
              </a:rPr>
              <a:t>삼항연산자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): 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교과서 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34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쪽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큰 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\n"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defTabSz="357188"/>
            <a:endParaRPr lang="ko-KR" altLang="en-US" sz="1200" dirty="0">
              <a:latin typeface="Consolas"/>
            </a:endParaRPr>
          </a:p>
          <a:p>
            <a:pPr defTabSz="357188"/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defTabSz="357188"/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		o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=10;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=15;</a:t>
            </a:r>
          </a:p>
          <a:p>
            <a:pPr defTabSz="357188"/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최대값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:(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&amp;&amp;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o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?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/>
              </a:rPr>
              <a:t>q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)));</a:t>
            </a:r>
          </a:p>
          <a:p>
            <a:pPr defTabSz="363538">
              <a:lnSpc>
                <a:spcPts val="17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6353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755576" y="332656"/>
            <a:ext cx="309634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03.java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추가분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조건문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if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85184"/>
            <a:ext cx="5400600" cy="100811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안에서 이루어지는 연산 결과는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 하나이어야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같은 수이어서는 안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ko-KR" altLang="en-US" sz="1200" b="1" dirty="0" err="1">
                <a:solidFill>
                  <a:schemeClr val="tx1"/>
                </a:solidFill>
              </a:rPr>
              <a:t>조건식의</a:t>
            </a:r>
            <a:r>
              <a:rPr lang="ko-KR" altLang="en-US" sz="1200" b="1" dirty="0">
                <a:solidFill>
                  <a:schemeClr val="tx1"/>
                </a:solidFill>
              </a:rPr>
              <a:t> 결과는 </a:t>
            </a:r>
            <a:r>
              <a:rPr lang="en-US" altLang="ko-KR" sz="1200" b="1" dirty="0">
                <a:solidFill>
                  <a:schemeClr val="tx1"/>
                </a:solidFill>
              </a:rPr>
              <a:t>true, false </a:t>
            </a:r>
            <a:r>
              <a:rPr lang="ko-KR" altLang="en-US" sz="1200" b="1" dirty="0">
                <a:solidFill>
                  <a:schemeClr val="tx1"/>
                </a:solidFill>
              </a:rPr>
              <a:t>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11760" y="1988840"/>
            <a:ext cx="4320480" cy="2736304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if(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조건식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</a:p>
          <a:p>
            <a:pPr marL="261938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else {</a:t>
            </a:r>
          </a:p>
          <a:p>
            <a:pPr marL="261938">
              <a:lnSpc>
                <a:spcPts val="2200"/>
              </a:lnSpc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261938">
              <a:lnSpc>
                <a:spcPts val="22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55679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26064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switch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973298" y="5013176"/>
            <a:ext cx="5400600" cy="72008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switch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문의 괄호 안에 들어가는 값은 정수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가능하나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쓸 수 없다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411760" y="1268760"/>
            <a:ext cx="4320480" cy="3384376"/>
          </a:xfrm>
          <a:prstGeom prst="flowChartProcess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switch(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{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1: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break;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case default: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  <a:p>
            <a:pPr marL="261938">
              <a:lnSpc>
                <a:spcPts val="25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836713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형식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반복문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1196752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for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196110"/>
            <a:ext cx="6421540" cy="8890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괄호 안에서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변수 선언할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2204864"/>
            <a:ext cx="6192688" cy="1728192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for(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&lt;=10;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77281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err="1" smtClean="0"/>
              <a:t>식별자와</a:t>
            </a:r>
            <a:r>
              <a:rPr lang="ko-KR" altLang="en-US" sz="2400" b="1" dirty="0" smtClean="0"/>
              <a:t> 키워드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2376264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(identifier)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13950" y="1124744"/>
            <a:ext cx="5590497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등을 구분하기 위해 사용하는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96235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특수문자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공백 이외의 문자를 사용할 수 있음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특수문자 중에서도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  $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한글 사용 가능함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첫 글자로는  숫자를  사용할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④ 대소문자를 구분함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⑤ 자바 언어의 키워드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(keyword)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true, false, null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쓸 수 없음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⑥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식별자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길이 제한은 없음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611560" y="3933056"/>
            <a:ext cx="324036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(keyword),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예약어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923928" y="3933056"/>
            <a:ext cx="4968552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자바 언어에서 특정한 목적으로 사용하기 위해 정한 이름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4509120"/>
            <a:ext cx="7344816" cy="172819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byte,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short, long, float, double, char,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void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if, else, for, while, do, switch, case, break, continue, default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private,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pretected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public, static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import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class, new, this, super, extends, implements, interface, abstract, package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final, </a:t>
            </a:r>
            <a:r>
              <a:rPr lang="en-US" altLang="ko-KR" sz="1200" b="1" dirty="0">
                <a:solidFill>
                  <a:schemeClr val="tx1"/>
                </a:solidFill>
              </a:rPr>
              <a:t>try, catch, finally, return,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throw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enum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instanceof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goto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const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while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484142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84482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}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41277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451695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do~while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1462828" y="4052094"/>
            <a:ext cx="6421540" cy="45702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 내부에서 선언된 변수는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문을 벗어나면 메모리에서 제거된다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475656" y="1531814"/>
            <a:ext cx="6192688" cy="2423294"/>
          </a:xfrm>
          <a:prstGeom prst="flowChartProcess">
            <a:avLst/>
          </a:prstGeom>
          <a:solidFill>
            <a:srgbClr val="EFF7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61938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=1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do {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++;</a:t>
            </a:r>
          </a:p>
          <a:p>
            <a:pPr marL="26193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} while(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&lt;=10);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3707904" y="1099767"/>
            <a:ext cx="1728192" cy="28803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작성 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611560" y="5229201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break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en-US" altLang="ko-KR" b="1" dirty="0" smtClean="0">
                <a:solidFill>
                  <a:schemeClr val="tx1"/>
                </a:solidFill>
              </a:rPr>
              <a:t>, continue</a:t>
            </a:r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제어문</a:t>
            </a:r>
            <a:r>
              <a:rPr lang="ko-KR" altLang="en-US" b="1" dirty="0" smtClean="0">
                <a:solidFill>
                  <a:schemeClr val="tx1"/>
                </a:solidFill>
              </a:rPr>
              <a:t>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28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04.java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683568" y="469468"/>
            <a:ext cx="7920880" cy="576784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04 {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=11;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짝수입니다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else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은 홀수입니다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//switch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5: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7: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8: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10: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31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28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월의 마지막 </a:t>
            </a:r>
            <a:endParaRPr lang="en-US" altLang="ko-KR" sz="1200" b="1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날은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 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do~while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문의 예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&lt;=10);</a:t>
            </a:r>
          </a:p>
          <a:p>
            <a:pPr defTabSz="290513">
              <a:lnSpc>
                <a:spcPts val="16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90513">
              <a:lnSpc>
                <a:spcPts val="16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90513">
              <a:lnSpc>
                <a:spcPts val="1600"/>
              </a:lnSpc>
            </a:pP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755576" y="18864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04.java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배열</a:t>
            </a:r>
            <a:endParaRPr lang="ko-KR" altLang="en-US" sz="2400" b="1" dirty="0"/>
          </a:p>
        </p:txBody>
      </p:sp>
      <p:sp>
        <p:nvSpPr>
          <p:cNvPr id="26" name="순서도: 처리 25"/>
          <p:cNvSpPr/>
          <p:nvPr/>
        </p:nvSpPr>
        <p:spPr>
          <a:xfrm>
            <a:off x="611560" y="98072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배열이란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827584" y="1531814"/>
            <a:ext cx="7128792" cy="103309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서로 같은 자료들을 연속적인 공간에 저장할 수 있도록 만든 자료 구조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② 자바는 배열을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③ 배열을 사용하는 가장 큰 이유는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반복문을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이용하여 기억공간에 접근할 수 있기 때문이다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ë°°ì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04246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1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[] a;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a = 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[0] = 10;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[5]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4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a[]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{10, 15, 20, 23, 35}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2</a:t>
            </a:r>
            <a:r>
              <a:rPr lang="ko-KR" altLang="en-US" b="1" dirty="0" smtClean="0">
                <a:solidFill>
                  <a:schemeClr val="tx1"/>
                </a:solidFill>
              </a:rPr>
              <a:t>차원 배열의 표현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353257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선언한다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2383418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배열을 생성한다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899592" y="3392314"/>
            <a:ext cx="2232248" cy="612750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값을 할당한다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04596" y="1909190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1604596" y="2947846"/>
            <a:ext cx="576064" cy="437612"/>
          </a:xfrm>
          <a:prstGeom prst="down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처리 13"/>
          <p:cNvSpPr/>
          <p:nvPr/>
        </p:nvSpPr>
        <p:spPr>
          <a:xfrm>
            <a:off x="3275856" y="1324229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b[][]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[][] b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275856" y="233565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 =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3275856" y="3377800"/>
            <a:ext cx="5040560" cy="627264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2400" b="1" dirty="0" smtClean="0">
                <a:solidFill>
                  <a:schemeClr val="tx1"/>
                </a:solidFill>
              </a:rPr>
              <a:t>b[0][2] = 30;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27584" y="4297818"/>
            <a:ext cx="7128792" cy="74505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선언과 배열 생성을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[3][3]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827584" y="5132213"/>
            <a:ext cx="7128792" cy="12386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03200" indent="-203200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선언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배열 생성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초깃값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할당을 을 동시에 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b[][] 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{ {1, 2, 3}, 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{4, 5, 6},</a:t>
            </a:r>
          </a:p>
          <a:p>
            <a:pPr marL="203200" indent="-203200">
              <a:lnSpc>
                <a:spcPts val="25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                 {7, 8, 9} }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순서도: 처리 8"/>
          <p:cNvSpPr/>
          <p:nvPr/>
        </p:nvSpPr>
        <p:spPr>
          <a:xfrm>
            <a:off x="611560" y="620688"/>
            <a:ext cx="367240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배열의 크기 속성</a:t>
            </a:r>
            <a:r>
              <a:rPr lang="en-US" altLang="ko-KR" b="1" dirty="0" smtClean="0">
                <a:solidFill>
                  <a:schemeClr val="tx1"/>
                </a:solidFill>
              </a:rPr>
              <a:t>: length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475656" y="1612260"/>
            <a:ext cx="5976664" cy="1024652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a[]=new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a.length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475656" y="3559786"/>
            <a:ext cx="5976664" cy="1813430"/>
          </a:xfrm>
          <a:prstGeom prst="flowChartProcess">
            <a:avLst/>
          </a:prstGeom>
          <a:solidFill>
            <a:srgbClr val="FFF3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b[][]=new 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[3][3];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b.length</a:t>
            </a:r>
            <a:r>
              <a:rPr lang="en-US" altLang="ko-KR" sz="2400" b="1" dirty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b[1].length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75656" y="1243782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1475656" y="3160265"/>
            <a:ext cx="1224136" cy="368477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예문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83568" y="2413684"/>
            <a:ext cx="7920880" cy="43077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numCol="2" rtlCol="0" anchor="ctr"/>
          <a:lstStyle/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05 {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]=15;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]=20;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]=23;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a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[4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]=35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차원 배열의 예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[][]={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1, 2, 3}, 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4, 5, 6},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7, 8, 9},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10,11,12}</a:t>
            </a:r>
          </a:p>
          <a:p>
            <a:pPr defTabSz="276225">
              <a:lnSpc>
                <a:spcPts val="2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a[]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b[][]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		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b[1]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의 크기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1200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76225">
              <a:lnSpc>
                <a:spcPts val="2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55576" y="2132856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05.java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755576" y="188640"/>
            <a:ext cx="2232248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배열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21357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05.java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  <p:sp>
        <p:nvSpPr>
          <p:cNvPr id="14" name="순서도: 처리 13"/>
          <p:cNvSpPr/>
          <p:nvPr/>
        </p:nvSpPr>
        <p:spPr>
          <a:xfrm>
            <a:off x="848296" y="4005064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식별자의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11560" y="493278"/>
            <a:ext cx="446449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식별자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명명 규칙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관습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1052736"/>
            <a:ext cx="7344816" cy="1296144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클래스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파스칼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변수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카멜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표기법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단어의 첫 글자는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상수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대문자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패키지 이름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이름 전체를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99592" y="2431933"/>
            <a:ext cx="7344816" cy="360040"/>
          </a:xfrm>
          <a:prstGeom prst="flowChartProcess">
            <a:avLst/>
          </a:prstGeom>
          <a:solidFill>
            <a:srgbClr val="FBFE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키워드</a:t>
            </a:r>
            <a:r>
              <a:rPr lang="ko-KR" altLang="en-US" sz="1200" b="1" dirty="0">
                <a:solidFill>
                  <a:schemeClr val="tx1"/>
                </a:solidFill>
              </a:rPr>
              <a:t>는 이름 전체를 </a:t>
            </a:r>
            <a:r>
              <a:rPr lang="ko-KR" altLang="en-US" sz="1200" b="1" dirty="0">
                <a:solidFill>
                  <a:srgbClr val="0070C0"/>
                </a:solidFill>
              </a:rPr>
              <a:t>소문자</a:t>
            </a:r>
            <a:r>
              <a:rPr lang="ko-KR" altLang="en-US" sz="1200" b="1" dirty="0">
                <a:solidFill>
                  <a:schemeClr val="tx1"/>
                </a:solidFill>
              </a:rPr>
              <a:t>로 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848296" y="4581128"/>
            <a:ext cx="781236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키워드의 의 옳은 예와 틀린 예를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848296" y="5229200"/>
            <a:ext cx="7812360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상수 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 이름을 명명 규칙에 따라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개씩 쓰시오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변수의 </a:t>
            </a:r>
            <a:r>
              <a:rPr lang="ko-KR" altLang="en-US" sz="2400" b="1" dirty="0" err="1" smtClean="0"/>
              <a:t>자료형</a:t>
            </a:r>
            <a:r>
              <a:rPr lang="en-US" altLang="ko-KR" sz="2400" b="1" dirty="0" smtClean="0"/>
              <a:t>(data type)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1124744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기본형</a:t>
            </a:r>
            <a:r>
              <a:rPr lang="en-US" altLang="ko-KR" b="1" dirty="0" smtClean="0">
                <a:solidFill>
                  <a:schemeClr val="tx1"/>
                </a:solidFill>
              </a:rPr>
              <a:t>(primitive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707906" y="1124744"/>
            <a:ext cx="4320480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일반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1628800"/>
            <a:ext cx="7344816" cy="115212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byte, short,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long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실수형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float, double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char		※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자바는 모든 문자를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2byte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유니코드로 저장함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논리형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		※ true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동일한 값인가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11560" y="3140969"/>
            <a:ext cx="302433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참조형</a:t>
            </a:r>
            <a:r>
              <a:rPr lang="en-US" altLang="ko-KR" b="1" dirty="0" smtClean="0">
                <a:solidFill>
                  <a:schemeClr val="tx1"/>
                </a:solidFill>
              </a:rPr>
              <a:t>(reference type)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3707907" y="3140969"/>
            <a:ext cx="4680518" cy="432047"/>
          </a:xfrm>
          <a:prstGeom prst="flowChartProcess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 변수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9592" y="3573016"/>
            <a:ext cx="7344816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객체를 구별할 수 있는 고유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해시 코드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문자열은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객체로 취급한다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899592" y="4773356"/>
            <a:ext cx="7344816" cy="1584176"/>
          </a:xfrm>
          <a:prstGeom prst="flowChartProcess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정수는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실수는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double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기본이다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 저장되는 내용은 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(value),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(reference;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둘 중 하나이다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일반 변수에는 값을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변수에는 객체의 주소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참조값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저장한다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클래스는 그 자체로 사용자 정의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자료형으로서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참조형이다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=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타입의 객체를 생성하려면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연산자를 사용하여  </a:t>
            </a:r>
            <a:r>
              <a:rPr lang="en-US" altLang="ko-KR" sz="1200" b="1" dirty="0">
                <a:solidFill>
                  <a:schemeClr val="tx1"/>
                </a:solidFill>
              </a:rPr>
              <a:t>『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new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()』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27584" y="4365104"/>
            <a:ext cx="129614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요약정리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755576" y="188640"/>
            <a:ext cx="360040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일반 변수와 참조 변수 실습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20120"/>
              </p:ext>
            </p:extLst>
          </p:nvPr>
        </p:nvGraphicFramePr>
        <p:xfrm>
          <a:off x="1068288" y="764704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자바기초실습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차시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실습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754179"/>
            <a:ext cx="7920880" cy="5483133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01 {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261938"/>
            <a:r>
              <a:rPr lang="pt-BR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byte</a:t>
            </a:r>
            <a:r>
              <a:rPr lang="pt-BR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=-128,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=127,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=037,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=0x1f, </a:t>
            </a:r>
            <a:r>
              <a:rPr lang="pt-BR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=0b11111;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short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=-32768,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=32767;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=-2147483648,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=2147483647;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long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=2147483648L,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=1L&lt;&lt;63,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=(1L&lt;&lt;63)-1;</a:t>
            </a:r>
          </a:p>
          <a:p>
            <a:pPr defTabSz="261938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float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=3.14f;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double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=3.14d; 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char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 {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신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61938"/>
            <a:endParaRPr lang="ko-KR" altLang="en-US" sz="1200" dirty="0">
              <a:latin typeface="Consolas" panose="020B0609020204030204" pitchFamily="49" charset="0"/>
            </a:endParaRP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a4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a5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ko-KR" sz="1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"%d, %d, %d\n"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pt-BR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"%.1f, %.1f, %.1f\n"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f2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defTabSz="261938"/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 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String.valueOf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261938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	</a:t>
            </a:r>
          </a:p>
          <a:p>
            <a:pPr defTabSz="261938"/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26064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683568" y="901516"/>
            <a:ext cx="7920880" cy="5263788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차시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02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통신과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63538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String[3];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전자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마이스터고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63538">
              <a:lnSpc>
                <a:spcPct val="15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System.identityHashCode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635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620688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02.java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03244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상수의 표현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827584" y="155679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정수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195736" y="3068960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작은 따옴표나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\u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뒤에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진수 코드를 사용하면 문자로 인식한다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7134"/>
              </p:ext>
            </p:extLst>
          </p:nvPr>
        </p:nvGraphicFramePr>
        <p:xfrm>
          <a:off x="2195736" y="1598942"/>
          <a:ext cx="518457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128464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037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0x1f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0b11111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31L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순서도: 처리 14"/>
          <p:cNvSpPr/>
          <p:nvPr/>
        </p:nvSpPr>
        <p:spPr>
          <a:xfrm>
            <a:off x="827584" y="2090706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실수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45932"/>
              </p:ext>
            </p:extLst>
          </p:nvPr>
        </p:nvGraphicFramePr>
        <p:xfrm>
          <a:off x="2195736" y="2132856"/>
          <a:ext cx="4392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6000"/>
                <a:gridCol w="1016000"/>
                <a:gridCol w="1016000"/>
                <a:gridCol w="13444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3.14f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3.14d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0.314E+1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" name="순서도: 처리 16"/>
          <p:cNvSpPr/>
          <p:nvPr/>
        </p:nvSpPr>
        <p:spPr>
          <a:xfrm>
            <a:off x="827584" y="259476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34343"/>
              </p:ext>
            </p:extLst>
          </p:nvPr>
        </p:nvGraphicFramePr>
        <p:xfrm>
          <a:off x="2195736" y="2636912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통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신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‘*’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\u0041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2" name="순서도: 처리 21"/>
          <p:cNvSpPr/>
          <p:nvPr/>
        </p:nvSpPr>
        <p:spPr>
          <a:xfrm>
            <a:off x="827584" y="3448202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논리값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4576"/>
              </p:ext>
            </p:extLst>
          </p:nvPr>
        </p:nvGraphicFramePr>
        <p:xfrm>
          <a:off x="2195736" y="3490352"/>
          <a:ext cx="201622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" name="순서도: 처리 23"/>
          <p:cNvSpPr/>
          <p:nvPr/>
        </p:nvSpPr>
        <p:spPr>
          <a:xfrm>
            <a:off x="827584" y="3962914"/>
            <a:ext cx="129614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문자열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3275"/>
              </p:ext>
            </p:extLst>
          </p:nvPr>
        </p:nvGraphicFramePr>
        <p:xfrm>
          <a:off x="2195736" y="4005064"/>
          <a:ext cx="304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20"/>
                <a:gridCol w="95188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ko-KR" altLang="en-US" dirty="0" smtClean="0"/>
                        <a:t>통신과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“Java”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“3.14”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6" name="순서도: 처리 25"/>
          <p:cNvSpPr/>
          <p:nvPr/>
        </p:nvSpPr>
        <p:spPr>
          <a:xfrm>
            <a:off x="611560" y="105273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216024" y="4466970"/>
            <a:ext cx="1907704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이스케이프 문자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52647"/>
              </p:ext>
            </p:extLst>
          </p:nvPr>
        </p:nvGraphicFramePr>
        <p:xfrm>
          <a:off x="2195736" y="4509120"/>
          <a:ext cx="525658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388"/>
                <a:gridCol w="820807"/>
                <a:gridCol w="876097"/>
                <a:gridCol w="876097"/>
                <a:gridCol w="876097"/>
                <a:gridCol w="8760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‘\n’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‘\r’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‘\t’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‘\\’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‘\’’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‘\”’</a:t>
                      </a:r>
                      <a:endParaRPr lang="ko-KR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처리 28"/>
          <p:cNvSpPr/>
          <p:nvPr/>
        </p:nvSpPr>
        <p:spPr>
          <a:xfrm>
            <a:off x="2195736" y="4904379"/>
            <a:ext cx="6192688" cy="3240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역슬래시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(\,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함께 사용하여 특별한 기능을 부여한다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1331640" y="5295847"/>
            <a:ext cx="792088" cy="432047"/>
          </a:xfrm>
          <a:prstGeom prst="flowChartProcess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r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null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0047"/>
              </p:ext>
            </p:extLst>
          </p:nvPr>
        </p:nvGraphicFramePr>
        <p:xfrm>
          <a:off x="2195736" y="5337997"/>
          <a:ext cx="61926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926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값이 존재하지 않음을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객체 변수에만 할당할 수 있음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순서도: 처리 25"/>
          <p:cNvSpPr/>
          <p:nvPr/>
        </p:nvSpPr>
        <p:spPr>
          <a:xfrm>
            <a:off x="611560" y="692696"/>
            <a:ext cx="1944216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기호 상수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4067944" y="1916832"/>
            <a:ext cx="1008112" cy="288032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&gt;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2735796" y="2276872"/>
            <a:ext cx="3672408" cy="8640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final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</a:rPr>
              <a:t> MAX=100;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899592" y="1196752"/>
            <a:ext cx="597666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변수처럼 </a:t>
            </a:r>
            <a:r>
              <a:rPr lang="ko-KR" altLang="en-US" sz="1200" b="1" dirty="0" err="1">
                <a:solidFill>
                  <a:schemeClr val="tx1"/>
                </a:solidFill>
              </a:rPr>
              <a:t>리터럴</a:t>
            </a:r>
            <a:r>
              <a:rPr lang="ko-KR" altLang="en-US" sz="1200" b="1" dirty="0">
                <a:solidFill>
                  <a:schemeClr val="tx1"/>
                </a:solidFill>
              </a:rPr>
              <a:t> 상수에 이름을 부여한 것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>
                <a:solidFill>
                  <a:schemeClr val="tx1"/>
                </a:solidFill>
              </a:rPr>
              <a:t>상수이므로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 번 정해진 값은 도중에 수정할 </a:t>
            </a:r>
            <a:r>
              <a:rPr lang="ko-KR" altLang="en-US" sz="1200" b="1" dirty="0">
                <a:solidFill>
                  <a:schemeClr val="tx1"/>
                </a:solidFill>
              </a:rPr>
              <a:t>수 없음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처리 38"/>
          <p:cNvSpPr/>
          <p:nvPr/>
        </p:nvSpPr>
        <p:spPr>
          <a:xfrm>
            <a:off x="848296" y="4005064"/>
            <a:ext cx="7108080" cy="43204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marL="246063" indent="-246063"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en-US" b="1" dirty="0" smtClean="0">
                <a:solidFill>
                  <a:schemeClr val="tx1"/>
                </a:solidFill>
              </a:rPr>
              <a:t>다음 코드에서 잘못된 부분을 찾아 첨삭하시오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1331640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a=31L;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float b=3.14;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char c=‘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’, d=“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통신과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”;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d=null;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final double PI=3.14;</a:t>
            </a:r>
          </a:p>
          <a:p>
            <a:pPr>
              <a:lnSpc>
                <a:spcPts val="22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PI=3.141592;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4860032" y="4509120"/>
            <a:ext cx="2808312" cy="172819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200"/>
              </a:lnSpc>
            </a:pP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2303748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smtClean="0">
                <a:solidFill>
                  <a:schemeClr val="tx1"/>
                </a:solidFill>
              </a:rPr>
              <a:t>수정전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5940152" y="6246831"/>
            <a:ext cx="756084" cy="28803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수정후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83968" y="5157192"/>
            <a:ext cx="470508" cy="4320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순서도: 처리 45"/>
          <p:cNvSpPr/>
          <p:nvPr/>
        </p:nvSpPr>
        <p:spPr>
          <a:xfrm>
            <a:off x="827584" y="3429000"/>
            <a:ext cx="1440160" cy="432048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2000" b="1" dirty="0" smtClean="0"/>
              <a:t>과제</a:t>
            </a:r>
            <a:r>
              <a:rPr lang="en-US" altLang="ko-KR" sz="2000" b="1" dirty="0" smtClean="0"/>
              <a:t>05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30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13912</TotalTime>
  <Words>1700</Words>
  <Application>Microsoft Office PowerPoint</Application>
  <PresentationFormat>화면 슬라이드 쇼(4:3)</PresentationFormat>
  <Paragraphs>544</Paragraphs>
  <Slides>28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1280</cp:revision>
  <dcterms:created xsi:type="dcterms:W3CDTF">2012-10-22T08:23:57Z</dcterms:created>
  <dcterms:modified xsi:type="dcterms:W3CDTF">2018-09-04T09:38:55Z</dcterms:modified>
</cp:coreProperties>
</file>