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8" r:id="rId2"/>
    <p:sldId id="512" r:id="rId3"/>
    <p:sldId id="501" r:id="rId4"/>
    <p:sldId id="510" r:id="rId5"/>
    <p:sldId id="511" r:id="rId6"/>
    <p:sldId id="513" r:id="rId7"/>
    <p:sldId id="515" r:id="rId8"/>
    <p:sldId id="51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E7FF"/>
    <a:srgbClr val="FBFED6"/>
    <a:srgbClr val="EFF7FF"/>
    <a:srgbClr val="E5E2D1"/>
    <a:srgbClr val="FFF3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 varScale="1">
        <p:scale>
          <a:sx n="66" d="100"/>
          <a:sy n="66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2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1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8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5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자바의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3009726"/>
            <a:ext cx="65527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smtClean="0"/>
              <a:t>자바 언어의 탄생 과정을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언어의 특징을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</a:t>
            </a:r>
            <a:r>
              <a:rPr lang="en-US" altLang="ko-KR" dirty="0" smtClean="0"/>
              <a:t>SE</a:t>
            </a:r>
            <a:r>
              <a:rPr lang="ko-KR" altLang="en-US" dirty="0" smtClean="0"/>
              <a:t>의 구조를 설명할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2415753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8~11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 descr="ìë° ì°½ìì ì ìì¤ ê³ ì¬ë§, ìëìë ëí???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7427"/>
            <a:ext cx="36957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처리 7"/>
          <p:cNvSpPr/>
          <p:nvPr/>
        </p:nvSpPr>
        <p:spPr>
          <a:xfrm>
            <a:off x="539552" y="398215"/>
            <a:ext cx="3655509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smtClean="0"/>
              <a:t>자바의 탄생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3254" y="1484784"/>
            <a:ext cx="488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 algn="ctr">
              <a:lnSpc>
                <a:spcPct val="150000"/>
              </a:lnSpc>
            </a:pPr>
            <a:r>
              <a:rPr lang="ko-KR" altLang="en-US" sz="2400" dirty="0" smtClean="0"/>
              <a:t>자바의 아버지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제임스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고슬링</a:t>
            </a:r>
            <a:r>
              <a:rPr lang="en-US" altLang="ko-KR" sz="2400" dirty="0" smtClean="0"/>
              <a:t>＂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700074" y="1052736"/>
            <a:ext cx="7812360" cy="1388765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1991</a:t>
            </a:r>
            <a:r>
              <a:rPr lang="ko-KR" altLang="en-US" b="1" dirty="0" smtClean="0">
                <a:solidFill>
                  <a:schemeClr val="tx1"/>
                </a:solidFill>
              </a:rPr>
              <a:t>년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썬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마이크로시스템즈</a:t>
            </a:r>
            <a:r>
              <a:rPr lang="en-US" altLang="ko-KR" b="1" dirty="0" smtClean="0">
                <a:solidFill>
                  <a:schemeClr val="tx1"/>
                </a:solidFill>
              </a:rPr>
              <a:t>(Sun Microsystems,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Inc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제임스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고슬링</a:t>
            </a:r>
            <a:r>
              <a:rPr lang="en-US" altLang="ko-KR" b="1" dirty="0" smtClean="0">
                <a:solidFill>
                  <a:schemeClr val="tx1"/>
                </a:solidFill>
              </a:rPr>
              <a:t>(James Gosling)</a:t>
            </a:r>
            <a:r>
              <a:rPr lang="ko-KR" altLang="en-US" b="1" dirty="0" smtClean="0">
                <a:solidFill>
                  <a:schemeClr val="tx1"/>
                </a:solidFill>
              </a:rPr>
              <a:t>가 이끄는 </a:t>
            </a:r>
            <a:r>
              <a:rPr lang="en-US" altLang="ko-KR" b="1" dirty="0" smtClean="0">
                <a:solidFill>
                  <a:srgbClr val="0070C0"/>
                </a:solidFill>
              </a:rPr>
              <a:t>Green </a:t>
            </a:r>
            <a:r>
              <a:rPr lang="ko-KR" altLang="en-US" b="1" dirty="0" smtClean="0">
                <a:solidFill>
                  <a:srgbClr val="0070C0"/>
                </a:solidFill>
              </a:rPr>
              <a:t>프로젝트</a:t>
            </a:r>
            <a:r>
              <a:rPr lang="ko-KR" altLang="en-US" b="1" dirty="0" smtClean="0">
                <a:solidFill>
                  <a:schemeClr val="tx1"/>
                </a:solidFill>
              </a:rPr>
              <a:t>를 시작하였고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그 결과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TV </a:t>
            </a:r>
            <a:r>
              <a:rPr lang="ko-KR" altLang="en-US" b="1" dirty="0" err="1">
                <a:solidFill>
                  <a:schemeClr val="tx1"/>
                </a:solidFill>
              </a:rPr>
              <a:t>셋톱박스</a:t>
            </a:r>
            <a:r>
              <a:rPr lang="en-US" altLang="ko-KR" b="1" dirty="0">
                <a:solidFill>
                  <a:schemeClr val="tx1"/>
                </a:solidFill>
              </a:rPr>
              <a:t>, PDA</a:t>
            </a:r>
            <a:r>
              <a:rPr lang="ko-KR" altLang="en-US" b="1" dirty="0">
                <a:solidFill>
                  <a:schemeClr val="tx1"/>
                </a:solidFill>
              </a:rPr>
              <a:t>등 </a:t>
            </a:r>
            <a:r>
              <a:rPr lang="ko-KR" altLang="en-US" b="1" dirty="0" smtClean="0">
                <a:solidFill>
                  <a:schemeClr val="tx1"/>
                </a:solidFill>
              </a:rPr>
              <a:t>대화형 가전기기 제어에 적합한 언어인 </a:t>
            </a:r>
            <a:r>
              <a:rPr lang="ko-KR" altLang="en-US" b="1" dirty="0" err="1">
                <a:solidFill>
                  <a:srgbClr val="FF0000"/>
                </a:solidFill>
              </a:rPr>
              <a:t>오크</a:t>
            </a:r>
            <a:r>
              <a:rPr lang="en-US" altLang="ko-KR" b="1" dirty="0">
                <a:solidFill>
                  <a:srgbClr val="FF0000"/>
                </a:solidFill>
              </a:rPr>
              <a:t>(oak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를 만들었다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700074" y="2950892"/>
            <a:ext cx="7812360" cy="1414212"/>
          </a:xfrm>
          <a:prstGeom prst="flowChartProcess">
            <a:avLst/>
          </a:prstGeom>
          <a:solidFill>
            <a:srgbClr val="FFE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오크</a:t>
            </a:r>
            <a:r>
              <a:rPr lang="en-US" altLang="ko-KR" b="1" dirty="0" smtClean="0">
                <a:solidFill>
                  <a:schemeClr val="tx1"/>
                </a:solidFill>
              </a:rPr>
              <a:t>(oak)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개발 중점사항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플랫폼 독립적일 것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서로 다른 가전제품에서도 작동해야 한다</a:t>
            </a:r>
            <a:r>
              <a:rPr lang="en-US" altLang="ko-KR" b="1" dirty="0" smtClean="0">
                <a:solidFill>
                  <a:schemeClr val="tx1"/>
                </a:solidFill>
              </a:rPr>
              <a:t>. WORA.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메모리 관리 문제를 해결할 것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한정된 메모리를 </a:t>
            </a:r>
            <a:r>
              <a:rPr lang="ko-KR" altLang="en-US" b="1" dirty="0">
                <a:solidFill>
                  <a:schemeClr val="tx1"/>
                </a:solidFill>
              </a:rPr>
              <a:t>효율적으로 </a:t>
            </a:r>
            <a:r>
              <a:rPr lang="ko-KR" altLang="en-US" b="1" dirty="0" smtClean="0">
                <a:solidFill>
                  <a:schemeClr val="tx1"/>
                </a:solidFill>
              </a:rPr>
              <a:t>관리할 것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네트워크 환경에 적합할 것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00074" y="4941168"/>
            <a:ext cx="7812360" cy="654376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오크</a:t>
            </a:r>
            <a:r>
              <a:rPr lang="en-US" altLang="ko-KR" b="1" dirty="0" smtClean="0">
                <a:solidFill>
                  <a:schemeClr val="tx1"/>
                </a:solidFill>
              </a:rPr>
              <a:t>(oak)</a:t>
            </a:r>
            <a:r>
              <a:rPr lang="ko-KR" altLang="en-US" b="1" dirty="0" smtClean="0">
                <a:solidFill>
                  <a:schemeClr val="tx1"/>
                </a:solidFill>
              </a:rPr>
              <a:t>라는 명칭으로 상표 등록을 하려고 했으나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다른 회사가 이 명칭을 이미 등록해서 사용하고 있었다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700074" y="332656"/>
            <a:ext cx="7812360" cy="524669"/>
          </a:xfrm>
          <a:prstGeom prst="flowChartProcess">
            <a:avLst/>
          </a:prstGeom>
          <a:solidFill>
            <a:srgbClr val="FFE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1990</a:t>
            </a:r>
            <a:r>
              <a:rPr lang="ko-KR" altLang="en-US" b="1" dirty="0" smtClean="0">
                <a:solidFill>
                  <a:schemeClr val="tx1"/>
                </a:solidFill>
              </a:rPr>
              <a:t>년대 초는 인터넷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월드와이드웹</a:t>
            </a:r>
            <a:r>
              <a:rPr lang="en-US" altLang="ko-KR" b="1" dirty="0" smtClean="0">
                <a:solidFill>
                  <a:schemeClr val="tx1"/>
                </a:solidFill>
              </a:rPr>
              <a:t>(WWW)</a:t>
            </a:r>
            <a:r>
              <a:rPr lang="ko-KR" altLang="en-US" b="1" dirty="0" smtClean="0">
                <a:solidFill>
                  <a:schemeClr val="tx1"/>
                </a:solidFill>
              </a:rPr>
              <a:t>이 출현한 시기였다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700074" y="980728"/>
            <a:ext cx="7812360" cy="1106068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인터넷은 그 자체로 다양한 시스템들과 자원들을 연결하는 거대한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분산형</a:t>
            </a:r>
            <a:r>
              <a:rPr lang="ko-KR" altLang="en-US" b="1" dirty="0" smtClean="0">
                <a:solidFill>
                  <a:schemeClr val="tx1"/>
                </a:solidFill>
              </a:rPr>
              <a:t> 네트워크였기 때문에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플랫폼 독립적인 프로그램 개발에 대한 요구가 더욱 커졌다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700074" y="2276871"/>
            <a:ext cx="7812360" cy="1434825"/>
          </a:xfrm>
          <a:prstGeom prst="flowChartProcess">
            <a:avLst/>
          </a:prstGeom>
          <a:solidFill>
            <a:srgbClr val="FFE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썬</a:t>
            </a:r>
            <a:r>
              <a:rPr lang="en-US" altLang="ko-KR" b="1" dirty="0" smtClean="0">
                <a:solidFill>
                  <a:schemeClr val="tx1"/>
                </a:solidFill>
              </a:rPr>
              <a:t>(Sun)</a:t>
            </a:r>
            <a:r>
              <a:rPr lang="ko-KR" altLang="en-US" b="1" dirty="0" smtClean="0">
                <a:solidFill>
                  <a:schemeClr val="tx1"/>
                </a:solidFill>
              </a:rPr>
              <a:t>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오크</a:t>
            </a:r>
            <a:r>
              <a:rPr lang="en-US" altLang="ko-KR" b="1" dirty="0" smtClean="0">
                <a:solidFill>
                  <a:schemeClr val="tx1"/>
                </a:solidFill>
              </a:rPr>
              <a:t>(oak)</a:t>
            </a:r>
            <a:r>
              <a:rPr lang="ko-KR" altLang="en-US" b="1" dirty="0" smtClean="0">
                <a:solidFill>
                  <a:schemeClr val="tx1"/>
                </a:solidFill>
              </a:rPr>
              <a:t>를 발전시켜 인터넷 환경에 적합하도록 네트워크 분산처리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보안성</a:t>
            </a:r>
            <a:r>
              <a:rPr lang="ko-KR" altLang="en-US" b="1" dirty="0" smtClean="0">
                <a:solidFill>
                  <a:schemeClr val="tx1"/>
                </a:solidFill>
              </a:rPr>
              <a:t> 등을 강화한 자바</a:t>
            </a:r>
            <a:r>
              <a:rPr lang="en-US" altLang="ko-KR" b="1" dirty="0" smtClean="0">
                <a:solidFill>
                  <a:schemeClr val="tx1"/>
                </a:solidFill>
              </a:rPr>
              <a:t>(Java)</a:t>
            </a:r>
            <a:r>
              <a:rPr lang="ko-KR" altLang="en-US" b="1" dirty="0" smtClean="0">
                <a:solidFill>
                  <a:schemeClr val="tx1"/>
                </a:solidFill>
              </a:rPr>
              <a:t>라는 범용 프로그래밍 언어를 개발하였다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그리고 </a:t>
            </a:r>
            <a:r>
              <a:rPr lang="en-US" altLang="ko-KR" b="1" dirty="0" smtClean="0">
                <a:solidFill>
                  <a:schemeClr val="tx1"/>
                </a:solidFill>
              </a:rPr>
              <a:t>1995</a:t>
            </a:r>
            <a:r>
              <a:rPr lang="ko-KR" altLang="en-US" b="1" dirty="0" smtClean="0">
                <a:solidFill>
                  <a:schemeClr val="tx1"/>
                </a:solidFill>
              </a:rPr>
              <a:t>년 </a:t>
            </a:r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r>
              <a:rPr lang="ko-KR" altLang="en-US" b="1" dirty="0" smtClean="0">
                <a:solidFill>
                  <a:schemeClr val="tx1"/>
                </a:solidFill>
              </a:rPr>
              <a:t>월에 자바</a:t>
            </a:r>
            <a:r>
              <a:rPr lang="en-US" altLang="ko-KR" b="1" dirty="0" smtClean="0">
                <a:solidFill>
                  <a:schemeClr val="tx1"/>
                </a:solidFill>
              </a:rPr>
              <a:t>(Java)</a:t>
            </a:r>
            <a:r>
              <a:rPr lang="ko-KR" altLang="en-US" b="1" dirty="0" smtClean="0">
                <a:solidFill>
                  <a:schemeClr val="tx1"/>
                </a:solidFill>
              </a:rPr>
              <a:t>를 공식 발표하였다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700074" y="3999729"/>
            <a:ext cx="7812360" cy="524669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2006</a:t>
            </a:r>
            <a:r>
              <a:rPr lang="ko-KR" altLang="en-US" b="1" dirty="0" smtClean="0">
                <a:solidFill>
                  <a:schemeClr val="tx1"/>
                </a:solidFill>
              </a:rPr>
              <a:t>년 </a:t>
            </a:r>
            <a:r>
              <a:rPr lang="en-US" altLang="ko-KR" b="1" dirty="0" smtClean="0">
                <a:solidFill>
                  <a:schemeClr val="tx1"/>
                </a:solidFill>
              </a:rPr>
              <a:t>GNU GPL</a:t>
            </a:r>
            <a:r>
              <a:rPr lang="ko-KR" altLang="en-US" b="1" dirty="0" smtClean="0">
                <a:solidFill>
                  <a:schemeClr val="tx1"/>
                </a:solidFill>
              </a:rPr>
              <a:t>을 채택함으로써 자바는 오픈 소스 소프트웨어가 되었다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700074" y="4812431"/>
            <a:ext cx="7812360" cy="704801"/>
          </a:xfrm>
          <a:prstGeom prst="flowChartProcess">
            <a:avLst/>
          </a:prstGeom>
          <a:solidFill>
            <a:srgbClr val="FFE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2010</a:t>
            </a:r>
            <a:r>
              <a:rPr lang="ko-KR" altLang="en-US" b="1" dirty="0" smtClean="0">
                <a:solidFill>
                  <a:schemeClr val="tx1"/>
                </a:solidFill>
              </a:rPr>
              <a:t>년 초 </a:t>
            </a:r>
            <a:r>
              <a:rPr lang="ko-KR" altLang="en-US" b="1" dirty="0">
                <a:solidFill>
                  <a:schemeClr val="tx1"/>
                </a:solidFill>
              </a:rPr>
              <a:t>썬</a:t>
            </a:r>
            <a:r>
              <a:rPr lang="en-US" altLang="ko-KR" b="1" dirty="0">
                <a:solidFill>
                  <a:schemeClr val="tx1"/>
                </a:solidFill>
              </a:rPr>
              <a:t>(Sun)</a:t>
            </a:r>
            <a:r>
              <a:rPr lang="ko-KR" altLang="en-US" b="1" dirty="0">
                <a:solidFill>
                  <a:schemeClr val="tx1"/>
                </a:solidFill>
              </a:rPr>
              <a:t>이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오라클</a:t>
            </a:r>
            <a:r>
              <a:rPr lang="en-US" altLang="ko-KR" b="1" dirty="0" smtClean="0">
                <a:solidFill>
                  <a:schemeClr val="tx1"/>
                </a:solidFill>
              </a:rPr>
              <a:t>(Oracle)</a:t>
            </a:r>
            <a:r>
              <a:rPr lang="ko-KR" altLang="en-US" b="1" dirty="0" smtClean="0">
                <a:solidFill>
                  <a:schemeClr val="tx1"/>
                </a:solidFill>
              </a:rPr>
              <a:t>에 인수되면서 자바와 관련된 특허권과 저작권도 함께 양도되었다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00074" y="5733256"/>
            <a:ext cx="7812360" cy="704801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자바는 현재까지 전세계 프로그래머들이 가장 사랑하는 언어로서 그 자리를 굳건히 지키고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539552" y="398215"/>
            <a:ext cx="3655509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자바 언어의 특징</a:t>
            </a:r>
            <a:endParaRPr lang="ko-KR" altLang="en-US" sz="2400" b="1" dirty="0"/>
          </a:p>
        </p:txBody>
      </p:sp>
      <p:sp>
        <p:nvSpPr>
          <p:cNvPr id="12" name="순서도: 처리 11"/>
          <p:cNvSpPr/>
          <p:nvPr/>
        </p:nvSpPr>
        <p:spPr>
          <a:xfrm>
            <a:off x="700074" y="1124744"/>
            <a:ext cx="7986726" cy="510133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단순함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C++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언어의 복잡성을 단순화시켰다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 smtClean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이식성이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높음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Portable, WORA(Write Once, Run Anywhere)</a:t>
            </a:r>
          </a:p>
          <a:p>
            <a:endParaRPr lang="en-US" altLang="ko-KR" sz="1700" b="1" dirty="0" smtClean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[3]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운영체제에 독립적임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자바가상머신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(JVM)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에 의해 실행된다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 smtClean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[4]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보안성이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뛰어남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Securable,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데이터 접근 제한으로 바이러스 침투 방지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[5]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객체지향언어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(OOP):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객체 단위로 프로그램을 작성한다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[6]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라이브러리가 풍부함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SW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생산성과 안정성이 높아진다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[7]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멀티스레드를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지원함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여러 개의 작업을 동시에 처리할 수 있다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[8]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뛰어난 네트워크 분산처리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인터넷 환경에서 작동하는 프로그램 개발에 적합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[9]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컴파일러와 인터프리터의 특징을 모두 가짐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[10]GNU GPL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를 채택한 오픈 소스 소프트웨어임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80112" y="5304313"/>
            <a:ext cx="310668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그림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I-1, I-2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9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159" y="2823266"/>
            <a:ext cx="1924050" cy="20288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539552" y="398215"/>
            <a:ext cx="417646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자바 </a:t>
            </a:r>
            <a:r>
              <a:rPr lang="en-US" altLang="ko-KR" sz="2400" b="1" dirty="0" smtClean="0"/>
              <a:t>SE 10</a:t>
            </a:r>
            <a:r>
              <a:rPr lang="ko-KR" altLang="en-US" sz="2400" b="1" dirty="0" smtClean="0"/>
              <a:t>의 폴더 구조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26" y="1701616"/>
            <a:ext cx="2747262" cy="38884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659" y="138109"/>
            <a:ext cx="1990725" cy="3019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143" y="2420888"/>
            <a:ext cx="1971675" cy="4038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55230" y="2011515"/>
            <a:ext cx="2016224" cy="203797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55230" y="4094837"/>
            <a:ext cx="2016224" cy="1464134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590" y="2799669"/>
            <a:ext cx="883648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04800" indent="-304800" algn="ctr">
              <a:lnSpc>
                <a:spcPct val="150000"/>
              </a:lnSpc>
            </a:pPr>
            <a:r>
              <a:rPr lang="en-US" altLang="ko-KR" sz="1600" dirty="0" smtClean="0"/>
              <a:t>JDK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43590" y="4481275"/>
            <a:ext cx="883648" cy="4140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04800" indent="-304800" algn="ctr">
              <a:lnSpc>
                <a:spcPct val="150000"/>
              </a:lnSpc>
            </a:pPr>
            <a:r>
              <a:rPr lang="en-US" altLang="ko-KR" sz="1600" dirty="0" smtClean="0"/>
              <a:t>JRE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683" y="3261334"/>
            <a:ext cx="1013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04800" indent="-304800" algn="ctr">
              <a:lnSpc>
                <a:spcPct val="150000"/>
              </a:lnSpc>
            </a:pPr>
            <a:r>
              <a:rPr lang="ko-KR" altLang="en-US" sz="1600" dirty="0" smtClean="0"/>
              <a:t>개발환경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21683" y="4897901"/>
            <a:ext cx="1013245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04800" indent="-304800" algn="ctr">
              <a:lnSpc>
                <a:spcPct val="150000"/>
              </a:lnSpc>
            </a:pPr>
            <a:r>
              <a:rPr lang="ko-KR" altLang="en-US" sz="1600" dirty="0" smtClean="0"/>
              <a:t>실행환경</a:t>
            </a:r>
            <a:endParaRPr lang="ko-KR" altLang="en-US" sz="1600" dirty="0"/>
          </a:p>
        </p:txBody>
      </p:sp>
      <p:cxnSp>
        <p:nvCxnSpPr>
          <p:cNvPr id="9" name="직선 화살표 연결선 8"/>
          <p:cNvCxnSpPr>
            <a:endCxn id="4" idx="1"/>
          </p:cNvCxnSpPr>
          <p:nvPr/>
        </p:nvCxnSpPr>
        <p:spPr>
          <a:xfrm flipV="1">
            <a:off x="2452914" y="1647822"/>
            <a:ext cx="3584745" cy="848635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835696" y="2562448"/>
            <a:ext cx="527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835696" y="315753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35696" y="4013877"/>
            <a:ext cx="559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345476" y="3930374"/>
            <a:ext cx="4673667" cy="232075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5" idx="1"/>
          </p:cNvCxnSpPr>
          <p:nvPr/>
        </p:nvCxnSpPr>
        <p:spPr>
          <a:xfrm>
            <a:off x="2699657" y="3062514"/>
            <a:ext cx="1992502" cy="775165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 rot="20800914">
            <a:off x="2604450" y="1849736"/>
            <a:ext cx="3347058" cy="1881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프로그램 개발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실행을 위한 도구나 유틸리티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 rot="1278064">
            <a:off x="2658516" y="3147135"/>
            <a:ext cx="2476978" cy="3371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/>
            <a:r>
              <a:rPr lang="ko-KR" altLang="en-US" sz="1200" b="1" dirty="0" err="1" smtClean="0">
                <a:solidFill>
                  <a:schemeClr val="tx1"/>
                </a:solidFill>
              </a:rPr>
              <a:t>네이티브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코딩을 지원하는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46063" indent="-246063" algn="ctr"/>
            <a:r>
              <a:rPr lang="ko-KR" altLang="en-US" sz="1200" b="1" dirty="0" smtClean="0">
                <a:solidFill>
                  <a:schemeClr val="tx1"/>
                </a:solidFill>
              </a:rPr>
              <a:t>헤더 파일들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 rot="1593506">
            <a:off x="2872805" y="4924649"/>
            <a:ext cx="4169948" cy="2393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/>
            <a:r>
              <a:rPr lang="ko-KR" altLang="en-US" sz="1200" b="1" dirty="0">
                <a:solidFill>
                  <a:schemeClr val="tx1"/>
                </a:solidFill>
              </a:rPr>
              <a:t>프로그램 개발을 위한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추가 </a:t>
            </a:r>
            <a:r>
              <a:rPr lang="ko-KR" altLang="en-US" sz="1200" b="1" dirty="0">
                <a:solidFill>
                  <a:schemeClr val="tx1"/>
                </a:solidFill>
              </a:rPr>
              <a:t>클래스 라이브러리 등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639361" y="5558971"/>
            <a:ext cx="0" cy="384843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/>
          <p:cNvSpPr/>
          <p:nvPr/>
        </p:nvSpPr>
        <p:spPr>
          <a:xfrm>
            <a:off x="1164306" y="5977132"/>
            <a:ext cx="4055766" cy="4692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컴파일된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자바 프로그램의 실행을 위해 필요한 것들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자바실행환경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JVM,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라이브러리 등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260648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03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48296" y="987177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b="1" dirty="0" smtClean="0">
                <a:solidFill>
                  <a:schemeClr val="tx1"/>
                </a:solidFill>
              </a:rPr>
              <a:t>WORA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848296" y="1751121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‘</a:t>
            </a:r>
            <a:r>
              <a:rPr lang="ko-KR" altLang="en-US" b="1" dirty="0" smtClean="0">
                <a:solidFill>
                  <a:schemeClr val="tx1"/>
                </a:solidFill>
              </a:rPr>
              <a:t>플랫폼 독립적</a:t>
            </a:r>
            <a:r>
              <a:rPr lang="en-US" altLang="ko-KR" b="1" dirty="0" smtClean="0">
                <a:solidFill>
                  <a:schemeClr val="tx1"/>
                </a:solidFill>
              </a:rPr>
              <a:t>’</a:t>
            </a:r>
            <a:r>
              <a:rPr lang="ko-KR" altLang="en-US" b="1" dirty="0" smtClean="0">
                <a:solidFill>
                  <a:schemeClr val="tx1"/>
                </a:solidFill>
              </a:rPr>
              <a:t>이라는 뜻을 알기 쉽게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848296" y="2680776"/>
            <a:ext cx="7812360" cy="576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자바가상머신</a:t>
            </a:r>
            <a:r>
              <a:rPr lang="en-US" altLang="ko-KR" b="1" dirty="0" smtClean="0">
                <a:solidFill>
                  <a:schemeClr val="tx1"/>
                </a:solidFill>
              </a:rPr>
              <a:t>(JVM)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조사하여 핵심 내용을 </a:t>
            </a:r>
            <a:r>
              <a:rPr lang="en-US" altLang="ko-KR" b="1" dirty="0" smtClean="0">
                <a:solidFill>
                  <a:schemeClr val="tx1"/>
                </a:solidFill>
              </a:rPr>
              <a:t>0.5</a:t>
            </a:r>
            <a:r>
              <a:rPr lang="ko-KR" altLang="en-US" b="1" dirty="0" smtClean="0">
                <a:solidFill>
                  <a:schemeClr val="tx1"/>
                </a:solidFill>
              </a:rPr>
              <a:t>쪽 이내로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48296" y="3754447"/>
            <a:ext cx="7812360" cy="178730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객체지향언어에 대해 조사하여 핵심 내용을 </a:t>
            </a:r>
            <a:r>
              <a:rPr lang="en-US" altLang="ko-KR" b="1" dirty="0" smtClean="0">
                <a:solidFill>
                  <a:schemeClr val="tx1"/>
                </a:solidFill>
              </a:rPr>
              <a:t>0.5</a:t>
            </a:r>
            <a:r>
              <a:rPr lang="ko-KR" altLang="en-US" b="1" dirty="0" smtClean="0">
                <a:solidFill>
                  <a:schemeClr val="tx1"/>
                </a:solidFill>
              </a:rPr>
              <a:t>쪽 이내로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○ 객체지향언어의 개념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46063" indent="-246063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   ○ 클래스와 객체의 개념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46063" indent="-246063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   ○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b="1" dirty="0" smtClean="0">
                <a:solidFill>
                  <a:schemeClr val="tx1"/>
                </a:solidFill>
              </a:rPr>
              <a:t> 속성의 개념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46063" indent="-246063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   ○ 객체지향언어의 특징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48296" y="5877272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멀티스레드</a:t>
            </a:r>
            <a:r>
              <a:rPr lang="en-US" altLang="ko-KR" b="1" dirty="0" smtClean="0">
                <a:solidFill>
                  <a:schemeClr val="tx1"/>
                </a:solidFill>
              </a:rPr>
              <a:t>(multithread)</a:t>
            </a:r>
            <a:r>
              <a:rPr lang="ko-KR" altLang="en-US" b="1" dirty="0" smtClean="0">
                <a:solidFill>
                  <a:schemeClr val="tx1"/>
                </a:solidFill>
              </a:rPr>
              <a:t>의 뜻을 알기 쉽게 요</a:t>
            </a:r>
            <a:r>
              <a:rPr lang="ko-KR" altLang="en-US" b="1" dirty="0" smtClean="0">
                <a:solidFill>
                  <a:schemeClr val="tx1"/>
                </a:solidFill>
              </a:rPr>
              <a:t>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848296" y="985519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en-US" b="1" dirty="0" smtClean="0">
                <a:solidFill>
                  <a:schemeClr val="tx1"/>
                </a:solidFill>
              </a:rPr>
              <a:t>자바 언어를 활용하는 분야를 조사하여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48296" y="1967162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바이트코드</a:t>
            </a:r>
            <a:r>
              <a:rPr lang="en-US" altLang="ko-KR" b="1" dirty="0" smtClean="0">
                <a:solidFill>
                  <a:schemeClr val="tx1"/>
                </a:solidFill>
              </a:rPr>
              <a:t>(byte code)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조사하고 알기 쉽게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848296" y="2922291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오픈 소스 소프트웨어의 개념을 간략하게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848296" y="3846814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r>
              <a:rPr lang="en-US" altLang="ko-KR" b="1" dirty="0" smtClean="0">
                <a:solidFill>
                  <a:schemeClr val="tx1"/>
                </a:solidFill>
              </a:rPr>
              <a:t>. GNU GPL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조사하고 핵심 내용을 간략하게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48296" y="4935539"/>
            <a:ext cx="7812360" cy="6537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ko-KR" altLang="en-US" b="1" dirty="0" smtClean="0">
                <a:solidFill>
                  <a:schemeClr val="tx1"/>
                </a:solidFill>
              </a:rPr>
              <a:t>자바 </a:t>
            </a:r>
            <a:r>
              <a:rPr lang="en-US" altLang="ko-KR" b="1" dirty="0" smtClean="0">
                <a:solidFill>
                  <a:schemeClr val="tx1"/>
                </a:solidFill>
              </a:rPr>
              <a:t>SE JDK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bin</a:t>
            </a:r>
            <a:r>
              <a:rPr lang="ko-KR" altLang="en-US" b="1" dirty="0" smtClean="0">
                <a:solidFill>
                  <a:schemeClr val="tx1"/>
                </a:solidFill>
              </a:rPr>
              <a:t>폴더 명령어 중에서 자주 사용하는 명령어 </a:t>
            </a:r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r>
              <a:rPr lang="ko-KR" altLang="en-US" b="1" dirty="0" smtClean="0">
                <a:solidFill>
                  <a:schemeClr val="tx1"/>
                </a:solidFill>
              </a:rPr>
              <a:t>개를 선택하여 기능을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12797</TotalTime>
  <Words>593</Words>
  <Application>Microsoft Office PowerPoint</Application>
  <PresentationFormat>화면 슬라이드 쇼(4:3)</PresentationFormat>
  <Paragraphs>83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a옛날목욕탕B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1202</cp:revision>
  <dcterms:created xsi:type="dcterms:W3CDTF">2012-10-22T08:23:57Z</dcterms:created>
  <dcterms:modified xsi:type="dcterms:W3CDTF">2018-08-15T14:06:01Z</dcterms:modified>
</cp:coreProperties>
</file>