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08" r:id="rId2"/>
    <p:sldId id="524" r:id="rId3"/>
    <p:sldId id="525" r:id="rId4"/>
    <p:sldId id="526" r:id="rId5"/>
    <p:sldId id="527" r:id="rId6"/>
    <p:sldId id="518" r:id="rId7"/>
    <p:sldId id="522" r:id="rId8"/>
    <p:sldId id="528" r:id="rId9"/>
    <p:sldId id="529" r:id="rId10"/>
    <p:sldId id="530" r:id="rId11"/>
    <p:sldId id="523" r:id="rId12"/>
    <p:sldId id="532" r:id="rId13"/>
    <p:sldId id="534" r:id="rId14"/>
    <p:sldId id="533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ED6"/>
    <a:srgbClr val="F0ECB6"/>
    <a:srgbClr val="FFFF99"/>
    <a:srgbClr val="FFE7FF"/>
    <a:srgbClr val="EFF7FF"/>
    <a:srgbClr val="E5E2D1"/>
    <a:srgbClr val="FFF3FF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4" autoAdjust="0"/>
    <p:restoredTop sz="96774" autoAdjust="0"/>
  </p:normalViewPr>
  <p:slideViewPr>
    <p:cSldViewPr>
      <p:cViewPr varScale="1">
        <p:scale>
          <a:sx n="66" d="100"/>
          <a:sy n="66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164E2-541E-45D9-AF32-08622E33600A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7C8B-A48C-430F-B3BB-6218735184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0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67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85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05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247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67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6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67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362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321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45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4BE5-D226-49F3-AB40-B9C377A86165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B096-71EC-4E39-87EC-87DE91DFDAD5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8491-270F-4155-ABF1-CC9E2FA131CA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124-CF2E-4D0B-929F-6E18AB953AD4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4FF4-A25C-4B8C-BC7E-9158BC871168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BE8D-B19F-4A94-B19B-26909D8E1969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4439-0DD4-4C39-A83D-F9B3BDA7DFA8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9EF4-8235-4B33-8ED4-370B88BBE966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D239-193A-4AE8-ABF2-5BFD45FBF3B0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919-B9A5-422E-AC9E-830197846D7D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485-075A-440B-9AAE-969EB727F004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310E-B5AE-4952-A007-08EF1D8FAE3A}" type="datetime1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0" y="432048"/>
            <a:ext cx="9144000" cy="7647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500"/>
              </a:lnSpc>
            </a:pPr>
            <a:r>
              <a:rPr lang="en-US" altLang="ko-KR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10. </a:t>
            </a:r>
            <a:r>
              <a:rPr lang="ko-KR" altLang="en-US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객체지향의 개요</a:t>
            </a:r>
            <a:r>
              <a:rPr lang="en-US" altLang="ko-KR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(1)</a:t>
            </a:r>
            <a:endParaRPr lang="ko-KR" altLang="en-US" sz="2800" dirty="0" smtClean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9632" y="2510805"/>
            <a:ext cx="727280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객체와 클래스를 구분하여 설명할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객체지향언어의 특징을 설명할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클래스를 설계할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오버로딩을 구현할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en-US" altLang="ko-KR" dirty="0" smtClean="0"/>
              <a:t>this, this()</a:t>
            </a:r>
            <a:r>
              <a:rPr lang="ko-KR" altLang="en-US" dirty="0" smtClean="0"/>
              <a:t>를 구분하여 설명할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필드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멤버변수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선언할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멤버함수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구현할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69157" y="1916832"/>
            <a:ext cx="63271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en-US" altLang="ko-KR" dirty="0" smtClean="0"/>
              <a:t>&lt;</a:t>
            </a:r>
            <a:r>
              <a:rPr lang="ko-KR" altLang="en-US" dirty="0" smtClean="0"/>
              <a:t>학습목표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660232" y="1355241"/>
            <a:ext cx="2160240" cy="38519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52~74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순서도: 처리 5"/>
          <p:cNvSpPr/>
          <p:nvPr/>
        </p:nvSpPr>
        <p:spPr>
          <a:xfrm>
            <a:off x="539552" y="404664"/>
            <a:ext cx="1728192" cy="582513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과제</a:t>
            </a:r>
            <a:r>
              <a:rPr lang="en-US" altLang="ko-KR" sz="2400" b="1" dirty="0" smtClean="0"/>
              <a:t>07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848296" y="1203200"/>
            <a:ext cx="7812360" cy="71363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en-US" b="1" dirty="0" smtClean="0">
                <a:solidFill>
                  <a:schemeClr val="tx1"/>
                </a:solidFill>
              </a:rPr>
              <a:t>제</a:t>
            </a:r>
            <a:r>
              <a:rPr lang="en-US" altLang="ko-KR" b="1" dirty="0" smtClean="0">
                <a:solidFill>
                  <a:schemeClr val="tx1"/>
                </a:solidFill>
              </a:rPr>
              <a:t>05</a:t>
            </a:r>
            <a:r>
              <a:rPr lang="ko-KR" altLang="en-US" b="1" dirty="0" err="1" smtClean="0">
                <a:solidFill>
                  <a:schemeClr val="tx1"/>
                </a:solidFill>
              </a:rPr>
              <a:t>차시</a:t>
            </a:r>
            <a:r>
              <a:rPr lang="en-US" altLang="ko-KR" b="1" dirty="0" smtClean="0">
                <a:solidFill>
                  <a:schemeClr val="tx1"/>
                </a:solidFill>
              </a:rPr>
              <a:t>_1 </a:t>
            </a:r>
            <a:r>
              <a:rPr lang="ko-KR" altLang="en-US" b="1" dirty="0" smtClean="0">
                <a:solidFill>
                  <a:schemeClr val="tx1"/>
                </a:solidFill>
              </a:rPr>
              <a:t>패키지에 저장된 </a:t>
            </a:r>
            <a:r>
              <a:rPr lang="en-US" altLang="ko-KR" b="1" dirty="0" smtClean="0">
                <a:solidFill>
                  <a:schemeClr val="tx1"/>
                </a:solidFill>
              </a:rPr>
              <a:t>Car </a:t>
            </a:r>
            <a:r>
              <a:rPr lang="ko-KR" altLang="en-US" b="1" dirty="0" smtClean="0">
                <a:solidFill>
                  <a:schemeClr val="tx1"/>
                </a:solidFill>
              </a:rPr>
              <a:t>클래스의 멤버들을 영문 명칭으로 고쳐서 나타내시오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</a:rPr>
              <a:t>그것에 맞춰 </a:t>
            </a:r>
            <a:r>
              <a:rPr lang="en-US" altLang="ko-KR" b="1" dirty="0" smtClean="0">
                <a:solidFill>
                  <a:schemeClr val="tx1"/>
                </a:solidFill>
              </a:rPr>
              <a:t>Main </a:t>
            </a:r>
            <a:r>
              <a:rPr lang="ko-KR" altLang="en-US" b="1" dirty="0" smtClean="0">
                <a:solidFill>
                  <a:schemeClr val="tx1"/>
                </a:solidFill>
              </a:rPr>
              <a:t>클래스도 수정하시오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683568" y="2386567"/>
            <a:ext cx="7920880" cy="3778737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755576" y="2060848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[Main.java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17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683568" y="514359"/>
            <a:ext cx="7920880" cy="5841992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numCol="2" rtlCol="0" anchor="ctr"/>
          <a:lstStyle/>
          <a:p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755576" y="188640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[Car.java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7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899592" y="1353257"/>
            <a:ext cx="3168352" cy="61275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객체 변수를 선언한다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899592" y="2383418"/>
            <a:ext cx="3168352" cy="61275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객체를 생성한다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1604596" y="1909190"/>
            <a:ext cx="576064" cy="437612"/>
          </a:xfrm>
          <a:prstGeom prst="downArrow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순서도: 처리 13"/>
          <p:cNvSpPr/>
          <p:nvPr/>
        </p:nvSpPr>
        <p:spPr>
          <a:xfrm>
            <a:off x="4211960" y="1358267"/>
            <a:ext cx="4176464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2400" b="1" dirty="0" err="1" smtClean="0">
                <a:solidFill>
                  <a:srgbClr val="002060"/>
                </a:solidFill>
              </a:rPr>
              <a:t>클래스형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변수명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4211960" y="2369688"/>
            <a:ext cx="4176464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2400" b="1" dirty="0" err="1" smtClean="0">
                <a:solidFill>
                  <a:schemeClr val="tx1"/>
                </a:solidFill>
              </a:rPr>
              <a:t>변수명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=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new </a:t>
            </a:r>
            <a:r>
              <a:rPr lang="ko-KR" altLang="en-US" sz="2400" b="1" dirty="0" err="1" smtClean="0">
                <a:solidFill>
                  <a:srgbClr val="002060"/>
                </a:solidFill>
              </a:rPr>
              <a:t>클래스명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()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899592" y="3670990"/>
            <a:ext cx="7128792" cy="98214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※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 변수 선언과 객체 생성을 동시에 할 수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err="1" smtClean="0">
                <a:solidFill>
                  <a:srgbClr val="002060"/>
                </a:solidFill>
              </a:rPr>
              <a:t>클래스형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변수명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=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new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err="1" smtClean="0">
                <a:solidFill>
                  <a:srgbClr val="002060"/>
                </a:solidFill>
              </a:rPr>
              <a:t>클래스명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()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755576" y="404664"/>
            <a:ext cx="2808172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(2)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 생성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899592" y="5126413"/>
            <a:ext cx="7344816" cy="966883"/>
          </a:xfrm>
          <a:prstGeom prst="flowChartProcess">
            <a:avLst/>
          </a:prstGeom>
          <a:solidFill>
            <a:srgbClr val="FEF4E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객체 변수를 선언하면 참조가 없는 상태를 의미하는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null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값이 할당된다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null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값은 객체 변수에만 할당한다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생성된 객체의 멤버에 접근하려면 도트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(.)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연산자를 이용한다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28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1043608" y="661731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객체 생성 </a:t>
            </a:r>
            <a:r>
              <a:rPr lang="ko-KR" altLang="en-US" b="1" dirty="0" smtClean="0">
                <a:solidFill>
                  <a:schemeClr val="tx1"/>
                </a:solidFill>
              </a:rPr>
              <a:t>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566775"/>
              </p:ext>
            </p:extLst>
          </p:nvPr>
        </p:nvGraphicFramePr>
        <p:xfrm>
          <a:off x="1068288" y="1268759"/>
          <a:ext cx="681608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530391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05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_2”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ClassExam.java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Student.java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3995936" y="635202"/>
            <a:ext cx="2784648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59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예제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II-1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656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755576" y="209448"/>
            <a:ext cx="2808172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(3)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멤버 변수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1259632" y="3521816"/>
            <a:ext cx="6624736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2400" b="1" dirty="0" smtClean="0">
                <a:solidFill>
                  <a:schemeClr val="tx1"/>
                </a:solidFill>
              </a:rPr>
              <a:t>[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접근제어자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]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데이터형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변수명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1259632" y="810489"/>
            <a:ext cx="6480720" cy="1965099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27013" indent="-227013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클래스에서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바깥에 선언하는 변수이다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27013" indent="-227013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멤버 변수에는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변수와 클래스 변수가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멤버 변수의 접근을 제한하기 위해 접근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제어자를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사용할 수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접근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제어자는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public/protected/private, static, final</a:t>
            </a:r>
          </a:p>
          <a:p>
            <a:pPr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접근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제어자를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생략하면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default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접근 권한이 부여된다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084168" y="2204712"/>
            <a:ext cx="2088232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60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참고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2771660" y="3017760"/>
            <a:ext cx="3168492" cy="48532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&lt;</a:t>
            </a:r>
            <a:r>
              <a:rPr lang="ko-KR" altLang="en-US" b="1" dirty="0" smtClean="0">
                <a:solidFill>
                  <a:schemeClr val="tx1"/>
                </a:solidFill>
              </a:rPr>
              <a:t>멤버 변수 선언 형식</a:t>
            </a:r>
            <a:r>
              <a:rPr lang="en-US" altLang="ko-KR" b="1" dirty="0" smtClean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1043608" y="4550163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멤버 변수 </a:t>
            </a:r>
            <a:r>
              <a:rPr lang="ko-KR" altLang="en-US" b="1" dirty="0" smtClean="0">
                <a:solidFill>
                  <a:schemeClr val="tx1"/>
                </a:solidFill>
              </a:rPr>
              <a:t>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194736"/>
              </p:ext>
            </p:extLst>
          </p:nvPr>
        </p:nvGraphicFramePr>
        <p:xfrm>
          <a:off x="1068288" y="5126227"/>
          <a:ext cx="6672064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5066"/>
                <a:gridCol w="5016998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05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_3”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MemberExam.java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Student.java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모서리가 둥근 직사각형 18"/>
          <p:cNvSpPr/>
          <p:nvPr/>
        </p:nvSpPr>
        <p:spPr>
          <a:xfrm>
            <a:off x="3985862" y="4508355"/>
            <a:ext cx="2592288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61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예제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II-2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80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6" name="순서도: 처리 15"/>
          <p:cNvSpPr/>
          <p:nvPr/>
        </p:nvSpPr>
        <p:spPr>
          <a:xfrm>
            <a:off x="1259632" y="908720"/>
            <a:ext cx="6480720" cy="1656184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27013" indent="-227013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객체지향은 프로그램을 단순한 명령어의 모임으로 바라보는 시각에서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벗어나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객체들의 모임으로 파악하고자 하는 패러다임이다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27013" indent="-227013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객체들간의 상호작용을 통한 문제 해결을 중시한다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객체지향 ↔ 절차지향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대표적인 객체지향언어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C++,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자바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C#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순서도: 처리 12"/>
          <p:cNvSpPr/>
          <p:nvPr/>
        </p:nvSpPr>
        <p:spPr>
          <a:xfrm>
            <a:off x="539552" y="404665"/>
            <a:ext cx="3168352" cy="432048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dirty="0" smtClean="0"/>
              <a:t>객체지향의 개념</a:t>
            </a:r>
            <a:endParaRPr lang="ko-KR" altLang="en-US" sz="2000" b="1" dirty="0"/>
          </a:p>
        </p:txBody>
      </p:sp>
      <p:sp>
        <p:nvSpPr>
          <p:cNvPr id="15" name="순서도: 처리 14"/>
          <p:cNvSpPr/>
          <p:nvPr/>
        </p:nvSpPr>
        <p:spPr>
          <a:xfrm>
            <a:off x="539552" y="2795000"/>
            <a:ext cx="3168352" cy="432048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smtClean="0"/>
              <a:t>객체와 클래스의 </a:t>
            </a:r>
            <a:r>
              <a:rPr lang="ko-KR" altLang="en-US" sz="2000" b="1" dirty="0" smtClean="0"/>
              <a:t>구</a:t>
            </a:r>
            <a:r>
              <a:rPr lang="ko-KR" altLang="en-US" sz="2000" b="1" dirty="0"/>
              <a:t>분</a:t>
            </a:r>
          </a:p>
        </p:txBody>
      </p:sp>
      <p:sp>
        <p:nvSpPr>
          <p:cNvPr id="18" name="순서도: 처리 17"/>
          <p:cNvSpPr/>
          <p:nvPr/>
        </p:nvSpPr>
        <p:spPr>
          <a:xfrm>
            <a:off x="1763688" y="3807512"/>
            <a:ext cx="6048672" cy="113365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실세계에서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특성을 가지고 있는 모든 것들이 객체가 될 수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▶ 객체는 클래스의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인스턴스로서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실제로 메모리에 할당된 것이다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▶ 객체는 정적인 특성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속성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과 동적인 특성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행위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을 멤버로 갖는다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1763688" y="3371063"/>
            <a:ext cx="1512168" cy="36004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(object)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20" name="Picture 6" descr="붕어빵틀(2구)(붕어빵틀,홈베이킹도구,제과제빵도구,정우공업) : 샵앨리스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45523"/>
            <a:ext cx="878167" cy="87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711874"/>
            <a:ext cx="1949937" cy="96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순서도: 처리 20"/>
          <p:cNvSpPr/>
          <p:nvPr/>
        </p:nvSpPr>
        <p:spPr>
          <a:xfrm>
            <a:off x="1763688" y="5517232"/>
            <a:ext cx="6048672" cy="113365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▶ 객체의 공통된 특징들을 추출하여 속성과 행위로 정의한 것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▶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설계도 또는 형틀과 같다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▶ 클래스는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속성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행위를 멤버로 갖는다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1763688" y="5080783"/>
            <a:ext cx="1512168" cy="36004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클래스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(class)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24" name="Picture 4" descr="미니붕어빵틀 가정용 와플 붕어빵팬 : 쿡툴즈 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94" y="5204427"/>
            <a:ext cx="1384614" cy="138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_x207683448" descr="EMB000035dc3b6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044595"/>
            <a:ext cx="2304256" cy="167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사각형 설명선 4"/>
          <p:cNvSpPr/>
          <p:nvPr/>
        </p:nvSpPr>
        <p:spPr>
          <a:xfrm>
            <a:off x="7524328" y="4293096"/>
            <a:ext cx="1224136" cy="576064"/>
          </a:xfrm>
          <a:prstGeom prst="wedgeRoundRectCallout">
            <a:avLst>
              <a:gd name="adj1" fmla="val -74188"/>
              <a:gd name="adj2" fmla="val -11575"/>
              <a:gd name="adj3" fmla="val 16667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객체는</a:t>
            </a:r>
            <a:endParaRPr lang="en-US" altLang="ko-KR" sz="1400" dirty="0" smtClean="0"/>
          </a:p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변수</a:t>
            </a:r>
            <a:r>
              <a:rPr lang="ko-KR" altLang="en-US" sz="1400" dirty="0" smtClean="0"/>
              <a:t>다</a:t>
            </a:r>
            <a:endParaRPr lang="ko-KR" altLang="en-US" sz="1400" dirty="0"/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7524328" y="5796028"/>
            <a:ext cx="1224136" cy="576064"/>
          </a:xfrm>
          <a:prstGeom prst="wedgeRoundRectCallout">
            <a:avLst>
              <a:gd name="adj1" fmla="val -74188"/>
              <a:gd name="adj2" fmla="val -11575"/>
              <a:gd name="adj3" fmla="val 16667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클래스는</a:t>
            </a:r>
            <a:endParaRPr lang="en-US" altLang="ko-KR" sz="1400" dirty="0" smtClean="0"/>
          </a:p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타입</a:t>
            </a:r>
            <a:r>
              <a:rPr lang="ko-KR" altLang="en-US" sz="1400" dirty="0" smtClean="0"/>
              <a:t>이다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2466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205" y="3726629"/>
            <a:ext cx="2892243" cy="2150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957" y="885487"/>
            <a:ext cx="2844491" cy="2255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3" name="순서도: 처리 12"/>
          <p:cNvSpPr/>
          <p:nvPr/>
        </p:nvSpPr>
        <p:spPr>
          <a:xfrm>
            <a:off x="539552" y="404665"/>
            <a:ext cx="3168352" cy="432048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dirty="0" smtClean="0"/>
              <a:t>객체지향 언어의 특징</a:t>
            </a:r>
            <a:endParaRPr lang="ko-KR" altLang="en-US" sz="2000" b="1" dirty="0"/>
          </a:p>
        </p:txBody>
      </p:sp>
      <p:sp>
        <p:nvSpPr>
          <p:cNvPr id="18" name="순서도: 처리 17"/>
          <p:cNvSpPr/>
          <p:nvPr/>
        </p:nvSpPr>
        <p:spPr>
          <a:xfrm>
            <a:off x="827584" y="1389544"/>
            <a:ext cx="4680520" cy="1291744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모든 프로그램은 클래스 내부에 구현한다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44475" indent="-244475"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외부에서는 객체의 내부가 감춰지고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공개된 필드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통해서만 접근할 수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캡슐화와 접근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제어자를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통해 정보 은닉 가능하다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827584" y="980728"/>
            <a:ext cx="1512168" cy="36004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캡슐화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827584" y="3256521"/>
            <a:ext cx="4680520" cy="1291744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상위 클래스의 멤버를 물려받아 자신의 일부처럼 사용하는 것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17488" indent="-217488"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물려주는 클래스를 상위 클래스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부모 클래스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물려받는 클래스를 하위 클래스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자식 클래스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라고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17488" indent="-217488">
              <a:lnSpc>
                <a:spcPts val="2200"/>
              </a:lnSpc>
            </a:pPr>
            <a:r>
              <a:rPr lang="ko-KR" altLang="en-US" sz="1200" b="1" dirty="0" smtClean="0">
                <a:solidFill>
                  <a:prstClr val="black"/>
                </a:solidFill>
              </a:rPr>
              <a:t>▶ 상속하면 부모가 구현한 것을 재사용할 수 있어 생산적이다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827584" y="2852936"/>
            <a:ext cx="1512168" cy="36004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상속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581128"/>
            <a:ext cx="2952328" cy="219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순서도: 처리 25"/>
          <p:cNvSpPr/>
          <p:nvPr/>
        </p:nvSpPr>
        <p:spPr>
          <a:xfrm>
            <a:off x="6056543" y="1249238"/>
            <a:ext cx="2530108" cy="1543386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7118989" y="3687638"/>
            <a:ext cx="945148" cy="170259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8433983" y="4271113"/>
            <a:ext cx="161377" cy="1415584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588224" y="4876168"/>
            <a:ext cx="14759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처리 28"/>
          <p:cNvSpPr/>
          <p:nvPr/>
        </p:nvSpPr>
        <p:spPr>
          <a:xfrm>
            <a:off x="4905970" y="5169480"/>
            <a:ext cx="161377" cy="1415584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30" name="순서도: 처리 29"/>
          <p:cNvSpPr/>
          <p:nvPr/>
        </p:nvSpPr>
        <p:spPr>
          <a:xfrm>
            <a:off x="1907704" y="6021288"/>
            <a:ext cx="864096" cy="36004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100" b="1" dirty="0" err="1" smtClean="0">
                <a:solidFill>
                  <a:schemeClr val="tx1"/>
                </a:solidFill>
              </a:rPr>
              <a:t>상속안함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32" name="순서도: 처리 31"/>
          <p:cNvSpPr/>
          <p:nvPr/>
        </p:nvSpPr>
        <p:spPr>
          <a:xfrm>
            <a:off x="5508104" y="5169480"/>
            <a:ext cx="864096" cy="347752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100" b="1" dirty="0" smtClean="0">
                <a:solidFill>
                  <a:schemeClr val="tx1"/>
                </a:solidFill>
              </a:rPr>
              <a:t>상속함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3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884260" y="5062999"/>
            <a:ext cx="3962396" cy="1094337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204740" y="5064643"/>
            <a:ext cx="3399708" cy="1094337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204740" y="3479638"/>
            <a:ext cx="3399708" cy="1177388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84260" y="3494714"/>
            <a:ext cx="3962396" cy="1162312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338" y="548680"/>
            <a:ext cx="3371150" cy="245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8" name="순서도: 처리 17"/>
          <p:cNvSpPr/>
          <p:nvPr/>
        </p:nvSpPr>
        <p:spPr>
          <a:xfrm>
            <a:off x="827584" y="957496"/>
            <a:ext cx="4680520" cy="203945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192088" indent="-192088"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객체 안에서 동일한 이름의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서로 다른 기능을 수행할 수 있도록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오버로딩과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오버라이딩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두 가지 방식이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374650" indent="-374650"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   ▥ 오버로딩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(overloading):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매개변수의 개수나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다르게 하면 동일한 이름의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여러 개 만들 수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374650" indent="-374650">
              <a:lnSpc>
                <a:spcPts val="2200"/>
              </a:lnSpc>
            </a:pPr>
            <a:r>
              <a:rPr lang="ko-KR" altLang="en-US" sz="1200" b="1" dirty="0" smtClean="0">
                <a:solidFill>
                  <a:prstClr val="black"/>
                </a:solidFill>
              </a:rPr>
              <a:t>   </a:t>
            </a:r>
            <a:r>
              <a:rPr lang="ko-KR" altLang="en-US" sz="1200" b="1" dirty="0">
                <a:solidFill>
                  <a:prstClr val="black"/>
                </a:solidFill>
              </a:rPr>
              <a:t>▥ </a:t>
            </a:r>
            <a:r>
              <a:rPr lang="ko-KR" altLang="en-US" sz="1200" b="1" dirty="0" err="1" smtClean="0">
                <a:solidFill>
                  <a:prstClr val="black"/>
                </a:solidFill>
              </a:rPr>
              <a:t>오버라이딩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(overriding):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상위클래스가 물려준 </a:t>
            </a:r>
            <a:r>
              <a:rPr lang="ko-KR" altLang="en-US" sz="1200" b="1" dirty="0" err="1" smtClean="0">
                <a:solidFill>
                  <a:prstClr val="black"/>
                </a:solidFill>
              </a:rPr>
              <a:t>메소드를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 하위 클래스가 작업 내용을 재정의할 수 있다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827584" y="548680"/>
            <a:ext cx="1512168" cy="36004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err="1" smtClean="0">
                <a:solidFill>
                  <a:schemeClr val="tx1"/>
                </a:solidFill>
              </a:rPr>
              <a:t>다형성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6452944" y="1194000"/>
            <a:ext cx="2337209" cy="604943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7002977" y="2916917"/>
            <a:ext cx="1440160" cy="36004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100" b="1" dirty="0" smtClean="0">
                <a:solidFill>
                  <a:schemeClr val="tx1"/>
                </a:solidFill>
              </a:rPr>
              <a:t>오버로딩의 예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4" y="3539130"/>
            <a:ext cx="3635216" cy="110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140" y="5156650"/>
            <a:ext cx="3027998" cy="92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661" y="4522559"/>
            <a:ext cx="733425" cy="2571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3589667"/>
            <a:ext cx="257369" cy="1008112"/>
          </a:xfrm>
          <a:prstGeom prst="rect">
            <a:avLst/>
          </a:prstGeom>
          <a:solidFill>
            <a:srgbClr val="92D050"/>
          </a:solidFill>
        </p:spPr>
        <p:txBody>
          <a:bodyPr vert="eaVert" wrap="square" lIns="36000" rIns="36000" rtlCol="0" anchor="ctr">
            <a:spAutoFit/>
          </a:bodyPr>
          <a:lstStyle/>
          <a:p>
            <a:pPr algn="ctr"/>
            <a:r>
              <a:rPr lang="ko-KR" altLang="en-US" sz="1200" dirty="0" err="1" smtClean="0"/>
              <a:t>메인클래스</a:t>
            </a:r>
            <a:endParaRPr lang="ko-KR" altLang="en-US" sz="1200" dirty="0"/>
          </a:p>
        </p:txBody>
      </p:sp>
      <p:sp>
        <p:nvSpPr>
          <p:cNvPr id="44" name="순서도: 처리 43"/>
          <p:cNvSpPr/>
          <p:nvPr/>
        </p:nvSpPr>
        <p:spPr>
          <a:xfrm>
            <a:off x="900375" y="3132830"/>
            <a:ext cx="1517395" cy="346808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100" b="1" smtClean="0">
                <a:solidFill>
                  <a:schemeClr val="tx1"/>
                </a:solidFill>
              </a:rPr>
              <a:t>오버라이딩의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예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5151210"/>
            <a:ext cx="2793206" cy="906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652120" y="5320936"/>
            <a:ext cx="2810018" cy="576761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661" y="6006152"/>
            <a:ext cx="838200" cy="28575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순서도: 처리 49"/>
          <p:cNvSpPr/>
          <p:nvPr/>
        </p:nvSpPr>
        <p:spPr>
          <a:xfrm>
            <a:off x="6965557" y="5140558"/>
            <a:ext cx="936229" cy="187676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02337" y="5320936"/>
            <a:ext cx="2810018" cy="576761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순서도: 처리 52"/>
          <p:cNvSpPr/>
          <p:nvPr/>
        </p:nvSpPr>
        <p:spPr>
          <a:xfrm>
            <a:off x="2123591" y="5140558"/>
            <a:ext cx="375769" cy="189088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1781093" y="4257860"/>
            <a:ext cx="17107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781093" y="4066271"/>
            <a:ext cx="17107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81" y="3540332"/>
            <a:ext cx="2615089" cy="93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순서도: 처리 47"/>
          <p:cNvSpPr/>
          <p:nvPr/>
        </p:nvSpPr>
        <p:spPr>
          <a:xfrm>
            <a:off x="6965557" y="3546889"/>
            <a:ext cx="936229" cy="187676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060724" y="3341160"/>
            <a:ext cx="288032" cy="28803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1" name="타원 70"/>
          <p:cNvSpPr/>
          <p:nvPr/>
        </p:nvSpPr>
        <p:spPr>
          <a:xfrm>
            <a:off x="5060724" y="4920627"/>
            <a:ext cx="288032" cy="28803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83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8" name="순서도: 처리 17"/>
          <p:cNvSpPr/>
          <p:nvPr/>
        </p:nvSpPr>
        <p:spPr>
          <a:xfrm>
            <a:off x="827584" y="957496"/>
            <a:ext cx="4968552" cy="1031344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192088" indent="-192088"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객체에 메시지를 전달함으로써 객체를 작동시킨다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실제로는 객체의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호출하는 것이다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객체와 객체 간에 통신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대화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하는 방식은 메시지 전달 방식이다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827584" y="548680"/>
            <a:ext cx="1512168" cy="36004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메시지 전달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4" y="2564904"/>
            <a:ext cx="3635216" cy="110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순서도: 처리 28"/>
          <p:cNvSpPr/>
          <p:nvPr/>
        </p:nvSpPr>
        <p:spPr>
          <a:xfrm>
            <a:off x="1750318" y="3084893"/>
            <a:ext cx="1776656" cy="216789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3166934" y="3501008"/>
            <a:ext cx="4573418" cy="504056"/>
          </a:xfrm>
          <a:prstGeom prst="wedgeRoundRectCallout">
            <a:avLst>
              <a:gd name="adj1" fmla="val -48229"/>
              <a:gd name="adj2" fmla="val -105303"/>
              <a:gd name="adj3" fmla="val 16667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“</a:t>
            </a:r>
            <a:r>
              <a:rPr lang="ko-KR" altLang="en-US" sz="1400" dirty="0" smtClean="0"/>
              <a:t>객체 </a:t>
            </a:r>
            <a:r>
              <a:rPr lang="en-US" altLang="ko-KR" sz="1400" dirty="0" err="1" smtClean="0"/>
              <a:t>mp</a:t>
            </a:r>
            <a:r>
              <a:rPr lang="ko-KR" altLang="en-US" sz="1400" dirty="0" smtClean="0"/>
              <a:t>에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cry</a:t>
            </a:r>
            <a:r>
              <a:rPr lang="ko-KR" altLang="en-US" sz="1400" dirty="0" smtClean="0"/>
              <a:t>라는 메시지를 보낸다</a:t>
            </a:r>
            <a:r>
              <a:rPr lang="en-US" altLang="ko-KR" sz="1400" dirty="0" smtClean="0"/>
              <a:t>.”</a:t>
            </a:r>
            <a:r>
              <a:rPr lang="ko-KR" altLang="en-US" sz="1400" dirty="0" smtClean="0"/>
              <a:t>라고 읽는다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2432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889689" y="3589895"/>
            <a:ext cx="2394736" cy="355087"/>
          </a:xfrm>
          <a:prstGeom prst="rect">
            <a:avLst/>
          </a:prstGeom>
          <a:solidFill>
            <a:srgbClr val="F0ECB6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889689" y="4094992"/>
            <a:ext cx="2394736" cy="355087"/>
          </a:xfrm>
          <a:prstGeom prst="rect">
            <a:avLst/>
          </a:prstGeom>
          <a:solidFill>
            <a:srgbClr val="F0ECB6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889689" y="4591381"/>
            <a:ext cx="2394736" cy="355087"/>
          </a:xfrm>
          <a:prstGeom prst="rect">
            <a:avLst/>
          </a:prstGeom>
          <a:solidFill>
            <a:srgbClr val="F0ECB6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89689" y="3119632"/>
            <a:ext cx="2394736" cy="355087"/>
          </a:xfrm>
          <a:prstGeom prst="rect">
            <a:avLst/>
          </a:prstGeom>
          <a:solidFill>
            <a:srgbClr val="F0ECB6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2627784" y="2420888"/>
            <a:ext cx="3079838" cy="3096344"/>
          </a:xfrm>
          <a:prstGeom prst="flowChartProcess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class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클래스명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필드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메소드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생성자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내부클래스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}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3635896" y="2204864"/>
            <a:ext cx="0" cy="428741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/>
          <p:cNvSpPr/>
          <p:nvPr/>
        </p:nvSpPr>
        <p:spPr>
          <a:xfrm>
            <a:off x="3019199" y="1912226"/>
            <a:ext cx="1408645" cy="296842"/>
          </a:xfrm>
          <a:prstGeom prst="flowChartProcess">
            <a:avLst/>
          </a:prstGeom>
          <a:solidFill>
            <a:srgbClr val="FFFF00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객체 자신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this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순서도: 처리 24"/>
          <p:cNvSpPr/>
          <p:nvPr/>
        </p:nvSpPr>
        <p:spPr>
          <a:xfrm>
            <a:off x="539552" y="404665"/>
            <a:ext cx="3168352" cy="432048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dirty="0" smtClean="0"/>
              <a:t>클래스의 설계</a:t>
            </a:r>
            <a:endParaRPr lang="ko-KR" altLang="en-US" sz="2000" b="1" dirty="0"/>
          </a:p>
        </p:txBody>
      </p:sp>
      <p:sp>
        <p:nvSpPr>
          <p:cNvPr id="27" name="순서도: 처리 26"/>
          <p:cNvSpPr/>
          <p:nvPr/>
        </p:nvSpPr>
        <p:spPr>
          <a:xfrm>
            <a:off x="755576" y="1196752"/>
            <a:ext cx="2808172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(1)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클래스의 정의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오른쪽 중괄호 2"/>
          <p:cNvSpPr/>
          <p:nvPr/>
        </p:nvSpPr>
        <p:spPr>
          <a:xfrm>
            <a:off x="5851638" y="3119632"/>
            <a:ext cx="216024" cy="1749528"/>
          </a:xfrm>
          <a:prstGeom prst="rightBrace">
            <a:avLst>
              <a:gd name="adj1" fmla="val 6074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6139671" y="3820639"/>
            <a:ext cx="1224136" cy="296842"/>
          </a:xfrm>
          <a:prstGeom prst="flowChartProcess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멤버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(member)</a:t>
            </a:r>
          </a:p>
        </p:txBody>
      </p:sp>
    </p:spTree>
    <p:extLst>
      <p:ext uri="{BB962C8B-B14F-4D97-AF65-F5344CB8AC3E}">
        <p14:creationId xmlns:p14="http://schemas.microsoft.com/office/powerpoint/2010/main" val="35357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AutoShape 2" descr="ìëì°¨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ìëì°¨ ì¤ê³ë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652020"/>
            <a:ext cx="1728192" cy="12954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순서도: 처리 5"/>
          <p:cNvSpPr/>
          <p:nvPr/>
        </p:nvSpPr>
        <p:spPr>
          <a:xfrm>
            <a:off x="1763688" y="3132259"/>
            <a:ext cx="2160240" cy="3600400"/>
          </a:xfrm>
          <a:prstGeom prst="flowChartProcess">
            <a:avLst/>
          </a:prstGeom>
          <a:solidFill>
            <a:srgbClr val="FBFED6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제조사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차종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차량색상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차량번호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차량연비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배기량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주행상태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차량소유자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주행가능거리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현재속도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현재연</a:t>
            </a:r>
            <a:r>
              <a:rPr lang="ko-KR" altLang="en-US" sz="1200" b="1" dirty="0">
                <a:solidFill>
                  <a:schemeClr val="tx1"/>
                </a:solidFill>
              </a:rPr>
              <a:t>비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5220072" y="3132259"/>
            <a:ext cx="2160240" cy="3600400"/>
          </a:xfrm>
          <a:prstGeom prst="flowChartProcess">
            <a:avLst/>
          </a:prstGeom>
          <a:solidFill>
            <a:srgbClr val="FBFED6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시동건다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기어변속한다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속도조절한다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방향전환한다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방향지시등켠다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비상등켠다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경적울린다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연료주입구연다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후드연다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선루프연다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smtClean="0">
                <a:solidFill>
                  <a:schemeClr val="tx1"/>
                </a:solidFill>
              </a:rPr>
              <a:t>트렁크연다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850158" y="1947462"/>
            <a:ext cx="3456384" cy="1191147"/>
            <a:chOff x="2850158" y="1731438"/>
            <a:chExt cx="3456384" cy="1191147"/>
          </a:xfrm>
        </p:grpSpPr>
        <p:cxnSp>
          <p:nvCxnSpPr>
            <p:cNvPr id="8" name="꺾인 연결선 7"/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4572000" y="1188043"/>
              <a:ext cx="12700" cy="3456384"/>
            </a:xfrm>
            <a:prstGeom prst="bentConnector3">
              <a:avLst>
                <a:gd name="adj1" fmla="val 378857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1028" idx="2"/>
            </p:cNvCxnSpPr>
            <p:nvPr/>
          </p:nvCxnSpPr>
          <p:spPr>
            <a:xfrm>
              <a:off x="4499992" y="1731438"/>
              <a:ext cx="0" cy="7086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순서도: 처리 15"/>
          <p:cNvSpPr/>
          <p:nvPr/>
        </p:nvSpPr>
        <p:spPr>
          <a:xfrm>
            <a:off x="5383842" y="203202"/>
            <a:ext cx="1512168" cy="36004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rgbClr val="FF0000"/>
                </a:solidFill>
              </a:rPr>
              <a:t>클래스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(class)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3627573" y="229329"/>
            <a:ext cx="1728192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자동차 설계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2051720" y="2862836"/>
            <a:ext cx="1728192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속성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5404514" y="2862836"/>
            <a:ext cx="1728192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동작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1907704" y="2276872"/>
            <a:ext cx="1872208" cy="36004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rgbClr val="FF0000"/>
                </a:solidFill>
              </a:rPr>
              <a:t>필드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멤버변수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5404514" y="2276872"/>
            <a:ext cx="1723770" cy="36004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err="1" smtClean="0">
                <a:solidFill>
                  <a:srgbClr val="FF0000"/>
                </a:solidFill>
              </a:rPr>
              <a:t>메소드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멤버함수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1763688" y="260648"/>
            <a:ext cx="1512168" cy="36004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클래스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(class)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5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755576" y="188640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클래스 설계 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811266"/>
              </p:ext>
            </p:extLst>
          </p:nvPr>
        </p:nvGraphicFramePr>
        <p:xfrm>
          <a:off x="755576" y="764704"/>
          <a:ext cx="7272808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5760640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05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_1”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Main.java, Car.java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순서도: 처리 5"/>
          <p:cNvSpPr/>
          <p:nvPr/>
        </p:nvSpPr>
        <p:spPr>
          <a:xfrm>
            <a:off x="683568" y="2698395"/>
            <a:ext cx="7920880" cy="3466909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05</a:t>
            </a:r>
            <a:r>
              <a:rPr lang="ko-KR" alt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차시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_1;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Car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myCar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Car();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//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myCar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객체의 필드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속성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멤버변수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들을 지정하세요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//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myCar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객체의 필드 값들을 모두 출력하세요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//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myCar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객체의 </a:t>
            </a:r>
            <a:r>
              <a:rPr lang="ko-KR" altLang="en-US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메소드를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 호출하여 동작시키세요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755576" y="2372676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[Main.java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6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순서도: 처리 5"/>
          <p:cNvSpPr/>
          <p:nvPr/>
        </p:nvSpPr>
        <p:spPr>
          <a:xfrm>
            <a:off x="309014" y="586367"/>
            <a:ext cx="8496944" cy="5769984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numCol="2" rtlCol="0" anchor="ctr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05</a:t>
            </a:r>
            <a:r>
              <a:rPr lang="ko-KR" alt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차시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1;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Car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ko-KR" alt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제조사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ko-KR" alt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차종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ko-KR" alt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차량색상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ko-KR" alt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차량번호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연비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배기량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주행상태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ko-KR" alt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차량소유자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주행가능거리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현재속도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현재연비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시동건다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시동을 걸었습니다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기어변속한다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기어를 변속하였습니다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속도조절한다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속도를 조절했습니다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방향전환한다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방향을 전환했습니다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방향지시등켠다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방향지시등을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켰습니다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비상등켠다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비상등을 켰습니다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경적울린다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경적을 울렸습니다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연료주입구연다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연료주입구를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열었습니다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후드연다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후드를 열었습니다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선루프연다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선루프를 열었습니다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트렁크연다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트렁크를 열었습니다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755576" y="188640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[Car.java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3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13931</TotalTime>
  <Words>1010</Words>
  <Application>Microsoft Office PowerPoint</Application>
  <PresentationFormat>화면 슬라이드 쇼(4:3)</PresentationFormat>
  <Paragraphs>243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a옛날목욕탕B</vt:lpstr>
      <vt:lpstr>HY견고딕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ichskr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YSH</cp:lastModifiedBy>
  <cp:revision>1272</cp:revision>
  <dcterms:created xsi:type="dcterms:W3CDTF">2012-10-22T08:23:57Z</dcterms:created>
  <dcterms:modified xsi:type="dcterms:W3CDTF">2018-09-19T16:26:33Z</dcterms:modified>
</cp:coreProperties>
</file>