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08" r:id="rId2"/>
    <p:sldId id="512" r:id="rId3"/>
    <p:sldId id="523" r:id="rId4"/>
    <p:sldId id="524" r:id="rId5"/>
    <p:sldId id="516" r:id="rId6"/>
    <p:sldId id="525" r:id="rId7"/>
    <p:sldId id="545" r:id="rId8"/>
    <p:sldId id="526" r:id="rId9"/>
    <p:sldId id="527" r:id="rId10"/>
    <p:sldId id="528" r:id="rId11"/>
    <p:sldId id="529" r:id="rId12"/>
    <p:sldId id="531" r:id="rId13"/>
    <p:sldId id="532" r:id="rId14"/>
    <p:sldId id="530" r:id="rId15"/>
    <p:sldId id="546" r:id="rId16"/>
    <p:sldId id="548" r:id="rId17"/>
    <p:sldId id="533" r:id="rId18"/>
    <p:sldId id="534" r:id="rId19"/>
    <p:sldId id="535" r:id="rId20"/>
    <p:sldId id="536" r:id="rId21"/>
    <p:sldId id="537" r:id="rId22"/>
    <p:sldId id="544" r:id="rId23"/>
    <p:sldId id="547" r:id="rId24"/>
    <p:sldId id="538" r:id="rId25"/>
    <p:sldId id="540" r:id="rId26"/>
    <p:sldId id="541" r:id="rId27"/>
    <p:sldId id="542" r:id="rId28"/>
    <p:sldId id="54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F"/>
    <a:srgbClr val="EFF7FF"/>
    <a:srgbClr val="FFFF99"/>
    <a:srgbClr val="E5E2D1"/>
    <a:srgbClr val="FBFED6"/>
    <a:srgbClr val="FEF4EC"/>
    <a:srgbClr val="F0ECB6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4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3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3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1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8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1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3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1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46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08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61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29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기본 문법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식별자와</a:t>
            </a:r>
            <a:r>
              <a:rPr lang="ko-KR" altLang="en-US" dirty="0" smtClean="0"/>
              <a:t> 키워드를 구분하여 사용할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분류할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상수를 표현할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형 변환</a:t>
            </a:r>
            <a:r>
              <a:rPr lang="en-US" altLang="ko-KR" dirty="0" smtClean="0"/>
              <a:t>(casting)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일치시킬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연산자를 활용하여 다양한 연산을 처리할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활용하여 문제를 해결할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16~50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형변환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캐스팅</a:t>
            </a:r>
            <a:r>
              <a:rPr lang="en-US" altLang="ko-KR" sz="2400" b="1" dirty="0" smtClean="0"/>
              <a:t>; casting)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76329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자동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묵시적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52" y="613076"/>
            <a:ext cx="2664296" cy="2671908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6084168" y="320681"/>
            <a:ext cx="2736304" cy="19104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캐스팅은 모양 맞추기이다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38990" y="847920"/>
            <a:ext cx="5328592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연산 또는 대입을 위해 자료의 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(type)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일시적으로 변환하는 것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2223811"/>
            <a:ext cx="540060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연산이나 대입 등과 같은 상황에서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일치하지 않을 때 컴파일러는 자동으로 형 변환을 시도한다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변환된다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899592" y="3823838"/>
            <a:ext cx="7488832" cy="556341"/>
          </a:xfrm>
          <a:prstGeom prst="flowChartProcess">
            <a:avLst/>
          </a:prstGeom>
          <a:solidFill>
            <a:srgbClr val="E5E2D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byte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short, char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long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float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double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3001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995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1876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표현범위가 작다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65882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표현범위가 크다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5061474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5421514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double a = 2 + 3.14;</a:t>
            </a:r>
          </a:p>
        </p:txBody>
      </p:sp>
    </p:spTree>
    <p:extLst>
      <p:ext uri="{BB962C8B-B14F-4D97-AF65-F5344CB8AC3E}">
        <p14:creationId xmlns:p14="http://schemas.microsoft.com/office/powerpoint/2010/main" val="4536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332656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강제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명시적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793169"/>
            <a:ext cx="759043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형 변환을 해야 할 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컴파일러는 오류를 발생시킨다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컴파일러가 오류를 발생시키지 않도록 하려면 변환할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구체적으로 명시해주어야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2276872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a =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(2 + 3.14);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byte a=300;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c=2*3.14*10;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31" name="순서도: 처리 30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첨삭하시오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연산자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38342"/>
              </p:ext>
            </p:extLst>
          </p:nvPr>
        </p:nvGraphicFramePr>
        <p:xfrm>
          <a:off x="3131840" y="140153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538990" y="13502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산술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7164288" y="961933"/>
            <a:ext cx="1979712" cy="3367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실수 </a:t>
            </a:r>
            <a:r>
              <a:rPr lang="ko-KR" altLang="en-US" sz="1200" b="1" smtClean="0">
                <a:solidFill>
                  <a:srgbClr val="0070C0"/>
                </a:solidFill>
              </a:rPr>
              <a:t>나머지 연산도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가능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0066"/>
              </p:ext>
            </p:extLst>
          </p:nvPr>
        </p:nvGraphicFramePr>
        <p:xfrm>
          <a:off x="3131840" y="232711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순서도: 처리 32"/>
          <p:cNvSpPr/>
          <p:nvPr/>
        </p:nvSpPr>
        <p:spPr>
          <a:xfrm>
            <a:off x="538990" y="227587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3195"/>
              </p:ext>
            </p:extLst>
          </p:nvPr>
        </p:nvGraphicFramePr>
        <p:xfrm>
          <a:off x="3131840" y="3237961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순서도: 처리 34"/>
          <p:cNvSpPr/>
          <p:nvPr/>
        </p:nvSpPr>
        <p:spPr>
          <a:xfrm>
            <a:off x="538990" y="3186720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52794" y="1350297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479863" y="3176754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67312"/>
              </p:ext>
            </p:extLst>
          </p:nvPr>
        </p:nvGraphicFramePr>
        <p:xfrm>
          <a:off x="3131840" y="4138838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순서도: 처리 37"/>
          <p:cNvSpPr/>
          <p:nvPr/>
        </p:nvSpPr>
        <p:spPr>
          <a:xfrm>
            <a:off x="538990" y="40875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05539"/>
              </p:ext>
            </p:extLst>
          </p:nvPr>
        </p:nvGraphicFramePr>
        <p:xfrm>
          <a:off x="3131840" y="4992410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순서도: 처리 40"/>
          <p:cNvSpPr/>
          <p:nvPr/>
        </p:nvSpPr>
        <p:spPr>
          <a:xfrm>
            <a:off x="538990" y="4941169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시프트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23656" y="4931203"/>
            <a:ext cx="688504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6983918" y="3194039"/>
            <a:ext cx="2160081" cy="39005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논리값이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983919" y="4121217"/>
            <a:ext cx="2160080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비트가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1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479863" y="4058056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6055919" y="4972835"/>
            <a:ext cx="3044538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smtClean="0">
                <a:solidFill>
                  <a:srgbClr val="0070C0"/>
                </a:solidFill>
              </a:rPr>
              <a:t>논리적 오른쪽 시프트 연산자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13529"/>
              </p:ext>
            </p:extLst>
          </p:nvPr>
        </p:nvGraphicFramePr>
        <p:xfrm>
          <a:off x="3131840" y="74393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순서도: 처리 47"/>
          <p:cNvSpPr/>
          <p:nvPr/>
        </p:nvSpPr>
        <p:spPr>
          <a:xfrm>
            <a:off x="538990" y="69269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증감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538990" y="177281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복합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 대입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40035"/>
              </p:ext>
            </p:extLst>
          </p:nvPr>
        </p:nvGraphicFramePr>
        <p:xfrm>
          <a:off x="3131840" y="1803420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7446980" y="2123530"/>
            <a:ext cx="869436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9287"/>
              </p:ext>
            </p:extLst>
          </p:nvPr>
        </p:nvGraphicFramePr>
        <p:xfrm>
          <a:off x="3131840" y="290417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조건식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?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1 :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7" name="순서도: 처리 56"/>
          <p:cNvSpPr/>
          <p:nvPr/>
        </p:nvSpPr>
        <p:spPr>
          <a:xfrm>
            <a:off x="538990" y="285293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삼항</a:t>
            </a:r>
            <a:r>
              <a:rPr lang="ko-KR" altLang="en-US" b="1" dirty="0" smtClean="0">
                <a:solidFill>
                  <a:schemeClr val="tx1"/>
                </a:solidFill>
              </a:rPr>
              <a:t>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21276"/>
              </p:ext>
            </p:extLst>
          </p:nvPr>
        </p:nvGraphicFramePr>
        <p:xfrm>
          <a:off x="3131840" y="398429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순서도: 처리 58"/>
          <p:cNvSpPr/>
          <p:nvPr/>
        </p:nvSpPr>
        <p:spPr>
          <a:xfrm>
            <a:off x="538990" y="393305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 결합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0669"/>
              </p:ext>
            </p:extLst>
          </p:nvPr>
        </p:nvGraphicFramePr>
        <p:xfrm>
          <a:off x="3131840" y="4948559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352"/>
                <a:gridCol w="2016224"/>
              </a:tblGrid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문자열</a:t>
                      </a:r>
                      <a:r>
                        <a:rPr lang="en-US" altLang="ko-KR" dirty="0" smtClean="0"/>
                        <a:t>1==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1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.equals(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순서도: 처리 60"/>
          <p:cNvSpPr/>
          <p:nvPr/>
        </p:nvSpPr>
        <p:spPr>
          <a:xfrm>
            <a:off x="538990" y="4984402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문자열의 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1342910" y="5763500"/>
            <a:ext cx="3312930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=, +, ==, !=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연산만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연산자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95058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03.java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683568" y="613483"/>
            <a:ext cx="8136904" cy="5407805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03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+=15;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/=2;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%=3;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&amp;=13;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",b="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=5.5,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dirty="0" smtClean="0"/>
              <a:t>"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,"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755576" y="3326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683568" y="613483"/>
            <a:ext cx="8136904" cy="4687725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defTabSz="357188"/>
            <a:endParaRPr lang="en-US" altLang="ko-K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비트연산자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: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교과서 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33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쪽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 0b11111101);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| 0b00001000);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^ 0b00001111);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(~0b00000110);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 2);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&lt;&lt; 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(-1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 2);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(-1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&gt;&gt;&gt; 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"%d, %d"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 0b1 &lt;&lt; 31, (0b1 &lt;&lt; 31)-1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		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조건연산자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ko-KR" altLang="en-US" sz="1200" dirty="0" err="1">
                <a:solidFill>
                  <a:srgbClr val="3F7F5F"/>
                </a:solidFill>
                <a:latin typeface="Consolas"/>
              </a:rPr>
              <a:t>삼항연산자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):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교과서 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34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쪽</a:t>
            </a:r>
          </a:p>
          <a:p>
            <a:pPr defTabSz="357188"/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=3;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큰 값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 \n"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defTabSz="357188"/>
            <a:endParaRPr lang="ko-KR" altLang="en-US" sz="1200" dirty="0">
              <a:latin typeface="Consolas"/>
            </a:endParaRPr>
          </a:p>
          <a:p>
            <a:pPr defTabSz="357188"/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defTabSz="357188"/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		o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=10;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=15;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최대값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:(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pPr defTabSz="363538">
              <a:lnSpc>
                <a:spcPts val="1700"/>
              </a:lnSpc>
            </a:pP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755576" y="332656"/>
            <a:ext cx="309634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추가분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조건문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if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85184"/>
            <a:ext cx="5400600" cy="100811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안에서 이루어지는 연산 결과는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 하나이어야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같은 수이어서는 안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ko-KR" altLang="en-US" sz="1200" b="1" dirty="0" err="1">
                <a:solidFill>
                  <a:schemeClr val="tx1"/>
                </a:solidFill>
              </a:rPr>
              <a:t>조건식의</a:t>
            </a:r>
            <a:r>
              <a:rPr lang="ko-KR" altLang="en-US" sz="1200" b="1" dirty="0">
                <a:solidFill>
                  <a:schemeClr val="tx1"/>
                </a:solidFill>
              </a:rPr>
              <a:t> 결과는 </a:t>
            </a:r>
            <a:r>
              <a:rPr lang="en-US" altLang="ko-KR" sz="1200" b="1" dirty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>
                <a:solidFill>
                  <a:schemeClr val="tx1"/>
                </a:solidFill>
              </a:rPr>
              <a:t>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2411760" y="1988840"/>
            <a:ext cx="4320480" cy="273630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55679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26064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switch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13176"/>
            <a:ext cx="5400600" cy="72008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switch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 들어가는 값은 정수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가능하나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쓸 수 없다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2411760" y="1268760"/>
            <a:ext cx="4320480" cy="3384376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switch(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 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1: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default: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83671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반복문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196752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for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196110"/>
            <a:ext cx="6421540" cy="889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괄호 안에서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변수 선언할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2204864"/>
            <a:ext cx="6192688" cy="1728192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for(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77281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err="1" smtClean="0"/>
              <a:t>식별자와</a:t>
            </a:r>
            <a:r>
              <a:rPr lang="ko-KR" altLang="en-US" sz="2400" b="1" dirty="0" smtClean="0"/>
              <a:t> 키워드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(identifier)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13950" y="1124744"/>
            <a:ext cx="5590497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등을 구분하기 위해 사용하는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9623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특수문자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공백 이외의 문자를 사용할 수 있음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특수문자 중에서도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  $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한글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첫 글자로는  숫자를  사용할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④ 대소문자를 구분함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⑤ 자바 언어의 키워드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(keyword)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true, false, 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쓸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길이 제한은 없음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11560" y="3933056"/>
            <a:ext cx="324036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(keyword),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예약어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923928" y="3933056"/>
            <a:ext cx="4968552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자바 언어에서 특정한 목적으로 사용하기 위해 정한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4509120"/>
            <a:ext cx="7344816" cy="172819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byte,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short, long, float, double,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void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if, else, for, while, do, switch, case, break, continue, default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private,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pretected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public, static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import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class, new, this, super, extends, implements, interface, abstract, package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final, </a:t>
            </a:r>
            <a:r>
              <a:rPr lang="en-US" altLang="ko-KR" sz="1200" b="1" dirty="0">
                <a:solidFill>
                  <a:schemeClr val="tx1"/>
                </a:solidFill>
              </a:rPr>
              <a:t>try, catch, finally, return,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throw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enum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instanceof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while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484142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84482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41277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451695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do~while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052094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53181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do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 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09976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611560" y="5229201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break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en-US" altLang="ko-KR" b="1" dirty="0" smtClean="0">
                <a:solidFill>
                  <a:schemeClr val="tx1"/>
                </a:solidFill>
              </a:rPr>
              <a:t>, continue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28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04.java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83568" y="469468"/>
            <a:ext cx="7920880" cy="576784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04 {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=11;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짝수입니다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홀수입니다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//switch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=7;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5: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7: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8: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10: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31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28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30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do~while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04.java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배열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배열이란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827584" y="1531814"/>
            <a:ext cx="7128792" cy="103309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같은 자료들을 연속적인 공간에 저장할 수 있도록 만든 자료 구조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자바는 배열을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배열을 사용하는 가장 큰 이유는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반복문을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이용하여 기억공간에 접근할 수 있기 때문이다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ë°°ì´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0424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1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[] a;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a = 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a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[0] = 10;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[5]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4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{10, 15, 20, 23, 35}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4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2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b[][]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[][] b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 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b[0][2] = 30;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3"/>
            <a:ext cx="7128792" cy="12386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 {1, 2, 3}, 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{4, 5, 6},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{7, 8, 9} 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배열의 크기 속성</a:t>
            </a:r>
            <a:r>
              <a:rPr lang="en-US" altLang="ko-KR" b="1" dirty="0" smtClean="0">
                <a:solidFill>
                  <a:schemeClr val="tx1"/>
                </a:solidFill>
              </a:rPr>
              <a:t>: length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475656" y="1612260"/>
            <a:ext cx="5976664" cy="1024652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a.length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475656" y="3559786"/>
            <a:ext cx="5976664" cy="1813430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b[][]=new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[3][3];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b.length</a:t>
            </a:r>
            <a:r>
              <a:rPr lang="en-US" altLang="ko-KR" sz="2400" b="1" dirty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b[1].length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475656" y="1243782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475656" y="3160265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83568" y="2413684"/>
            <a:ext cx="7920880" cy="43077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 {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]=15;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]=23;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]=35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[][]={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1, 2, 3}, 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4, 5, 6},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7, 8, 9},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10,11,12}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a[]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	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b[][]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		+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b[1]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55576" y="21328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05.java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배열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21357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14" name="순서도: 처리 13"/>
          <p:cNvSpPr/>
          <p:nvPr/>
        </p:nvSpPr>
        <p:spPr>
          <a:xfrm>
            <a:off x="848296" y="4005064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식별자의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11560" y="493278"/>
            <a:ext cx="446449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명명 규칙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관습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1052736"/>
            <a:ext cx="7344816" cy="1296144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클래스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파스칼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변수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카멜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패키지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99592" y="2431933"/>
            <a:ext cx="7344816" cy="360040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키워드</a:t>
            </a:r>
            <a:r>
              <a:rPr lang="ko-KR" altLang="en-US" sz="1200" b="1" dirty="0">
                <a:solidFill>
                  <a:schemeClr val="tx1"/>
                </a:solidFill>
              </a:rPr>
              <a:t>는 이름 전체를 </a:t>
            </a:r>
            <a:r>
              <a:rPr lang="ko-KR" altLang="en-US" sz="1200" b="1" dirty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48296" y="4581128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키워드의 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848296" y="5229200"/>
            <a:ext cx="7812360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 이름을 명명 규칙에 따라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변수의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(data type)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기본형</a:t>
            </a:r>
            <a:r>
              <a:rPr lang="en-US" altLang="ko-KR" b="1" dirty="0" smtClean="0">
                <a:solidFill>
                  <a:schemeClr val="tx1"/>
                </a:solidFill>
              </a:rPr>
              <a:t>(primitive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707906" y="1124744"/>
            <a:ext cx="4320480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일반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1521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byte, short,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long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실수형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float, double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char		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자바는 모든 문자를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2byte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유니코드로 저장함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논리형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		※ true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동일한 값인가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11560" y="3140969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참조형</a:t>
            </a:r>
            <a:r>
              <a:rPr lang="en-US" altLang="ko-KR" b="1" dirty="0" smtClean="0">
                <a:solidFill>
                  <a:schemeClr val="tx1"/>
                </a:solidFill>
              </a:rPr>
              <a:t>(reference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707907" y="3140969"/>
            <a:ext cx="4680518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 참조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3573016"/>
            <a:ext cx="7344816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객체를 구별할 수 있는 고유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해시 코드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4773356"/>
            <a:ext cx="7344816" cy="1584176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double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 기본이다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 저장되는 내용은 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(value),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(reference;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둘 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일반 변수에는 값을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변수에는 객체의 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클래스는 그 자체로 사용자 정의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타입의 객체를 생성하려면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사용하여  </a:t>
            </a:r>
            <a:r>
              <a:rPr lang="en-US" altLang="ko-KR" sz="1200" b="1" dirty="0">
                <a:solidFill>
                  <a:schemeClr val="tx1"/>
                </a:solidFill>
              </a:rPr>
              <a:t>『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()』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27584" y="4365104"/>
            <a:ext cx="129614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요약정리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360040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일반 변수와 참조 변수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2012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754179"/>
            <a:ext cx="7920880" cy="5483133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01 {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61938"/>
            <a:r>
              <a:rPr lang="pt-BR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byte</a:t>
            </a:r>
            <a:r>
              <a:rPr lang="pt-BR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=-128,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=127,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=037,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=0x1f,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=0b11111;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short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=-32768,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=32767;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=-2147483648,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long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=2147483648L,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=1L&lt;&lt;63,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=(1L&lt;&lt;63)-1;</a:t>
            </a:r>
          </a:p>
          <a:p>
            <a:pPr defTabSz="261938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float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=3.14f;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=3.14d; 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"%.1f, %.1f, %.1f\n"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61938"/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	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26064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901516"/>
            <a:ext cx="7920880" cy="526378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02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63538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String[3];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62068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02.java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상수의 표현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27584" y="155679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정수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195736" y="3068960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작은 따옴표나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\u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뒤에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16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진수 코드를 사용하면 문자로 인식한다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134"/>
              </p:ext>
            </p:extLst>
          </p:nvPr>
        </p:nvGraphicFramePr>
        <p:xfrm>
          <a:off x="2195736" y="1598942"/>
          <a:ext cx="518457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037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0x1f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0b11111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31L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순서도: 처리 14"/>
          <p:cNvSpPr/>
          <p:nvPr/>
        </p:nvSpPr>
        <p:spPr>
          <a:xfrm>
            <a:off x="827584" y="2090706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실수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5932"/>
              </p:ext>
            </p:extLst>
          </p:nvPr>
        </p:nvGraphicFramePr>
        <p:xfrm>
          <a:off x="2195736" y="2132856"/>
          <a:ext cx="4392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3444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3.14d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0.314E+1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" name="순서도: 처리 16"/>
          <p:cNvSpPr/>
          <p:nvPr/>
        </p:nvSpPr>
        <p:spPr>
          <a:xfrm>
            <a:off x="827584" y="259476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34343"/>
              </p:ext>
            </p:extLst>
          </p:nvPr>
        </p:nvGraphicFramePr>
        <p:xfrm>
          <a:off x="2195736" y="2636912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통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신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‘*’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‘3’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\u0041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2" name="순서도: 처리 21"/>
          <p:cNvSpPr/>
          <p:nvPr/>
        </p:nvSpPr>
        <p:spPr>
          <a:xfrm>
            <a:off x="827584" y="344820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4576"/>
              </p:ext>
            </p:extLst>
          </p:nvPr>
        </p:nvGraphicFramePr>
        <p:xfrm>
          <a:off x="2195736" y="3490352"/>
          <a:ext cx="201622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4" name="순서도: 처리 23"/>
          <p:cNvSpPr/>
          <p:nvPr/>
        </p:nvSpPr>
        <p:spPr>
          <a:xfrm>
            <a:off x="827584" y="3962914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3275"/>
              </p:ext>
            </p:extLst>
          </p:nvPr>
        </p:nvGraphicFramePr>
        <p:xfrm>
          <a:off x="2195736" y="4005064"/>
          <a:ext cx="304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20"/>
                <a:gridCol w="95188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통신과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“Java”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“3.14”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611560" y="105273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16024" y="4466970"/>
            <a:ext cx="190770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이스케이프 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52647"/>
              </p:ext>
            </p:extLst>
          </p:nvPr>
        </p:nvGraphicFramePr>
        <p:xfrm>
          <a:off x="2195736" y="4509120"/>
          <a:ext cx="525658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388"/>
                <a:gridCol w="820807"/>
                <a:gridCol w="876097"/>
                <a:gridCol w="876097"/>
                <a:gridCol w="876097"/>
                <a:gridCol w="8760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‘\n’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‘\r’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‘\t’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‘\\’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‘\’’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‘\”’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" name="순서도: 처리 28"/>
          <p:cNvSpPr/>
          <p:nvPr/>
        </p:nvSpPr>
        <p:spPr>
          <a:xfrm>
            <a:off x="2195736" y="4904379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역슬래시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(\,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함께 사용하여 특별한 기능을 부여한다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331640" y="5295847"/>
            <a:ext cx="792088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0047"/>
              </p:ext>
            </p:extLst>
          </p:nvPr>
        </p:nvGraphicFramePr>
        <p:xfrm>
          <a:off x="2195736" y="5337997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92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값이 존재하지 않음을 뜻함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객체 변수에만 할당할 수 있음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9269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기호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2735796" y="2276872"/>
            <a:ext cx="3672408" cy="86409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MAX=100;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899592" y="1196752"/>
            <a:ext cx="597666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변수처럼 </a:t>
            </a:r>
            <a:r>
              <a:rPr lang="ko-KR" altLang="en-US" sz="1200" b="1" dirty="0" err="1">
                <a:solidFill>
                  <a:schemeClr val="tx1"/>
                </a:solidFill>
              </a:rPr>
              <a:t>리터럴</a:t>
            </a:r>
            <a:r>
              <a:rPr lang="ko-KR" altLang="en-US" sz="1200" b="1" dirty="0">
                <a:solidFill>
                  <a:schemeClr val="tx1"/>
                </a:solidFill>
              </a:rPr>
              <a:t> 상수에 이름을 부여한 것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상수이므로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 번 정해진 값은 도중에 수정할 </a:t>
            </a:r>
            <a:r>
              <a:rPr lang="ko-KR" altLang="en-US" sz="1200" b="1" dirty="0">
                <a:solidFill>
                  <a:schemeClr val="tx1"/>
                </a:solidFill>
              </a:rPr>
              <a:t>수 없음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첨삭하시오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a=31L;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char c=‘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’, d=“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d=null;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PI=3.141592;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30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13901</TotalTime>
  <Words>1699</Words>
  <Application>Microsoft Office PowerPoint</Application>
  <PresentationFormat>화면 슬라이드 쇼(4:3)</PresentationFormat>
  <Paragraphs>544</Paragraphs>
  <Slides>28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1281</cp:revision>
  <dcterms:created xsi:type="dcterms:W3CDTF">2012-10-22T08:23:57Z</dcterms:created>
  <dcterms:modified xsi:type="dcterms:W3CDTF">2018-10-22T02:41:35Z</dcterms:modified>
</cp:coreProperties>
</file>