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408" r:id="rId2"/>
    <p:sldId id="524" r:id="rId3"/>
    <p:sldId id="525" r:id="rId4"/>
    <p:sldId id="526" r:id="rId5"/>
    <p:sldId id="527" r:id="rId6"/>
    <p:sldId id="518" r:id="rId7"/>
    <p:sldId id="522" r:id="rId8"/>
    <p:sldId id="528" r:id="rId9"/>
    <p:sldId id="529" r:id="rId10"/>
    <p:sldId id="530" r:id="rId11"/>
    <p:sldId id="523" r:id="rId12"/>
    <p:sldId id="532" r:id="rId13"/>
    <p:sldId id="534" r:id="rId14"/>
    <p:sldId id="533" r:id="rId15"/>
    <p:sldId id="535" r:id="rId16"/>
    <p:sldId id="537" r:id="rId17"/>
    <p:sldId id="536" r:id="rId18"/>
    <p:sldId id="538" r:id="rId19"/>
    <p:sldId id="539" r:id="rId20"/>
    <p:sldId id="540" r:id="rId21"/>
    <p:sldId id="542" r:id="rId22"/>
    <p:sldId id="541" r:id="rId23"/>
    <p:sldId id="543" r:id="rId24"/>
    <p:sldId id="544" r:id="rId25"/>
    <p:sldId id="545" r:id="rId26"/>
    <p:sldId id="547" r:id="rId27"/>
    <p:sldId id="546" r:id="rId28"/>
    <p:sldId id="548" r:id="rId29"/>
    <p:sldId id="550" r:id="rId30"/>
    <p:sldId id="551" r:id="rId31"/>
    <p:sldId id="553" r:id="rId32"/>
    <p:sldId id="552" r:id="rId33"/>
    <p:sldId id="549" r:id="rId34"/>
    <p:sldId id="554" r:id="rId35"/>
    <p:sldId id="555" r:id="rId36"/>
    <p:sldId id="556" r:id="rId37"/>
    <p:sldId id="557" r:id="rId38"/>
    <p:sldId id="558" r:id="rId39"/>
    <p:sldId id="559" r:id="rId40"/>
    <p:sldId id="560" r:id="rId41"/>
    <p:sldId id="561" r:id="rId42"/>
    <p:sldId id="562" r:id="rId43"/>
    <p:sldId id="563" r:id="rId44"/>
    <p:sldId id="564" r:id="rId45"/>
    <p:sldId id="565" r:id="rId46"/>
    <p:sldId id="566" r:id="rId47"/>
    <p:sldId id="567" r:id="rId48"/>
    <p:sldId id="568" r:id="rId49"/>
    <p:sldId id="570" r:id="rId50"/>
    <p:sldId id="573" r:id="rId51"/>
    <p:sldId id="572" r:id="rId52"/>
    <p:sldId id="575" r:id="rId53"/>
    <p:sldId id="574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FDF"/>
    <a:srgbClr val="FFFF99"/>
    <a:srgbClr val="FBFED6"/>
    <a:srgbClr val="F0ECB6"/>
    <a:srgbClr val="FFE7FF"/>
    <a:srgbClr val="EFF7FF"/>
    <a:srgbClr val="E5E2D1"/>
    <a:srgbClr val="FFF3FF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96774" autoAdjust="0"/>
  </p:normalViewPr>
  <p:slideViewPr>
    <p:cSldViewPr>
      <p:cViewPr varScale="1">
        <p:scale>
          <a:sx n="109" d="100"/>
          <a:sy n="109" d="100"/>
        </p:scale>
        <p:origin x="-15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64E2-541E-45D9-AF32-08622E33600A}" type="datetimeFigureOut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C8B-A48C-430F-B3BB-6218735184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0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7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85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05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247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7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7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74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1546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186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177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4381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954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255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255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8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6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321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45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4BE5-D226-49F3-AB40-B9C377A86165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B096-71EC-4E39-87EC-87DE91DFDAD5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8491-270F-4155-ABF1-CC9E2FA131CA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124-CF2E-4D0B-929F-6E18AB953AD4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FF4-A25C-4B8C-BC7E-9158BC871168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BE8D-B19F-4A94-B19B-26909D8E1969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439-0DD4-4C39-A83D-F9B3BDA7DFA8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EF4-8235-4B33-8ED4-370B88BBE966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D239-193A-4AE8-ABF2-5BFD45FBF3B0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919-B9A5-422E-AC9E-830197846D7D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485-075A-440B-9AAE-969EB727F004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310E-B5AE-4952-A007-08EF1D8FAE3A}" type="datetime1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432048"/>
            <a:ext cx="9144000" cy="7647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10. </a:t>
            </a:r>
            <a:r>
              <a:rPr lang="ko-KR" altLang="en-US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객체지향의 개요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9632" y="2366789"/>
            <a:ext cx="698477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객체와 클래스를 구분하여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객체지향언어의 특징을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클래스를 설계할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오버로딩을 구현할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en-US" altLang="ko-KR" dirty="0" smtClean="0"/>
              <a:t>this, this()</a:t>
            </a:r>
            <a:r>
              <a:rPr lang="ko-KR" altLang="en-US" dirty="0" smtClean="0"/>
              <a:t>를 구분하여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필드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선언할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구현할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상속을 구현할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/>
              <a:t>● </a:t>
            </a:r>
            <a:r>
              <a:rPr lang="ko-KR" altLang="en-US" dirty="0" smtClean="0"/>
              <a:t>상속 관계인 객체간에 </a:t>
            </a:r>
            <a:r>
              <a:rPr lang="ko-KR" altLang="en-US" dirty="0" err="1" smtClean="0"/>
              <a:t>형변환을</a:t>
            </a:r>
            <a:r>
              <a:rPr lang="ko-KR" altLang="en-US" dirty="0" smtClean="0"/>
              <a:t> 할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269157" y="1772816"/>
            <a:ext cx="6327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학습목표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232" y="1355241"/>
            <a:ext cx="2160240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52~74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539552" y="404664"/>
            <a:ext cx="1728192" cy="582513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과제</a:t>
            </a:r>
            <a:r>
              <a:rPr lang="en-US" altLang="ko-KR" sz="2400" b="1" dirty="0" smtClean="0"/>
              <a:t>07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848296" y="1203200"/>
            <a:ext cx="7812360" cy="97394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제</a:t>
            </a:r>
            <a:r>
              <a:rPr lang="en-US" altLang="ko-KR" b="1" dirty="0" smtClean="0">
                <a:solidFill>
                  <a:schemeClr val="tx1"/>
                </a:solidFill>
              </a:rPr>
              <a:t>07</a:t>
            </a:r>
            <a:r>
              <a:rPr lang="ko-KR" altLang="en-US" b="1" dirty="0" err="1" smtClean="0">
                <a:solidFill>
                  <a:schemeClr val="tx1"/>
                </a:solidFill>
              </a:rPr>
              <a:t>차시</a:t>
            </a:r>
            <a:r>
              <a:rPr lang="en-US" altLang="ko-KR" b="1" dirty="0" smtClean="0">
                <a:solidFill>
                  <a:schemeClr val="tx1"/>
                </a:solidFill>
              </a:rPr>
              <a:t>_2 </a:t>
            </a:r>
            <a:r>
              <a:rPr lang="ko-KR" altLang="en-US" b="1" dirty="0" smtClean="0">
                <a:solidFill>
                  <a:schemeClr val="tx1"/>
                </a:solidFill>
              </a:rPr>
              <a:t>패키지를 만들고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제</a:t>
            </a:r>
            <a:r>
              <a:rPr lang="en-US" altLang="ko-KR" b="1" dirty="0" smtClean="0">
                <a:solidFill>
                  <a:schemeClr val="tx1"/>
                </a:solidFill>
              </a:rPr>
              <a:t>07</a:t>
            </a:r>
            <a:r>
              <a:rPr lang="ko-KR" altLang="en-US" b="1" dirty="0" err="1" smtClean="0">
                <a:solidFill>
                  <a:schemeClr val="tx1"/>
                </a:solidFill>
              </a:rPr>
              <a:t>차시</a:t>
            </a:r>
            <a:r>
              <a:rPr lang="en-US" altLang="ko-KR" b="1" dirty="0" smtClean="0">
                <a:solidFill>
                  <a:schemeClr val="tx1"/>
                </a:solidFill>
              </a:rPr>
              <a:t>_1 </a:t>
            </a:r>
            <a:r>
              <a:rPr lang="ko-KR" altLang="en-US" b="1" dirty="0" smtClean="0">
                <a:solidFill>
                  <a:schemeClr val="tx1"/>
                </a:solidFill>
              </a:rPr>
              <a:t>패키지에 저장된 </a:t>
            </a:r>
            <a:r>
              <a:rPr lang="en-US" altLang="ko-KR" b="1" dirty="0" smtClean="0">
                <a:solidFill>
                  <a:schemeClr val="tx1"/>
                </a:solidFill>
              </a:rPr>
              <a:t>Car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클래스의 멤버들을 영문 명칭으로 고쳐서 나타내시오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그것에 맞춰 </a:t>
            </a:r>
            <a:r>
              <a:rPr lang="en-US" altLang="ko-KR" b="1" dirty="0" smtClean="0">
                <a:solidFill>
                  <a:schemeClr val="tx1"/>
                </a:solidFill>
              </a:rPr>
              <a:t>Main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클래스도 수정하시오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683568" y="2602592"/>
            <a:ext cx="7920880" cy="3638552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755576" y="2276872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[Main.java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17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683568" y="514359"/>
            <a:ext cx="7920880" cy="5841992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numCol="2" rtlCol="0" anchor="ctr"/>
          <a:lstStyle/>
          <a:p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755576" y="188640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[Car.java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7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899592" y="1353257"/>
            <a:ext cx="3168352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객체 변수를 선언한다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99592" y="2383418"/>
            <a:ext cx="3168352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객체를 생성한다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1604596" y="1909190"/>
            <a:ext cx="576064" cy="437612"/>
          </a:xfrm>
          <a:prstGeom prst="down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4211960" y="1358267"/>
            <a:ext cx="4176464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2400" b="1" dirty="0" smtClean="0">
                <a:solidFill>
                  <a:srgbClr val="002060"/>
                </a:solidFill>
              </a:rPr>
              <a:t>클래스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변수명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4211960" y="2369688"/>
            <a:ext cx="4176464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2400" b="1" dirty="0" err="1" smtClean="0">
                <a:solidFill>
                  <a:schemeClr val="tx1"/>
                </a:solidFill>
              </a:rPr>
              <a:t>변수명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=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new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클래스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()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99592" y="3670990"/>
            <a:ext cx="7128792" cy="98214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 변수 선언과 객체 생성을 동시에 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클래스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변수명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=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new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클래스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()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755576" y="404664"/>
            <a:ext cx="2808172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(2)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 생성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899592" y="5126413"/>
            <a:ext cx="7344816" cy="966883"/>
          </a:xfrm>
          <a:prstGeom prst="flowChartProcess">
            <a:avLst/>
          </a:prstGeom>
          <a:solidFill>
            <a:srgbClr val="FEF4E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객체 변수를 선언하면 참조가 없는 상태를 의미하는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null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값이 할당된다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null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값은 객체 변수에만 할당한다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생성된 객체의 멤버에 접근하려면 도트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(.)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연산자를 이용한다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8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1043608" y="661731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객체 생성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356984"/>
              </p:ext>
            </p:extLst>
          </p:nvPr>
        </p:nvGraphicFramePr>
        <p:xfrm>
          <a:off x="1068288" y="1268759"/>
          <a:ext cx="681608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530391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ClassExam.java, Student.java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3995936" y="635202"/>
            <a:ext cx="2784648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59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예제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II-1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65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755576" y="209448"/>
            <a:ext cx="2808172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(3)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필드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=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멤버 변수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=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속성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2195736" y="3212976"/>
            <a:ext cx="4752528" cy="576064"/>
          </a:xfrm>
          <a:prstGeom prst="flowChartProcess">
            <a:avLst/>
          </a:prstGeom>
          <a:solidFill>
            <a:srgbClr val="FFFF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[</a:t>
            </a:r>
            <a:r>
              <a:rPr lang="ko-KR" altLang="en-US" b="1" dirty="0" smtClean="0">
                <a:solidFill>
                  <a:srgbClr val="0070C0"/>
                </a:solidFill>
              </a:rPr>
              <a:t>접근제어자</a:t>
            </a:r>
            <a:r>
              <a:rPr lang="en-US" altLang="ko-KR" b="1" dirty="0" smtClean="0">
                <a:solidFill>
                  <a:srgbClr val="0070C0"/>
                </a:solidFill>
              </a:rPr>
              <a:t>]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자료형</a:t>
            </a:r>
            <a:r>
              <a:rPr lang="ko-KR" altLang="en-US" b="1" dirty="0" smtClean="0">
                <a:solidFill>
                  <a:schemeClr val="tx1"/>
                </a:solidFill>
              </a:rPr>
              <a:t>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변수명</a:t>
            </a:r>
            <a:r>
              <a:rPr lang="en-US" altLang="ko-KR" b="1" dirty="0" smtClean="0">
                <a:solidFill>
                  <a:schemeClr val="tx1"/>
                </a:solidFill>
              </a:rPr>
              <a:t>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259632" y="810489"/>
            <a:ext cx="6480720" cy="1754415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27013" indent="-227013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클래스에서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바깥에 선언하는 변수이다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27013" indent="-227013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멤버 변수에는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변수와 클래스 변수가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멤버 변수의 접근을 제한하기 위해 접근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제어자를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사용할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접근 제어자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public/(default)/protected/private, static, final</a:t>
            </a: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접근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제어자를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생략하면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default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접근 권한을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갖는다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00192" y="2276872"/>
            <a:ext cx="2088232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60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참고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2771660" y="2780928"/>
            <a:ext cx="3168492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&lt;</a:t>
            </a:r>
            <a:r>
              <a:rPr lang="ko-KR" altLang="en-US" b="1" dirty="0" smtClean="0">
                <a:solidFill>
                  <a:schemeClr val="tx1"/>
                </a:solidFill>
              </a:rPr>
              <a:t>멤버 변수 선언 형식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905953"/>
              </p:ext>
            </p:extLst>
          </p:nvPr>
        </p:nvGraphicFramePr>
        <p:xfrm>
          <a:off x="1198467" y="4167088"/>
          <a:ext cx="6541885" cy="2016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3293"/>
                <a:gridCol w="2952328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접근 제어자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클래스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내부에서</a:t>
                      </a:r>
                      <a:r>
                        <a:rPr lang="ko-KR" altLang="en-US" sz="1200" dirty="0" smtClean="0"/>
                        <a:t> 접근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클래스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외부에서</a:t>
                      </a:r>
                      <a:r>
                        <a:rPr lang="ko-KR" altLang="en-US" sz="1200" dirty="0" smtClean="0"/>
                        <a:t> 접근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private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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자신의 멤버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자유롭게 접근 가능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>
                          <a:sym typeface="Wingdings"/>
                        </a:rPr>
                        <a:t>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부모의 멤버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  -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같은 패키지일 경우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</a:rPr>
                        <a:t>   default, protected, public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</a:rPr>
                        <a:t>에 접근 가능</a:t>
                      </a:r>
                      <a:endParaRPr lang="en-US" altLang="ko-KR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</a:rPr>
                        <a:t>  -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</a:rPr>
                        <a:t>다른 패키지일 경우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</a:rPr>
                        <a:t>   protected, public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</a:rPr>
                        <a:t>에 접근 가능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불가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생략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default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다른 패키지에서는 불가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</a:rPr>
                        <a:t>같은 패키지에서는 가능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protected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public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</a:rPr>
                        <a:t>가능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611560" y="1420047"/>
            <a:ext cx="7920880" cy="489372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496 w 10000"/>
              <a:gd name="connsiteY3" fmla="*/ 9985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0"/>
              <a:gd name="connsiteY0" fmla="*/ 10000 h 10338"/>
              <a:gd name="connsiteX1" fmla="*/ 0 w 10000"/>
              <a:gd name="connsiteY1" fmla="*/ 0 h 10338"/>
              <a:gd name="connsiteX2" fmla="*/ 10000 w 10000"/>
              <a:gd name="connsiteY2" fmla="*/ 0 h 10338"/>
              <a:gd name="connsiteX3" fmla="*/ 10000 w 10000"/>
              <a:gd name="connsiteY3" fmla="*/ 10000 h 10338"/>
              <a:gd name="connsiteX4" fmla="*/ 3611 w 10000"/>
              <a:gd name="connsiteY4" fmla="*/ 10338 h 10338"/>
              <a:gd name="connsiteX0" fmla="*/ 0 w 10000"/>
              <a:gd name="connsiteY0" fmla="*/ 10000 h 10160"/>
              <a:gd name="connsiteX1" fmla="*/ 0 w 10000"/>
              <a:gd name="connsiteY1" fmla="*/ 0 h 10160"/>
              <a:gd name="connsiteX2" fmla="*/ 10000 w 10000"/>
              <a:gd name="connsiteY2" fmla="*/ 0 h 10160"/>
              <a:gd name="connsiteX3" fmla="*/ 10000 w 10000"/>
              <a:gd name="connsiteY3" fmla="*/ 10000 h 10160"/>
              <a:gd name="connsiteX4" fmla="*/ 3588 w 10000"/>
              <a:gd name="connsiteY4" fmla="*/ 10160 h 10160"/>
              <a:gd name="connsiteX0" fmla="*/ 0 w 10000"/>
              <a:gd name="connsiteY0" fmla="*/ 10000 h 10053"/>
              <a:gd name="connsiteX1" fmla="*/ 0 w 10000"/>
              <a:gd name="connsiteY1" fmla="*/ 0 h 10053"/>
              <a:gd name="connsiteX2" fmla="*/ 10000 w 10000"/>
              <a:gd name="connsiteY2" fmla="*/ 0 h 10053"/>
              <a:gd name="connsiteX3" fmla="*/ 10000 w 10000"/>
              <a:gd name="connsiteY3" fmla="*/ 10000 h 10053"/>
              <a:gd name="connsiteX4" fmla="*/ 3541 w 10000"/>
              <a:gd name="connsiteY4" fmla="*/ 10053 h 10053"/>
              <a:gd name="connsiteX0" fmla="*/ 0 w 10000"/>
              <a:gd name="connsiteY0" fmla="*/ 10000 h 10053"/>
              <a:gd name="connsiteX1" fmla="*/ 0 w 10000"/>
              <a:gd name="connsiteY1" fmla="*/ 0 h 10053"/>
              <a:gd name="connsiteX2" fmla="*/ 10000 w 10000"/>
              <a:gd name="connsiteY2" fmla="*/ 0 h 10053"/>
              <a:gd name="connsiteX3" fmla="*/ 10000 w 10000"/>
              <a:gd name="connsiteY3" fmla="*/ 10000 h 10053"/>
              <a:gd name="connsiteX4" fmla="*/ 3634 w 10000"/>
              <a:gd name="connsiteY4" fmla="*/ 10053 h 10053"/>
              <a:gd name="connsiteX0" fmla="*/ 0 w 10000"/>
              <a:gd name="connsiteY0" fmla="*/ 10000 h 10053"/>
              <a:gd name="connsiteX1" fmla="*/ 0 w 10000"/>
              <a:gd name="connsiteY1" fmla="*/ 0 h 10053"/>
              <a:gd name="connsiteX2" fmla="*/ 10000 w 10000"/>
              <a:gd name="connsiteY2" fmla="*/ 0 h 10053"/>
              <a:gd name="connsiteX3" fmla="*/ 10000 w 10000"/>
              <a:gd name="connsiteY3" fmla="*/ 10000 h 10053"/>
              <a:gd name="connsiteX4" fmla="*/ 3494 w 10000"/>
              <a:gd name="connsiteY4" fmla="*/ 10053 h 10053"/>
              <a:gd name="connsiteX0" fmla="*/ 0 w 10000"/>
              <a:gd name="connsiteY0" fmla="*/ 10000 h 10267"/>
              <a:gd name="connsiteX1" fmla="*/ 0 w 10000"/>
              <a:gd name="connsiteY1" fmla="*/ 0 h 10267"/>
              <a:gd name="connsiteX2" fmla="*/ 10000 w 10000"/>
              <a:gd name="connsiteY2" fmla="*/ 0 h 10267"/>
              <a:gd name="connsiteX3" fmla="*/ 10000 w 10000"/>
              <a:gd name="connsiteY3" fmla="*/ 10000 h 10267"/>
              <a:gd name="connsiteX4" fmla="*/ 3471 w 10000"/>
              <a:gd name="connsiteY4" fmla="*/ 10267 h 10267"/>
              <a:gd name="connsiteX0" fmla="*/ 0 w 10000"/>
              <a:gd name="connsiteY0" fmla="*/ 10000 h 10018"/>
              <a:gd name="connsiteX1" fmla="*/ 0 w 10000"/>
              <a:gd name="connsiteY1" fmla="*/ 0 h 10018"/>
              <a:gd name="connsiteX2" fmla="*/ 10000 w 10000"/>
              <a:gd name="connsiteY2" fmla="*/ 0 h 10018"/>
              <a:gd name="connsiteX3" fmla="*/ 10000 w 10000"/>
              <a:gd name="connsiteY3" fmla="*/ 10000 h 10018"/>
              <a:gd name="connsiteX4" fmla="*/ 3483 w 10000"/>
              <a:gd name="connsiteY4" fmla="*/ 10018 h 10018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101 w 10000"/>
              <a:gd name="connsiteY4" fmla="*/ 9982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3484 w 10000"/>
              <a:gd name="connsiteY4" fmla="*/ 9985 h 10000"/>
              <a:gd name="connsiteX5" fmla="*/ 101 w 10000"/>
              <a:gd name="connsiteY5" fmla="*/ 9982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3484 w 10000"/>
              <a:gd name="connsiteY4" fmla="*/ 9985 h 10000"/>
              <a:gd name="connsiteX5" fmla="*/ 1630 w 10000"/>
              <a:gd name="connsiteY5" fmla="*/ 9985 h 10000"/>
              <a:gd name="connsiteX6" fmla="*/ 101 w 10000"/>
              <a:gd name="connsiteY6" fmla="*/ 9982 h 10000"/>
              <a:gd name="connsiteX0" fmla="*/ 0 w 10000"/>
              <a:gd name="connsiteY0" fmla="*/ 10000 h 18928"/>
              <a:gd name="connsiteX1" fmla="*/ 0 w 10000"/>
              <a:gd name="connsiteY1" fmla="*/ 0 h 18928"/>
              <a:gd name="connsiteX2" fmla="*/ 10000 w 10000"/>
              <a:gd name="connsiteY2" fmla="*/ 0 h 18928"/>
              <a:gd name="connsiteX3" fmla="*/ 10000 w 10000"/>
              <a:gd name="connsiteY3" fmla="*/ 10000 h 18928"/>
              <a:gd name="connsiteX4" fmla="*/ 3484 w 10000"/>
              <a:gd name="connsiteY4" fmla="*/ 9985 h 18928"/>
              <a:gd name="connsiteX5" fmla="*/ 3484 w 10000"/>
              <a:gd name="connsiteY5" fmla="*/ 18928 h 18928"/>
              <a:gd name="connsiteX6" fmla="*/ 101 w 10000"/>
              <a:gd name="connsiteY6" fmla="*/ 9982 h 18928"/>
              <a:gd name="connsiteX0" fmla="*/ 0 w 10000"/>
              <a:gd name="connsiteY0" fmla="*/ 10000 h 18928"/>
              <a:gd name="connsiteX1" fmla="*/ 0 w 10000"/>
              <a:gd name="connsiteY1" fmla="*/ 0 h 18928"/>
              <a:gd name="connsiteX2" fmla="*/ 10000 w 10000"/>
              <a:gd name="connsiteY2" fmla="*/ 0 h 18928"/>
              <a:gd name="connsiteX3" fmla="*/ 10000 w 10000"/>
              <a:gd name="connsiteY3" fmla="*/ 10000 h 18928"/>
              <a:gd name="connsiteX4" fmla="*/ 3484 w 10000"/>
              <a:gd name="connsiteY4" fmla="*/ 9985 h 18928"/>
              <a:gd name="connsiteX5" fmla="*/ 3484 w 10000"/>
              <a:gd name="connsiteY5" fmla="*/ 18928 h 18928"/>
              <a:gd name="connsiteX6" fmla="*/ 1432 w 10000"/>
              <a:gd name="connsiteY6" fmla="*/ 13513 h 18928"/>
              <a:gd name="connsiteX7" fmla="*/ 101 w 10000"/>
              <a:gd name="connsiteY7" fmla="*/ 9982 h 18928"/>
              <a:gd name="connsiteX0" fmla="*/ 0 w 10000"/>
              <a:gd name="connsiteY0" fmla="*/ 10000 h 19036"/>
              <a:gd name="connsiteX1" fmla="*/ 0 w 10000"/>
              <a:gd name="connsiteY1" fmla="*/ 0 h 19036"/>
              <a:gd name="connsiteX2" fmla="*/ 10000 w 10000"/>
              <a:gd name="connsiteY2" fmla="*/ 0 h 19036"/>
              <a:gd name="connsiteX3" fmla="*/ 10000 w 10000"/>
              <a:gd name="connsiteY3" fmla="*/ 10000 h 19036"/>
              <a:gd name="connsiteX4" fmla="*/ 3484 w 10000"/>
              <a:gd name="connsiteY4" fmla="*/ 9985 h 19036"/>
              <a:gd name="connsiteX5" fmla="*/ 3484 w 10000"/>
              <a:gd name="connsiteY5" fmla="*/ 18928 h 19036"/>
              <a:gd name="connsiteX6" fmla="*/ 9 w 10000"/>
              <a:gd name="connsiteY6" fmla="*/ 19036 h 19036"/>
              <a:gd name="connsiteX7" fmla="*/ 101 w 10000"/>
              <a:gd name="connsiteY7" fmla="*/ 9982 h 19036"/>
              <a:gd name="connsiteX0" fmla="*/ 0 w 10000"/>
              <a:gd name="connsiteY0" fmla="*/ 10000 h 19036"/>
              <a:gd name="connsiteX1" fmla="*/ 0 w 10000"/>
              <a:gd name="connsiteY1" fmla="*/ 0 h 19036"/>
              <a:gd name="connsiteX2" fmla="*/ 10000 w 10000"/>
              <a:gd name="connsiteY2" fmla="*/ 0 h 19036"/>
              <a:gd name="connsiteX3" fmla="*/ 10000 w 10000"/>
              <a:gd name="connsiteY3" fmla="*/ 10000 h 19036"/>
              <a:gd name="connsiteX4" fmla="*/ 3484 w 10000"/>
              <a:gd name="connsiteY4" fmla="*/ 9985 h 19036"/>
              <a:gd name="connsiteX5" fmla="*/ 3484 w 10000"/>
              <a:gd name="connsiteY5" fmla="*/ 18928 h 19036"/>
              <a:gd name="connsiteX6" fmla="*/ 9 w 10000"/>
              <a:gd name="connsiteY6" fmla="*/ 19036 h 19036"/>
              <a:gd name="connsiteX7" fmla="*/ 136 w 10000"/>
              <a:gd name="connsiteY7" fmla="*/ 10944 h 19036"/>
              <a:gd name="connsiteX0" fmla="*/ 0 w 10000"/>
              <a:gd name="connsiteY0" fmla="*/ 10000 h 19036"/>
              <a:gd name="connsiteX1" fmla="*/ 0 w 10000"/>
              <a:gd name="connsiteY1" fmla="*/ 0 h 19036"/>
              <a:gd name="connsiteX2" fmla="*/ 10000 w 10000"/>
              <a:gd name="connsiteY2" fmla="*/ 0 h 19036"/>
              <a:gd name="connsiteX3" fmla="*/ 10000 w 10000"/>
              <a:gd name="connsiteY3" fmla="*/ 10000 h 19036"/>
              <a:gd name="connsiteX4" fmla="*/ 3484 w 10000"/>
              <a:gd name="connsiteY4" fmla="*/ 9985 h 19036"/>
              <a:gd name="connsiteX5" fmla="*/ 3484 w 10000"/>
              <a:gd name="connsiteY5" fmla="*/ 18928 h 19036"/>
              <a:gd name="connsiteX6" fmla="*/ 9 w 10000"/>
              <a:gd name="connsiteY6" fmla="*/ 19036 h 19036"/>
              <a:gd name="connsiteX7" fmla="*/ 31 w 10000"/>
              <a:gd name="connsiteY7" fmla="*/ 14507 h 19036"/>
              <a:gd name="connsiteX0" fmla="*/ 0 w 10000"/>
              <a:gd name="connsiteY0" fmla="*/ 10000 h 19036"/>
              <a:gd name="connsiteX1" fmla="*/ 0 w 10000"/>
              <a:gd name="connsiteY1" fmla="*/ 0 h 19036"/>
              <a:gd name="connsiteX2" fmla="*/ 10000 w 10000"/>
              <a:gd name="connsiteY2" fmla="*/ 0 h 19036"/>
              <a:gd name="connsiteX3" fmla="*/ 10000 w 10000"/>
              <a:gd name="connsiteY3" fmla="*/ 10000 h 19036"/>
              <a:gd name="connsiteX4" fmla="*/ 3484 w 10000"/>
              <a:gd name="connsiteY4" fmla="*/ 9985 h 19036"/>
              <a:gd name="connsiteX5" fmla="*/ 3484 w 10000"/>
              <a:gd name="connsiteY5" fmla="*/ 18928 h 19036"/>
              <a:gd name="connsiteX6" fmla="*/ 9 w 10000"/>
              <a:gd name="connsiteY6" fmla="*/ 19036 h 19036"/>
              <a:gd name="connsiteX0" fmla="*/ 0 w 10000"/>
              <a:gd name="connsiteY0" fmla="*/ 10000 h 19036"/>
              <a:gd name="connsiteX1" fmla="*/ 0 w 10000"/>
              <a:gd name="connsiteY1" fmla="*/ 0 h 19036"/>
              <a:gd name="connsiteX2" fmla="*/ 10000 w 10000"/>
              <a:gd name="connsiteY2" fmla="*/ 0 h 19036"/>
              <a:gd name="connsiteX3" fmla="*/ 10000 w 10000"/>
              <a:gd name="connsiteY3" fmla="*/ 10000 h 19036"/>
              <a:gd name="connsiteX4" fmla="*/ 3484 w 10000"/>
              <a:gd name="connsiteY4" fmla="*/ 9985 h 19036"/>
              <a:gd name="connsiteX5" fmla="*/ 3484 w 10000"/>
              <a:gd name="connsiteY5" fmla="*/ 18928 h 19036"/>
              <a:gd name="connsiteX6" fmla="*/ 9 w 10000"/>
              <a:gd name="connsiteY6" fmla="*/ 19036 h 19036"/>
              <a:gd name="connsiteX7" fmla="*/ 0 w 10000"/>
              <a:gd name="connsiteY7" fmla="*/ 10000 h 19036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484 w 10000"/>
              <a:gd name="connsiteY4" fmla="*/ 9985 h 19860"/>
              <a:gd name="connsiteX5" fmla="*/ 3484 w 10000"/>
              <a:gd name="connsiteY5" fmla="*/ 18928 h 19860"/>
              <a:gd name="connsiteX6" fmla="*/ 9 w 10000"/>
              <a:gd name="connsiteY6" fmla="*/ 19860 h 19860"/>
              <a:gd name="connsiteX7" fmla="*/ 0 w 10000"/>
              <a:gd name="connsiteY7" fmla="*/ 10000 h 19860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484 w 10000"/>
              <a:gd name="connsiteY4" fmla="*/ 9985 h 19860"/>
              <a:gd name="connsiteX5" fmla="*/ 3484 w 10000"/>
              <a:gd name="connsiteY5" fmla="*/ 19823 h 19860"/>
              <a:gd name="connsiteX6" fmla="*/ 9 w 10000"/>
              <a:gd name="connsiteY6" fmla="*/ 19860 h 19860"/>
              <a:gd name="connsiteX7" fmla="*/ 0 w 10000"/>
              <a:gd name="connsiteY7" fmla="*/ 10000 h 19860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099 w 10000"/>
              <a:gd name="connsiteY4" fmla="*/ 9985 h 19860"/>
              <a:gd name="connsiteX5" fmla="*/ 3484 w 10000"/>
              <a:gd name="connsiteY5" fmla="*/ 19823 h 19860"/>
              <a:gd name="connsiteX6" fmla="*/ 9 w 10000"/>
              <a:gd name="connsiteY6" fmla="*/ 19860 h 19860"/>
              <a:gd name="connsiteX7" fmla="*/ 0 w 10000"/>
              <a:gd name="connsiteY7" fmla="*/ 10000 h 19860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099 w 10000"/>
              <a:gd name="connsiteY4" fmla="*/ 9985 h 19860"/>
              <a:gd name="connsiteX5" fmla="*/ 3198 w 10000"/>
              <a:gd name="connsiteY5" fmla="*/ 19859 h 19860"/>
              <a:gd name="connsiteX6" fmla="*/ 9 w 10000"/>
              <a:gd name="connsiteY6" fmla="*/ 19860 h 19860"/>
              <a:gd name="connsiteX7" fmla="*/ 0 w 10000"/>
              <a:gd name="connsiteY7" fmla="*/ 10000 h 19860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099 w 10000"/>
              <a:gd name="connsiteY4" fmla="*/ 9985 h 19860"/>
              <a:gd name="connsiteX5" fmla="*/ 3198 w 10000"/>
              <a:gd name="connsiteY5" fmla="*/ 19859 h 19860"/>
              <a:gd name="connsiteX6" fmla="*/ 9 w 10000"/>
              <a:gd name="connsiteY6" fmla="*/ 19860 h 19860"/>
              <a:gd name="connsiteX7" fmla="*/ 0 w 10000"/>
              <a:gd name="connsiteY7" fmla="*/ 10000 h 19860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099 w 10000"/>
              <a:gd name="connsiteY4" fmla="*/ 9985 h 19860"/>
              <a:gd name="connsiteX5" fmla="*/ 3198 w 10000"/>
              <a:gd name="connsiteY5" fmla="*/ 19859 h 19860"/>
              <a:gd name="connsiteX6" fmla="*/ 9 w 10000"/>
              <a:gd name="connsiteY6" fmla="*/ 19860 h 19860"/>
              <a:gd name="connsiteX7" fmla="*/ 0 w 10000"/>
              <a:gd name="connsiteY7" fmla="*/ 10000 h 19860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099 w 10000"/>
              <a:gd name="connsiteY4" fmla="*/ 9985 h 19860"/>
              <a:gd name="connsiteX5" fmla="*/ 3132 w 10000"/>
              <a:gd name="connsiteY5" fmla="*/ 19859 h 19860"/>
              <a:gd name="connsiteX6" fmla="*/ 9 w 10000"/>
              <a:gd name="connsiteY6" fmla="*/ 19860 h 19860"/>
              <a:gd name="connsiteX7" fmla="*/ 0 w 10000"/>
              <a:gd name="connsiteY7" fmla="*/ 10000 h 19860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099 w 10000"/>
              <a:gd name="connsiteY4" fmla="*/ 9985 h 19860"/>
              <a:gd name="connsiteX5" fmla="*/ 3132 w 10000"/>
              <a:gd name="connsiteY5" fmla="*/ 19859 h 19860"/>
              <a:gd name="connsiteX6" fmla="*/ 9 w 10000"/>
              <a:gd name="connsiteY6" fmla="*/ 19860 h 19860"/>
              <a:gd name="connsiteX7" fmla="*/ 0 w 10000"/>
              <a:gd name="connsiteY7" fmla="*/ 10000 h 19860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099 w 10000"/>
              <a:gd name="connsiteY4" fmla="*/ 9985 h 19860"/>
              <a:gd name="connsiteX5" fmla="*/ 3132 w 10000"/>
              <a:gd name="connsiteY5" fmla="*/ 19859 h 19860"/>
              <a:gd name="connsiteX6" fmla="*/ 9 w 10000"/>
              <a:gd name="connsiteY6" fmla="*/ 19860 h 19860"/>
              <a:gd name="connsiteX7" fmla="*/ 0 w 10000"/>
              <a:gd name="connsiteY7" fmla="*/ 10000 h 19860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451 w 10000"/>
              <a:gd name="connsiteY4" fmla="*/ 9985 h 19860"/>
              <a:gd name="connsiteX5" fmla="*/ 3132 w 10000"/>
              <a:gd name="connsiteY5" fmla="*/ 19859 h 19860"/>
              <a:gd name="connsiteX6" fmla="*/ 9 w 10000"/>
              <a:gd name="connsiteY6" fmla="*/ 19860 h 19860"/>
              <a:gd name="connsiteX7" fmla="*/ 0 w 10000"/>
              <a:gd name="connsiteY7" fmla="*/ 10000 h 19860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451 w 10000"/>
              <a:gd name="connsiteY4" fmla="*/ 9985 h 19860"/>
              <a:gd name="connsiteX5" fmla="*/ 3462 w 10000"/>
              <a:gd name="connsiteY5" fmla="*/ 19859 h 19860"/>
              <a:gd name="connsiteX6" fmla="*/ 9 w 10000"/>
              <a:gd name="connsiteY6" fmla="*/ 19860 h 19860"/>
              <a:gd name="connsiteX7" fmla="*/ 0 w 10000"/>
              <a:gd name="connsiteY7" fmla="*/ 10000 h 19860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451 w 10000"/>
              <a:gd name="connsiteY4" fmla="*/ 9985 h 19860"/>
              <a:gd name="connsiteX5" fmla="*/ 3462 w 10000"/>
              <a:gd name="connsiteY5" fmla="*/ 19859 h 19860"/>
              <a:gd name="connsiteX6" fmla="*/ 9 w 10000"/>
              <a:gd name="connsiteY6" fmla="*/ 19860 h 19860"/>
              <a:gd name="connsiteX7" fmla="*/ 0 w 10000"/>
              <a:gd name="connsiteY7" fmla="*/ 10000 h 19860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451 w 10000"/>
              <a:gd name="connsiteY4" fmla="*/ 9985 h 19860"/>
              <a:gd name="connsiteX5" fmla="*/ 3462 w 10000"/>
              <a:gd name="connsiteY5" fmla="*/ 19859 h 19860"/>
              <a:gd name="connsiteX6" fmla="*/ 9 w 10000"/>
              <a:gd name="connsiteY6" fmla="*/ 19860 h 19860"/>
              <a:gd name="connsiteX7" fmla="*/ 0 w 10000"/>
              <a:gd name="connsiteY7" fmla="*/ 10000 h 19860"/>
              <a:gd name="connsiteX0" fmla="*/ 0 w 10000"/>
              <a:gd name="connsiteY0" fmla="*/ 10000 h 19860"/>
              <a:gd name="connsiteX1" fmla="*/ 0 w 10000"/>
              <a:gd name="connsiteY1" fmla="*/ 0 h 19860"/>
              <a:gd name="connsiteX2" fmla="*/ 10000 w 10000"/>
              <a:gd name="connsiteY2" fmla="*/ 0 h 19860"/>
              <a:gd name="connsiteX3" fmla="*/ 10000 w 10000"/>
              <a:gd name="connsiteY3" fmla="*/ 10000 h 19860"/>
              <a:gd name="connsiteX4" fmla="*/ 3451 w 10000"/>
              <a:gd name="connsiteY4" fmla="*/ 9985 h 19860"/>
              <a:gd name="connsiteX5" fmla="*/ 3451 w 10000"/>
              <a:gd name="connsiteY5" fmla="*/ 19859 h 19860"/>
              <a:gd name="connsiteX6" fmla="*/ 9 w 10000"/>
              <a:gd name="connsiteY6" fmla="*/ 19860 h 19860"/>
              <a:gd name="connsiteX7" fmla="*/ 0 w 10000"/>
              <a:gd name="connsiteY7" fmla="*/ 10000 h 1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986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3451" y="9985"/>
                </a:lnTo>
                <a:cubicBezTo>
                  <a:pt x="3455" y="13276"/>
                  <a:pt x="3447" y="16568"/>
                  <a:pt x="3451" y="19859"/>
                </a:cubicBezTo>
                <a:lnTo>
                  <a:pt x="9" y="19860"/>
                </a:lnTo>
                <a:cubicBezTo>
                  <a:pt x="6" y="16573"/>
                  <a:pt x="3" y="13287"/>
                  <a:pt x="0" y="1000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1043608" y="232941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멤버 변수 실습</a:t>
            </a:r>
            <a:r>
              <a:rPr lang="en-US" altLang="ko-KR" b="1" dirty="0" smtClean="0">
                <a:solidFill>
                  <a:schemeClr val="tx1"/>
                </a:solidFill>
              </a:rPr>
              <a:t>(1)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899592" y="764704"/>
            <a:ext cx="7128792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[1]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다음과 같은 구조로 클래스를 설계해 보자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3563888" y="4071530"/>
            <a:ext cx="4931912" cy="2242243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3563888" y="1189947"/>
            <a:ext cx="1944216" cy="355691"/>
          </a:xfrm>
          <a:prstGeom prst="flowChart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smtClean="0"/>
              <a:t>“</a:t>
            </a:r>
            <a:r>
              <a:rPr lang="ko-KR" altLang="en-US" sz="1400" b="1" dirty="0" smtClean="0"/>
              <a:t>제</a:t>
            </a:r>
            <a:r>
              <a:rPr lang="en-US" altLang="ko-KR" sz="1400" b="1" dirty="0" smtClean="0"/>
              <a:t>09</a:t>
            </a:r>
            <a:r>
              <a:rPr lang="ko-KR" altLang="en-US" sz="1400" b="1" dirty="0" err="1" smtClean="0"/>
              <a:t>차시</a:t>
            </a:r>
            <a:r>
              <a:rPr lang="en-US" altLang="ko-KR" sz="1400" b="1" dirty="0" smtClean="0"/>
              <a:t>_1” </a:t>
            </a:r>
            <a:r>
              <a:rPr lang="ko-KR" altLang="en-US" sz="1400" b="1" dirty="0" smtClean="0"/>
              <a:t>패키지</a:t>
            </a:r>
            <a:endParaRPr lang="ko-KR" altLang="en-US" sz="1400" b="1" dirty="0"/>
          </a:p>
        </p:txBody>
      </p:sp>
      <p:sp>
        <p:nvSpPr>
          <p:cNvPr id="24" name="순서도: 처리 23"/>
          <p:cNvSpPr/>
          <p:nvPr/>
        </p:nvSpPr>
        <p:spPr>
          <a:xfrm>
            <a:off x="5004048" y="3861048"/>
            <a:ext cx="1944216" cy="339793"/>
          </a:xfrm>
          <a:prstGeom prst="flowChartProcess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smtClean="0"/>
              <a:t>“</a:t>
            </a:r>
            <a:r>
              <a:rPr lang="ko-KR" altLang="en-US" sz="1400" b="1" dirty="0" smtClean="0"/>
              <a:t>제</a:t>
            </a:r>
            <a:r>
              <a:rPr lang="en-US" altLang="ko-KR" sz="1400" b="1" dirty="0" smtClean="0"/>
              <a:t>09</a:t>
            </a:r>
            <a:r>
              <a:rPr lang="ko-KR" altLang="en-US" sz="1400" b="1" dirty="0" err="1" smtClean="0"/>
              <a:t>차시</a:t>
            </a:r>
            <a:r>
              <a:rPr lang="en-US" altLang="ko-KR" sz="1400" b="1" dirty="0" smtClean="0"/>
              <a:t>_2” </a:t>
            </a:r>
            <a:r>
              <a:rPr lang="ko-KR" altLang="en-US" sz="1400" b="1" dirty="0" smtClean="0"/>
              <a:t>패키지</a:t>
            </a:r>
            <a:endParaRPr lang="ko-KR" altLang="en-US" sz="14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20512" y="1772816"/>
            <a:ext cx="2483336" cy="4464496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ctr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public static void main</a:t>
            </a:r>
            <a:r>
              <a:rPr lang="en-US" altLang="ko-KR" sz="1200" b="1" dirty="0">
                <a:solidFill>
                  <a:prstClr val="black"/>
                </a:solidFill>
              </a:rPr>
              <a:t>() {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err="1">
                <a:solidFill>
                  <a:prstClr val="black"/>
                </a:solidFill>
              </a:rPr>
              <a:t>ClassA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err="1">
                <a:solidFill>
                  <a:prstClr val="black"/>
                </a:solidFill>
              </a:rPr>
              <a:t>oA</a:t>
            </a:r>
            <a:r>
              <a:rPr lang="en-US" altLang="ko-KR" sz="1200" b="1" dirty="0">
                <a:solidFill>
                  <a:prstClr val="black"/>
                </a:solidFill>
              </a:rPr>
              <a:t> = new </a:t>
            </a:r>
            <a:r>
              <a:rPr lang="en-US" altLang="ko-KR" sz="1200" b="1" dirty="0" err="1">
                <a:solidFill>
                  <a:prstClr val="black"/>
                </a:solidFill>
              </a:rPr>
              <a:t>ClassA</a:t>
            </a:r>
            <a:r>
              <a:rPr lang="en-US" altLang="ko-KR" sz="1200" b="1" dirty="0">
                <a:solidFill>
                  <a:prstClr val="black"/>
                </a:solidFill>
              </a:rPr>
              <a:t>();</a:t>
            </a:r>
          </a:p>
          <a:p>
            <a:r>
              <a:rPr lang="en-US" altLang="ko-KR" sz="1200" b="1" dirty="0" smtClean="0">
                <a:solidFill>
                  <a:prstClr val="black"/>
                </a:solidFill>
              </a:rPr>
              <a:t>      oA.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a1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=11;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200" b="1" dirty="0" smtClean="0">
                <a:solidFill>
                  <a:prstClr val="black"/>
                </a:solidFill>
              </a:rPr>
              <a:t>      oA.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a2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=12;</a:t>
            </a:r>
          </a:p>
          <a:p>
            <a:r>
              <a:rPr lang="en-US" altLang="ko-KR" sz="1200" b="1" dirty="0" smtClean="0">
                <a:solidFill>
                  <a:prstClr val="black"/>
                </a:solidFill>
              </a:rPr>
              <a:t>      oA.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a3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=13;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200" b="1" dirty="0" smtClean="0">
                <a:solidFill>
                  <a:prstClr val="black"/>
                </a:solidFill>
              </a:rPr>
              <a:t>      oA.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a4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=14;</a:t>
            </a:r>
          </a:p>
          <a:p>
            <a:endParaRPr lang="en-US" altLang="ko-KR" sz="1200" b="1" dirty="0" smtClean="0">
              <a:solidFill>
                <a:prstClr val="black"/>
              </a:solidFill>
            </a:endParaRPr>
          </a:p>
          <a:p>
            <a:r>
              <a:rPr lang="en-US" altLang="ko-KR" sz="1200" b="1" dirty="0" smtClean="0">
                <a:solidFill>
                  <a:prstClr val="black"/>
                </a:solidFill>
              </a:rPr>
              <a:t>    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ClassC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oC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= new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ClassC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();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oC.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c1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=31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oC.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c2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=32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oC.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c3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=33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oC.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c4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=34;</a:t>
            </a:r>
          </a:p>
          <a:p>
            <a:endParaRPr lang="en-US" altLang="ko-KR" sz="1200" b="1" dirty="0" smtClean="0">
              <a:solidFill>
                <a:prstClr val="black"/>
              </a:solidFill>
            </a:endParaRPr>
          </a:p>
          <a:p>
            <a:r>
              <a:rPr lang="en-US" altLang="ko-KR" sz="1200" b="1" dirty="0" smtClean="0">
                <a:solidFill>
                  <a:prstClr val="black"/>
                </a:solidFill>
              </a:rPr>
              <a:t>    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ClassB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oB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= new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ClassB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();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oB.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b1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=21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oB.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b2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=22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oB.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b3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=23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oB.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b4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=24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}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02197" y="1772816"/>
            <a:ext cx="1885846" cy="2016224"/>
          </a:xfrm>
          <a:prstGeom prst="roundRect">
            <a:avLst>
              <a:gd name="adj" fmla="val 7168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ClassA</a:t>
            </a:r>
            <a:r>
              <a:rPr lang="en-US" altLang="ko-KR" sz="1200" b="1" dirty="0" smtClean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</a:t>
            </a:r>
            <a:r>
              <a:rPr lang="en-US" altLang="ko-KR" sz="1200" b="1" dirty="0"/>
              <a:t>private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0070C0"/>
                </a:solidFill>
              </a:rPr>
              <a:t>a1</a:t>
            </a:r>
            <a:r>
              <a:rPr lang="en-US" altLang="ko-KR" sz="1200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0070C0"/>
                </a:solidFill>
              </a:rPr>
              <a:t>a2</a:t>
            </a:r>
            <a:r>
              <a:rPr lang="en-US" altLang="ko-KR" sz="1200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en-US" altLang="ko-KR" sz="1200" b="1" dirty="0"/>
              <a:t>protected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0070C0"/>
                </a:solidFill>
              </a:rPr>
              <a:t>a3</a:t>
            </a:r>
            <a:r>
              <a:rPr lang="en-US" altLang="ko-KR" sz="1200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en-US" altLang="ko-KR" sz="1200" b="1" dirty="0"/>
              <a:t>public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0070C0"/>
                </a:solidFill>
              </a:rPr>
              <a:t>a4</a:t>
            </a:r>
            <a:r>
              <a:rPr lang="en-US" altLang="ko-KR" sz="12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}</a:t>
            </a: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42940" y="1772816"/>
            <a:ext cx="2880320" cy="2016224"/>
          </a:xfrm>
          <a:prstGeom prst="roundRect">
            <a:avLst>
              <a:gd name="adj" fmla="val 6733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ctr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ClassB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extends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ClassC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{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>
                <a:solidFill>
                  <a:prstClr val="black"/>
                </a:solidFill>
              </a:rPr>
              <a:t>private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b1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b2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>
                <a:solidFill>
                  <a:prstClr val="black"/>
                </a:solidFill>
              </a:rPr>
              <a:t>protected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b3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>
                <a:solidFill>
                  <a:prstClr val="black"/>
                </a:solidFill>
              </a:rPr>
              <a:t>public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b4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572000" y="4376029"/>
            <a:ext cx="2808312" cy="1835156"/>
          </a:xfrm>
          <a:prstGeom prst="roundRect">
            <a:avLst>
              <a:gd name="adj" fmla="val 7991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36000" bIns="0" rtlCol="0" anchor="ctr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ClassC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>
                <a:solidFill>
                  <a:prstClr val="black"/>
                </a:solidFill>
              </a:rPr>
              <a:t>private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c1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c2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>
                <a:solidFill>
                  <a:prstClr val="black"/>
                </a:solidFill>
              </a:rPr>
              <a:t>protected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c3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>
                <a:solidFill>
                  <a:prstClr val="black"/>
                </a:solidFill>
              </a:rPr>
              <a:t>public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c4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1187624" y="1649535"/>
            <a:ext cx="1298024" cy="267297"/>
          </a:xfrm>
          <a:prstGeom prst="flowChartProcess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smtClean="0"/>
              <a:t>Main </a:t>
            </a:r>
            <a:r>
              <a:rPr lang="ko-KR" altLang="en-US" sz="1400" b="1" dirty="0" smtClean="0"/>
              <a:t>클래스</a:t>
            </a:r>
            <a:endParaRPr lang="ko-KR" altLang="en-US" sz="1400" b="1" dirty="0"/>
          </a:p>
        </p:txBody>
      </p:sp>
      <p:sp>
        <p:nvSpPr>
          <p:cNvPr id="31" name="순서도: 처리 30"/>
          <p:cNvSpPr/>
          <p:nvPr/>
        </p:nvSpPr>
        <p:spPr>
          <a:xfrm>
            <a:off x="3653314" y="1649535"/>
            <a:ext cx="1384126" cy="267297"/>
          </a:xfrm>
          <a:prstGeom prst="flowChartProcess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err="1" smtClean="0"/>
              <a:t>ClassA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클래스</a:t>
            </a:r>
            <a:endParaRPr lang="ko-KR" altLang="en-US" sz="1400" b="1" dirty="0"/>
          </a:p>
        </p:txBody>
      </p:sp>
      <p:sp>
        <p:nvSpPr>
          <p:cNvPr id="32" name="순서도: 처리 31"/>
          <p:cNvSpPr/>
          <p:nvPr/>
        </p:nvSpPr>
        <p:spPr>
          <a:xfrm>
            <a:off x="6228184" y="1649535"/>
            <a:ext cx="1384126" cy="267297"/>
          </a:xfrm>
          <a:prstGeom prst="flowChartProcess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err="1" smtClean="0"/>
              <a:t>ClassB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클래스</a:t>
            </a:r>
            <a:endParaRPr lang="ko-KR" altLang="en-US" sz="1400" b="1" dirty="0"/>
          </a:p>
        </p:txBody>
      </p:sp>
      <p:sp>
        <p:nvSpPr>
          <p:cNvPr id="33" name="순서도: 처리 32"/>
          <p:cNvSpPr/>
          <p:nvPr/>
        </p:nvSpPr>
        <p:spPr>
          <a:xfrm>
            <a:off x="5292080" y="4233454"/>
            <a:ext cx="1384126" cy="267297"/>
          </a:xfrm>
          <a:prstGeom prst="flowChartProcess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err="1" smtClean="0"/>
              <a:t>ClassC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클래스</a:t>
            </a:r>
            <a:endParaRPr lang="ko-KR" altLang="en-US" sz="1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962180" y="2780928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962180" y="2963808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62180" y="3146688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62180" y="3329568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962180" y="3878208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962180" y="4069797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962180" y="4252677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962180" y="4426848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962180" y="4975488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962180" y="5175785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962180" y="5349956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962180" y="5524127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71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1" name="순서도: 처리 20"/>
          <p:cNvSpPr/>
          <p:nvPr/>
        </p:nvSpPr>
        <p:spPr>
          <a:xfrm>
            <a:off x="899592" y="260648"/>
            <a:ext cx="7128792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[2]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위의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[1]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에서 멤버 접근이 잘못된 것을 찾고 그 이유를 말해 보자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187624" y="1483985"/>
            <a:ext cx="1944216" cy="4320482"/>
          </a:xfrm>
          <a:prstGeom prst="roundRect">
            <a:avLst>
              <a:gd name="adj" fmla="val 7168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44000" rIns="0" rtlCol="0" anchor="t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ClassA</a:t>
            </a:r>
            <a:r>
              <a:rPr lang="en-US" altLang="ko-KR" sz="1200" b="1" dirty="0" smtClean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</a:t>
            </a:r>
            <a:r>
              <a:rPr lang="en-US" altLang="ko-KR" sz="1200" b="1" dirty="0"/>
              <a:t>private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0070C0"/>
                </a:solidFill>
              </a:rPr>
              <a:t>a1</a:t>
            </a:r>
            <a:r>
              <a:rPr lang="en-US" altLang="ko-KR" sz="1200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0070C0"/>
                </a:solidFill>
              </a:rPr>
              <a:t>a2</a:t>
            </a:r>
            <a:r>
              <a:rPr lang="en-US" altLang="ko-KR" sz="1200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en-US" altLang="ko-KR" sz="1200" b="1" dirty="0"/>
              <a:t>protected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0070C0"/>
                </a:solidFill>
              </a:rPr>
              <a:t>a3</a:t>
            </a:r>
            <a:r>
              <a:rPr lang="en-US" altLang="ko-KR" sz="1200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en-US" altLang="ko-KR" sz="1200" b="1" dirty="0"/>
              <a:t>public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0070C0"/>
                </a:solidFill>
              </a:rPr>
              <a:t>a4</a:t>
            </a:r>
            <a:r>
              <a:rPr lang="en-US" altLang="ko-KR" sz="1200" b="1" dirty="0" smtClean="0"/>
              <a:t>;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 err="1"/>
              <a:t>ClassA</a:t>
            </a:r>
            <a:r>
              <a:rPr lang="en-US" altLang="ko-KR" sz="1200" b="1" dirty="0"/>
              <a:t>() {</a:t>
            </a:r>
          </a:p>
          <a:p>
            <a:r>
              <a:rPr lang="en-US" altLang="ko-KR" sz="1200" b="1" dirty="0"/>
              <a:t>   </a:t>
            </a:r>
            <a:r>
              <a:rPr lang="en-US" altLang="ko-KR" sz="1200" b="1" dirty="0" smtClean="0"/>
              <a:t>   a1=71</a:t>
            </a:r>
            <a:r>
              <a:rPr lang="en-US" altLang="ko-KR" sz="1200" b="1" dirty="0"/>
              <a:t>;</a:t>
            </a:r>
          </a:p>
          <a:p>
            <a:r>
              <a:rPr lang="en-US" altLang="ko-KR" sz="1200" b="1" dirty="0" smtClean="0"/>
              <a:t>      </a:t>
            </a:r>
            <a:r>
              <a:rPr lang="en-US" altLang="ko-KR" sz="1200" b="1" dirty="0"/>
              <a:t>a2=72;</a:t>
            </a:r>
          </a:p>
          <a:p>
            <a:r>
              <a:rPr lang="en-US" altLang="ko-KR" sz="1200" b="1" dirty="0"/>
              <a:t>   </a:t>
            </a:r>
            <a:r>
              <a:rPr lang="en-US" altLang="ko-KR" sz="1200" b="1" dirty="0" smtClean="0"/>
              <a:t>   a3=73</a:t>
            </a:r>
            <a:r>
              <a:rPr lang="en-US" altLang="ko-KR" sz="1200" b="1" dirty="0"/>
              <a:t>;</a:t>
            </a:r>
          </a:p>
          <a:p>
            <a:r>
              <a:rPr lang="en-US" altLang="ko-KR" sz="1200" b="1" dirty="0" smtClean="0"/>
              <a:t>      </a:t>
            </a:r>
            <a:r>
              <a:rPr lang="en-US" altLang="ko-KR" sz="1200" b="1" dirty="0"/>
              <a:t>a4=74;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}</a:t>
            </a:r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03848" y="1494352"/>
            <a:ext cx="2880320" cy="4310912"/>
          </a:xfrm>
          <a:prstGeom prst="roundRect">
            <a:avLst>
              <a:gd name="adj" fmla="val 6733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44000" r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ClassB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extends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ClassC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{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>
                <a:solidFill>
                  <a:prstClr val="black"/>
                </a:solidFill>
              </a:rPr>
              <a:t>private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b1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b2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>
                <a:solidFill>
                  <a:prstClr val="black"/>
                </a:solidFill>
              </a:rPr>
              <a:t>protected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b3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>
                <a:solidFill>
                  <a:prstClr val="black"/>
                </a:solidFill>
              </a:rPr>
              <a:t>public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b4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endParaRPr lang="en-US" altLang="ko-KR" sz="12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public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ClassB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() </a:t>
            </a:r>
            <a:r>
              <a:rPr lang="en-US" altLang="ko-KR" sz="1200" b="1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b1=21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b2=22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b3=23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b4=24;</a:t>
            </a:r>
          </a:p>
          <a:p>
            <a:pPr lvl="0"/>
            <a:endParaRPr lang="en-US" altLang="ko-KR" sz="1200" b="1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 smtClean="0">
                <a:solidFill>
                  <a:prstClr val="black"/>
                </a:solidFill>
              </a:rPr>
              <a:t>      c1=25;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c2=26;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c3=27;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c4=28;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  }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147467" y="1483984"/>
            <a:ext cx="1952925" cy="4320481"/>
          </a:xfrm>
          <a:prstGeom prst="roundRect">
            <a:avLst>
              <a:gd name="adj" fmla="val 7991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44000" b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ClassC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>
                <a:solidFill>
                  <a:prstClr val="black"/>
                </a:solidFill>
              </a:rPr>
              <a:t>private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c1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c2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>
                <a:solidFill>
                  <a:prstClr val="black"/>
                </a:solidFill>
              </a:rPr>
              <a:t>protected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c3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</a:rPr>
              <a:t>   </a:t>
            </a:r>
            <a:r>
              <a:rPr lang="en-US" altLang="ko-KR" sz="1200" b="1" dirty="0">
                <a:solidFill>
                  <a:prstClr val="black"/>
                </a:solidFill>
              </a:rPr>
              <a:t>public </a:t>
            </a:r>
            <a:r>
              <a:rPr lang="en-US" altLang="ko-KR" sz="1200" b="1" dirty="0" err="1">
                <a:solidFill>
                  <a:prstClr val="black"/>
                </a:solidFill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c4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endParaRPr lang="en-US" altLang="ko-KR" sz="12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public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ClassC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() </a:t>
            </a:r>
            <a:r>
              <a:rPr lang="en-US" altLang="ko-KR" sz="1200" b="1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c1=81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c2=82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c3=83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c4=84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  }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31" name="순서도: 처리 30"/>
          <p:cNvSpPr/>
          <p:nvPr/>
        </p:nvSpPr>
        <p:spPr>
          <a:xfrm>
            <a:off x="1438741" y="1360704"/>
            <a:ext cx="1384126" cy="267297"/>
          </a:xfrm>
          <a:prstGeom prst="flowChartProcess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err="1" smtClean="0"/>
              <a:t>ClassA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클래스</a:t>
            </a:r>
            <a:endParaRPr lang="ko-KR" altLang="en-US" sz="1400" b="1" dirty="0"/>
          </a:p>
        </p:txBody>
      </p:sp>
      <p:sp>
        <p:nvSpPr>
          <p:cNvPr id="32" name="순서도: 처리 31"/>
          <p:cNvSpPr/>
          <p:nvPr/>
        </p:nvSpPr>
        <p:spPr>
          <a:xfrm>
            <a:off x="3889092" y="1371071"/>
            <a:ext cx="1384126" cy="267297"/>
          </a:xfrm>
          <a:prstGeom prst="flowChartProcess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err="1" smtClean="0"/>
              <a:t>ClassB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클래스</a:t>
            </a:r>
            <a:endParaRPr lang="ko-KR" altLang="en-US" sz="1400" b="1" dirty="0"/>
          </a:p>
        </p:txBody>
      </p:sp>
      <p:sp>
        <p:nvSpPr>
          <p:cNvPr id="33" name="순서도: 처리 32"/>
          <p:cNvSpPr/>
          <p:nvPr/>
        </p:nvSpPr>
        <p:spPr>
          <a:xfrm>
            <a:off x="6372200" y="1341410"/>
            <a:ext cx="1384126" cy="267297"/>
          </a:xfrm>
          <a:prstGeom prst="flowChartProcess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err="1" smtClean="0"/>
              <a:t>ClassC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클래스</a:t>
            </a:r>
            <a:endParaRPr lang="ko-KR" altLang="en-US" sz="1400" b="1" dirty="0"/>
          </a:p>
        </p:txBody>
      </p:sp>
      <p:sp>
        <p:nvSpPr>
          <p:cNvPr id="17" name="순서도: 처리 16"/>
          <p:cNvSpPr/>
          <p:nvPr/>
        </p:nvSpPr>
        <p:spPr>
          <a:xfrm>
            <a:off x="899592" y="836712"/>
            <a:ext cx="7128792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[3]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ClassA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ClassB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ClassC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클래스에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다음과 같이 추가해 보자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899592" y="6021288"/>
            <a:ext cx="9505056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[4]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위의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[3]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에서 멤버 접근이 잘못된 것을 찾고 그 이유를 말해 보자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162478" y="3608242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162478" y="3791122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162478" y="3965294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62478" y="4148174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217701" y="3634368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217701" y="3817248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217701" y="3991420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217701" y="4174300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217701" y="4548768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217701" y="4731648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217701" y="4905820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217701" y="5088700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187323" y="3608243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187323" y="3791123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187323" y="3965295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187323" y="4148175"/>
            <a:ext cx="305564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형 설명선 3"/>
          <p:cNvSpPr/>
          <p:nvPr/>
        </p:nvSpPr>
        <p:spPr>
          <a:xfrm>
            <a:off x="6732240" y="188640"/>
            <a:ext cx="1944216" cy="576064"/>
          </a:xfrm>
          <a:prstGeom prst="wedgeEllipseCallout">
            <a:avLst>
              <a:gd name="adj1" fmla="val -62266"/>
              <a:gd name="adj2" fmla="val 3542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보이는 멤버와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보이지 않는 멤버는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  <p:sp>
        <p:nvSpPr>
          <p:cNvPr id="47" name="타원형 설명선 46"/>
          <p:cNvSpPr/>
          <p:nvPr/>
        </p:nvSpPr>
        <p:spPr>
          <a:xfrm>
            <a:off x="6732240" y="5913275"/>
            <a:ext cx="1944216" cy="576064"/>
          </a:xfrm>
          <a:prstGeom prst="wedgeEllipseCallout">
            <a:avLst>
              <a:gd name="adj1" fmla="val -63609"/>
              <a:gd name="adj2" fmla="val 3542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보이는 멤버와 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보이지 않는 멤버는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8134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7" name="순서도: 처리 16"/>
          <p:cNvSpPr/>
          <p:nvPr/>
        </p:nvSpPr>
        <p:spPr>
          <a:xfrm>
            <a:off x="1043608" y="446472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멤버 변수 실습</a:t>
            </a:r>
            <a:r>
              <a:rPr lang="en-US" altLang="ko-KR" b="1" dirty="0" smtClean="0">
                <a:solidFill>
                  <a:schemeClr val="tx1"/>
                </a:solidFill>
              </a:rPr>
              <a:t>(2)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7117"/>
              </p:ext>
            </p:extLst>
          </p:nvPr>
        </p:nvGraphicFramePr>
        <p:xfrm>
          <a:off x="1068288" y="1022536"/>
          <a:ext cx="6672064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5066"/>
                <a:gridCol w="501699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MemberExam.java, Student.java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3985862" y="404664"/>
            <a:ext cx="2592288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61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예제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II-2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1043608" y="3470808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멤버 변수 실습</a:t>
            </a:r>
            <a:r>
              <a:rPr lang="en-US" altLang="ko-KR" b="1" dirty="0" smtClean="0">
                <a:solidFill>
                  <a:schemeClr val="tx1"/>
                </a:solidFill>
              </a:rPr>
              <a:t>(3)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96952"/>
              </p:ext>
            </p:extLst>
          </p:nvPr>
        </p:nvGraphicFramePr>
        <p:xfrm>
          <a:off x="1068288" y="4046872"/>
          <a:ext cx="6672064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5066"/>
                <a:gridCol w="501699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StaticVariExam.java, Student.java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3985862" y="3429000"/>
            <a:ext cx="2592288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64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예제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II-3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2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7" name="순서도: 처리 16"/>
          <p:cNvSpPr/>
          <p:nvPr/>
        </p:nvSpPr>
        <p:spPr>
          <a:xfrm>
            <a:off x="1043608" y="446472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멤버 변수 실습</a:t>
            </a:r>
            <a:r>
              <a:rPr lang="en-US" altLang="ko-KR" b="1" dirty="0" smtClean="0">
                <a:solidFill>
                  <a:schemeClr val="tx1"/>
                </a:solidFill>
              </a:rPr>
              <a:t>(4)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087465"/>
              </p:ext>
            </p:extLst>
          </p:nvPr>
        </p:nvGraphicFramePr>
        <p:xfrm>
          <a:off x="1068288" y="1022536"/>
          <a:ext cx="6672064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5066"/>
                <a:gridCol w="501699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FinalAreaExam.java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3985862" y="404664"/>
            <a:ext cx="2592288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64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예제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II-4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6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755576" y="425472"/>
            <a:ext cx="2808172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(4)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(constructor)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2195736" y="4725144"/>
            <a:ext cx="4752528" cy="1080120"/>
          </a:xfrm>
          <a:prstGeom prst="flowChartProcess">
            <a:avLst/>
          </a:prstGeom>
          <a:solidFill>
            <a:srgbClr val="FFFF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[</a:t>
            </a:r>
            <a:r>
              <a:rPr lang="ko-KR" altLang="en-US" b="1" dirty="0" smtClean="0">
                <a:solidFill>
                  <a:srgbClr val="0070C0"/>
                </a:solidFill>
              </a:rPr>
              <a:t>접근제어자</a:t>
            </a:r>
            <a:r>
              <a:rPr lang="en-US" altLang="ko-KR" b="1" dirty="0" smtClean="0">
                <a:solidFill>
                  <a:srgbClr val="0070C0"/>
                </a:solidFill>
              </a:rPr>
              <a:t>]  </a:t>
            </a:r>
            <a:r>
              <a:rPr lang="ko-KR" altLang="en-US" b="1" dirty="0" smtClean="0">
                <a:solidFill>
                  <a:schemeClr val="tx1"/>
                </a:solidFill>
              </a:rPr>
              <a:t>생성자명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매개변수</a:t>
            </a:r>
            <a:r>
              <a:rPr lang="en-US" altLang="ko-KR" dirty="0" smtClean="0">
                <a:solidFill>
                  <a:schemeClr val="tx1"/>
                </a:solidFill>
              </a:rPr>
              <a:t>1, …]</a:t>
            </a:r>
            <a:r>
              <a:rPr lang="en-US" altLang="ko-KR" b="1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ts val="25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}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259632" y="1098521"/>
            <a:ext cx="6840760" cy="2834535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27013" indent="-227013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생성자는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객체가 생성될 때 가장 먼저 호출되는 특수한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메소드이다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27013" indent="-227013"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new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연산자를 사용하여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호출함으로써 객체가 생성된다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27013" indent="-227013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생성자는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객체의 멤버 변수를 초기화하는 데 주로 사용된다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생성자의 이름은 클래스 이름과 같아야 하며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반환형이 없다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생성자는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매개변수를 가질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생성자가 없는 경우 컴파일러가 기본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1400" b="1" dirty="0" err="1">
                <a:solidFill>
                  <a:schemeClr val="tx1"/>
                </a:solidFill>
              </a:rPr>
              <a:t>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자동으로 추가한다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▶ 매개변수의 개수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>
                <a:solidFill>
                  <a:schemeClr val="tx1"/>
                </a:solidFill>
              </a:rPr>
              <a:t>자료형의</a:t>
            </a:r>
            <a:r>
              <a:rPr lang="ko-KR" altLang="en-US" sz="1400" b="1" dirty="0">
                <a:solidFill>
                  <a:schemeClr val="tx1"/>
                </a:solidFill>
              </a:rPr>
              <a:t> 순서를 다르게 하면 </a:t>
            </a:r>
            <a:r>
              <a:rPr lang="ko-KR" altLang="en-US" sz="1400" b="1" dirty="0" err="1">
                <a:solidFill>
                  <a:schemeClr val="tx1"/>
                </a:solidFill>
              </a:rPr>
              <a:t>생성자를</a:t>
            </a:r>
            <a:r>
              <a:rPr lang="ko-KR" altLang="en-US" sz="1400" b="1" dirty="0">
                <a:solidFill>
                  <a:schemeClr val="tx1"/>
                </a:solidFill>
              </a:rPr>
              <a:t> 여러 개 만들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▶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this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는 객체가 된 자신을 의미하고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this()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는 자신의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가리킨다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super()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는 상속받은 클래스의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가리킨다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799949" y="686584"/>
            <a:ext cx="2088232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65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참고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2771660" y="4293096"/>
            <a:ext cx="3168492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&lt;</a:t>
            </a:r>
            <a:r>
              <a:rPr lang="ko-KR" altLang="en-US" b="1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b="1" dirty="0" smtClean="0">
                <a:solidFill>
                  <a:schemeClr val="tx1"/>
                </a:solidFill>
              </a:rPr>
              <a:t> 선언 형식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034287" y="2420888"/>
            <a:ext cx="1619555" cy="346322"/>
          </a:xfrm>
          <a:prstGeom prst="wedgeRoundRectCallout">
            <a:avLst>
              <a:gd name="adj1" fmla="val -47718"/>
              <a:gd name="adj2" fmla="val 138373"/>
              <a:gd name="adj3" fmla="val 16667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생성자</a:t>
            </a:r>
            <a:r>
              <a:rPr lang="ko-KR" altLang="en-US" sz="1200" b="1" dirty="0" smtClean="0"/>
              <a:t> 오버로딩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219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6" name="순서도: 처리 15"/>
          <p:cNvSpPr/>
          <p:nvPr/>
        </p:nvSpPr>
        <p:spPr>
          <a:xfrm>
            <a:off x="1259632" y="908720"/>
            <a:ext cx="6480720" cy="1656184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27013" indent="-227013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객체지향은 프로그램을 단순한 명령어의 모임으로 바라보는 시각에서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벗어나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객체들의 모임으로 파악하고자 하는 패러다임이다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27013" indent="-227013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객체들간의 상호작용을 통한 문제 해결을 중시한다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객체지향 ↔ 절차지향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대표적인 객체지향언어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C++,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자바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C#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539552" y="404665"/>
            <a:ext cx="3168352" cy="432048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객체지향의 개념</a:t>
            </a:r>
            <a:endParaRPr lang="ko-KR" altLang="en-US" sz="2000" b="1" dirty="0"/>
          </a:p>
        </p:txBody>
      </p:sp>
      <p:sp>
        <p:nvSpPr>
          <p:cNvPr id="15" name="순서도: 처리 14"/>
          <p:cNvSpPr/>
          <p:nvPr/>
        </p:nvSpPr>
        <p:spPr>
          <a:xfrm>
            <a:off x="539552" y="2795000"/>
            <a:ext cx="3168352" cy="432048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smtClean="0"/>
              <a:t>객체와 클래스의 </a:t>
            </a:r>
            <a:r>
              <a:rPr lang="ko-KR" altLang="en-US" sz="2000" b="1" dirty="0" smtClean="0"/>
              <a:t>구</a:t>
            </a:r>
            <a:r>
              <a:rPr lang="ko-KR" altLang="en-US" sz="2000" b="1" dirty="0"/>
              <a:t>분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1763688" y="3807512"/>
            <a:ext cx="6048672" cy="113365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실세계에서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특성을 가지고 있는 모든 것들이 객체가 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▶ 객체는 클래스의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인스턴스로서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실제로 메모리에 할당된 것이다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▶ 객체는 정적인 특성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속성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과 동적인 특성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행위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을 멤버로 갖는다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1763688" y="3371063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(object)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20" name="Picture 6" descr="붕어빵틀(2구)(붕어빵틀,홈베이킹도구,제과제빵도구,정우공업) : 샵앨리스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45523"/>
            <a:ext cx="878167" cy="87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711874"/>
            <a:ext cx="1949937" cy="96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순서도: 처리 20"/>
          <p:cNvSpPr/>
          <p:nvPr/>
        </p:nvSpPr>
        <p:spPr>
          <a:xfrm>
            <a:off x="1763688" y="5517232"/>
            <a:ext cx="6048672" cy="113365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▶ 객체의 공통된 특징들을 추출하여 속성과 행위로 정의한 것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▶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설계도 또는 형틀과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▶ 클래스는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속성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행위를 멤버로 갖는다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1763688" y="5080783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(class)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24" name="Picture 4" descr="미니붕어빵틀 가정용 와플 붕어빵팬 : 쿡툴즈 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4" y="5204427"/>
            <a:ext cx="1384614" cy="13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_x207683448" descr="EMB000035dc3b6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044595"/>
            <a:ext cx="2304256" cy="167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7524328" y="4293096"/>
            <a:ext cx="1224136" cy="576064"/>
          </a:xfrm>
          <a:prstGeom prst="wedgeRoundRectCallout">
            <a:avLst>
              <a:gd name="adj1" fmla="val -74188"/>
              <a:gd name="adj2" fmla="val -11575"/>
              <a:gd name="adj3" fmla="val 16667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객체는</a:t>
            </a:r>
            <a:endParaRPr lang="en-US" altLang="ko-KR" sz="1400" dirty="0" smtClean="0"/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자료</a:t>
            </a:r>
            <a:r>
              <a:rPr lang="ko-KR" altLang="en-US" sz="1400" dirty="0" smtClean="0"/>
              <a:t>다</a:t>
            </a:r>
            <a:endParaRPr lang="ko-KR" altLang="en-US" sz="1400" dirty="0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524328" y="5796028"/>
            <a:ext cx="1224136" cy="576064"/>
          </a:xfrm>
          <a:prstGeom prst="wedgeRoundRectCallout">
            <a:avLst>
              <a:gd name="adj1" fmla="val -74188"/>
              <a:gd name="adj2" fmla="val -11575"/>
              <a:gd name="adj3" fmla="val 16667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클래스는</a:t>
            </a:r>
            <a:endParaRPr lang="en-US" altLang="ko-KR" sz="1400" dirty="0" smtClean="0"/>
          </a:p>
          <a:p>
            <a:pPr algn="ctr"/>
            <a:r>
              <a:rPr lang="ko-KR" altLang="en-US" sz="1400" b="1" dirty="0" err="1" smtClean="0">
                <a:solidFill>
                  <a:srgbClr val="FF0000"/>
                </a:solidFill>
              </a:rPr>
              <a:t>자료형</a:t>
            </a:r>
            <a:r>
              <a:rPr lang="ko-KR" altLang="en-US" sz="1400" dirty="0" err="1" smtClean="0"/>
              <a:t>이다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46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971600" y="620688"/>
            <a:ext cx="7128792" cy="504056"/>
          </a:xfrm>
          <a:prstGeom prst="flowChartProcess">
            <a:avLst/>
          </a:prstGeom>
          <a:solidFill>
            <a:srgbClr val="C5FFDF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600" b="1" dirty="0" err="1" smtClean="0">
                <a:solidFill>
                  <a:schemeClr val="tx1"/>
                </a:solidFill>
              </a:rPr>
              <a:t>생성자는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객체의 멤버변수를 초기화하는 역할을 주로 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34945" y="1268760"/>
            <a:ext cx="3537055" cy="2448272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public static void </a:t>
            </a:r>
            <a:r>
              <a:rPr lang="en-US" altLang="ko-KR" sz="1200" b="1" dirty="0">
                <a:solidFill>
                  <a:prstClr val="black"/>
                </a:solidFill>
              </a:rPr>
              <a:t>main(String[] </a:t>
            </a:r>
            <a:r>
              <a:rPr lang="en-US" altLang="ko-KR" sz="1200" b="1" dirty="0" err="1">
                <a:solidFill>
                  <a:prstClr val="black"/>
                </a:solidFill>
              </a:rPr>
              <a:t>args</a:t>
            </a:r>
            <a:r>
              <a:rPr lang="en-US" altLang="ko-KR" sz="1200" b="1" dirty="0">
                <a:solidFill>
                  <a:prstClr val="black"/>
                </a:solidFill>
              </a:rPr>
              <a:t>)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    Student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stu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=new Student(</a:t>
            </a:r>
            <a:r>
              <a:rPr lang="en-US" altLang="ko-KR" sz="1200" dirty="0" smtClean="0"/>
              <a:t>"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홍길동</a:t>
            </a:r>
            <a:r>
              <a:rPr lang="en-US" altLang="ko-KR" sz="1200" dirty="0"/>
              <a:t>"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, 17);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}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707353" y="1268760"/>
            <a:ext cx="3443870" cy="2448272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Student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String name;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age;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Student(String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sname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,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sage)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 name=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sname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 age=sage;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}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02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14313" y="1556792"/>
            <a:ext cx="3105007" cy="1440160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public static void main(String[]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args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)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    new Student();</a:t>
            </a:r>
          </a:p>
          <a:p>
            <a:r>
              <a:rPr lang="en-US" altLang="ko-KR" sz="1200" b="1" dirty="0" smtClean="0">
                <a:solidFill>
                  <a:prstClr val="black"/>
                </a:solidFill>
              </a:rPr>
              <a:t>   }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35345" y="1556792"/>
            <a:ext cx="3105007" cy="1440160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Student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String name;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971600" y="620688"/>
            <a:ext cx="7128792" cy="504056"/>
          </a:xfrm>
          <a:prstGeom prst="flowChartProcess">
            <a:avLst/>
          </a:prstGeom>
          <a:solidFill>
            <a:srgbClr val="C5FFDF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생성자가 없으면 컴파일러에 의해 기본 생성자가 삽입된다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35345" y="3933056"/>
            <a:ext cx="3105007" cy="1584176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Student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String name;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public Student()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}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5868144" y="3123550"/>
            <a:ext cx="576064" cy="648072"/>
          </a:xfrm>
          <a:prstGeom prst="downArrow">
            <a:avLst/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16216" y="3258857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자바 컴파일러</a:t>
            </a:r>
            <a:endParaRPr lang="ko-KR" altLang="en-US" sz="11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788024" y="4581128"/>
            <a:ext cx="1656184" cy="576064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형 설명선 17"/>
          <p:cNvSpPr/>
          <p:nvPr/>
        </p:nvSpPr>
        <p:spPr>
          <a:xfrm>
            <a:off x="6624853" y="4005064"/>
            <a:ext cx="1619555" cy="720080"/>
          </a:xfrm>
          <a:prstGeom prst="wedgeEllipseCallout">
            <a:avLst>
              <a:gd name="adj1" fmla="val -71943"/>
              <a:gd name="adj2" fmla="val 53127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기본 생성자가 자동으로 생성된다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63688" y="5725353"/>
            <a:ext cx="5976664" cy="360040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※ </a:t>
            </a:r>
            <a:r>
              <a:rPr lang="ko-KR" altLang="en-US" sz="1050" dirty="0" smtClean="0"/>
              <a:t>생성자가 존재하면 자바 컴파일러는 기본 </a:t>
            </a:r>
            <a:r>
              <a:rPr lang="ko-KR" altLang="en-US" sz="1050" dirty="0" err="1" smtClean="0"/>
              <a:t>생성자를</a:t>
            </a:r>
            <a:r>
              <a:rPr lang="ko-KR" altLang="en-US" sz="1050" dirty="0" smtClean="0"/>
              <a:t> 삽입하지 않는다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081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34945" y="1268760"/>
            <a:ext cx="3537055" cy="5328592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public static void </a:t>
            </a:r>
            <a:r>
              <a:rPr lang="en-US" altLang="ko-KR" sz="1200" b="1" dirty="0">
                <a:solidFill>
                  <a:prstClr val="black"/>
                </a:solidFill>
              </a:rPr>
              <a:t>main(String[] </a:t>
            </a:r>
            <a:r>
              <a:rPr lang="en-US" altLang="ko-KR" sz="1200" b="1" dirty="0" err="1">
                <a:solidFill>
                  <a:prstClr val="black"/>
                </a:solidFill>
              </a:rPr>
              <a:t>args</a:t>
            </a:r>
            <a:r>
              <a:rPr lang="en-US" altLang="ko-KR" sz="1200" b="1" dirty="0">
                <a:solidFill>
                  <a:prstClr val="black"/>
                </a:solidFill>
              </a:rPr>
              <a:t>)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    Student stu1=new Student();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 stu1.name=</a:t>
            </a:r>
            <a:r>
              <a:rPr lang="en-US" altLang="ko-KR" sz="1200" dirty="0"/>
              <a:t>"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홍길동</a:t>
            </a:r>
            <a:r>
              <a:rPr lang="en-US" altLang="ko-KR" sz="1200" dirty="0"/>
              <a:t>"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 stu1.age=17;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 stu1.print();</a:t>
            </a:r>
          </a:p>
          <a:p>
            <a:pPr lvl="0">
              <a:lnSpc>
                <a:spcPct val="150000"/>
              </a:lnSpc>
            </a:pPr>
            <a:endParaRPr lang="en-US" altLang="ko-KR" sz="1200" b="1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 Student stu2=new Student(</a:t>
            </a:r>
            <a:r>
              <a:rPr lang="en-US" altLang="ko-KR" sz="1200" dirty="0"/>
              <a:t>"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장길산</a:t>
            </a:r>
            <a:r>
              <a:rPr lang="en-US" altLang="ko-KR" sz="1200" dirty="0"/>
              <a:t>"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 stu2.age=18;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 stu2.print();</a:t>
            </a:r>
          </a:p>
          <a:p>
            <a:pPr lvl="0">
              <a:lnSpc>
                <a:spcPct val="150000"/>
              </a:lnSpc>
            </a:pPr>
            <a:endParaRPr lang="en-US" altLang="ko-KR" sz="1200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    Student stu3=new Student(19);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 stu2.name=</a:t>
            </a:r>
            <a:r>
              <a:rPr lang="en-US" altLang="ko-KR" sz="1200" dirty="0"/>
              <a:t>"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황진이</a:t>
            </a:r>
            <a:r>
              <a:rPr lang="en-US" altLang="ko-KR" sz="1200" dirty="0"/>
              <a:t>"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    stu2.print();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 Student stu4=new Student(</a:t>
            </a:r>
            <a:r>
              <a:rPr lang="en-US" altLang="ko-KR" sz="1200" dirty="0"/>
              <a:t>"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이순신</a:t>
            </a:r>
            <a:r>
              <a:rPr lang="en-US" altLang="ko-KR" sz="1200" dirty="0"/>
              <a:t>"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, 20);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 stu4.print();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}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707353" y="1268760"/>
            <a:ext cx="3443870" cy="5328592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Student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String name=</a:t>
            </a:r>
            <a:r>
              <a:rPr lang="en-US" altLang="ko-KR" sz="1200" dirty="0"/>
              <a:t>"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미정</a:t>
            </a:r>
            <a:r>
              <a:rPr lang="en-US" altLang="ko-KR" sz="1200" dirty="0"/>
              <a:t>"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age=-1;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Student()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}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Student(String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sname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)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name=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sname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}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Student(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sage)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age=sage;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}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Student(String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sname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,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sage)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name=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sname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age=sage;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}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void print()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System.out.println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(name + </a:t>
            </a:r>
            <a:r>
              <a:rPr lang="en-US" altLang="ko-KR" sz="1200" dirty="0" smtClean="0"/>
              <a:t>"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,</a:t>
            </a:r>
            <a:r>
              <a:rPr lang="en-US" altLang="ko-KR" sz="1200" dirty="0" smtClean="0"/>
              <a:t>"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+ age);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}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971600" y="620688"/>
            <a:ext cx="7128792" cy="504056"/>
          </a:xfrm>
          <a:prstGeom prst="flowChartProcess">
            <a:avLst/>
          </a:prstGeom>
          <a:solidFill>
            <a:srgbClr val="C5FFDF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매개변수의 개수나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다르게 하면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여러 개 만들 수 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246810" y="141358"/>
            <a:ext cx="1619555" cy="346322"/>
          </a:xfrm>
          <a:prstGeom prst="wedgeRoundRectCallout">
            <a:avLst>
              <a:gd name="adj1" fmla="val -44492"/>
              <a:gd name="adj2" fmla="val 125800"/>
              <a:gd name="adj3" fmla="val 16667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생성자</a:t>
            </a:r>
            <a:r>
              <a:rPr lang="ko-KR" altLang="en-US" sz="1200" b="1" dirty="0" smtClean="0"/>
              <a:t> 오버로딩</a:t>
            </a:r>
            <a:endParaRPr lang="ko-KR" altLang="en-US" sz="12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32040" y="2239700"/>
            <a:ext cx="2880320" cy="512209"/>
          </a:xfrm>
          <a:prstGeom prst="roundRect">
            <a:avLst>
              <a:gd name="adj" fmla="val 10620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32040" y="2788340"/>
            <a:ext cx="2880320" cy="747340"/>
          </a:xfrm>
          <a:prstGeom prst="roundRect">
            <a:avLst>
              <a:gd name="adj" fmla="val 8289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32040" y="3572112"/>
            <a:ext cx="2880320" cy="817008"/>
          </a:xfrm>
          <a:prstGeom prst="roundRect">
            <a:avLst>
              <a:gd name="adj" fmla="val 7422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32040" y="4434261"/>
            <a:ext cx="2880320" cy="1069556"/>
          </a:xfrm>
          <a:prstGeom prst="roundRect">
            <a:avLst>
              <a:gd name="adj" fmla="val 5735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3570" y="1268760"/>
            <a:ext cx="4032448" cy="5112568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Main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Student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stu1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Student();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stu1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Student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stu2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altLang="ko-KR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/>
              </a:rPr>
              <a:t>홍길동</a:t>
            </a:r>
            <a:r>
              <a:rPr lang="en-US" altLang="ko-KR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stu2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Student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stu3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Student(17);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stu3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Student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stu4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altLang="ko-KR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/>
              </a:rPr>
              <a:t>홍길동</a:t>
            </a:r>
            <a:r>
              <a:rPr lang="en-US" altLang="ko-KR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, 17);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stu4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.print();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51369" y="1268760"/>
            <a:ext cx="3681071" cy="5112568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Consolas"/>
              </a:rPr>
              <a:t>Student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String </a:t>
            </a:r>
            <a:r>
              <a:rPr lang="en-US" altLang="ko-KR" sz="12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Student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  this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dirty="0" smtClean="0">
                <a:solidFill>
                  <a:srgbClr val="2A00FF"/>
                </a:solidFill>
                <a:latin typeface="Consolas"/>
              </a:rPr>
              <a:t>모름</a:t>
            </a:r>
            <a:r>
              <a:rPr lang="en-US" altLang="ko-KR" sz="12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-1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altLang="ko-KR" sz="1200" b="1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Student(String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  this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, -1);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Student(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age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  String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/>
              </a:rPr>
              <a:t>모름</a:t>
            </a:r>
            <a:r>
              <a:rPr lang="en-US" altLang="ko-KR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  this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age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);</a:t>
            </a:r>
            <a:endParaRPr lang="en-US" altLang="ko-KR" sz="12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Student(String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age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  this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dirty="0" err="1" smtClean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age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void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print()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/>
              </a:rPr>
              <a:t>","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 +</a:t>
            </a:r>
          </a:p>
          <a:p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                     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971600" y="620688"/>
            <a:ext cx="7128792" cy="504056"/>
          </a:xfrm>
          <a:prstGeom prst="flowChartProcess">
            <a:avLst/>
          </a:prstGeom>
          <a:solidFill>
            <a:srgbClr val="C5FFDF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sz="1500" b="1" dirty="0" smtClean="0">
                <a:solidFill>
                  <a:schemeClr val="tx1"/>
                </a:solidFill>
              </a:rPr>
              <a:t>this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는 객체가 되었을 때의 자신을 의미하고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 this()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는 자신의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가리킨다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056587" y="4797152"/>
            <a:ext cx="1619555" cy="432048"/>
          </a:xfrm>
          <a:prstGeom prst="wedgeRoundRectCallout">
            <a:avLst>
              <a:gd name="adj1" fmla="val -70302"/>
              <a:gd name="adj2" fmla="val -38647"/>
              <a:gd name="adj3" fmla="val 16667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name=name;</a:t>
            </a:r>
          </a:p>
          <a:p>
            <a:pPr algn="ctr"/>
            <a:r>
              <a:rPr lang="ko-KR" altLang="en-US" sz="1200" dirty="0" err="1" smtClean="0"/>
              <a:t>으로</a:t>
            </a:r>
            <a:r>
              <a:rPr lang="ko-KR" altLang="en-US" sz="1200" dirty="0" smtClean="0"/>
              <a:t> 쓰면 안될까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056587" y="3933056"/>
            <a:ext cx="1619555" cy="432048"/>
          </a:xfrm>
          <a:prstGeom prst="wedgeRoundRectCallout">
            <a:avLst>
              <a:gd name="adj1" fmla="val -65463"/>
              <a:gd name="adj2" fmla="val -28569"/>
              <a:gd name="adj3" fmla="val 16667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오류가 발생한 이유는 무엇일까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02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7" name="순서도: 처리 16"/>
          <p:cNvSpPr/>
          <p:nvPr/>
        </p:nvSpPr>
        <p:spPr>
          <a:xfrm>
            <a:off x="1043608" y="446472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b="1" dirty="0" smtClean="0">
                <a:solidFill>
                  <a:schemeClr val="tx1"/>
                </a:solidFill>
              </a:rPr>
              <a:t>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607191"/>
              </p:ext>
            </p:extLst>
          </p:nvPr>
        </p:nvGraphicFramePr>
        <p:xfrm>
          <a:off x="1068288" y="1022536"/>
          <a:ext cx="6672064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5066"/>
                <a:gridCol w="501699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ConstructorExam.java, Student.java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3985862" y="404664"/>
            <a:ext cx="2592288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67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예제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II-5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6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755576" y="425472"/>
            <a:ext cx="3816424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(5)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(method)=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멤버 함수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=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행위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979712" y="4941168"/>
            <a:ext cx="5544616" cy="1080120"/>
          </a:xfrm>
          <a:prstGeom prst="flowChartProcess">
            <a:avLst/>
          </a:prstGeom>
          <a:solidFill>
            <a:srgbClr val="FFFF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[</a:t>
            </a:r>
            <a:r>
              <a:rPr lang="ko-KR" altLang="en-US" b="1" dirty="0" smtClean="0">
                <a:solidFill>
                  <a:srgbClr val="0070C0"/>
                </a:solidFill>
              </a:rPr>
              <a:t>접근제어자</a:t>
            </a:r>
            <a:r>
              <a:rPr lang="en-US" altLang="ko-KR" b="1" dirty="0" smtClean="0">
                <a:solidFill>
                  <a:srgbClr val="0070C0"/>
                </a:solidFill>
              </a:rPr>
              <a:t>]  </a:t>
            </a:r>
            <a:r>
              <a:rPr lang="ko-KR" altLang="en-US" b="1" dirty="0" smtClean="0">
                <a:solidFill>
                  <a:schemeClr val="tx1"/>
                </a:solidFill>
              </a:rPr>
              <a:t>반환형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메소드명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매개변수</a:t>
            </a:r>
            <a:r>
              <a:rPr lang="en-US" altLang="ko-KR" dirty="0" smtClean="0">
                <a:solidFill>
                  <a:schemeClr val="tx1"/>
                </a:solidFill>
              </a:rPr>
              <a:t>1, …]</a:t>
            </a:r>
            <a:r>
              <a:rPr lang="en-US" altLang="ko-KR" b="1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ts val="25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}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259632" y="1098521"/>
            <a:ext cx="6840760" cy="318609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27013" indent="-227013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객체가 가지는 동적인 특성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행위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를 정의한다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27013" indent="-227013"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반드시 반환형을 명시해야 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27013" indent="-227013">
              <a:lnSpc>
                <a:spcPts val="25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▶ 매개변수의 개수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>
                <a:solidFill>
                  <a:schemeClr val="tx1"/>
                </a:solidFill>
              </a:rPr>
              <a:t>자료형의</a:t>
            </a:r>
            <a:r>
              <a:rPr lang="ko-KR" altLang="en-US" sz="1400" b="1" dirty="0">
                <a:solidFill>
                  <a:schemeClr val="tx1"/>
                </a:solidFill>
              </a:rPr>
              <a:t> 순서를 다르게 하면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여러 </a:t>
            </a:r>
            <a:r>
              <a:rPr lang="ko-KR" altLang="en-US" sz="1400" b="1" dirty="0">
                <a:solidFill>
                  <a:schemeClr val="tx1"/>
                </a:solidFill>
              </a:rPr>
              <a:t>개 만들 수 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 marL="227013" indent="-227013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접근을 제한하기 위해 접근 </a:t>
            </a:r>
            <a:r>
              <a:rPr lang="ko-KR" altLang="en-US" sz="1400" b="1" dirty="0" err="1">
                <a:solidFill>
                  <a:schemeClr val="tx1"/>
                </a:solidFill>
              </a:rPr>
              <a:t>제어자를</a:t>
            </a:r>
            <a:r>
              <a:rPr lang="ko-KR" altLang="en-US" sz="1400" b="1" dirty="0">
                <a:solidFill>
                  <a:schemeClr val="tx1"/>
                </a:solidFill>
              </a:rPr>
              <a:t> 사용할 수 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>
                <a:solidFill>
                  <a:schemeClr val="tx1"/>
                </a:solidFill>
              </a:rPr>
              <a:t>접근 제어자</a:t>
            </a:r>
            <a:r>
              <a:rPr lang="en-US" altLang="ko-KR" sz="1400" b="1" dirty="0">
                <a:solidFill>
                  <a:schemeClr val="tx1"/>
                </a:solidFill>
              </a:rPr>
              <a:t>: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public/(default)/protected/private, static,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final</a:t>
            </a: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>
                <a:solidFill>
                  <a:schemeClr val="tx1"/>
                </a:solidFill>
              </a:rPr>
              <a:t>접근 </a:t>
            </a:r>
            <a:r>
              <a:rPr lang="ko-KR" altLang="en-US" sz="1400" b="1" dirty="0" err="1">
                <a:solidFill>
                  <a:schemeClr val="tx1"/>
                </a:solidFill>
              </a:rPr>
              <a:t>제어자를</a:t>
            </a:r>
            <a:r>
              <a:rPr lang="ko-KR" altLang="en-US" sz="1400" b="1" dirty="0">
                <a:solidFill>
                  <a:schemeClr val="tx1"/>
                </a:solidFill>
              </a:rPr>
              <a:t> 생략하면 </a:t>
            </a:r>
            <a:r>
              <a:rPr lang="en-US" altLang="ko-KR" sz="1400" b="1" dirty="0">
                <a:solidFill>
                  <a:schemeClr val="tx1"/>
                </a:solidFill>
              </a:rPr>
              <a:t>default </a:t>
            </a:r>
            <a:r>
              <a:rPr lang="ko-KR" altLang="en-US" sz="1400" b="1" dirty="0">
                <a:solidFill>
                  <a:schemeClr val="tx1"/>
                </a:solidFill>
              </a:rPr>
              <a:t>접근 권한을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갖는다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44475" indent="-244475"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클래스 </a:t>
            </a:r>
            <a:r>
              <a:rPr lang="ko-KR" altLang="en-US" sz="1400" b="1" dirty="0" err="1">
                <a:solidFill>
                  <a:schemeClr val="tx1"/>
                </a:solidFill>
              </a:rPr>
              <a:t>메소드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메소드에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static</a:t>
            </a:r>
            <a:r>
              <a:rPr lang="ko-KR" altLang="en-US" sz="1400" b="1" dirty="0">
                <a:solidFill>
                  <a:schemeClr val="tx1"/>
                </a:solidFill>
              </a:rPr>
              <a:t>을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붙이면 </a:t>
            </a:r>
            <a:r>
              <a:rPr lang="ko-KR" altLang="en-US" sz="1400" b="1" dirty="0">
                <a:solidFill>
                  <a:schemeClr val="tx1"/>
                </a:solidFill>
              </a:rPr>
              <a:t>클래스가 </a:t>
            </a:r>
            <a:r>
              <a:rPr lang="ko-KR" altLang="en-US" sz="1400" b="1" dirty="0" err="1">
                <a:solidFill>
                  <a:schemeClr val="tx1"/>
                </a:solidFill>
              </a:rPr>
              <a:t>로드될</a:t>
            </a:r>
            <a:r>
              <a:rPr lang="ko-KR" altLang="en-US" sz="1400" b="1" dirty="0">
                <a:solidFill>
                  <a:schemeClr val="tx1"/>
                </a:solidFill>
              </a:rPr>
              <a:t> 때 생성되고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프로그램이 종료될 때 소멸한다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내에서는 객체 변수를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44475" indent="-244475">
              <a:lnSpc>
                <a:spcPts val="25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부모클래스에서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메소드에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final</a:t>
            </a:r>
            <a:r>
              <a:rPr lang="ko-KR" altLang="en-US" sz="1400" b="1" dirty="0">
                <a:solidFill>
                  <a:schemeClr val="tx1"/>
                </a:solidFill>
              </a:rPr>
              <a:t>을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붙이면 </a:t>
            </a:r>
            <a:r>
              <a:rPr lang="ko-KR" altLang="en-US" sz="1400" b="1" dirty="0">
                <a:solidFill>
                  <a:schemeClr val="tx1"/>
                </a:solidFill>
              </a:rPr>
              <a:t>자식클래스에서 </a:t>
            </a:r>
            <a:r>
              <a:rPr lang="ko-KR" altLang="en-US" sz="1400" b="1" dirty="0" err="1">
                <a:solidFill>
                  <a:schemeClr val="tx1"/>
                </a:solidFill>
              </a:rPr>
              <a:t>메소드를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</a:rPr>
              <a:t>오버라이딩할</a:t>
            </a:r>
            <a:r>
              <a:rPr lang="ko-KR" altLang="en-US" sz="1400" b="1" dirty="0">
                <a:solidFill>
                  <a:schemeClr val="tx1"/>
                </a:solidFill>
              </a:rPr>
              <a:t> 수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없다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60232" y="857520"/>
            <a:ext cx="2088232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70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참고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2771660" y="4509120"/>
            <a:ext cx="3168492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&lt;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b="1" dirty="0" smtClean="0">
                <a:solidFill>
                  <a:schemeClr val="tx1"/>
                </a:solidFill>
              </a:rPr>
              <a:t> 선언 형식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948264" y="2247727"/>
            <a:ext cx="1619555" cy="346322"/>
          </a:xfrm>
          <a:prstGeom prst="wedgeRoundRectCallout">
            <a:avLst>
              <a:gd name="adj1" fmla="val -60085"/>
              <a:gd name="adj2" fmla="val -115601"/>
              <a:gd name="adj3" fmla="val 16667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메소드</a:t>
            </a:r>
            <a:r>
              <a:rPr lang="ko-KR" altLang="en-US" sz="1200" b="1" dirty="0" smtClean="0"/>
              <a:t> 오버로딩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659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7" name="순서도: 처리 16"/>
          <p:cNvSpPr/>
          <p:nvPr/>
        </p:nvSpPr>
        <p:spPr>
          <a:xfrm>
            <a:off x="1043608" y="446472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b="1" dirty="0" smtClean="0">
                <a:solidFill>
                  <a:schemeClr val="tx1"/>
                </a:solidFill>
              </a:rPr>
              <a:t> 실습</a:t>
            </a:r>
            <a:r>
              <a:rPr lang="en-US" altLang="ko-KR" b="1" dirty="0" smtClean="0">
                <a:solidFill>
                  <a:schemeClr val="tx1"/>
                </a:solidFill>
              </a:rPr>
              <a:t>(1)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487176"/>
              </p:ext>
            </p:extLst>
          </p:nvPr>
        </p:nvGraphicFramePr>
        <p:xfrm>
          <a:off x="1068288" y="1022536"/>
          <a:ext cx="6672064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5066"/>
                <a:gridCol w="501699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StudentExam.java, Student.java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3985862" y="404664"/>
            <a:ext cx="2592288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71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1043608" y="3140967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b="1" dirty="0" smtClean="0">
                <a:solidFill>
                  <a:schemeClr val="tx1"/>
                </a:solidFill>
              </a:rPr>
              <a:t> 실습</a:t>
            </a:r>
            <a:r>
              <a:rPr lang="en-US" altLang="ko-KR" b="1" dirty="0" smtClean="0">
                <a:solidFill>
                  <a:schemeClr val="tx1"/>
                </a:solidFill>
              </a:rPr>
              <a:t>(2)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334047"/>
              </p:ext>
            </p:extLst>
          </p:nvPr>
        </p:nvGraphicFramePr>
        <p:xfrm>
          <a:off x="1068288" y="3717031"/>
          <a:ext cx="6672064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5066"/>
                <a:gridCol w="501699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StudentExam.java, Student.java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3985862" y="3099159"/>
            <a:ext cx="2592288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72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2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1043608" y="590488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b="1" dirty="0" smtClean="0">
                <a:solidFill>
                  <a:schemeClr val="tx1"/>
                </a:solidFill>
              </a:rPr>
              <a:t> 실습</a:t>
            </a:r>
            <a:r>
              <a:rPr lang="en-US" altLang="ko-KR" b="1" dirty="0" smtClean="0">
                <a:solidFill>
                  <a:schemeClr val="tx1"/>
                </a:solidFill>
              </a:rPr>
              <a:t>(3)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083917"/>
              </p:ext>
            </p:extLst>
          </p:nvPr>
        </p:nvGraphicFramePr>
        <p:xfrm>
          <a:off x="1068288" y="1166552"/>
          <a:ext cx="6672064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5066"/>
                <a:gridCol w="501699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StaticMethodExam.java, Student.java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3985862" y="548680"/>
            <a:ext cx="2592288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73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예제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II-6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043608" y="3212975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b="1" dirty="0" smtClean="0">
                <a:solidFill>
                  <a:schemeClr val="tx1"/>
                </a:solidFill>
              </a:rPr>
              <a:t> 실습</a:t>
            </a:r>
            <a:r>
              <a:rPr lang="en-US" altLang="ko-KR" b="1" dirty="0" smtClean="0">
                <a:solidFill>
                  <a:schemeClr val="tx1"/>
                </a:solidFill>
              </a:rPr>
              <a:t>(4)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22862"/>
              </p:ext>
            </p:extLst>
          </p:nvPr>
        </p:nvGraphicFramePr>
        <p:xfrm>
          <a:off x="1068288" y="3789039"/>
          <a:ext cx="6672064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5066"/>
                <a:gridCol w="501699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MOverLoadingExam.java, Add.java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3985862" y="3171167"/>
            <a:ext cx="2592288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74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예제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II-7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5" name="순서도: 처리 24"/>
          <p:cNvSpPr/>
          <p:nvPr/>
        </p:nvSpPr>
        <p:spPr>
          <a:xfrm>
            <a:off x="539552" y="404665"/>
            <a:ext cx="3168352" cy="432048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상속</a:t>
            </a:r>
            <a:r>
              <a:rPr lang="en-US" altLang="ko-KR" sz="2000" b="1" dirty="0" smtClean="0"/>
              <a:t>(inheritance)</a:t>
            </a:r>
            <a:endParaRPr lang="ko-KR" altLang="en-US" sz="2000" b="1" dirty="0"/>
          </a:p>
        </p:txBody>
      </p:sp>
      <p:sp>
        <p:nvSpPr>
          <p:cNvPr id="27" name="순서도: 처리 26"/>
          <p:cNvSpPr/>
          <p:nvPr/>
        </p:nvSpPr>
        <p:spPr>
          <a:xfrm>
            <a:off x="755576" y="1196752"/>
            <a:ext cx="2808172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(1)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상속의 개요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1259632" y="2013816"/>
            <a:ext cx="6840760" cy="2351288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27013" indent="-227013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부모 클래스의 멤버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필드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를 물려받아 자신의 일부로 사용하는 것이다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27013" indent="-227013"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물려주는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상속하는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부모 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상위 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슈퍼 클래스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27013" indent="-227013">
              <a:lnSpc>
                <a:spcPts val="25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물려받는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상속받는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자식 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하위 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서브 클래스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27013" indent="-227013">
              <a:lnSpc>
                <a:spcPts val="25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상속은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is-a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관계를 표현한다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 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예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 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택시는 자동차이다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.”</a:t>
            </a: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extends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키워드를 사용하되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단일 상속만 가능하다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44475" indent="-244475">
              <a:lnSpc>
                <a:spcPts val="25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모든 클래스는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Object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클래스를 자동으로 상속받는다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44475" indent="-244475">
              <a:lnSpc>
                <a:spcPts val="25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접근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제어자를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사용하여 객체의 멤버에 접근을 제어할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084168" y="1628800"/>
            <a:ext cx="2634912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75~79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참고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403648" y="4941168"/>
            <a:ext cx="6336704" cy="1080120"/>
          </a:xfrm>
          <a:prstGeom prst="flowChartProcess">
            <a:avLst/>
          </a:prstGeom>
          <a:solidFill>
            <a:srgbClr val="FFFF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[</a:t>
            </a:r>
            <a:r>
              <a:rPr lang="ko-KR" altLang="en-US" b="1" dirty="0" smtClean="0">
                <a:solidFill>
                  <a:srgbClr val="0070C0"/>
                </a:solidFill>
              </a:rPr>
              <a:t>접근제어자</a:t>
            </a:r>
            <a:r>
              <a:rPr lang="en-US" altLang="ko-KR" b="1" dirty="0" smtClean="0">
                <a:solidFill>
                  <a:srgbClr val="0070C0"/>
                </a:solidFill>
              </a:rPr>
              <a:t>]</a:t>
            </a:r>
            <a:r>
              <a:rPr lang="en-US" altLang="ko-KR" b="1" dirty="0" smtClean="0">
                <a:solidFill>
                  <a:schemeClr val="tx1"/>
                </a:solidFill>
              </a:rPr>
              <a:t>  class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클래스명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extends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부모클래스명</a:t>
            </a:r>
            <a:r>
              <a:rPr lang="en-US" altLang="ko-KR" b="1" dirty="0" smtClean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ts val="25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}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2771660" y="4509120"/>
            <a:ext cx="3168492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&lt;</a:t>
            </a:r>
            <a:r>
              <a:rPr lang="ko-KR" altLang="en-US" b="1" dirty="0" smtClean="0">
                <a:solidFill>
                  <a:schemeClr val="tx1"/>
                </a:solidFill>
              </a:rPr>
              <a:t>상속 선언 형식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971600" y="620688"/>
            <a:ext cx="7128792" cy="504056"/>
          </a:xfrm>
          <a:prstGeom prst="flowChartProcess">
            <a:avLst/>
          </a:prstGeom>
          <a:solidFill>
            <a:srgbClr val="C5FFDF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상속은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is-a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관계를 표현한다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  ~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는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~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이다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34945" y="1844824"/>
            <a:ext cx="3032999" cy="936104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class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자식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extends 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부모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{</a:t>
            </a:r>
          </a:p>
          <a:p>
            <a:pPr lvl="0">
              <a:lnSpc>
                <a:spcPct val="150000"/>
              </a:lnSpc>
            </a:pPr>
            <a:endParaRPr lang="en-US" altLang="ko-KR" sz="1200" b="1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34945" y="1412776"/>
            <a:ext cx="3032999" cy="360040"/>
          </a:xfrm>
          <a:prstGeom prst="roundRect">
            <a:avLst>
              <a:gd name="adj" fmla="val 614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/>
                </a:solidFill>
              </a:rPr>
              <a:t>자식클래스는 부모클래스의 일종이다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.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860032" y="1844824"/>
            <a:ext cx="3032999" cy="936104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class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택시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extends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자동차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{</a:t>
            </a:r>
          </a:p>
          <a:p>
            <a:pPr lvl="0">
              <a:lnSpc>
                <a:spcPct val="150000"/>
              </a:lnSpc>
            </a:pPr>
            <a:endParaRPr lang="en-US" altLang="ko-KR" sz="1200" b="1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60032" y="1412776"/>
            <a:ext cx="3032999" cy="360040"/>
          </a:xfrm>
          <a:prstGeom prst="roundRect">
            <a:avLst>
              <a:gd name="adj" fmla="val 614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/>
                </a:solidFill>
              </a:rPr>
              <a:t>택시는 자동차이다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.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34945" y="3501008"/>
            <a:ext cx="3032999" cy="936104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class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경찰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extends 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사람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{</a:t>
            </a:r>
          </a:p>
          <a:p>
            <a:pPr lvl="0">
              <a:lnSpc>
                <a:spcPct val="150000"/>
              </a:lnSpc>
            </a:pPr>
            <a:endParaRPr lang="en-US" altLang="ko-KR" sz="1200" b="1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34945" y="3068960"/>
            <a:ext cx="3032999" cy="360040"/>
          </a:xfrm>
          <a:prstGeom prst="roundRect">
            <a:avLst>
              <a:gd name="adj" fmla="val 614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/>
                </a:solidFill>
              </a:rPr>
              <a:t>경찰은 사람이다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.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60032" y="3501008"/>
            <a:ext cx="3032999" cy="936104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class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사람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extends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동물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{</a:t>
            </a:r>
          </a:p>
          <a:p>
            <a:pPr lvl="0">
              <a:lnSpc>
                <a:spcPct val="150000"/>
              </a:lnSpc>
            </a:pPr>
            <a:endParaRPr lang="en-US" altLang="ko-KR" sz="1200" b="1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60032" y="3068960"/>
            <a:ext cx="3032999" cy="360040"/>
          </a:xfrm>
          <a:prstGeom prst="roundRect">
            <a:avLst>
              <a:gd name="adj" fmla="val 614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/>
                </a:solidFill>
              </a:rPr>
              <a:t>사람은 동물이다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.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34945" y="5157192"/>
            <a:ext cx="3032999" cy="936104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class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팩스전화기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extends 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전화기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{</a:t>
            </a:r>
          </a:p>
          <a:p>
            <a:pPr lvl="0">
              <a:lnSpc>
                <a:spcPct val="150000"/>
              </a:lnSpc>
            </a:pPr>
            <a:endParaRPr lang="en-US" altLang="ko-KR" sz="1200" b="1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34945" y="4725144"/>
            <a:ext cx="3032999" cy="360040"/>
          </a:xfrm>
          <a:prstGeom prst="roundRect">
            <a:avLst>
              <a:gd name="adj" fmla="val 614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/>
                </a:solidFill>
              </a:rPr>
              <a:t>팩스전화기는 전화기이다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.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8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205" y="3726629"/>
            <a:ext cx="2892243" cy="215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957" y="885487"/>
            <a:ext cx="2844491" cy="225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539552" y="404665"/>
            <a:ext cx="3168352" cy="432048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객체지향 언어의 특징</a:t>
            </a:r>
            <a:endParaRPr lang="ko-KR" altLang="en-US" sz="2000" b="1" dirty="0"/>
          </a:p>
        </p:txBody>
      </p:sp>
      <p:sp>
        <p:nvSpPr>
          <p:cNvPr id="18" name="순서도: 처리 17"/>
          <p:cNvSpPr/>
          <p:nvPr/>
        </p:nvSpPr>
        <p:spPr>
          <a:xfrm>
            <a:off x="827584" y="1389544"/>
            <a:ext cx="4680520" cy="1291744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모든 프로그램은 클래스 내부에 구현한다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44475" indent="-244475"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외부에서는 객체의 내부가 감춰지고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공개된 필드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통해서만 접근할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캡슐화와 접근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제어자를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통해 정보 은닉 가능하다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827584" y="980728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캡슐화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827584" y="3256521"/>
            <a:ext cx="4680520" cy="1291744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상위 클래스의 멤버를 물려받아 자신의 일부처럼 사용하는 것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17488" indent="-217488"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물려주는 클래스를 상위 클래스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부모 클래스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물려받는 클래스를 하위 클래스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자식 클래스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라고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17488" indent="-217488">
              <a:lnSpc>
                <a:spcPts val="2200"/>
              </a:lnSpc>
            </a:pPr>
            <a:r>
              <a:rPr lang="ko-KR" altLang="en-US" sz="1200" b="1" dirty="0" smtClean="0">
                <a:solidFill>
                  <a:prstClr val="black"/>
                </a:solidFill>
              </a:rPr>
              <a:t>▶ 상속하면 부모가 구현한 것을 재사용할 수 있어 생산적이다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827584" y="2852936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상속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581128"/>
            <a:ext cx="2952328" cy="219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순서도: 처리 25"/>
          <p:cNvSpPr/>
          <p:nvPr/>
        </p:nvSpPr>
        <p:spPr>
          <a:xfrm>
            <a:off x="6056543" y="1249238"/>
            <a:ext cx="2530108" cy="154338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7118989" y="3687638"/>
            <a:ext cx="945148" cy="170259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8433983" y="4271113"/>
            <a:ext cx="161377" cy="1415584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588224" y="4876168"/>
            <a:ext cx="14759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처리 28"/>
          <p:cNvSpPr/>
          <p:nvPr/>
        </p:nvSpPr>
        <p:spPr>
          <a:xfrm>
            <a:off x="4905970" y="5169480"/>
            <a:ext cx="161377" cy="1415584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1907704" y="6021288"/>
            <a:ext cx="864096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100" b="1" dirty="0" err="1" smtClean="0">
                <a:solidFill>
                  <a:schemeClr val="tx1"/>
                </a:solidFill>
              </a:rPr>
              <a:t>상속안함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2" name="순서도: 처리 31"/>
          <p:cNvSpPr/>
          <p:nvPr/>
        </p:nvSpPr>
        <p:spPr>
          <a:xfrm>
            <a:off x="5508104" y="5169480"/>
            <a:ext cx="864096" cy="347752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상속함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7" name="순서도: 처리 16"/>
          <p:cNvSpPr/>
          <p:nvPr/>
        </p:nvSpPr>
        <p:spPr>
          <a:xfrm>
            <a:off x="1043608" y="232941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상속 실습</a:t>
            </a:r>
            <a:r>
              <a:rPr lang="en-US" altLang="ko-KR" b="1" dirty="0" smtClean="0">
                <a:solidFill>
                  <a:schemeClr val="tx1"/>
                </a:solidFill>
              </a:rPr>
              <a:t>(1)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899592" y="836713"/>
            <a:ext cx="7596208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[1] Car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클래스를 다음과 같이 정의하고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Truck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클래스가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Car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클래스를 상속받으시오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1259632" y="1689654"/>
            <a:ext cx="7128792" cy="4619666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2411760" y="1249006"/>
            <a:ext cx="4680520" cy="355691"/>
          </a:xfrm>
          <a:prstGeom prst="flowChart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자바기초실습</a:t>
            </a:r>
            <a:r>
              <a:rPr lang="en-US" altLang="ko-KR" sz="1400" b="1" dirty="0" smtClean="0"/>
              <a:t>] </a:t>
            </a:r>
            <a:r>
              <a:rPr lang="ko-KR" altLang="en-US" sz="1400" b="1" dirty="0" smtClean="0"/>
              <a:t>프로젝트 </a:t>
            </a:r>
            <a:r>
              <a:rPr lang="en-US" altLang="ko-KR" sz="1400" b="1" dirty="0" smtClean="0"/>
              <a:t>- [</a:t>
            </a:r>
            <a:r>
              <a:rPr lang="ko-KR" altLang="en-US" sz="1400" b="1" dirty="0" smtClean="0"/>
              <a:t>제</a:t>
            </a:r>
            <a:r>
              <a:rPr lang="en-US" altLang="ko-KR" sz="1400" b="1" dirty="0" smtClean="0"/>
              <a:t>18</a:t>
            </a:r>
            <a:r>
              <a:rPr lang="ko-KR" altLang="en-US" sz="1400" b="1" dirty="0" err="1" smtClean="0"/>
              <a:t>차시</a:t>
            </a:r>
            <a:r>
              <a:rPr lang="en-US" altLang="ko-KR" sz="1400" b="1" dirty="0" smtClean="0"/>
              <a:t>] </a:t>
            </a:r>
            <a:r>
              <a:rPr lang="ko-KR" altLang="en-US" sz="1400" b="1" dirty="0" smtClean="0"/>
              <a:t>패키지</a:t>
            </a:r>
            <a:endParaRPr lang="ko-KR" altLang="en-US" sz="14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038297" y="1916832"/>
            <a:ext cx="2990087" cy="3240360"/>
          </a:xfrm>
          <a:prstGeom prst="roundRect">
            <a:avLst>
              <a:gd name="adj" fmla="val 3490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ctr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Car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String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carName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String color=“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검정색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”;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velocity;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void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speedUp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()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velocity+=5;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}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void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speedDown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()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velocity-=5;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}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058381" y="5373216"/>
            <a:ext cx="2970003" cy="864096"/>
          </a:xfrm>
          <a:prstGeom prst="roundRect">
            <a:avLst>
              <a:gd name="adj" fmla="val 7168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public class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Truck extends Car </a:t>
            </a:r>
            <a:r>
              <a:rPr lang="en-US" altLang="ko-KR" sz="1200" b="1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}</a:t>
            </a:r>
            <a:endParaRPr lang="ko-KR" altLang="en-US" sz="1200" dirty="0"/>
          </a:p>
        </p:txBody>
      </p:sp>
      <p:sp>
        <p:nvSpPr>
          <p:cNvPr id="27" name="순서도: 처리 26"/>
          <p:cNvSpPr/>
          <p:nvPr/>
        </p:nvSpPr>
        <p:spPr>
          <a:xfrm>
            <a:off x="5666860" y="1793551"/>
            <a:ext cx="1713452" cy="267297"/>
          </a:xfrm>
          <a:prstGeom prst="flowChartProcess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smtClean="0"/>
              <a:t>Car </a:t>
            </a:r>
            <a:r>
              <a:rPr lang="ko-KR" altLang="en-US" sz="1400" b="1" dirty="0" smtClean="0"/>
              <a:t>클래스</a:t>
            </a:r>
            <a:endParaRPr lang="ko-KR" altLang="en-US" sz="1400" b="1" dirty="0"/>
          </a:p>
        </p:txBody>
      </p:sp>
      <p:sp>
        <p:nvSpPr>
          <p:cNvPr id="28" name="순서도: 처리 27"/>
          <p:cNvSpPr/>
          <p:nvPr/>
        </p:nvSpPr>
        <p:spPr>
          <a:xfrm>
            <a:off x="5666860" y="5249935"/>
            <a:ext cx="1827111" cy="267297"/>
          </a:xfrm>
          <a:prstGeom prst="flowChartProcess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smtClean="0"/>
              <a:t>Truck </a:t>
            </a:r>
            <a:r>
              <a:rPr lang="ko-KR" altLang="en-US" sz="1400" b="1" dirty="0" smtClean="0"/>
              <a:t>클래스</a:t>
            </a:r>
            <a:endParaRPr lang="ko-KR" altLang="en-US" sz="14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547664" y="1916831"/>
            <a:ext cx="3150031" cy="3600401"/>
          </a:xfrm>
          <a:prstGeom prst="roundRect">
            <a:avLst>
              <a:gd name="adj" fmla="val 3490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ctr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TruckMain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public static void main(String[]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args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)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Truck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myTruck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=new Truck();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myTruck.carName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="</a:t>
            </a:r>
            <a:r>
              <a:rPr lang="ko-KR" altLang="en-US" sz="1200" b="1" dirty="0" err="1" smtClean="0">
                <a:solidFill>
                  <a:prstClr val="black"/>
                </a:solidFill>
              </a:rPr>
              <a:t>프론티어</a:t>
            </a:r>
            <a:r>
              <a:rPr lang="en-US" altLang="ko-KR" sz="1200" b="1" dirty="0">
                <a:solidFill>
                  <a:prstClr val="black"/>
                </a:solidFill>
              </a:rPr>
              <a:t>";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myTruck.ton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=3;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System.out.println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("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나의 트럭은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" +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myTruck.color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+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"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이다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");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System.out.println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myTruck.carName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+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"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는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" +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myTruck.ton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+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"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톤을 실을 수 있다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.");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}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5" name="순서도: 처리 54"/>
          <p:cNvSpPr/>
          <p:nvPr/>
        </p:nvSpPr>
        <p:spPr>
          <a:xfrm>
            <a:off x="2282484" y="1793551"/>
            <a:ext cx="1713452" cy="267297"/>
          </a:xfrm>
          <a:prstGeom prst="flowChartProcess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err="1" smtClean="0"/>
              <a:t>TruckMain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클래스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026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899592" y="404664"/>
            <a:ext cx="7596208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[2]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교과서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77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쪽 문제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II-2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의 실행 결과가 출력될 수 있도록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Truck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클래스를 수정하시오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114165" y="908720"/>
            <a:ext cx="2970003" cy="1296144"/>
          </a:xfrm>
          <a:prstGeom prst="roundRect">
            <a:avLst>
              <a:gd name="adj" fmla="val 7168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public class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Truck extends Car </a:t>
            </a:r>
            <a:r>
              <a:rPr lang="en-US" altLang="ko-KR" sz="1200" b="1" dirty="0" smtClean="0"/>
              <a:t>{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}</a:t>
            </a:r>
            <a:endParaRPr lang="ko-KR" altLang="en-US" sz="1200" dirty="0"/>
          </a:p>
        </p:txBody>
      </p:sp>
      <p:sp>
        <p:nvSpPr>
          <p:cNvPr id="10" name="순서도: 처리 9"/>
          <p:cNvSpPr/>
          <p:nvPr/>
        </p:nvSpPr>
        <p:spPr>
          <a:xfrm>
            <a:off x="1043608" y="2606713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상속 실습</a:t>
            </a:r>
            <a:r>
              <a:rPr lang="en-US" altLang="ko-KR" b="1" dirty="0" smtClean="0">
                <a:solidFill>
                  <a:schemeClr val="tx1"/>
                </a:solidFill>
              </a:rPr>
              <a:t>(2)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20400"/>
              </p:ext>
            </p:extLst>
          </p:nvPr>
        </p:nvGraphicFramePr>
        <p:xfrm>
          <a:off x="1068288" y="3182777"/>
          <a:ext cx="6672064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5066"/>
                <a:gridCol w="501699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MainClass.java, Student.java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3985862" y="2564905"/>
            <a:ext cx="2592288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78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문제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II-3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99592" y="4509122"/>
            <a:ext cx="7704856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[1] Student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클래스를 상속받는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Leader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클래스를 만들어 실행 결과와 같이 출력되도록 하시오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899592" y="5085185"/>
            <a:ext cx="7704856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[2]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위의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[1]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을 수행한 후에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Student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클래스에서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Student()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를 삭제하면 어떻게 될까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899592" y="5661249"/>
            <a:ext cx="7704856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[3]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 참조변수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hong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으로 접근할 수 있는 멤버들은 무엇인가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4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6" name="순서도: 처리 15"/>
          <p:cNvSpPr/>
          <p:nvPr/>
        </p:nvSpPr>
        <p:spPr>
          <a:xfrm>
            <a:off x="755576" y="476672"/>
            <a:ext cx="2808172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(2)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상속과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생성자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1259632" y="1268760"/>
            <a:ext cx="6840760" cy="230425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상위 클래스의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생성자는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상속되지 않는다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 </a:t>
            </a:r>
          </a:p>
          <a:p>
            <a:pPr marL="244475" indent="-244475"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클래스를 객체로 생성하면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부모 클래스의 매개변수 없는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생성자나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기본생성자가 먼저 호출되고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그 다음으로 클래스 자신의 생성자가 호출된다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44475" indent="-244475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일반적으로 부모 클래스에는 매개변수가 없는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포함시킨다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44475" indent="-244475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this()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는 객체 자신의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호출한다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44475" indent="-244475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super</a:t>
            </a:r>
            <a:r>
              <a:rPr lang="ko-KR" altLang="en-US" sz="1400" b="1" dirty="0">
                <a:solidFill>
                  <a:schemeClr val="tx1"/>
                </a:solidFill>
              </a:rPr>
              <a:t>는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상속받은 클래스를 </a:t>
            </a:r>
            <a:r>
              <a:rPr lang="ko-KR" altLang="en-US" sz="1400" b="1" dirty="0">
                <a:solidFill>
                  <a:schemeClr val="tx1"/>
                </a:solidFill>
              </a:rPr>
              <a:t>지칭한다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 super()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는 상속받은 클래스의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호출한다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84168" y="911153"/>
            <a:ext cx="2634912" cy="48661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80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참고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46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971600" y="404664"/>
            <a:ext cx="7128792" cy="792088"/>
          </a:xfrm>
          <a:prstGeom prst="flowChartProcess">
            <a:avLst/>
          </a:prstGeom>
          <a:solidFill>
            <a:srgbClr val="C5FFDF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부모 </a:t>
            </a:r>
            <a:r>
              <a:rPr lang="ko-KR" altLang="en-US" sz="1600" b="1" dirty="0">
                <a:solidFill>
                  <a:schemeClr val="tx1"/>
                </a:solidFill>
              </a:rPr>
              <a:t>클래스의 매개변수 없는 </a:t>
            </a:r>
            <a:r>
              <a:rPr lang="ko-KR" altLang="en-US" sz="1600" b="1" dirty="0" err="1">
                <a:solidFill>
                  <a:schemeClr val="tx1"/>
                </a:solidFill>
              </a:rPr>
              <a:t>생성자나</a:t>
            </a:r>
            <a:r>
              <a:rPr lang="ko-KR" altLang="en-US" sz="1600" b="1" dirty="0">
                <a:solidFill>
                  <a:schemeClr val="tx1"/>
                </a:solidFill>
              </a:rPr>
              <a:t> 기본생성자가 먼저 호출되고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그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다음에 </a:t>
            </a:r>
            <a:r>
              <a:rPr lang="ko-KR" altLang="en-US" sz="1600" b="1" dirty="0">
                <a:solidFill>
                  <a:schemeClr val="tx1"/>
                </a:solidFill>
              </a:rPr>
              <a:t>클래스 자신의 생성자가 호출된다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034945" y="1988840"/>
            <a:ext cx="3537055" cy="3168352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public static void </a:t>
            </a:r>
            <a:r>
              <a:rPr lang="en-US" altLang="ko-KR" sz="1200" b="1" dirty="0">
                <a:solidFill>
                  <a:prstClr val="black"/>
                </a:solidFill>
              </a:rPr>
              <a:t>main(String[] </a:t>
            </a:r>
            <a:r>
              <a:rPr lang="en-US" altLang="ko-KR" sz="1200" b="1" dirty="0" err="1">
                <a:solidFill>
                  <a:prstClr val="black"/>
                </a:solidFill>
              </a:rPr>
              <a:t>args</a:t>
            </a:r>
            <a:r>
              <a:rPr lang="en-US" altLang="ko-KR" sz="1200" b="1" dirty="0">
                <a:solidFill>
                  <a:prstClr val="black"/>
                </a:solidFill>
              </a:rPr>
              <a:t>)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  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ClassA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ca=new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ClassA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();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}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707353" y="1988840"/>
            <a:ext cx="3443870" cy="1800200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ClassA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extends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ClassB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ClassA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()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System.out.println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</a:t>
            </a:r>
            <a:r>
              <a:rPr lang="en-US" altLang="ko-KR" sz="1200" dirty="0" smtClean="0"/>
              <a:t>"</a:t>
            </a:r>
            <a:r>
              <a:rPr lang="en-US" altLang="ko-KR" sz="1200" b="1" dirty="0" err="1" smtClean="0"/>
              <a:t>ClassA</a:t>
            </a:r>
            <a:r>
              <a:rPr lang="ko-KR" altLang="en-US" sz="1200" b="1" dirty="0" smtClean="0"/>
              <a:t>의 매개변수 없는 </a:t>
            </a:r>
            <a:r>
              <a:rPr lang="ko-KR" altLang="en-US" sz="1200" b="1" dirty="0" err="1" smtClean="0"/>
              <a:t>생성자</a:t>
            </a:r>
            <a:r>
              <a:rPr lang="ko-KR" altLang="en-US" sz="1200" b="1" dirty="0" smtClean="0"/>
              <a:t> 호출</a:t>
            </a:r>
            <a:r>
              <a:rPr lang="en-US" altLang="ko-KR" sz="1200" b="1" dirty="0" smtClean="0"/>
              <a:t>!"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}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07353" y="4005064"/>
            <a:ext cx="3443870" cy="1800200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ClassB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ClassB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()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System.out.println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</a:t>
            </a:r>
            <a:r>
              <a:rPr lang="en-US" altLang="ko-KR" sz="1200" dirty="0" smtClean="0"/>
              <a:t>"</a:t>
            </a:r>
            <a:r>
              <a:rPr lang="en-US" altLang="ko-KR" sz="1200" b="1" dirty="0" err="1" smtClean="0"/>
              <a:t>ClassB</a:t>
            </a:r>
            <a:r>
              <a:rPr lang="ko-KR" altLang="en-US" sz="1200" b="1" dirty="0" smtClean="0"/>
              <a:t>의 매개변수 없는 </a:t>
            </a:r>
            <a:r>
              <a:rPr lang="ko-KR" altLang="en-US" sz="1200" b="1" dirty="0" err="1" smtClean="0"/>
              <a:t>생성자</a:t>
            </a:r>
            <a:r>
              <a:rPr lang="ko-KR" altLang="en-US" sz="1200" b="1" dirty="0" smtClean="0"/>
              <a:t> 호출</a:t>
            </a:r>
            <a:r>
              <a:rPr lang="en-US" altLang="ko-KR" sz="1200" b="1" dirty="0" smtClean="0"/>
              <a:t>!"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}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1907704" y="1404067"/>
            <a:ext cx="5688632" cy="355691"/>
          </a:xfrm>
          <a:prstGeom prst="flowChart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smtClean="0"/>
              <a:t>[ </a:t>
            </a:r>
            <a:r>
              <a:rPr lang="ko-KR" altLang="en-US" sz="1400" b="1" dirty="0" smtClean="0"/>
              <a:t>개념이해 </a:t>
            </a:r>
            <a:r>
              <a:rPr lang="en-US" altLang="ko-KR" sz="1400" b="1" dirty="0" smtClean="0"/>
              <a:t>] </a:t>
            </a:r>
            <a:r>
              <a:rPr lang="ko-KR" altLang="en-US" sz="1400" b="1" dirty="0" smtClean="0"/>
              <a:t>프로젝트 </a:t>
            </a:r>
            <a:r>
              <a:rPr lang="en-US" altLang="ko-KR" sz="1400" b="1" dirty="0" smtClean="0"/>
              <a:t>- [ _07</a:t>
            </a:r>
            <a:r>
              <a:rPr lang="ko-KR" altLang="en-US" sz="1400" b="1" dirty="0" err="1" smtClean="0"/>
              <a:t>상속과생성자의이해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] </a:t>
            </a:r>
            <a:r>
              <a:rPr lang="ko-KR" altLang="en-US" sz="1400" b="1" dirty="0" smtClean="0"/>
              <a:t>패키지</a:t>
            </a:r>
            <a:endParaRPr lang="ko-KR" altLang="en-US" sz="1400" b="1" dirty="0"/>
          </a:p>
        </p:txBody>
      </p:sp>
      <p:sp>
        <p:nvSpPr>
          <p:cNvPr id="16" name="순서도: 처리 15"/>
          <p:cNvSpPr/>
          <p:nvPr/>
        </p:nvSpPr>
        <p:spPr>
          <a:xfrm>
            <a:off x="792216" y="5949281"/>
            <a:ext cx="7596208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탐구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]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ClassA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클래스의 매개변수 없는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삭제해도 될까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1115616" y="5301208"/>
            <a:ext cx="3240359" cy="504056"/>
          </a:xfrm>
          <a:prstGeom prst="wedgeRoundRectCallout">
            <a:avLst>
              <a:gd name="adj1" fmla="val 46824"/>
              <a:gd name="adj2" fmla="val 97054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생성자가 존재할 경우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 자바 컴파일러는 기본 </a:t>
            </a:r>
            <a:r>
              <a:rPr lang="ko-KR" altLang="en-US" sz="1050" dirty="0" err="1" smtClean="0"/>
              <a:t>생성자를</a:t>
            </a:r>
            <a:r>
              <a:rPr lang="ko-KR" altLang="en-US" sz="1050" dirty="0" smtClean="0"/>
              <a:t> 삽입하지 않는다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4924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34945" y="980728"/>
            <a:ext cx="3537055" cy="3748026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ts val="2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Main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{</a:t>
            </a:r>
          </a:p>
          <a:p>
            <a:pPr lvl="0">
              <a:lnSpc>
                <a:spcPts val="2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public static void </a:t>
            </a:r>
            <a:r>
              <a:rPr lang="en-US" altLang="ko-KR" sz="1200" b="1" dirty="0">
                <a:solidFill>
                  <a:prstClr val="black"/>
                </a:solidFill>
              </a:rPr>
              <a:t>main(String[] </a:t>
            </a:r>
            <a:r>
              <a:rPr lang="en-US" altLang="ko-KR" sz="1200" b="1" dirty="0" err="1">
                <a:solidFill>
                  <a:prstClr val="black"/>
                </a:solidFill>
              </a:rPr>
              <a:t>args</a:t>
            </a:r>
            <a:r>
              <a:rPr lang="en-US" altLang="ko-KR" sz="1200" b="1" dirty="0">
                <a:solidFill>
                  <a:prstClr val="black"/>
                </a:solidFill>
              </a:rPr>
              <a:t>)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ts val="2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  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ClassA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ca=new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ClassA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();</a:t>
            </a:r>
          </a:p>
          <a:p>
            <a:pPr lvl="0">
              <a:lnSpc>
                <a:spcPts val="2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}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>
              <a:lnSpc>
                <a:spcPts val="2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707353" y="980727"/>
            <a:ext cx="3443870" cy="2189193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ts val="2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ClassA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extends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ClassB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ts val="2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ClassA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() </a:t>
            </a:r>
            <a:r>
              <a:rPr lang="en-US" altLang="ko-KR" sz="1200" b="1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ts val="2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     </a:t>
            </a:r>
            <a:r>
              <a:rPr lang="en-US" altLang="ko-KR" sz="1200" b="1" dirty="0" err="1">
                <a:solidFill>
                  <a:prstClr val="black"/>
                </a:solidFill>
              </a:rPr>
              <a:t>System.out.println</a:t>
            </a:r>
            <a:r>
              <a:rPr lang="en-US" altLang="ko-KR" sz="1200" b="1" dirty="0">
                <a:solidFill>
                  <a:prstClr val="black"/>
                </a:solidFill>
              </a:rPr>
              <a:t>(</a:t>
            </a:r>
            <a:r>
              <a:rPr lang="en-US" altLang="ko-KR" sz="1200" b="1" dirty="0"/>
              <a:t>“</a:t>
            </a:r>
            <a:r>
              <a:rPr lang="en-US" altLang="ko-KR" sz="1200" b="1" dirty="0" err="1" smtClean="0"/>
              <a:t>ClassA</a:t>
            </a:r>
            <a:r>
              <a:rPr lang="en-US" altLang="ko-KR" sz="1200" b="1" dirty="0" smtClean="0"/>
              <a:t>() </a:t>
            </a:r>
            <a:r>
              <a:rPr lang="ko-KR" altLang="en-US" sz="1200" b="1" dirty="0"/>
              <a:t>호출</a:t>
            </a:r>
            <a:r>
              <a:rPr lang="en-US" altLang="ko-KR" sz="1200" b="1" dirty="0"/>
              <a:t>“)</a:t>
            </a:r>
            <a:r>
              <a:rPr lang="en-US" altLang="ko-KR" sz="12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ts val="2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  }</a:t>
            </a:r>
          </a:p>
          <a:p>
            <a:pPr lvl="0">
              <a:lnSpc>
                <a:spcPts val="2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ClassA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a) {</a:t>
            </a:r>
          </a:p>
          <a:p>
            <a:pPr lvl="0">
              <a:lnSpc>
                <a:spcPts val="2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 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System.out.println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</a:t>
            </a:r>
            <a:r>
              <a:rPr lang="en-US" altLang="ko-KR" sz="1200" b="1" dirty="0" smtClean="0"/>
              <a:t>“</a:t>
            </a:r>
            <a:r>
              <a:rPr lang="en-US" altLang="ko-KR" sz="1200" b="1" dirty="0" err="1" smtClean="0"/>
              <a:t>ClassA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a) </a:t>
            </a:r>
            <a:r>
              <a:rPr lang="ko-KR" altLang="en-US" sz="1200" b="1" dirty="0" smtClean="0"/>
              <a:t>호출</a:t>
            </a:r>
            <a:r>
              <a:rPr lang="en-US" altLang="ko-KR" sz="1200" b="1" dirty="0" smtClean="0"/>
              <a:t>“)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ts val="2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}</a:t>
            </a:r>
          </a:p>
          <a:p>
            <a:pPr lvl="0">
              <a:lnSpc>
                <a:spcPts val="2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07353" y="3276275"/>
            <a:ext cx="3443870" cy="1417645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ts val="2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public class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ClassB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{</a:t>
            </a:r>
          </a:p>
          <a:p>
            <a:pPr lvl="0">
              <a:lnSpc>
                <a:spcPts val="2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ClassB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a) {</a:t>
            </a:r>
          </a:p>
          <a:p>
            <a:pPr lvl="0">
              <a:lnSpc>
                <a:spcPts val="2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System.out.println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</a:t>
            </a:r>
            <a:r>
              <a:rPr lang="en-US" altLang="ko-KR" sz="1200" b="1" dirty="0" smtClean="0"/>
              <a:t>"</a:t>
            </a:r>
            <a:r>
              <a:rPr lang="en-US" altLang="ko-KR" sz="1200" b="1" dirty="0" err="1" smtClean="0"/>
              <a:t>ClassB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a) </a:t>
            </a:r>
            <a:r>
              <a:rPr lang="ko-KR" altLang="en-US" sz="1200" b="1" dirty="0" smtClean="0"/>
              <a:t>호출</a:t>
            </a:r>
            <a:r>
              <a:rPr lang="en-US" altLang="ko-KR" sz="1200" b="1" dirty="0" smtClean="0"/>
              <a:t>“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ts val="2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}</a:t>
            </a:r>
          </a:p>
          <a:p>
            <a:pPr lvl="0">
              <a:lnSpc>
                <a:spcPts val="2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1907704" y="395955"/>
            <a:ext cx="5688632" cy="355691"/>
          </a:xfrm>
          <a:prstGeom prst="flowChart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smtClean="0"/>
              <a:t>[ </a:t>
            </a:r>
            <a:r>
              <a:rPr lang="ko-KR" altLang="en-US" sz="1400" b="1" dirty="0" smtClean="0"/>
              <a:t>개념이해 </a:t>
            </a:r>
            <a:r>
              <a:rPr lang="en-US" altLang="ko-KR" sz="1400" b="1" dirty="0" smtClean="0"/>
              <a:t>] </a:t>
            </a:r>
            <a:r>
              <a:rPr lang="ko-KR" altLang="en-US" sz="1400" b="1" dirty="0" smtClean="0"/>
              <a:t>프로젝트 </a:t>
            </a:r>
            <a:r>
              <a:rPr lang="en-US" altLang="ko-KR" sz="1400" b="1" dirty="0" smtClean="0"/>
              <a:t>- [ _07</a:t>
            </a:r>
            <a:r>
              <a:rPr lang="ko-KR" altLang="en-US" sz="1400" b="1" dirty="0" err="1" smtClean="0"/>
              <a:t>상속과생성자의이해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] </a:t>
            </a:r>
            <a:r>
              <a:rPr lang="ko-KR" altLang="en-US" sz="1400" b="1" dirty="0" smtClean="0"/>
              <a:t>패키지</a:t>
            </a:r>
            <a:endParaRPr lang="ko-KR" altLang="en-US" sz="1400" b="1" dirty="0"/>
          </a:p>
        </p:txBody>
      </p:sp>
      <p:sp>
        <p:nvSpPr>
          <p:cNvPr id="16" name="순서도: 처리 15"/>
          <p:cNvSpPr/>
          <p:nvPr/>
        </p:nvSpPr>
        <p:spPr>
          <a:xfrm>
            <a:off x="792216" y="4941169"/>
            <a:ext cx="7596208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탐구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1]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프로그램 실행 결과 발생하는 오류의 원인은 무엇인가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792216" y="5661248"/>
            <a:ext cx="7596208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탐구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2]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오류를 해결하는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가지 방법을 제시하시오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377521" y="6041042"/>
            <a:ext cx="5760640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28600" indent="-228600">
              <a:lnSpc>
                <a:spcPct val="150000"/>
              </a:lnSpc>
              <a:buAutoNum type="arabicParenBoth"/>
            </a:pPr>
            <a:r>
              <a:rPr lang="en-US" altLang="ko-KR" sz="1000" b="1" dirty="0" err="1" smtClean="0">
                <a:solidFill>
                  <a:schemeClr val="tx1"/>
                </a:solidFill>
              </a:rPr>
              <a:t>ClassB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클래스에 매개변수 없는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ClassB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()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를 추가한다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Both"/>
            </a:pPr>
            <a:r>
              <a:rPr lang="en-US" altLang="ko-KR" sz="1000" b="1" dirty="0" err="1" smtClean="0">
                <a:solidFill>
                  <a:schemeClr val="tx1"/>
                </a:solidFill>
              </a:rPr>
              <a:t>ClassA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클래스의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생성자마다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첫 줄에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super(0);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를 추가한다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515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971600" y="332656"/>
            <a:ext cx="7128792" cy="360040"/>
          </a:xfrm>
          <a:prstGeom prst="flowChartProcess">
            <a:avLst/>
          </a:prstGeom>
          <a:solidFill>
            <a:srgbClr val="C5FFDF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super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super()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51520" y="1435558"/>
            <a:ext cx="4500500" cy="1993442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Main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ClassA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ca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ClassA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/>
              </a:rPr>
              <a:t>윤상현</a:t>
            </a:r>
            <a:r>
              <a:rPr lang="en-US" altLang="ko-KR" sz="12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,17,</a:t>
            </a:r>
            <a:r>
              <a:rPr lang="en-US" altLang="ko-KR" sz="12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/>
              </a:rPr>
              <a:t>남자</a:t>
            </a:r>
            <a:r>
              <a:rPr lang="en-US" altLang="ko-KR" sz="12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,170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이름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:"</a:t>
            </a:r>
            <a:r>
              <a:rPr lang="ko-KR" altLang="en-US" sz="12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/>
              </a:rPr>
              <a:t>ca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나이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:"</a:t>
            </a:r>
            <a:r>
              <a:rPr lang="ko-KR" altLang="en-US" sz="12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/>
              </a:rPr>
              <a:t>ca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키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:"</a:t>
            </a:r>
            <a:r>
              <a:rPr lang="ko-KR" altLang="en-US" sz="12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/>
              </a:rPr>
              <a:t>ca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height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성별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:"</a:t>
            </a:r>
            <a:r>
              <a:rPr lang="ko-KR" altLang="en-US" sz="12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/>
              </a:rPr>
              <a:t>ca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.getGender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860032" y="1435558"/>
            <a:ext cx="4032448" cy="2412268"/>
          </a:xfrm>
          <a:prstGeom prst="roundRect">
            <a:avLst>
              <a:gd name="adj" fmla="val 290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ClassA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ClassB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String </a:t>
            </a:r>
            <a:r>
              <a:rPr lang="en-US" altLang="ko-KR" sz="12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ClassA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age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gender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                           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height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super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smtClean="0">
                <a:solidFill>
                  <a:srgbClr val="6A3E3E"/>
                </a:solidFill>
                <a:latin typeface="Consolas"/>
              </a:rPr>
              <a:t>gender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this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b="1" dirty="0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dirty="0" err="1" smtClean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b="1" dirty="0" smtClean="0">
                <a:solidFill>
                  <a:srgbClr val="6A3E3E"/>
                </a:solidFill>
                <a:latin typeface="Consolas"/>
              </a:rPr>
              <a:t>age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dirty="0" err="1" smtClean="0">
                <a:solidFill>
                  <a:srgbClr val="0000C0"/>
                </a:solidFill>
                <a:latin typeface="Consolas"/>
              </a:rPr>
              <a:t>height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b="1" dirty="0" smtClean="0">
                <a:solidFill>
                  <a:srgbClr val="6A3E3E"/>
                </a:solidFill>
                <a:latin typeface="Consolas"/>
              </a:rPr>
              <a:t>height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 b="1" dirty="0" smtClean="0">
              <a:solidFill>
                <a:prstClr val="black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1907704" y="797516"/>
            <a:ext cx="5688632" cy="355691"/>
          </a:xfrm>
          <a:prstGeom prst="flowChart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smtClean="0"/>
              <a:t>[ </a:t>
            </a:r>
            <a:r>
              <a:rPr lang="ko-KR" altLang="en-US" sz="1400" b="1" dirty="0" smtClean="0"/>
              <a:t>개념이해 </a:t>
            </a:r>
            <a:r>
              <a:rPr lang="en-US" altLang="ko-KR" sz="1400" b="1" dirty="0" smtClean="0"/>
              <a:t>] </a:t>
            </a:r>
            <a:r>
              <a:rPr lang="ko-KR" altLang="en-US" sz="1400" b="1" dirty="0" smtClean="0"/>
              <a:t>프로젝트 </a:t>
            </a:r>
            <a:r>
              <a:rPr lang="en-US" altLang="ko-KR" sz="1400" b="1" dirty="0" smtClean="0"/>
              <a:t>- [ _07</a:t>
            </a:r>
            <a:r>
              <a:rPr lang="ko-KR" altLang="en-US" sz="1400" b="1" dirty="0" err="1" smtClean="0"/>
              <a:t>상속과생성자의이해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] </a:t>
            </a:r>
            <a:r>
              <a:rPr lang="ko-KR" altLang="en-US" sz="1400" b="1" dirty="0" smtClean="0"/>
              <a:t>패키지</a:t>
            </a:r>
            <a:endParaRPr lang="ko-KR" altLang="en-US" sz="14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1520" y="3573016"/>
            <a:ext cx="4500500" cy="2960948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ClassB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gender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height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ClassB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ClassB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h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dirty="0" err="1" smtClean="0">
                <a:solidFill>
                  <a:srgbClr val="0000C0"/>
                </a:solidFill>
                <a:latin typeface="Consolas"/>
              </a:rPr>
              <a:t>height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b="1" dirty="0" smtClean="0">
                <a:solidFill>
                  <a:srgbClr val="6A3E3E"/>
                </a:solidFill>
                <a:latin typeface="Consolas"/>
              </a:rPr>
              <a:t>h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ClassB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g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dirty="0" err="1" smtClean="0">
                <a:solidFill>
                  <a:srgbClr val="0000C0"/>
                </a:solidFill>
                <a:latin typeface="Consolas"/>
              </a:rPr>
              <a:t>gender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b="1" dirty="0" smtClean="0">
                <a:solidFill>
                  <a:srgbClr val="6A3E3E"/>
                </a:solidFill>
                <a:latin typeface="Consolas"/>
              </a:rPr>
              <a:t>g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String 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getGender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gender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 b="1" i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4860032" y="4020676"/>
            <a:ext cx="4032448" cy="48844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627063" indent="-627063">
              <a:lnSpc>
                <a:spcPts val="22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탐구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1]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ClassB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에서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ClassB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를 삭제해도 될까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4860032" y="4749846"/>
            <a:ext cx="4032448" cy="60728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627063" indent="-627063">
              <a:lnSpc>
                <a:spcPts val="22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탐구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2]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ClassB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에서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ClassB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를 삭제해도 된다면 그 이유는 무엇인가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5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2" name="순서도: 처리 11"/>
          <p:cNvSpPr/>
          <p:nvPr/>
        </p:nvSpPr>
        <p:spPr>
          <a:xfrm>
            <a:off x="1043608" y="518480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상속 실습</a:t>
            </a:r>
            <a:r>
              <a:rPr lang="en-US" altLang="ko-KR" b="1" dirty="0" smtClean="0">
                <a:solidFill>
                  <a:schemeClr val="tx1"/>
                </a:solidFill>
              </a:rPr>
              <a:t>(3)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37724"/>
              </p:ext>
            </p:extLst>
          </p:nvPr>
        </p:nvGraphicFramePr>
        <p:xfrm>
          <a:off x="1068288" y="1094544"/>
          <a:ext cx="6672064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5066"/>
                <a:gridCol w="501699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Truck.java, Car.java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3985862" y="476672"/>
            <a:ext cx="2592288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80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예제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II-8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99592" y="2420889"/>
            <a:ext cx="7704856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[1]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II-8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을 작성하시오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899592" y="2924944"/>
            <a:ext cx="7704856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[2] Car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클래스에서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Car()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삭제하고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Car(String name)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추가하시오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6372200" y="2420888"/>
            <a:ext cx="1512168" cy="360039"/>
          </a:xfrm>
          <a:prstGeom prst="wedgeRoundRectCallout">
            <a:avLst>
              <a:gd name="adj1" fmla="val 22060"/>
              <a:gd name="adj2" fmla="val 130917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80</a:t>
            </a:r>
            <a:r>
              <a:rPr lang="ko-KR" altLang="en-US" sz="1050" dirty="0" smtClean="0"/>
              <a:t>쪽 하단 박스 보고 작성할 것</a:t>
            </a:r>
            <a:endParaRPr lang="ko-KR" altLang="en-US" sz="1050" dirty="0"/>
          </a:p>
        </p:txBody>
      </p:sp>
      <p:sp>
        <p:nvSpPr>
          <p:cNvPr id="19" name="순서도: 처리 18"/>
          <p:cNvSpPr/>
          <p:nvPr/>
        </p:nvSpPr>
        <p:spPr>
          <a:xfrm>
            <a:off x="899592" y="3474881"/>
            <a:ext cx="7704856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[3]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[2]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를 작성한 후 실행하시오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오류가 발생한 이유는 무엇인가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899592" y="4094490"/>
            <a:ext cx="7704856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[4]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오류가 발생하지 않도록 수정하시오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4644008" y="4136571"/>
            <a:ext cx="2088232" cy="317958"/>
          </a:xfrm>
          <a:prstGeom prst="wedgeRoundRectCallout">
            <a:avLst>
              <a:gd name="adj1" fmla="val -71673"/>
              <a:gd name="adj2" fmla="val 12397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81</a:t>
            </a:r>
            <a:r>
              <a:rPr lang="ko-KR" altLang="en-US" sz="1050" dirty="0" smtClean="0"/>
              <a:t>쪽 상단 박스 보고 작성할 것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556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2" name="순서도: 처리 11"/>
          <p:cNvSpPr/>
          <p:nvPr/>
        </p:nvSpPr>
        <p:spPr>
          <a:xfrm>
            <a:off x="1043608" y="518480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상속 실습</a:t>
            </a:r>
            <a:r>
              <a:rPr lang="en-US" altLang="ko-KR" b="1" dirty="0" smtClean="0">
                <a:solidFill>
                  <a:schemeClr val="tx1"/>
                </a:solidFill>
              </a:rPr>
              <a:t>(4)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502436"/>
              </p:ext>
            </p:extLst>
          </p:nvPr>
        </p:nvGraphicFramePr>
        <p:xfrm>
          <a:off x="1068288" y="1094544"/>
          <a:ext cx="6672064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5066"/>
                <a:gridCol w="501699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EngHello.java, Greeting.java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3985862" y="476672"/>
            <a:ext cx="2592288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82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예제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II-9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1043608" y="3356992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상속 실습</a:t>
            </a:r>
            <a:r>
              <a:rPr lang="en-US" altLang="ko-KR" b="1" dirty="0" smtClean="0">
                <a:solidFill>
                  <a:schemeClr val="tx1"/>
                </a:solidFill>
              </a:rPr>
              <a:t>(5)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13781"/>
              </p:ext>
            </p:extLst>
          </p:nvPr>
        </p:nvGraphicFramePr>
        <p:xfrm>
          <a:off x="1068288" y="3933056"/>
          <a:ext cx="6672064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5066"/>
                <a:gridCol w="501699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MyClass.java, GrandFather.java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>
          <a:xfrm>
            <a:off x="3985862" y="3315184"/>
            <a:ext cx="3178426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83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예제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II-10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971600" y="5301208"/>
            <a:ext cx="6768752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627063" indent="-627063">
              <a:lnSpc>
                <a:spcPts val="22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탐구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] super(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str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을 삭제해도 될까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만일 오류가 발생한다면 그 이유는 무엇인가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7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16" name="순서도: 처리 15"/>
          <p:cNvSpPr/>
          <p:nvPr/>
        </p:nvSpPr>
        <p:spPr>
          <a:xfrm>
            <a:off x="755576" y="476672"/>
            <a:ext cx="3312368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(3)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상속과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오버라이딩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1259632" y="1268760"/>
            <a:ext cx="6840760" cy="2088232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자식 클래스는 부모 클래스의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재정의하여 사용할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44475" indent="-244475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err="1">
                <a:solidFill>
                  <a:schemeClr val="tx1"/>
                </a:solidFill>
              </a:rPr>
              <a:t>메소드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</a:rPr>
              <a:t>오버라이딩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ko-KR" altLang="en-US" sz="1400" b="1" dirty="0">
                <a:solidFill>
                  <a:schemeClr val="tx1"/>
                </a:solidFill>
              </a:rPr>
              <a:t>부모 클래스의 </a:t>
            </a:r>
            <a:r>
              <a:rPr lang="ko-KR" altLang="en-US" sz="1400" b="1" dirty="0" err="1">
                <a:solidFill>
                  <a:schemeClr val="tx1"/>
                </a:solidFill>
              </a:rPr>
              <a:t>메소드와</a:t>
            </a:r>
            <a:r>
              <a:rPr lang="ko-KR" altLang="en-US" sz="1400" b="1" dirty="0">
                <a:solidFill>
                  <a:schemeClr val="tx1"/>
                </a:solidFill>
              </a:rPr>
              <a:t> 동일한 </a:t>
            </a:r>
            <a:r>
              <a:rPr lang="ko-KR" altLang="en-US" sz="1400" b="1" dirty="0" err="1">
                <a:solidFill>
                  <a:schemeClr val="tx1"/>
                </a:solidFill>
              </a:rPr>
              <a:t>메소드를</a:t>
            </a:r>
            <a:r>
              <a:rPr lang="ko-KR" altLang="en-US" sz="1400" b="1" dirty="0">
                <a:solidFill>
                  <a:schemeClr val="tx1"/>
                </a:solidFill>
              </a:rPr>
              <a:t> 자식 클래스에서 다시 정의하는 것이다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 marL="244475" indent="-244475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오버라이딩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조건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이름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매개변수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반환형이 모두 같아야 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44475" indent="-244475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특별한 지시가 없는 한 자식 클래스의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호출된다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44475" indent="-244475"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static, final, private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오버라이딩할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수 없다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427984" y="449389"/>
            <a:ext cx="2634912" cy="48661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84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참고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3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971600" y="404664"/>
            <a:ext cx="7128792" cy="432048"/>
          </a:xfrm>
          <a:prstGeom prst="flowChartProcess">
            <a:avLst/>
          </a:prstGeom>
          <a:solidFill>
            <a:srgbClr val="C5FFDF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자식 클래스는 부모 클래스의 </a:t>
            </a:r>
            <a:r>
              <a:rPr lang="ko-KR" altLang="en-US" sz="1600" b="1" dirty="0" err="1">
                <a:solidFill>
                  <a:schemeClr val="tx1"/>
                </a:solidFill>
              </a:rPr>
              <a:t>메소드를</a:t>
            </a:r>
            <a:r>
              <a:rPr lang="ko-KR" altLang="en-US" sz="1600" b="1" dirty="0">
                <a:solidFill>
                  <a:schemeClr val="tx1"/>
                </a:solidFill>
              </a:rPr>
              <a:t> 재정의하여 사용할 수 있다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308787" y="1830693"/>
            <a:ext cx="3443870" cy="1584176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Main {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 main(String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ClassA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ca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ClassA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ca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.method1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ca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.method2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08787" y="3558885"/>
            <a:ext cx="3443870" cy="1382283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ClassA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ClassB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void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method2()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/>
              </a:rPr>
              <a:t>ClassA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의 </a:t>
            </a:r>
            <a:endParaRPr lang="en-US" altLang="ko-KR" sz="1200" b="1" i="1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/>
              </a:rPr>
              <a:t>                    method2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()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호출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!"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 b="1" dirty="0" smtClean="0">
              <a:solidFill>
                <a:prstClr val="black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44554" y="1829976"/>
            <a:ext cx="3443870" cy="2178536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ClassB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void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method1()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/>
              </a:rPr>
              <a:t>ClassB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의 </a:t>
            </a:r>
            <a:endParaRPr lang="en-US" altLang="ko-KR" sz="1200" b="1" i="1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/>
              </a:rPr>
              <a:t>                    method1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()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호출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!"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void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method2()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/>
              </a:rPr>
              <a:t>ClassB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의 </a:t>
            </a:r>
            <a:endParaRPr lang="en-US" altLang="ko-KR" sz="1200" b="1" i="1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/>
              </a:rPr>
              <a:t>                    method2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()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호출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!"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1907704" y="1124744"/>
            <a:ext cx="5688632" cy="355691"/>
          </a:xfrm>
          <a:prstGeom prst="flowChart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smtClean="0"/>
              <a:t>[ </a:t>
            </a:r>
            <a:r>
              <a:rPr lang="ko-KR" altLang="en-US" sz="1400" b="1" dirty="0" smtClean="0"/>
              <a:t>개념이해 </a:t>
            </a:r>
            <a:r>
              <a:rPr lang="en-US" altLang="ko-KR" sz="1400" b="1" dirty="0" smtClean="0"/>
              <a:t>] </a:t>
            </a:r>
            <a:r>
              <a:rPr lang="ko-KR" altLang="en-US" sz="1400" b="1" dirty="0" smtClean="0"/>
              <a:t>프로젝트 </a:t>
            </a:r>
            <a:r>
              <a:rPr lang="en-US" altLang="ko-KR" sz="1400" b="1" dirty="0" smtClean="0"/>
              <a:t>- [ _08</a:t>
            </a:r>
            <a:r>
              <a:rPr lang="ko-KR" altLang="en-US" sz="1400" b="1" dirty="0" err="1" smtClean="0"/>
              <a:t>메소드오버라이딩의이해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] </a:t>
            </a:r>
            <a:r>
              <a:rPr lang="ko-KR" altLang="en-US" sz="1400" b="1" dirty="0" smtClean="0"/>
              <a:t>패키지</a:t>
            </a:r>
            <a:endParaRPr lang="ko-KR" altLang="en-US" sz="1400" b="1" dirty="0"/>
          </a:p>
        </p:txBody>
      </p:sp>
      <p:sp>
        <p:nvSpPr>
          <p:cNvPr id="16" name="순서도: 처리 15"/>
          <p:cNvSpPr/>
          <p:nvPr/>
        </p:nvSpPr>
        <p:spPr>
          <a:xfrm>
            <a:off x="808727" y="5157192"/>
            <a:ext cx="7596208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탐구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1]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출력 결과를 쓰시오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08727" y="5733256"/>
            <a:ext cx="7596208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탐구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2]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ClassB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클래스의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method1()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을 호출하려면 어떻게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해야할까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14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884260" y="5062999"/>
            <a:ext cx="3962396" cy="1094337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204740" y="5064643"/>
            <a:ext cx="3399708" cy="1094337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204740" y="3479638"/>
            <a:ext cx="3399708" cy="1177388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84260" y="3494714"/>
            <a:ext cx="3962396" cy="1162312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338" y="548680"/>
            <a:ext cx="3371150" cy="245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8" name="순서도: 처리 17"/>
          <p:cNvSpPr/>
          <p:nvPr/>
        </p:nvSpPr>
        <p:spPr>
          <a:xfrm>
            <a:off x="827584" y="957496"/>
            <a:ext cx="4680520" cy="203945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192088" indent="-192088"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객체 안에서 동일한 이름의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서로 다른 기능을 수행할 수 있도록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오버로딩과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오버라이딩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두 가지 방식이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374650" indent="-374650"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   ▥ 오버로딩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(overloading):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매개변수의 개수나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다르게 하면 동일한 이름의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여러 개 만들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374650" indent="-374650">
              <a:lnSpc>
                <a:spcPts val="2200"/>
              </a:lnSpc>
            </a:pPr>
            <a:r>
              <a:rPr lang="ko-KR" altLang="en-US" sz="1200" b="1" dirty="0" smtClean="0">
                <a:solidFill>
                  <a:prstClr val="black"/>
                </a:solidFill>
              </a:rPr>
              <a:t>   </a:t>
            </a:r>
            <a:r>
              <a:rPr lang="ko-KR" altLang="en-US" sz="1200" b="1" dirty="0">
                <a:solidFill>
                  <a:prstClr val="black"/>
                </a:solidFill>
              </a:rPr>
              <a:t>▥ </a:t>
            </a:r>
            <a:r>
              <a:rPr lang="ko-KR" altLang="en-US" sz="1200" b="1" dirty="0" err="1" smtClean="0">
                <a:solidFill>
                  <a:prstClr val="black"/>
                </a:solidFill>
              </a:rPr>
              <a:t>오버라이딩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(overriding):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상위클래스가 물려준 </a:t>
            </a:r>
            <a:r>
              <a:rPr lang="ko-KR" altLang="en-US" sz="1200" b="1" dirty="0" err="1" smtClean="0">
                <a:solidFill>
                  <a:prstClr val="black"/>
                </a:solidFill>
              </a:rPr>
              <a:t>메소드를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하위 클래스가 작업 내용을 재정의할 수 있다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827584" y="548680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err="1" smtClean="0">
                <a:solidFill>
                  <a:schemeClr val="tx1"/>
                </a:solidFill>
              </a:rPr>
              <a:t>다형성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6452944" y="1194000"/>
            <a:ext cx="2337209" cy="604943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7002977" y="2916917"/>
            <a:ext cx="1440160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오버로딩의 예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3539130"/>
            <a:ext cx="3635216" cy="110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140" y="5156650"/>
            <a:ext cx="3027998" cy="92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661" y="4522559"/>
            <a:ext cx="733425" cy="2571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3589667"/>
            <a:ext cx="257369" cy="1008112"/>
          </a:xfrm>
          <a:prstGeom prst="rect">
            <a:avLst/>
          </a:prstGeom>
          <a:solidFill>
            <a:srgbClr val="92D050"/>
          </a:solidFill>
        </p:spPr>
        <p:txBody>
          <a:bodyPr vert="eaVert" wrap="square" lIns="36000" rIns="36000" rtlCol="0" anchor="ctr">
            <a:spAutoFit/>
          </a:bodyPr>
          <a:lstStyle/>
          <a:p>
            <a:pPr algn="ctr"/>
            <a:r>
              <a:rPr lang="ko-KR" altLang="en-US" sz="1200" dirty="0" err="1" smtClean="0"/>
              <a:t>메인클래스</a:t>
            </a:r>
            <a:endParaRPr lang="ko-KR" altLang="en-US" sz="1200" dirty="0"/>
          </a:p>
        </p:txBody>
      </p:sp>
      <p:sp>
        <p:nvSpPr>
          <p:cNvPr id="44" name="순서도: 처리 43"/>
          <p:cNvSpPr/>
          <p:nvPr/>
        </p:nvSpPr>
        <p:spPr>
          <a:xfrm>
            <a:off x="900375" y="3132830"/>
            <a:ext cx="1517395" cy="346808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100" b="1" smtClean="0">
                <a:solidFill>
                  <a:schemeClr val="tx1"/>
                </a:solidFill>
              </a:rPr>
              <a:t>오버라이딩의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예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5151210"/>
            <a:ext cx="2793206" cy="90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652120" y="5320936"/>
            <a:ext cx="2810018" cy="57676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661" y="6006152"/>
            <a:ext cx="838200" cy="2857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순서도: 처리 49"/>
          <p:cNvSpPr/>
          <p:nvPr/>
        </p:nvSpPr>
        <p:spPr>
          <a:xfrm>
            <a:off x="6965557" y="5140558"/>
            <a:ext cx="936229" cy="18767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02337" y="5320936"/>
            <a:ext cx="2810018" cy="57676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순서도: 처리 52"/>
          <p:cNvSpPr/>
          <p:nvPr/>
        </p:nvSpPr>
        <p:spPr>
          <a:xfrm>
            <a:off x="2123591" y="5140558"/>
            <a:ext cx="375769" cy="189088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1781093" y="4257860"/>
            <a:ext cx="17107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781093" y="4066271"/>
            <a:ext cx="17107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81" y="3540332"/>
            <a:ext cx="2615089" cy="93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처리 47"/>
          <p:cNvSpPr/>
          <p:nvPr/>
        </p:nvSpPr>
        <p:spPr>
          <a:xfrm>
            <a:off x="6965557" y="3546889"/>
            <a:ext cx="936229" cy="18767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060724" y="3341160"/>
            <a:ext cx="288032" cy="28803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5060724" y="4920627"/>
            <a:ext cx="288032" cy="28803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83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2" name="순서도: 처리 11"/>
          <p:cNvSpPr/>
          <p:nvPr/>
        </p:nvSpPr>
        <p:spPr>
          <a:xfrm>
            <a:off x="1043608" y="518480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상속 실습</a:t>
            </a:r>
            <a:r>
              <a:rPr lang="en-US" altLang="ko-KR" b="1" dirty="0" smtClean="0">
                <a:solidFill>
                  <a:schemeClr val="tx1"/>
                </a:solidFill>
              </a:rPr>
              <a:t>(6)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33015"/>
              </p:ext>
            </p:extLst>
          </p:nvPr>
        </p:nvGraphicFramePr>
        <p:xfrm>
          <a:off x="1068288" y="1094544"/>
          <a:ext cx="6672064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5066"/>
                <a:gridCol w="501699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MainTruckExam.java, Car.java, Truck.java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3985862" y="476672"/>
            <a:ext cx="2890394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84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예제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II-11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9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16" name="순서도: 처리 15"/>
          <p:cNvSpPr/>
          <p:nvPr/>
        </p:nvSpPr>
        <p:spPr>
          <a:xfrm>
            <a:off x="755576" y="476672"/>
            <a:ext cx="4320480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(4)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객체의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형변환과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가상메소드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1259632" y="1268760"/>
            <a:ext cx="6840760" cy="230425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객체의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클래스형이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서로 상속 관계에 있을 때에만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형변환을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66700" indent="-266700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>
                <a:solidFill>
                  <a:schemeClr val="tx1"/>
                </a:solidFill>
              </a:rPr>
              <a:t>자식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클래스형은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부모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클래스형으로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형변환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묵시적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형변환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업캐스팅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그러나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그 반대는 불가능하다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66700" indent="-266700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부모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클래스형으로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업캐스팅된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것은 자식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클래스형으로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형변환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명시적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형변환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다운캐스팅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66700" indent="-266700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부모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클래스형으로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업캐스팅된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객체를 통해서 자식 클래스의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호출할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64088" y="449389"/>
            <a:ext cx="2634912" cy="48661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85~92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참고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25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667057" y="260648"/>
            <a:ext cx="7737878" cy="432048"/>
          </a:xfrm>
          <a:prstGeom prst="flowChartProcess">
            <a:avLst/>
          </a:prstGeom>
          <a:solidFill>
            <a:srgbClr val="C5FFDF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600" b="1" dirty="0" err="1" smtClean="0">
                <a:solidFill>
                  <a:schemeClr val="tx1"/>
                </a:solidFill>
              </a:rPr>
              <a:t>업캐스팅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자식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클래스형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객체는 부모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클래스형으로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자동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묵시적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형변환할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수 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55576" y="1340768"/>
            <a:ext cx="3672408" cy="2177820"/>
          </a:xfrm>
          <a:prstGeom prst="roundRect">
            <a:avLst>
              <a:gd name="adj" fmla="val 4814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main(String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ClassB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cb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=11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cb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=12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.methodB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1907704" y="836712"/>
            <a:ext cx="5688632" cy="355691"/>
          </a:xfrm>
          <a:prstGeom prst="flowChart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smtClean="0"/>
              <a:t>[ </a:t>
            </a:r>
            <a:r>
              <a:rPr lang="ko-KR" altLang="en-US" sz="1400" b="1" dirty="0" smtClean="0"/>
              <a:t>개념이해 </a:t>
            </a:r>
            <a:r>
              <a:rPr lang="en-US" altLang="ko-KR" sz="1400" b="1" dirty="0" smtClean="0"/>
              <a:t>] </a:t>
            </a:r>
            <a:r>
              <a:rPr lang="ko-KR" altLang="en-US" sz="1400" b="1" dirty="0" smtClean="0"/>
              <a:t>프로젝트 </a:t>
            </a:r>
            <a:r>
              <a:rPr lang="en-US" altLang="ko-KR" sz="1400" b="1" dirty="0" smtClean="0"/>
              <a:t>- [ _09</a:t>
            </a:r>
            <a:r>
              <a:rPr lang="ko-KR" altLang="en-US" sz="1400" b="1" dirty="0" err="1" smtClean="0"/>
              <a:t>객체의형변환의이해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] </a:t>
            </a:r>
            <a:r>
              <a:rPr lang="ko-KR" altLang="en-US" sz="1400" b="1" dirty="0" smtClean="0"/>
              <a:t>패키지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55576" y="3604795"/>
            <a:ext cx="3672408" cy="1480389"/>
          </a:xfrm>
          <a:prstGeom prst="roundRect">
            <a:avLst>
              <a:gd name="adj" fmla="val 4814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methodA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호출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5576" y="5171391"/>
            <a:ext cx="3672408" cy="1480389"/>
          </a:xfrm>
          <a:prstGeom prst="roundRect">
            <a:avLst>
              <a:gd name="adj" fmla="val 4814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methodB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호출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868144" y="2204864"/>
            <a:ext cx="2664296" cy="2016224"/>
          </a:xfrm>
          <a:prstGeom prst="roundRect">
            <a:avLst>
              <a:gd name="adj" fmla="val 9468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57699" y="2073979"/>
            <a:ext cx="149867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</a:t>
            </a:r>
            <a:r>
              <a:rPr lang="en-US" altLang="ko-KR" dirty="0" smtClean="0">
                <a:solidFill>
                  <a:schemeClr val="bg1"/>
                </a:solidFill>
              </a:rPr>
              <a:t>ew </a:t>
            </a:r>
            <a:r>
              <a:rPr lang="en-US" altLang="ko-KR" dirty="0" err="1" smtClean="0">
                <a:solidFill>
                  <a:schemeClr val="bg1"/>
                </a:solidFill>
              </a:rPr>
              <a:t>ClassA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28746" y="2536438"/>
            <a:ext cx="2117260" cy="751159"/>
          </a:xfrm>
          <a:prstGeom prst="roundRect">
            <a:avLst>
              <a:gd name="adj" fmla="val 9468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16000" rtlCol="0" anchor="ctr"/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a1;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a2;</a:t>
            </a:r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methodA</a:t>
            </a:r>
            <a:r>
              <a:rPr lang="en-US" altLang="ko-KR" sz="1400" dirty="0" smtClean="0"/>
              <a:t>() {}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28746" y="3378763"/>
            <a:ext cx="2117260" cy="751159"/>
          </a:xfrm>
          <a:prstGeom prst="roundRect">
            <a:avLst>
              <a:gd name="adj" fmla="val 9468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16000" rtlCol="0" anchor="ctr"/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b1;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b2;</a:t>
            </a:r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methodB</a:t>
            </a:r>
            <a:r>
              <a:rPr lang="en-US" altLang="ko-KR" sz="1400" dirty="0" smtClean="0"/>
              <a:t>() {}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052455" y="2538190"/>
            <a:ext cx="277327" cy="749407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dirty="0" smtClean="0"/>
              <a:t>this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052455" y="3382849"/>
            <a:ext cx="277327" cy="747073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dirty="0" smtClean="0"/>
              <a:t>super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94208" y="2092350"/>
            <a:ext cx="43152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cb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0" name="직선 화살표 연결선 29"/>
          <p:cNvCxnSpPr>
            <a:stCxn id="23" idx="3"/>
            <a:endCxn id="17" idx="1"/>
          </p:cNvCxnSpPr>
          <p:nvPr/>
        </p:nvCxnSpPr>
        <p:spPr>
          <a:xfrm flipV="1">
            <a:off x="5525736" y="2258645"/>
            <a:ext cx="931963" cy="18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endCxn id="21" idx="1"/>
          </p:cNvCxnSpPr>
          <p:nvPr/>
        </p:nvCxnSpPr>
        <p:spPr>
          <a:xfrm rot="5400000">
            <a:off x="5545863" y="2857906"/>
            <a:ext cx="1405072" cy="391888"/>
          </a:xfrm>
          <a:prstGeom prst="bentConnector4">
            <a:avLst>
              <a:gd name="adj1" fmla="val 553"/>
              <a:gd name="adj2" fmla="val 17685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5724128" y="4293096"/>
            <a:ext cx="2962671" cy="2048386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lnSpc>
                <a:spcPts val="1800"/>
              </a:lnSpc>
            </a:pPr>
            <a:r>
              <a:rPr lang="en-US" altLang="ko-KR" sz="1050" dirty="0" smtClean="0"/>
              <a:t>※ ca</a:t>
            </a:r>
            <a:r>
              <a:rPr lang="ko-KR" altLang="en-US" sz="1050" dirty="0" smtClean="0"/>
              <a:t>의 </a:t>
            </a:r>
            <a:r>
              <a:rPr lang="ko-KR" altLang="en-US" sz="1050" dirty="0" err="1" smtClean="0"/>
              <a:t>참조값을</a:t>
            </a:r>
            <a:r>
              <a:rPr lang="ko-KR" altLang="en-US" sz="1050" dirty="0" smtClean="0"/>
              <a:t> </a:t>
            </a:r>
            <a:r>
              <a:rPr lang="en-US" altLang="ko-KR" sz="1050" dirty="0" err="1" smtClean="0"/>
              <a:t>cb</a:t>
            </a:r>
            <a:r>
              <a:rPr lang="ko-KR" altLang="en-US" sz="1050" dirty="0" smtClean="0"/>
              <a:t>에 복사하면</a:t>
            </a:r>
            <a:r>
              <a:rPr lang="en-US" altLang="ko-KR" sz="1050" dirty="0" smtClean="0"/>
              <a:t>.</a:t>
            </a:r>
          </a:p>
          <a:p>
            <a:pPr marL="133350" indent="-133350">
              <a:lnSpc>
                <a:spcPts val="18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</a:t>
            </a:r>
            <a:r>
              <a:rPr lang="en-US" altLang="ko-KR" sz="1050" dirty="0" err="1" smtClean="0"/>
              <a:t>cb</a:t>
            </a:r>
            <a:r>
              <a:rPr lang="ko-KR" altLang="en-US" sz="1050" dirty="0" smtClean="0"/>
              <a:t>는 참조 객체</a:t>
            </a:r>
            <a:r>
              <a:rPr lang="en-US" altLang="ko-KR" sz="1050" dirty="0" smtClean="0"/>
              <a:t>(new </a:t>
            </a:r>
            <a:r>
              <a:rPr lang="en-US" altLang="ko-KR" sz="1050" dirty="0" err="1" smtClean="0"/>
              <a:t>ClassA</a:t>
            </a:r>
            <a:r>
              <a:rPr lang="en-US" altLang="ko-KR" sz="1050" dirty="0" smtClean="0"/>
              <a:t>())</a:t>
            </a:r>
            <a:r>
              <a:rPr lang="ko-KR" altLang="en-US" sz="1050" dirty="0" smtClean="0"/>
              <a:t> 내에서 </a:t>
            </a:r>
            <a:r>
              <a:rPr lang="en-US" altLang="ko-KR" sz="1050" dirty="0" err="1" smtClean="0"/>
              <a:t>cb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자신과 동일한 모양</a:t>
            </a:r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클래스형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을 찾는다</a:t>
            </a:r>
            <a:r>
              <a:rPr lang="en-US" altLang="ko-KR" sz="1050" dirty="0" smtClean="0"/>
              <a:t>.</a:t>
            </a:r>
          </a:p>
          <a:p>
            <a:pPr marL="133350" indent="-133350">
              <a:lnSpc>
                <a:spcPts val="18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</a:t>
            </a:r>
            <a:r>
              <a:rPr lang="en-US" altLang="ko-KR" sz="1050" dirty="0" err="1" smtClean="0"/>
              <a:t>cb</a:t>
            </a:r>
            <a:r>
              <a:rPr lang="ko-KR" altLang="en-US" sz="1050" dirty="0" smtClean="0"/>
              <a:t>의 모양인 </a:t>
            </a:r>
            <a:r>
              <a:rPr lang="en-US" altLang="ko-KR" sz="1050" dirty="0" err="1" smtClean="0"/>
              <a:t>ClassB</a:t>
            </a:r>
            <a:r>
              <a:rPr lang="ko-KR" altLang="en-US" sz="1050" dirty="0" smtClean="0"/>
              <a:t>형이 참조 객체</a:t>
            </a:r>
            <a:r>
              <a:rPr lang="en-US" altLang="ko-KR" sz="1050" dirty="0" smtClean="0"/>
              <a:t>(new </a:t>
            </a:r>
            <a:r>
              <a:rPr lang="en-US" altLang="ko-KR" sz="1050" dirty="0" err="1" smtClean="0"/>
              <a:t>ClassA</a:t>
            </a:r>
            <a:r>
              <a:rPr lang="en-US" altLang="ko-KR" sz="1050" dirty="0" smtClean="0"/>
              <a:t>())</a:t>
            </a:r>
            <a:r>
              <a:rPr lang="ko-KR" altLang="en-US" sz="1050" dirty="0" smtClean="0"/>
              <a:t> 내에 포함되어 있으므로</a:t>
            </a:r>
            <a:endParaRPr lang="en-US" altLang="ko-KR" sz="1050" dirty="0" smtClean="0"/>
          </a:p>
          <a:p>
            <a:pPr marL="133350" indent="-133350">
              <a:lnSpc>
                <a:spcPts val="18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cb.b1;</a:t>
            </a:r>
          </a:p>
          <a:p>
            <a:pPr marL="133350" indent="-133350">
              <a:lnSpc>
                <a:spcPts val="18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cb.b2;</a:t>
            </a:r>
          </a:p>
          <a:p>
            <a:pPr marL="133350" indent="-133350">
              <a:lnSpc>
                <a:spcPts val="18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</a:t>
            </a:r>
            <a:r>
              <a:rPr lang="en-US" altLang="ko-KR" sz="1050" dirty="0" err="1" smtClean="0"/>
              <a:t>cb.method</a:t>
            </a:r>
            <a:r>
              <a:rPr lang="en-US" altLang="ko-KR" sz="1050" dirty="0" smtClean="0"/>
              <a:t>();</a:t>
            </a:r>
          </a:p>
          <a:p>
            <a:pPr marL="133350" indent="-133350">
              <a:lnSpc>
                <a:spcPts val="18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</a:t>
            </a:r>
            <a:r>
              <a:rPr lang="ko-KR" altLang="en-US" sz="1050" dirty="0" smtClean="0"/>
              <a:t>에 접근할 수 있다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10282" y="2165297"/>
            <a:ext cx="1661517" cy="1778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094208" y="1494502"/>
            <a:ext cx="41389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ca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6" name="직선 화살표 연결선 45"/>
          <p:cNvCxnSpPr>
            <a:stCxn id="45" idx="3"/>
          </p:cNvCxnSpPr>
          <p:nvPr/>
        </p:nvCxnSpPr>
        <p:spPr>
          <a:xfrm>
            <a:off x="5508104" y="1679168"/>
            <a:ext cx="936239" cy="5402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110282" y="2491515"/>
            <a:ext cx="1661517" cy="613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727302" y="222064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 O )</a:t>
            </a:r>
            <a:endParaRPr lang="ko-KR" altLang="en-US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937229" y="2389499"/>
            <a:ext cx="765691" cy="28970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27000" indent="-127000">
              <a:lnSpc>
                <a:spcPts val="1800"/>
              </a:lnSpc>
            </a:pPr>
            <a:r>
              <a:rPr lang="en-US" altLang="ko-KR" sz="1050" dirty="0" err="1" smtClean="0"/>
              <a:t>ClassB</a:t>
            </a:r>
            <a:r>
              <a:rPr lang="ko-KR" altLang="en-US" sz="1050" dirty="0" smtClean="0"/>
              <a:t>형</a:t>
            </a:r>
            <a:endParaRPr lang="en-US" altLang="ko-KR" sz="1050" dirty="0" smtClean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41282" y="3732019"/>
            <a:ext cx="765691" cy="28970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27000" indent="-127000">
              <a:lnSpc>
                <a:spcPts val="1800"/>
              </a:lnSpc>
            </a:pPr>
            <a:r>
              <a:rPr lang="en-US" altLang="ko-KR" sz="1050" dirty="0" err="1" smtClean="0"/>
              <a:t>ClassB</a:t>
            </a:r>
            <a:r>
              <a:rPr lang="ko-KR" altLang="en-US" sz="1050" dirty="0" smtClean="0"/>
              <a:t>형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7761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667057" y="260648"/>
            <a:ext cx="7737878" cy="432048"/>
          </a:xfrm>
          <a:prstGeom prst="flowChartProcess">
            <a:avLst/>
          </a:prstGeom>
          <a:solidFill>
            <a:srgbClr val="C5FFDF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부모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클래스형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객체는 자식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클래스형으로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형변환할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수 없다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55576" y="1340767"/>
            <a:ext cx="3672408" cy="2476489"/>
          </a:xfrm>
          <a:prstGeom prst="roundRect">
            <a:avLst>
              <a:gd name="adj" fmla="val 4814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main(String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ClassB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ca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    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en-US" altLang="ko-KR" sz="12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ca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=31; </a:t>
            </a: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=32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ca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=33; </a:t>
            </a: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=34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.methodA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.methodB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1907704" y="836712"/>
            <a:ext cx="5688632" cy="355691"/>
          </a:xfrm>
          <a:prstGeom prst="flowChart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smtClean="0"/>
              <a:t>[ </a:t>
            </a:r>
            <a:r>
              <a:rPr lang="ko-KR" altLang="en-US" sz="1400" b="1" dirty="0" smtClean="0"/>
              <a:t>개념이해 </a:t>
            </a:r>
            <a:r>
              <a:rPr lang="en-US" altLang="ko-KR" sz="1400" b="1" dirty="0" smtClean="0"/>
              <a:t>] </a:t>
            </a:r>
            <a:r>
              <a:rPr lang="ko-KR" altLang="en-US" sz="1400" b="1" dirty="0" smtClean="0"/>
              <a:t>프로젝트 </a:t>
            </a:r>
            <a:r>
              <a:rPr lang="en-US" altLang="ko-KR" sz="1400" b="1" dirty="0" smtClean="0"/>
              <a:t>- [ _09</a:t>
            </a:r>
            <a:r>
              <a:rPr lang="ko-KR" altLang="en-US" sz="1400" b="1" dirty="0" err="1" smtClean="0"/>
              <a:t>객체의형변환의이해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] </a:t>
            </a:r>
            <a:r>
              <a:rPr lang="ko-KR" altLang="en-US" sz="1400" b="1" dirty="0" smtClean="0"/>
              <a:t>패키지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55576" y="3869546"/>
            <a:ext cx="3672408" cy="1402634"/>
          </a:xfrm>
          <a:prstGeom prst="roundRect">
            <a:avLst>
              <a:gd name="adj" fmla="val 4814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methodA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호출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5576" y="5308759"/>
            <a:ext cx="3672408" cy="1432609"/>
          </a:xfrm>
          <a:prstGeom prst="roundRect">
            <a:avLst>
              <a:gd name="adj" fmla="val 4814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methodB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호출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868144" y="2204864"/>
            <a:ext cx="2664296" cy="1355801"/>
          </a:xfrm>
          <a:prstGeom prst="roundRect">
            <a:avLst>
              <a:gd name="adj" fmla="val 9468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57699" y="2073979"/>
            <a:ext cx="149867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</a:t>
            </a:r>
            <a:r>
              <a:rPr lang="en-US" altLang="ko-KR" dirty="0" smtClean="0">
                <a:solidFill>
                  <a:schemeClr val="bg1"/>
                </a:solidFill>
              </a:rPr>
              <a:t>ew </a:t>
            </a:r>
            <a:r>
              <a:rPr lang="en-US" altLang="ko-KR" dirty="0" err="1" smtClean="0">
                <a:solidFill>
                  <a:schemeClr val="bg1"/>
                </a:solidFill>
              </a:rPr>
              <a:t>ClassB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28746" y="2536438"/>
            <a:ext cx="2117260" cy="751159"/>
          </a:xfrm>
          <a:prstGeom prst="roundRect">
            <a:avLst>
              <a:gd name="adj" fmla="val 9468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16000" rtlCol="0" anchor="ctr"/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b1;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b2;</a:t>
            </a:r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methodB</a:t>
            </a:r>
            <a:r>
              <a:rPr lang="en-US" altLang="ko-KR" sz="1400" dirty="0" smtClean="0"/>
              <a:t>() {}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052455" y="2538190"/>
            <a:ext cx="277327" cy="749407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dirty="0" smtClean="0"/>
              <a:t>this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94208" y="2092350"/>
            <a:ext cx="41389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ca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0" name="직선 화살표 연결선 29"/>
          <p:cNvCxnSpPr>
            <a:stCxn id="23" idx="3"/>
            <a:endCxn id="17" idx="1"/>
          </p:cNvCxnSpPr>
          <p:nvPr/>
        </p:nvCxnSpPr>
        <p:spPr>
          <a:xfrm flipV="1">
            <a:off x="5508104" y="2258645"/>
            <a:ext cx="949595" cy="18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5724128" y="3742502"/>
            <a:ext cx="3096343" cy="1486698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lnSpc>
                <a:spcPts val="2000"/>
              </a:lnSpc>
            </a:pPr>
            <a:r>
              <a:rPr lang="en-US" altLang="ko-KR" sz="1050" dirty="0" smtClean="0"/>
              <a:t>※ </a:t>
            </a:r>
            <a:r>
              <a:rPr lang="en-US" altLang="ko-KR" sz="1050" dirty="0" err="1" smtClean="0"/>
              <a:t>cb</a:t>
            </a:r>
            <a:r>
              <a:rPr lang="ko-KR" altLang="en-US" sz="1050" dirty="0" smtClean="0"/>
              <a:t>의 </a:t>
            </a:r>
            <a:r>
              <a:rPr lang="ko-KR" altLang="en-US" sz="1050" dirty="0" err="1" smtClean="0"/>
              <a:t>참조값을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ca</a:t>
            </a:r>
            <a:r>
              <a:rPr lang="ko-KR" altLang="en-US" sz="1050" dirty="0" smtClean="0"/>
              <a:t>에 복사하면</a:t>
            </a:r>
            <a:r>
              <a:rPr lang="en-US" altLang="ko-KR" sz="1050" dirty="0" smtClean="0"/>
              <a:t>.</a:t>
            </a:r>
          </a:p>
          <a:p>
            <a:pPr marL="133350" indent="-133350">
              <a:lnSpc>
                <a:spcPts val="2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ca</a:t>
            </a:r>
            <a:r>
              <a:rPr lang="ko-KR" altLang="en-US" sz="1050" dirty="0" smtClean="0"/>
              <a:t>는 참조 객체</a:t>
            </a:r>
            <a:r>
              <a:rPr lang="en-US" altLang="ko-KR" sz="1050" dirty="0" smtClean="0"/>
              <a:t>(new </a:t>
            </a:r>
            <a:r>
              <a:rPr lang="en-US" altLang="ko-KR" sz="1050" dirty="0" err="1" smtClean="0"/>
              <a:t>ClassB</a:t>
            </a:r>
            <a:r>
              <a:rPr lang="en-US" altLang="ko-KR" sz="1050" dirty="0" smtClean="0"/>
              <a:t>())</a:t>
            </a:r>
            <a:r>
              <a:rPr lang="ko-KR" altLang="en-US" sz="1050" dirty="0" smtClean="0"/>
              <a:t> 내에서 자신과 동일한 모양</a:t>
            </a:r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클래스형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을 찾는다</a:t>
            </a:r>
            <a:r>
              <a:rPr lang="en-US" altLang="ko-KR" sz="1050" dirty="0" smtClean="0"/>
              <a:t>.</a:t>
            </a:r>
          </a:p>
          <a:p>
            <a:pPr marL="133350" indent="-133350">
              <a:lnSpc>
                <a:spcPts val="2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ca</a:t>
            </a:r>
            <a:r>
              <a:rPr lang="ko-KR" altLang="en-US" sz="1050" dirty="0" smtClean="0"/>
              <a:t>는 </a:t>
            </a:r>
            <a:r>
              <a:rPr lang="en-US" altLang="ko-KR" sz="1050" dirty="0" err="1" smtClean="0"/>
              <a:t>ClassA</a:t>
            </a:r>
            <a:r>
              <a:rPr lang="ko-KR" altLang="en-US" sz="1050" dirty="0" smtClean="0"/>
              <a:t>형인데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 참조 객체</a:t>
            </a:r>
            <a:r>
              <a:rPr lang="en-US" altLang="ko-KR" sz="1050" dirty="0" smtClean="0"/>
              <a:t>(new </a:t>
            </a:r>
            <a:r>
              <a:rPr lang="en-US" altLang="ko-KR" sz="1050" dirty="0" err="1" smtClean="0"/>
              <a:t>ClassB</a:t>
            </a:r>
            <a:r>
              <a:rPr lang="en-US" altLang="ko-KR" sz="1050" dirty="0" smtClean="0"/>
              <a:t>())</a:t>
            </a:r>
            <a:r>
              <a:rPr lang="ko-KR" altLang="en-US" sz="1050" dirty="0" smtClean="0"/>
              <a:t> 내에는 </a:t>
            </a:r>
            <a:r>
              <a:rPr lang="en-US" altLang="ko-KR" sz="1050" dirty="0" err="1" smtClean="0"/>
              <a:t>ClassA</a:t>
            </a:r>
            <a:r>
              <a:rPr lang="ko-KR" altLang="en-US" sz="1050" dirty="0" smtClean="0"/>
              <a:t>형이 포함되어 있지 않으므로 오류가 발생한다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10282" y="2165297"/>
            <a:ext cx="1733525" cy="186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094208" y="1494502"/>
            <a:ext cx="43152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cb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6" name="직선 화살표 연결선 45"/>
          <p:cNvCxnSpPr>
            <a:stCxn id="45" idx="3"/>
          </p:cNvCxnSpPr>
          <p:nvPr/>
        </p:nvCxnSpPr>
        <p:spPr>
          <a:xfrm>
            <a:off x="5525736" y="1679168"/>
            <a:ext cx="918607" cy="5402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110282" y="2491515"/>
            <a:ext cx="1733525" cy="817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04664" y="220322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 X )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37229" y="2389499"/>
            <a:ext cx="765691" cy="28970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27000" indent="-127000">
              <a:lnSpc>
                <a:spcPts val="1800"/>
              </a:lnSpc>
            </a:pPr>
            <a:r>
              <a:rPr lang="en-US" altLang="ko-KR" sz="1050" dirty="0" err="1" smtClean="0"/>
              <a:t>ClassA</a:t>
            </a:r>
            <a:r>
              <a:rPr lang="ko-KR" altLang="en-US" sz="1050" dirty="0" smtClean="0"/>
              <a:t>형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335069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667057" y="260648"/>
            <a:ext cx="7737878" cy="432048"/>
          </a:xfrm>
          <a:prstGeom prst="flowChartProcess">
            <a:avLst/>
          </a:prstGeom>
          <a:solidFill>
            <a:srgbClr val="C5FFDF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다운캐스팅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업캐스팅된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객체는 자식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클래스형으로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강제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명시적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형변환할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수 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55576" y="1340768"/>
            <a:ext cx="3672408" cy="2507332"/>
          </a:xfrm>
          <a:prstGeom prst="roundRect">
            <a:avLst>
              <a:gd name="adj" fmla="val 3294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main(String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ClassB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ca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ca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=21; </a:t>
            </a: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=22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ca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=23; </a:t>
            </a: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=24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.methodA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.methodB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1907704" y="836712"/>
            <a:ext cx="5688632" cy="355691"/>
          </a:xfrm>
          <a:prstGeom prst="flowChart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smtClean="0"/>
              <a:t>[ </a:t>
            </a:r>
            <a:r>
              <a:rPr lang="ko-KR" altLang="en-US" sz="1400" b="1" dirty="0" smtClean="0"/>
              <a:t>개념이해 </a:t>
            </a:r>
            <a:r>
              <a:rPr lang="en-US" altLang="ko-KR" sz="1400" b="1" dirty="0" smtClean="0"/>
              <a:t>] </a:t>
            </a:r>
            <a:r>
              <a:rPr lang="ko-KR" altLang="en-US" sz="1400" b="1" dirty="0" smtClean="0"/>
              <a:t>프로젝트 </a:t>
            </a:r>
            <a:r>
              <a:rPr lang="en-US" altLang="ko-KR" sz="1400" b="1" dirty="0" smtClean="0"/>
              <a:t>- [ _09</a:t>
            </a:r>
            <a:r>
              <a:rPr lang="ko-KR" altLang="en-US" sz="1400" b="1" dirty="0" err="1" smtClean="0"/>
              <a:t>객체의형변환의이해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] </a:t>
            </a:r>
            <a:r>
              <a:rPr lang="ko-KR" altLang="en-US" sz="1400" b="1" dirty="0" smtClean="0"/>
              <a:t>패키지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55576" y="3902079"/>
            <a:ext cx="3672408" cy="1399005"/>
          </a:xfrm>
          <a:prstGeom prst="roundRect">
            <a:avLst>
              <a:gd name="adj" fmla="val 4814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methodA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호출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5576" y="5349191"/>
            <a:ext cx="3672408" cy="1407209"/>
          </a:xfrm>
          <a:prstGeom prst="roundRect">
            <a:avLst>
              <a:gd name="adj" fmla="val 4814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methodB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호출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868144" y="1615669"/>
            <a:ext cx="2664296" cy="2016224"/>
          </a:xfrm>
          <a:prstGeom prst="roundRect">
            <a:avLst>
              <a:gd name="adj" fmla="val 9468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57699" y="1484784"/>
            <a:ext cx="149867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</a:t>
            </a:r>
            <a:r>
              <a:rPr lang="en-US" altLang="ko-KR" dirty="0" smtClean="0">
                <a:solidFill>
                  <a:schemeClr val="bg1"/>
                </a:solidFill>
              </a:rPr>
              <a:t>ew </a:t>
            </a:r>
            <a:r>
              <a:rPr lang="en-US" altLang="ko-KR" dirty="0" err="1" smtClean="0">
                <a:solidFill>
                  <a:schemeClr val="bg1"/>
                </a:solidFill>
              </a:rPr>
              <a:t>ClassA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28746" y="1947243"/>
            <a:ext cx="2117260" cy="751159"/>
          </a:xfrm>
          <a:prstGeom prst="roundRect">
            <a:avLst>
              <a:gd name="adj" fmla="val 9468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16000" rtlCol="0" anchor="ctr"/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a1;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a2;</a:t>
            </a:r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methodA</a:t>
            </a:r>
            <a:r>
              <a:rPr lang="en-US" altLang="ko-KR" sz="1400" dirty="0" smtClean="0"/>
              <a:t>() {}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28746" y="2789568"/>
            <a:ext cx="2117260" cy="751159"/>
          </a:xfrm>
          <a:prstGeom prst="roundRect">
            <a:avLst>
              <a:gd name="adj" fmla="val 9468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16000" rtlCol="0" anchor="ctr"/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b1;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b2;</a:t>
            </a:r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methodB</a:t>
            </a:r>
            <a:r>
              <a:rPr lang="en-US" altLang="ko-KR" sz="1400" dirty="0" smtClean="0"/>
              <a:t>() {}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052455" y="1948995"/>
            <a:ext cx="277327" cy="749407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dirty="0" smtClean="0"/>
              <a:t>this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052455" y="2793654"/>
            <a:ext cx="277327" cy="747073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dirty="0" smtClean="0"/>
              <a:t>super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94208" y="1503155"/>
            <a:ext cx="43152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cb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0" name="직선 화살표 연결선 29"/>
          <p:cNvCxnSpPr>
            <a:stCxn id="23" idx="3"/>
            <a:endCxn id="17" idx="1"/>
          </p:cNvCxnSpPr>
          <p:nvPr/>
        </p:nvCxnSpPr>
        <p:spPr>
          <a:xfrm flipV="1">
            <a:off x="5525736" y="1669450"/>
            <a:ext cx="931963" cy="18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endCxn id="21" idx="1"/>
          </p:cNvCxnSpPr>
          <p:nvPr/>
        </p:nvCxnSpPr>
        <p:spPr>
          <a:xfrm rot="5400000">
            <a:off x="5545863" y="2268711"/>
            <a:ext cx="1405072" cy="391888"/>
          </a:xfrm>
          <a:prstGeom prst="bentConnector4">
            <a:avLst>
              <a:gd name="adj1" fmla="val 553"/>
              <a:gd name="adj2" fmla="val 17685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5724128" y="3756878"/>
            <a:ext cx="2962671" cy="1665982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27000" indent="-127000">
              <a:lnSpc>
                <a:spcPts val="1800"/>
              </a:lnSpc>
            </a:pPr>
            <a:r>
              <a:rPr lang="en-US" altLang="ko-KR" sz="1050" dirty="0" smtClean="0"/>
              <a:t>※ </a:t>
            </a:r>
            <a:r>
              <a:rPr lang="en-US" altLang="ko-KR" sz="1050" dirty="0" err="1" smtClean="0"/>
              <a:t>cb</a:t>
            </a:r>
            <a:r>
              <a:rPr lang="ko-KR" altLang="en-US" sz="1050" dirty="0" smtClean="0"/>
              <a:t>가 가리키는 참조 객체는 원래 </a:t>
            </a:r>
            <a:r>
              <a:rPr lang="en-US" altLang="ko-KR" sz="1050" dirty="0" err="1" smtClean="0"/>
              <a:t>ClassA</a:t>
            </a:r>
            <a:r>
              <a:rPr lang="ko-KR" altLang="en-US" sz="1050" dirty="0" smtClean="0"/>
              <a:t>형이었다</a:t>
            </a:r>
            <a:r>
              <a:rPr lang="en-US" altLang="ko-KR" sz="1050" dirty="0" smtClean="0"/>
              <a:t>. </a:t>
            </a:r>
            <a:r>
              <a:rPr lang="en-US" altLang="ko-KR" sz="1050" dirty="0" err="1" smtClean="0"/>
              <a:t>cb</a:t>
            </a:r>
            <a:r>
              <a:rPr lang="ko-KR" altLang="en-US" sz="1050" dirty="0" smtClean="0"/>
              <a:t>의 </a:t>
            </a:r>
            <a:r>
              <a:rPr lang="ko-KR" altLang="en-US" sz="1050" dirty="0" err="1" smtClean="0"/>
              <a:t>참조값을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ca</a:t>
            </a:r>
            <a:r>
              <a:rPr lang="ko-KR" altLang="en-US" sz="1050" dirty="0" smtClean="0"/>
              <a:t>에 복사해줌으로써 </a:t>
            </a:r>
            <a:r>
              <a:rPr lang="en-US" altLang="ko-KR" sz="1050" dirty="0" smtClean="0"/>
              <a:t>ca</a:t>
            </a:r>
            <a:r>
              <a:rPr lang="ko-KR" altLang="en-US" sz="1050" dirty="0" smtClean="0"/>
              <a:t>는 </a:t>
            </a:r>
            <a:r>
              <a:rPr lang="en-US" altLang="ko-KR" sz="1050" dirty="0" err="1" smtClean="0"/>
              <a:t>ClassA</a:t>
            </a:r>
            <a:r>
              <a:rPr lang="ko-KR" altLang="en-US" sz="1050" dirty="0" smtClean="0"/>
              <a:t>형 객체를 가리키게 된다</a:t>
            </a:r>
            <a:r>
              <a:rPr lang="en-US" altLang="ko-KR" sz="1050" dirty="0" smtClean="0"/>
              <a:t>.</a:t>
            </a:r>
          </a:p>
          <a:p>
            <a:pPr marL="127000" indent="-127000">
              <a:lnSpc>
                <a:spcPts val="18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ca</a:t>
            </a:r>
            <a:r>
              <a:rPr lang="ko-KR" altLang="en-US" sz="1050" dirty="0" smtClean="0"/>
              <a:t>는 참조 객체와 </a:t>
            </a:r>
            <a:r>
              <a:rPr lang="ko-KR" altLang="en-US" sz="1050" dirty="0" err="1" smtClean="0"/>
              <a:t>자료형이</a:t>
            </a:r>
            <a:r>
              <a:rPr lang="ko-KR" altLang="en-US" sz="1050" dirty="0" smtClean="0"/>
              <a:t> 일치하므로  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ClassA</a:t>
            </a:r>
            <a:r>
              <a:rPr lang="ko-KR" altLang="en-US" sz="1050" dirty="0" smtClean="0"/>
              <a:t>의 모든 멤버에 접근할 수 있다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10282" y="2165297"/>
            <a:ext cx="1721818" cy="326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110282" y="2636912"/>
            <a:ext cx="1733525" cy="817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93139" y="235229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 O 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94208" y="1998573"/>
            <a:ext cx="41389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ca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/>
          <p:cNvCxnSpPr>
            <a:stCxn id="32" idx="3"/>
            <a:endCxn id="17" idx="1"/>
          </p:cNvCxnSpPr>
          <p:nvPr/>
        </p:nvCxnSpPr>
        <p:spPr>
          <a:xfrm flipV="1">
            <a:off x="5508104" y="1669450"/>
            <a:ext cx="949595" cy="51378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4937229" y="2287899"/>
            <a:ext cx="765691" cy="28970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27000" indent="-127000">
              <a:lnSpc>
                <a:spcPts val="1800"/>
              </a:lnSpc>
            </a:pPr>
            <a:r>
              <a:rPr lang="en-US" altLang="ko-KR" sz="1050" dirty="0" err="1" smtClean="0"/>
              <a:t>ClassA</a:t>
            </a:r>
            <a:r>
              <a:rPr lang="ko-KR" altLang="en-US" sz="1050" dirty="0" smtClean="0"/>
              <a:t>형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1654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12" name="순서도: 처리 11"/>
          <p:cNvSpPr/>
          <p:nvPr/>
        </p:nvSpPr>
        <p:spPr>
          <a:xfrm>
            <a:off x="1043608" y="518480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상속 실습</a:t>
            </a:r>
            <a:r>
              <a:rPr lang="en-US" altLang="ko-KR" b="1" dirty="0" smtClean="0">
                <a:solidFill>
                  <a:schemeClr val="tx1"/>
                </a:solidFill>
              </a:rPr>
              <a:t>(7)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17420"/>
              </p:ext>
            </p:extLst>
          </p:nvPr>
        </p:nvGraphicFramePr>
        <p:xfrm>
          <a:off x="1068288" y="1094544"/>
          <a:ext cx="6672064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5066"/>
                <a:gridCol w="501699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CastingExam.java, Car.java, Bus.java, Truck.java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3985862" y="476672"/>
            <a:ext cx="2890394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88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예제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II-12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0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667057" y="260648"/>
            <a:ext cx="8019742" cy="432048"/>
          </a:xfrm>
          <a:prstGeom prst="flowChartProcess">
            <a:avLst/>
          </a:prstGeom>
          <a:solidFill>
            <a:srgbClr val="C5FFDF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600" b="1" dirty="0" err="1" smtClean="0">
                <a:solidFill>
                  <a:schemeClr val="tx1"/>
                </a:solidFill>
              </a:rPr>
              <a:t>부모클래스형으로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업캐스팅한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후 자식클래스의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오버라이딩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호출할 수 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55576" y="1340768"/>
            <a:ext cx="3672408" cy="2507332"/>
          </a:xfrm>
          <a:prstGeom prst="roundRect">
            <a:avLst>
              <a:gd name="adj" fmla="val 3294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main(String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ClassB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테스트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1"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테스트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2"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.method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1907704" y="836712"/>
            <a:ext cx="5688632" cy="355691"/>
          </a:xfrm>
          <a:prstGeom prst="flowChartProcess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en-US" altLang="ko-KR" sz="1400" b="1" dirty="0" smtClean="0"/>
              <a:t>[ </a:t>
            </a:r>
            <a:r>
              <a:rPr lang="ko-KR" altLang="en-US" sz="1400" b="1" dirty="0" smtClean="0"/>
              <a:t>개념이해 </a:t>
            </a:r>
            <a:r>
              <a:rPr lang="en-US" altLang="ko-KR" sz="1400" b="1" dirty="0" smtClean="0"/>
              <a:t>] </a:t>
            </a:r>
            <a:r>
              <a:rPr lang="ko-KR" altLang="en-US" sz="1400" b="1" dirty="0" smtClean="0"/>
              <a:t>프로젝트 </a:t>
            </a:r>
            <a:r>
              <a:rPr lang="en-US" altLang="ko-KR" sz="1400" b="1" dirty="0" smtClean="0"/>
              <a:t>- [ _09</a:t>
            </a:r>
            <a:r>
              <a:rPr lang="ko-KR" altLang="en-US" sz="1400" b="1" dirty="0" err="1" smtClean="0"/>
              <a:t>객체의형변환의이해</a:t>
            </a:r>
            <a:r>
              <a:rPr lang="en-US" altLang="ko-KR" sz="1400" b="1" dirty="0" smtClean="0"/>
              <a:t>4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] </a:t>
            </a:r>
            <a:r>
              <a:rPr lang="ko-KR" altLang="en-US" sz="1400" b="1" dirty="0" smtClean="0"/>
              <a:t>패키지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55576" y="3902079"/>
            <a:ext cx="3672408" cy="1399005"/>
          </a:xfrm>
          <a:prstGeom prst="roundRect">
            <a:avLst>
              <a:gd name="adj" fmla="val 4814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method()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ClassA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호출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5576" y="5349191"/>
            <a:ext cx="3672408" cy="1407209"/>
          </a:xfrm>
          <a:prstGeom prst="roundRect">
            <a:avLst>
              <a:gd name="adj" fmla="val 4814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0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method() {</a:t>
            </a:r>
          </a:p>
          <a:p>
            <a:pPr lvl="0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ClassB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method()</a:t>
            </a:r>
          </a:p>
          <a:p>
            <a:pPr lvl="0"/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호출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868144" y="1926065"/>
            <a:ext cx="2664296" cy="2016224"/>
          </a:xfrm>
          <a:prstGeom prst="roundRect">
            <a:avLst>
              <a:gd name="adj" fmla="val 9468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57699" y="1795180"/>
            <a:ext cx="149867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</a:t>
            </a:r>
            <a:r>
              <a:rPr lang="en-US" altLang="ko-KR" dirty="0" smtClean="0">
                <a:solidFill>
                  <a:schemeClr val="bg1"/>
                </a:solidFill>
              </a:rPr>
              <a:t>ew </a:t>
            </a:r>
            <a:r>
              <a:rPr lang="en-US" altLang="ko-KR" dirty="0" err="1" smtClean="0">
                <a:solidFill>
                  <a:schemeClr val="bg1"/>
                </a:solidFill>
              </a:rPr>
              <a:t>ClassA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28746" y="2257639"/>
            <a:ext cx="2117260" cy="751159"/>
          </a:xfrm>
          <a:prstGeom prst="roundRect">
            <a:avLst>
              <a:gd name="adj" fmla="val 9468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16000" rtlCol="0" anchor="ctr"/>
          <a:lstStyle/>
          <a:p>
            <a:r>
              <a:rPr lang="en-US" altLang="ko-KR" sz="1400" dirty="0" smtClean="0"/>
              <a:t>void method() {}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28746" y="3099964"/>
            <a:ext cx="2117260" cy="751159"/>
          </a:xfrm>
          <a:prstGeom prst="roundRect">
            <a:avLst>
              <a:gd name="adj" fmla="val 9468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16000" rtlCol="0" anchor="ctr"/>
          <a:lstStyle/>
          <a:p>
            <a:r>
              <a:rPr lang="en-US" altLang="ko-KR" sz="1400" dirty="0" smtClean="0"/>
              <a:t>void method() {}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052455" y="2259391"/>
            <a:ext cx="277327" cy="749407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dirty="0" smtClean="0"/>
              <a:t>this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052455" y="3104050"/>
            <a:ext cx="277327" cy="747073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dirty="0" smtClean="0"/>
              <a:t>super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94208" y="1813551"/>
            <a:ext cx="43152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cb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0" name="직선 화살표 연결선 29"/>
          <p:cNvCxnSpPr>
            <a:stCxn id="23" idx="3"/>
            <a:endCxn id="17" idx="1"/>
          </p:cNvCxnSpPr>
          <p:nvPr/>
        </p:nvCxnSpPr>
        <p:spPr>
          <a:xfrm flipV="1">
            <a:off x="5525736" y="1979846"/>
            <a:ext cx="931963" cy="18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endCxn id="21" idx="1"/>
          </p:cNvCxnSpPr>
          <p:nvPr/>
        </p:nvCxnSpPr>
        <p:spPr>
          <a:xfrm rot="5400000">
            <a:off x="5545863" y="2579107"/>
            <a:ext cx="1405072" cy="391888"/>
          </a:xfrm>
          <a:prstGeom prst="bentConnector4">
            <a:avLst>
              <a:gd name="adj1" fmla="val 553"/>
              <a:gd name="adj2" fmla="val 17685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5724128" y="4067274"/>
            <a:ext cx="2962671" cy="657870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27000" indent="-127000">
              <a:lnSpc>
                <a:spcPts val="1800"/>
              </a:lnSpc>
            </a:pPr>
            <a:r>
              <a:rPr lang="en-US" altLang="ko-KR" sz="1050" dirty="0" smtClean="0"/>
              <a:t>※ </a:t>
            </a:r>
            <a:r>
              <a:rPr lang="ko-KR" altLang="en-US" sz="1050" dirty="0" err="1" smtClean="0"/>
              <a:t>메소드</a:t>
            </a:r>
            <a:r>
              <a:rPr lang="ko-KR" altLang="en-US" sz="1050" dirty="0" smtClean="0"/>
              <a:t> 이름이 동일할 경우 자식 클래스의 </a:t>
            </a:r>
            <a:r>
              <a:rPr lang="ko-KR" altLang="en-US" sz="1050" dirty="0" err="1" smtClean="0"/>
              <a:t>메소드가</a:t>
            </a:r>
            <a:r>
              <a:rPr lang="ko-KR" altLang="en-US" sz="1050" dirty="0" smtClean="0"/>
              <a:t> 우선이다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110282" y="2869988"/>
            <a:ext cx="2854076" cy="5844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93139" y="235229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 O 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110282" y="2302229"/>
            <a:ext cx="2854076" cy="487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94208" y="1318311"/>
            <a:ext cx="41389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ca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>
            <a:stCxn id="26" idx="3"/>
            <a:endCxn id="17" idx="1"/>
          </p:cNvCxnSpPr>
          <p:nvPr/>
        </p:nvCxnSpPr>
        <p:spPr>
          <a:xfrm>
            <a:off x="5508104" y="1502977"/>
            <a:ext cx="949595" cy="4768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7168480" y="2734324"/>
            <a:ext cx="0" cy="635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937229" y="2126991"/>
            <a:ext cx="765691" cy="28970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27000" indent="-127000">
              <a:lnSpc>
                <a:spcPts val="1800"/>
              </a:lnSpc>
            </a:pPr>
            <a:r>
              <a:rPr lang="en-US" altLang="ko-KR" sz="1050" smtClean="0"/>
              <a:t>ClassB</a:t>
            </a:r>
            <a:r>
              <a:rPr lang="ko-KR" altLang="en-US" sz="1050" dirty="0" smtClean="0"/>
              <a:t>형</a:t>
            </a:r>
            <a:endParaRPr lang="en-US" altLang="ko-KR" sz="1050" dirty="0" smtClean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369776" y="3475543"/>
            <a:ext cx="765691" cy="28970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27000" indent="-127000">
              <a:lnSpc>
                <a:spcPts val="1800"/>
              </a:lnSpc>
            </a:pPr>
            <a:r>
              <a:rPr lang="en-US" altLang="ko-KR" sz="1050" smtClean="0"/>
              <a:t>ClassB</a:t>
            </a:r>
            <a:r>
              <a:rPr lang="ko-KR" altLang="en-US" sz="1050" dirty="0" smtClean="0"/>
              <a:t>형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40065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12" name="순서도: 처리 11"/>
          <p:cNvSpPr/>
          <p:nvPr/>
        </p:nvSpPr>
        <p:spPr>
          <a:xfrm>
            <a:off x="1043608" y="518480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상속 실습</a:t>
            </a:r>
            <a:r>
              <a:rPr lang="en-US" altLang="ko-KR" b="1" dirty="0" smtClean="0">
                <a:solidFill>
                  <a:schemeClr val="tx1"/>
                </a:solidFill>
              </a:rPr>
              <a:t>(8)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59396"/>
              </p:ext>
            </p:extLst>
          </p:nvPr>
        </p:nvGraphicFramePr>
        <p:xfrm>
          <a:off x="1068288" y="1094544"/>
          <a:ext cx="6672064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5066"/>
                <a:gridCol w="501699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DrawingExam.java, Shape.java, Circle.java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3985862" y="476672"/>
            <a:ext cx="2890394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89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예제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II-13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899592" y="2619496"/>
            <a:ext cx="7704856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[1]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II-13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을 작성하시오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899592" y="3123551"/>
            <a:ext cx="7704856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[2] main()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다음과 같이 수정하시오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899592" y="5229200"/>
            <a:ext cx="7704856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[3]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[2]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에서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s.painting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 오류를 발생하는 이유는 무엇인가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59632" y="3573016"/>
            <a:ext cx="6480720" cy="1407209"/>
          </a:xfrm>
          <a:prstGeom prst="roundRect">
            <a:avLst>
              <a:gd name="adj" fmla="val 4814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 static void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nsolas"/>
              </a:rPr>
              <a:t>args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   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ko-KR" sz="1200" dirty="0" smtClean="0">
                <a:solidFill>
                  <a:srgbClr val="6A3E3E"/>
                </a:solidFill>
                <a:highlight>
                  <a:srgbClr val="F0D8A8"/>
                </a:highlight>
                <a:latin typeface="Consolas"/>
              </a:rPr>
              <a:t>c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Circle();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highlight>
                  <a:srgbClr val="F0D8A8"/>
                </a:highlight>
                <a:latin typeface="Consolas"/>
              </a:rPr>
              <a:t>c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.draw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Shape </a:t>
            </a:r>
            <a:r>
              <a:rPr lang="en-US" altLang="ko-KR" sz="1200" dirty="0">
                <a:solidFill>
                  <a:srgbClr val="6A3E3E"/>
                </a:solidFill>
                <a:highlight>
                  <a:srgbClr val="F0D8A8"/>
                </a:highlight>
                <a:latin typeface="Consolas"/>
              </a:rPr>
              <a:t>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6A3E3E"/>
                </a:solidFill>
                <a:highlight>
                  <a:srgbClr val="F0D8A8"/>
                </a:highlight>
                <a:latin typeface="Consolas"/>
              </a:rPr>
              <a:t>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highlight>
                  <a:srgbClr val="F0D8A8"/>
                </a:highlight>
                <a:latin typeface="Consolas"/>
              </a:rPr>
              <a:t>s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.draw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highlight>
                  <a:srgbClr val="F0D8A8"/>
                </a:highlight>
                <a:latin typeface="Consolas"/>
              </a:rPr>
              <a:t>s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.painting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2699792" y="4471020"/>
            <a:ext cx="864096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915816" y="4653136"/>
            <a:ext cx="648072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99792" y="4302640"/>
            <a:ext cx="864096" cy="0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0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12" name="순서도: 처리 11"/>
          <p:cNvSpPr/>
          <p:nvPr/>
        </p:nvSpPr>
        <p:spPr>
          <a:xfrm>
            <a:off x="1043608" y="518480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상속 실습</a:t>
            </a:r>
            <a:r>
              <a:rPr lang="en-US" altLang="ko-KR" b="1" dirty="0" smtClean="0">
                <a:solidFill>
                  <a:schemeClr val="tx1"/>
                </a:solidFill>
              </a:rPr>
              <a:t>(9)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777698"/>
              </p:ext>
            </p:extLst>
          </p:nvPr>
        </p:nvGraphicFramePr>
        <p:xfrm>
          <a:off x="1068288" y="1094544"/>
          <a:ext cx="6672064" cy="134720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5066"/>
                <a:gridCol w="5016998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ShipName.java, Ship.java,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MyShip.java,     YourShip.java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3985862" y="476672"/>
            <a:ext cx="2890394" cy="49147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90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예제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II-14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899592" y="2619496"/>
            <a:ext cx="7704856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[1]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II-14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을 작성하시오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899592" y="3717032"/>
            <a:ext cx="7704856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[2]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instanceof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키워드의 의미를 조사하시오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331640" y="4221088"/>
            <a:ext cx="6480720" cy="14866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ko-KR" altLang="en-US" sz="1050" dirty="0" smtClean="0"/>
              <a:t>형식</a:t>
            </a:r>
            <a:r>
              <a:rPr lang="en-US" altLang="ko-KR" sz="1050" dirty="0" smtClean="0"/>
              <a:t>:  </a:t>
            </a:r>
            <a:r>
              <a:rPr lang="ko-KR" altLang="en-US" sz="1050" dirty="0" smtClean="0"/>
              <a:t>객체 </a:t>
            </a:r>
            <a:r>
              <a:rPr lang="en-US" altLang="ko-KR" sz="1050" dirty="0" err="1" smtClean="0"/>
              <a:t>instanceof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클래스</a:t>
            </a:r>
            <a:endParaRPr lang="en-US" altLang="ko-KR" sz="1050" dirty="0" smtClean="0"/>
          </a:p>
          <a:p>
            <a:pPr>
              <a:lnSpc>
                <a:spcPts val="2000"/>
              </a:lnSpc>
            </a:pPr>
            <a:r>
              <a:rPr lang="ko-KR" altLang="en-US" sz="1050" dirty="0" smtClean="0"/>
              <a:t>의미</a:t>
            </a:r>
            <a:endParaRPr lang="en-US" altLang="ko-KR" sz="1050" dirty="0" smtClean="0"/>
          </a:p>
          <a:p>
            <a:pPr>
              <a:lnSpc>
                <a:spcPts val="2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-</a:t>
            </a:r>
            <a:r>
              <a:rPr lang="ko-KR" altLang="en-US" sz="1050" dirty="0" smtClean="0"/>
              <a:t>객체가 클래스의 </a:t>
            </a:r>
            <a:r>
              <a:rPr lang="ko-KR" altLang="en-US" sz="1050" dirty="0" err="1" smtClean="0"/>
              <a:t>인스턴스이면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true, </a:t>
            </a:r>
            <a:r>
              <a:rPr lang="ko-KR" altLang="en-US" sz="1050" dirty="0" smtClean="0"/>
              <a:t>그렇지 않으면 </a:t>
            </a:r>
            <a:r>
              <a:rPr lang="en-US" altLang="ko-KR" sz="1050" dirty="0" smtClean="0"/>
              <a:t>false</a:t>
            </a:r>
            <a:r>
              <a:rPr lang="ko-KR" altLang="en-US" sz="1050" dirty="0" smtClean="0"/>
              <a:t>가 된다</a:t>
            </a:r>
            <a:r>
              <a:rPr lang="en-US" altLang="ko-KR" sz="1050" dirty="0" smtClean="0"/>
              <a:t>. </a:t>
            </a:r>
          </a:p>
          <a:p>
            <a:pPr>
              <a:lnSpc>
                <a:spcPts val="2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-</a:t>
            </a:r>
            <a:r>
              <a:rPr lang="ko-KR" altLang="en-US" sz="1050" dirty="0" smtClean="0"/>
              <a:t>객체가 </a:t>
            </a:r>
            <a:r>
              <a:rPr lang="ko-KR" altLang="en-US" sz="1050" dirty="0" err="1" smtClean="0"/>
              <a:t>클래스형으로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형변환이</a:t>
            </a:r>
            <a:r>
              <a:rPr lang="ko-KR" altLang="en-US" sz="1050" dirty="0" smtClean="0"/>
              <a:t> 가능하면 </a:t>
            </a:r>
            <a:r>
              <a:rPr lang="en-US" altLang="ko-KR" sz="1050" dirty="0" smtClean="0"/>
              <a:t>true, </a:t>
            </a:r>
            <a:r>
              <a:rPr lang="ko-KR" altLang="en-US" sz="1050" dirty="0" smtClean="0"/>
              <a:t>그렇지 않으면 </a:t>
            </a:r>
            <a:r>
              <a:rPr lang="en-US" altLang="ko-KR" sz="1050" dirty="0" smtClean="0"/>
              <a:t>false</a:t>
            </a:r>
            <a:r>
              <a:rPr lang="ko-KR" altLang="en-US" sz="1050" dirty="0" smtClean="0"/>
              <a:t>가 된다</a:t>
            </a:r>
            <a:r>
              <a:rPr lang="en-US" altLang="ko-KR" sz="1050" dirty="0" smtClean="0"/>
              <a:t>.</a:t>
            </a:r>
          </a:p>
          <a:p>
            <a:pPr>
              <a:lnSpc>
                <a:spcPts val="2000"/>
              </a:lnSpc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-</a:t>
            </a:r>
            <a:r>
              <a:rPr lang="ko-KR" altLang="en-US" sz="1050" dirty="0" err="1" smtClean="0"/>
              <a:t>형변환이</a:t>
            </a:r>
            <a:r>
              <a:rPr lang="ko-KR" altLang="en-US" sz="1050" dirty="0" smtClean="0"/>
              <a:t> 가능한지를 확인하고자 할 때 사용한다</a:t>
            </a:r>
            <a:r>
              <a:rPr lang="en-US" altLang="ko-KR" sz="105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244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25" name="순서도: 처리 24"/>
          <p:cNvSpPr/>
          <p:nvPr/>
        </p:nvSpPr>
        <p:spPr>
          <a:xfrm>
            <a:off x="539552" y="188640"/>
            <a:ext cx="3888292" cy="432048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추상 클래스와 인터페이스</a:t>
            </a:r>
            <a:endParaRPr lang="ko-KR" altLang="en-US" sz="2000" b="1" dirty="0"/>
          </a:p>
        </p:txBody>
      </p:sp>
      <p:sp>
        <p:nvSpPr>
          <p:cNvPr id="27" name="순서도: 처리 26"/>
          <p:cNvSpPr/>
          <p:nvPr/>
        </p:nvSpPr>
        <p:spPr>
          <a:xfrm>
            <a:off x="755576" y="764704"/>
            <a:ext cx="2808172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(1)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추상 클래스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20072" y="786306"/>
            <a:ext cx="3096344" cy="48661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93~94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참고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1115616" y="1412776"/>
            <a:ext cx="7200800" cy="266429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추상 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추상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0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 이상 포함하고 있는 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”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추상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함수의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프로토타입만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명시한 것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”,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머리만 존재하고 몸은 없다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 이름 왼쪽에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abstract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를 붙이면 추상 클래스가 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이름 왼쪽에 </a:t>
            </a:r>
            <a:r>
              <a:rPr lang="en-US" altLang="ko-KR" sz="1400" b="1" dirty="0">
                <a:solidFill>
                  <a:schemeClr val="tx1"/>
                </a:solidFill>
              </a:rPr>
              <a:t>abstract</a:t>
            </a:r>
            <a:r>
              <a:rPr lang="ko-KR" altLang="en-US" sz="1400" b="1" dirty="0">
                <a:solidFill>
                  <a:schemeClr val="tx1"/>
                </a:solidFill>
              </a:rPr>
              <a:t>를 붙이면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추상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 abstract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생략 불가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66700" indent="-266700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추상 클래스에는 추상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일반 멤버가 함께 포함될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66700" indent="-266700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추상 클래스는 객체 생성을 할 수 없고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자식 클래스가 상속받아 모든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추상메소드를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오버라이딩해야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66700" indent="-266700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자식 클래스가 부모 클래스의 추상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오버라이딩하지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않으면 오류 발생한다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1115616" y="4547344"/>
            <a:ext cx="7200800" cy="808980"/>
          </a:xfrm>
          <a:prstGeom prst="flowChartProcess">
            <a:avLst/>
          </a:prstGeom>
          <a:solidFill>
            <a:srgbClr val="FFFF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접근제어자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abstract</a:t>
            </a:r>
            <a:r>
              <a:rPr lang="en-US" altLang="ko-KR" b="1" dirty="0" smtClean="0">
                <a:solidFill>
                  <a:schemeClr val="tx1"/>
                </a:solidFill>
              </a:rPr>
              <a:t> class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클래스명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}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1799552" y="4153396"/>
            <a:ext cx="5112708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&lt;</a:t>
            </a:r>
            <a:r>
              <a:rPr lang="ko-KR" altLang="en-US" b="1" dirty="0" smtClean="0">
                <a:solidFill>
                  <a:schemeClr val="tx1"/>
                </a:solidFill>
              </a:rPr>
              <a:t>추상 클래스 선언 형식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순서도: 처리 31"/>
          <p:cNvSpPr/>
          <p:nvPr/>
        </p:nvSpPr>
        <p:spPr>
          <a:xfrm>
            <a:off x="1115616" y="5959648"/>
            <a:ext cx="7200800" cy="479252"/>
          </a:xfrm>
          <a:prstGeom prst="flowChartProcess">
            <a:avLst/>
          </a:prstGeom>
          <a:solidFill>
            <a:srgbClr val="FFFF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접근제어자</a:t>
            </a:r>
            <a:r>
              <a:rPr lang="en-US" altLang="ko-KR" b="1" dirty="0">
                <a:solidFill>
                  <a:srgbClr val="0070C0"/>
                </a:solidFill>
              </a:rPr>
              <a:t>] </a:t>
            </a:r>
            <a:r>
              <a:rPr lang="en-US" altLang="ko-KR" b="1" dirty="0">
                <a:solidFill>
                  <a:srgbClr val="FF0000"/>
                </a:solidFill>
              </a:rPr>
              <a:t>abstract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반환형 </a:t>
            </a:r>
            <a:r>
              <a:rPr lang="ko-KR" altLang="en-US" b="1" dirty="0" err="1">
                <a:solidFill>
                  <a:schemeClr val="tx1"/>
                </a:solidFill>
              </a:rPr>
              <a:t>메소드명</a:t>
            </a:r>
            <a:r>
              <a:rPr lang="en-US" altLang="ko-KR" b="1" dirty="0">
                <a:solidFill>
                  <a:schemeClr val="tx1"/>
                </a:solidFill>
              </a:rPr>
              <a:t>([</a:t>
            </a:r>
            <a:r>
              <a:rPr lang="ko-KR" altLang="en-US" b="1" dirty="0">
                <a:solidFill>
                  <a:schemeClr val="tx1"/>
                </a:solidFill>
              </a:rPr>
              <a:t>매개변수 선언</a:t>
            </a:r>
            <a:r>
              <a:rPr lang="en-US" altLang="ko-KR" b="1" dirty="0">
                <a:solidFill>
                  <a:schemeClr val="tx1"/>
                </a:solidFill>
              </a:rPr>
              <a:t>]);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순서도: 처리 32"/>
          <p:cNvSpPr/>
          <p:nvPr/>
        </p:nvSpPr>
        <p:spPr>
          <a:xfrm>
            <a:off x="1799552" y="5527600"/>
            <a:ext cx="5112708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&lt;</a:t>
            </a:r>
            <a:r>
              <a:rPr lang="ko-KR" altLang="en-US" b="1" dirty="0" smtClean="0">
                <a:solidFill>
                  <a:schemeClr val="tx1"/>
                </a:solidFill>
              </a:rPr>
              <a:t>추상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b="1" dirty="0" smtClean="0">
                <a:solidFill>
                  <a:schemeClr val="tx1"/>
                </a:solidFill>
              </a:rPr>
              <a:t> 선언 형식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860032" y="66113"/>
            <a:ext cx="2376264" cy="504056"/>
          </a:xfrm>
          <a:prstGeom prst="wedgeRoundRectCallout">
            <a:avLst>
              <a:gd name="adj1" fmla="val -104240"/>
              <a:gd name="adj2" fmla="val 133335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공통 </a:t>
            </a:r>
            <a:r>
              <a:rPr lang="ko-KR" altLang="en-US" sz="1050" dirty="0" err="1" smtClean="0"/>
              <a:t>메소드를</a:t>
            </a:r>
            <a:r>
              <a:rPr lang="ko-KR" altLang="en-US" sz="1050" dirty="0" smtClean="0"/>
              <a:t> 필요로 할 때 많이 사용합니다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3671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8" name="순서도: 처리 17"/>
          <p:cNvSpPr/>
          <p:nvPr/>
        </p:nvSpPr>
        <p:spPr>
          <a:xfrm>
            <a:off x="827584" y="957496"/>
            <a:ext cx="4968552" cy="1031344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192088" indent="-192088"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객체에 메시지를 전달함으로써 객체를 작동시킨다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실제로는 객체의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호출하는 것이다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객체와 객체 간에 통신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대화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하는 방식은 메시지 전달 방식이다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827584" y="548680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메시지 전달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2564904"/>
            <a:ext cx="3635216" cy="110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순서도: 처리 28"/>
          <p:cNvSpPr/>
          <p:nvPr/>
        </p:nvSpPr>
        <p:spPr>
          <a:xfrm>
            <a:off x="1750318" y="3084893"/>
            <a:ext cx="1776656" cy="216789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3166934" y="3501008"/>
            <a:ext cx="4573418" cy="504056"/>
          </a:xfrm>
          <a:prstGeom prst="wedgeRoundRectCallout">
            <a:avLst>
              <a:gd name="adj1" fmla="val -48229"/>
              <a:gd name="adj2" fmla="val -105303"/>
              <a:gd name="adj3" fmla="val 16667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“</a:t>
            </a:r>
            <a:r>
              <a:rPr lang="ko-KR" altLang="en-US" sz="1400" dirty="0" smtClean="0"/>
              <a:t>객체 </a:t>
            </a:r>
            <a:r>
              <a:rPr lang="en-US" altLang="ko-KR" sz="1400" dirty="0" err="1" smtClean="0"/>
              <a:t>mp</a:t>
            </a:r>
            <a:r>
              <a:rPr lang="ko-KR" altLang="en-US" sz="1400" dirty="0" smtClean="0"/>
              <a:t>에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cry</a:t>
            </a:r>
            <a:r>
              <a:rPr lang="ko-KR" altLang="en-US" sz="1400" dirty="0" smtClean="0"/>
              <a:t>라는 메시지를 보낸다</a:t>
            </a:r>
            <a:r>
              <a:rPr lang="en-US" altLang="ko-KR" sz="1400" dirty="0" smtClean="0"/>
              <a:t>.”</a:t>
            </a:r>
            <a:r>
              <a:rPr lang="ko-KR" altLang="en-US" sz="1400" dirty="0" smtClean="0"/>
              <a:t>라고 읽는다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243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971600" y="620688"/>
            <a:ext cx="7344816" cy="504056"/>
          </a:xfrm>
          <a:prstGeom prst="flowChartProcess">
            <a:avLst/>
          </a:prstGeom>
          <a:solidFill>
            <a:srgbClr val="C5FFDF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500" b="1" dirty="0" smtClean="0">
                <a:solidFill>
                  <a:schemeClr val="tx1"/>
                </a:solidFill>
              </a:rPr>
              <a:t>자식 클래스는 </a:t>
            </a:r>
            <a:r>
              <a:rPr lang="ko-KR" altLang="en-US" sz="1500" b="1" dirty="0">
                <a:solidFill>
                  <a:schemeClr val="tx1"/>
                </a:solidFill>
              </a:rPr>
              <a:t>추상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클래스를 상속받으면 모든 추상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오버라이딩해야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한다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34945" y="2924945"/>
            <a:ext cx="3456384" cy="2952327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ts val="19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class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강아지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extends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동물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{</a:t>
            </a:r>
          </a:p>
          <a:p>
            <a:pPr lvl="0">
              <a:lnSpc>
                <a:spcPts val="19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 void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울다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() {</a:t>
            </a:r>
          </a:p>
          <a:p>
            <a:pPr lvl="0">
              <a:lnSpc>
                <a:spcPts val="19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System.out.println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(“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멍</a:t>
            </a:r>
            <a:r>
              <a:rPr lang="ko-KR" altLang="en-US" sz="1200" b="1" dirty="0">
                <a:solidFill>
                  <a:prstClr val="black"/>
                </a:solidFill>
              </a:rPr>
              <a:t>멍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”);</a:t>
            </a:r>
          </a:p>
          <a:p>
            <a:pPr lvl="0">
              <a:lnSpc>
                <a:spcPts val="19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}</a:t>
            </a:r>
          </a:p>
          <a:p>
            <a:pPr lvl="0">
              <a:lnSpc>
                <a:spcPts val="19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void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애교부리다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() {</a:t>
            </a:r>
          </a:p>
          <a:p>
            <a:pPr lvl="0">
              <a:lnSpc>
                <a:spcPts val="19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     </a:t>
            </a:r>
            <a:r>
              <a:rPr lang="en-US" altLang="ko-KR" sz="1200" b="1" dirty="0" err="1">
                <a:solidFill>
                  <a:prstClr val="black"/>
                </a:solidFill>
              </a:rPr>
              <a:t>System.out.println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(“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꼬리를 살랑살랑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”);</a:t>
            </a:r>
          </a:p>
          <a:p>
            <a:pPr lvl="0">
              <a:lnSpc>
                <a:spcPts val="19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}</a:t>
            </a:r>
          </a:p>
          <a:p>
            <a:pPr lvl="0">
              <a:lnSpc>
                <a:spcPts val="19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 </a:t>
            </a:r>
            <a:r>
              <a:rPr lang="en-US" altLang="ko-KR" sz="1200" b="1" dirty="0">
                <a:solidFill>
                  <a:prstClr val="black"/>
                </a:solidFill>
              </a:rPr>
              <a:t>void </a:t>
            </a:r>
            <a:r>
              <a:rPr lang="ko-KR" altLang="en-US" sz="1200" b="1" dirty="0">
                <a:solidFill>
                  <a:prstClr val="black"/>
                </a:solidFill>
              </a:rPr>
              <a:t>무서워하다</a:t>
            </a:r>
            <a:r>
              <a:rPr lang="en-US" altLang="ko-KR" sz="1200" b="1" dirty="0">
                <a:solidFill>
                  <a:prstClr val="black"/>
                </a:solidFill>
              </a:rPr>
              <a:t>() {</a:t>
            </a:r>
          </a:p>
          <a:p>
            <a:pPr lvl="0">
              <a:lnSpc>
                <a:spcPts val="19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        </a:t>
            </a:r>
            <a:r>
              <a:rPr lang="en-US" altLang="ko-KR" sz="1200" b="1" dirty="0" err="1">
                <a:solidFill>
                  <a:prstClr val="black"/>
                </a:solidFill>
              </a:rPr>
              <a:t>System.out.println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(“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낑낑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”);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>
              <a:lnSpc>
                <a:spcPts val="19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 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</a:p>
          <a:p>
            <a:pPr lvl="0">
              <a:lnSpc>
                <a:spcPts val="19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860032" y="2924945"/>
            <a:ext cx="3456384" cy="2952327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ts val="19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abstract class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동물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{</a:t>
            </a:r>
          </a:p>
          <a:p>
            <a:pPr lvl="0">
              <a:lnSpc>
                <a:spcPts val="19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제조회사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ts val="1900"/>
              </a:lnSpc>
            </a:pPr>
            <a:endParaRPr lang="en-US" altLang="ko-KR" sz="1200" b="1" dirty="0" smtClean="0">
              <a:solidFill>
                <a:prstClr val="black"/>
              </a:solidFill>
            </a:endParaRPr>
          </a:p>
          <a:p>
            <a:pPr lvl="0">
              <a:lnSpc>
                <a:spcPts val="19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abstract void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울다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();</a:t>
            </a:r>
          </a:p>
          <a:p>
            <a:pPr lvl="0">
              <a:lnSpc>
                <a:spcPts val="19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abstract void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애교부리다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();</a:t>
            </a:r>
          </a:p>
          <a:p>
            <a:pPr lvl="0">
              <a:lnSpc>
                <a:spcPts val="1900"/>
              </a:lnSpc>
            </a:pPr>
            <a:endParaRPr lang="en-US" altLang="ko-KR" sz="1200" b="1" dirty="0" smtClean="0">
              <a:solidFill>
                <a:prstClr val="black"/>
              </a:solidFill>
            </a:endParaRPr>
          </a:p>
          <a:p>
            <a:pPr lvl="0">
              <a:lnSpc>
                <a:spcPts val="19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void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무서워하다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() {</a:t>
            </a:r>
          </a:p>
          <a:p>
            <a:pPr lvl="0">
              <a:lnSpc>
                <a:spcPts val="19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      </a:t>
            </a:r>
            <a:r>
              <a:rPr lang="en-US" altLang="ko-KR" sz="1200" b="1" dirty="0" err="1">
                <a:solidFill>
                  <a:prstClr val="black"/>
                </a:solidFill>
              </a:rPr>
              <a:t>System.out.println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(“</a:t>
            </a:r>
            <a:r>
              <a:rPr lang="ko-KR" altLang="en-US" sz="1200" b="1" dirty="0" err="1" smtClean="0">
                <a:solidFill>
                  <a:prstClr val="black"/>
                </a:solidFill>
              </a:rPr>
              <a:t>뒷걸름질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”);</a:t>
            </a:r>
          </a:p>
          <a:p>
            <a:pPr lvl="0">
              <a:lnSpc>
                <a:spcPts val="19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}</a:t>
            </a:r>
          </a:p>
          <a:p>
            <a:pPr lvl="0">
              <a:lnSpc>
                <a:spcPts val="19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936232" y="6021289"/>
            <a:ext cx="7596208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탐구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]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추상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일반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오버라이딩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차이점은 무엇일까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34944" y="1268761"/>
            <a:ext cx="7281471" cy="1512168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public class Main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 public static void main(String[] </a:t>
            </a:r>
            <a:r>
              <a:rPr lang="en-US" altLang="ko-KR" sz="1200" b="1" dirty="0" err="1" smtClean="0">
                <a:solidFill>
                  <a:prstClr val="black"/>
                </a:solidFill>
              </a:rPr>
              <a:t>args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) {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    new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강아지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();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    }</a:t>
            </a: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8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27" name="순서도: 처리 26"/>
          <p:cNvSpPr/>
          <p:nvPr/>
        </p:nvSpPr>
        <p:spPr>
          <a:xfrm>
            <a:off x="755576" y="531237"/>
            <a:ext cx="2808172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(2</a:t>
            </a:r>
            <a:r>
              <a:rPr lang="en-US" altLang="ko-KR" sz="1600" b="1" smtClean="0">
                <a:solidFill>
                  <a:schemeClr val="tx1"/>
                </a:solidFill>
              </a:rPr>
              <a:t>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인터페이스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724128" y="476672"/>
            <a:ext cx="2736304" cy="48661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95~97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참고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1115616" y="1323324"/>
            <a:ext cx="7200800" cy="4481940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인터페이스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추상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메소드로만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이루어진 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”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로서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추상 클래스의 일종이다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키워드 대신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interface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를 사용한다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인터페이스에서 추상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“abstract”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를 생략 가능하다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41300" indent="-241300"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인터페이스에는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public static final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멤버 변수를 포함할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 “public static final”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은 생략 가능하다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41300" indent="-241300"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>
                <a:solidFill>
                  <a:schemeClr val="tx1"/>
                </a:solidFill>
              </a:rPr>
              <a:t>인터페이스에는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포함될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  static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생략하면 </a:t>
            </a:r>
            <a:r>
              <a:rPr lang="ko-KR" altLang="en-US" sz="1400" b="1" u="sng" dirty="0" smtClean="0">
                <a:solidFill>
                  <a:schemeClr val="tx1"/>
                </a:solidFill>
              </a:rPr>
              <a:t>안 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u="sng" dirty="0" smtClean="0">
              <a:solidFill>
                <a:schemeClr val="tx1"/>
              </a:solidFill>
            </a:endParaRPr>
          </a:p>
          <a:p>
            <a:pPr marL="266700" indent="-266700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인터페이스를 구현하는 클래스는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extends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가 아닌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implements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를 사용하며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여러 개의 인터페이스를 동시에 구현할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66700" indent="-266700"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인터페이스를 구현하는 클래스는 모든 추상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오버라이딩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구현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해야만 </a:t>
            </a:r>
            <a:r>
              <a:rPr lang="ko-KR" altLang="en-US" sz="1400" b="1" dirty="0">
                <a:solidFill>
                  <a:schemeClr val="tx1"/>
                </a:solidFill>
              </a:rPr>
              <a:t>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만일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추상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오버라이딩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못한 것이 하나라도 남아있으면 구현 클래스는 추상 클래스가 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따라서 구현 클래스에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abstract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키워드를 넣어 추상 클래스로 표현해야 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66700" indent="-266700"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클래스는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개의 클래스 상속과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n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개의 인터페이스 구현을 동시에 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671901" y="59703"/>
            <a:ext cx="1692187" cy="504056"/>
          </a:xfrm>
          <a:prstGeom prst="wedgeRoundRectCallout">
            <a:avLst>
              <a:gd name="adj1" fmla="val -54765"/>
              <a:gd name="adj2" fmla="val 65955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공동 작업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협업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이 필요할 때 많이 사용합니다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671901" y="719978"/>
            <a:ext cx="1692187" cy="504056"/>
          </a:xfrm>
          <a:prstGeom prst="wedgeRoundRectCallout">
            <a:avLst>
              <a:gd name="adj1" fmla="val -55794"/>
              <a:gd name="adj2" fmla="val -22158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다중 상속의 효과가 있죠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707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1115616" y="980728"/>
            <a:ext cx="7200800" cy="1080120"/>
          </a:xfrm>
          <a:prstGeom prst="flowChartProcess">
            <a:avLst/>
          </a:prstGeom>
          <a:solidFill>
            <a:srgbClr val="FFFF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접근제어자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interface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인터페이스명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ts val="25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}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1799552" y="548680"/>
            <a:ext cx="5112708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&lt;</a:t>
            </a:r>
            <a:r>
              <a:rPr lang="ko-KR" altLang="en-US" b="1" dirty="0" smtClean="0">
                <a:solidFill>
                  <a:schemeClr val="tx1"/>
                </a:solidFill>
              </a:rPr>
              <a:t>인터페이스 선언 형식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3717032"/>
            <a:ext cx="162018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abstract </a:t>
            </a:r>
            <a:r>
              <a:rPr lang="ko-KR" altLang="en-US" sz="1200" dirty="0" smtClean="0"/>
              <a:t>생략 가능함</a:t>
            </a:r>
            <a:endParaRPr lang="ko-KR" altLang="en-US" sz="1200" dirty="0"/>
          </a:p>
        </p:txBody>
      </p:sp>
      <p:sp>
        <p:nvSpPr>
          <p:cNvPr id="18" name="순서도: 처리 17"/>
          <p:cNvSpPr/>
          <p:nvPr/>
        </p:nvSpPr>
        <p:spPr>
          <a:xfrm>
            <a:off x="1799552" y="2564904"/>
            <a:ext cx="5112708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&lt;</a:t>
            </a:r>
            <a:r>
              <a:rPr lang="ko-KR" altLang="en-US" b="1" dirty="0" smtClean="0">
                <a:solidFill>
                  <a:schemeClr val="tx1"/>
                </a:solidFill>
              </a:rPr>
              <a:t>추상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b="1" dirty="0" smtClean="0">
                <a:solidFill>
                  <a:schemeClr val="tx1"/>
                </a:solidFill>
              </a:rPr>
              <a:t> 선언 형식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1115616" y="2996952"/>
            <a:ext cx="7200800" cy="479252"/>
          </a:xfrm>
          <a:prstGeom prst="flowChartProcess">
            <a:avLst/>
          </a:prstGeom>
          <a:solidFill>
            <a:srgbClr val="FFFF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접근제어자</a:t>
            </a:r>
            <a:r>
              <a:rPr lang="en-US" altLang="ko-KR" b="1" dirty="0">
                <a:solidFill>
                  <a:srgbClr val="0070C0"/>
                </a:solidFill>
              </a:rPr>
              <a:t>] </a:t>
            </a:r>
            <a:r>
              <a:rPr lang="en-US" altLang="ko-KR" b="1" dirty="0">
                <a:solidFill>
                  <a:srgbClr val="FF0000"/>
                </a:solidFill>
              </a:rPr>
              <a:t>abstract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반환형 </a:t>
            </a:r>
            <a:r>
              <a:rPr lang="ko-KR" altLang="en-US" b="1" dirty="0" err="1">
                <a:solidFill>
                  <a:schemeClr val="tx1"/>
                </a:solidFill>
              </a:rPr>
              <a:t>메소드명</a:t>
            </a:r>
            <a:r>
              <a:rPr lang="en-US" altLang="ko-KR" b="1" dirty="0">
                <a:solidFill>
                  <a:schemeClr val="tx1"/>
                </a:solidFill>
              </a:rPr>
              <a:t>([</a:t>
            </a:r>
            <a:r>
              <a:rPr lang="ko-KR" altLang="en-US" b="1" dirty="0">
                <a:solidFill>
                  <a:schemeClr val="tx1"/>
                </a:solidFill>
              </a:rPr>
              <a:t>매개변수 선언</a:t>
            </a:r>
            <a:r>
              <a:rPr lang="en-US" altLang="ko-KR" b="1" dirty="0">
                <a:solidFill>
                  <a:schemeClr val="tx1"/>
                </a:solidFill>
              </a:rPr>
              <a:t>]);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035300" y="3399284"/>
            <a:ext cx="2040756" cy="468948"/>
          </a:xfrm>
          <a:prstGeom prst="line">
            <a:avLst/>
          </a:prstGeom>
          <a:ln>
            <a:solidFill>
              <a:srgbClr val="7030A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처리 20"/>
          <p:cNvSpPr/>
          <p:nvPr/>
        </p:nvSpPr>
        <p:spPr>
          <a:xfrm>
            <a:off x="1115616" y="4797152"/>
            <a:ext cx="7200800" cy="1080120"/>
          </a:xfrm>
          <a:prstGeom prst="flowChartProcess">
            <a:avLst/>
          </a:prstGeom>
          <a:solidFill>
            <a:srgbClr val="FFFF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접근제어자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class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 </a:t>
            </a:r>
            <a:r>
              <a:rPr lang="en-US" altLang="ko-KR" b="1" dirty="0" smtClean="0">
                <a:solidFill>
                  <a:srgbClr val="FF0000"/>
                </a:solidFill>
              </a:rPr>
              <a:t>implements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인터페이스명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ts val="25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}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1799552" y="4365104"/>
            <a:ext cx="5112708" cy="36004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&lt;</a:t>
            </a:r>
            <a:r>
              <a:rPr lang="ko-KR" altLang="en-US" b="1" dirty="0" smtClean="0">
                <a:solidFill>
                  <a:schemeClr val="tx1"/>
                </a:solidFill>
              </a:rPr>
              <a:t>인터페이스를 구현하는 클래스 선언 형식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55678" y="6021288"/>
            <a:ext cx="426073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콤마</a:t>
            </a:r>
            <a:r>
              <a:rPr lang="en-US" altLang="ko-KR" sz="1200" dirty="0" smtClean="0"/>
              <a:t>(,)</a:t>
            </a:r>
            <a:r>
              <a:rPr lang="ko-KR" altLang="en-US" sz="1200" dirty="0" smtClean="0"/>
              <a:t>로 구분해서 여러 개의 인터페이스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나열할 수 있음</a:t>
            </a:r>
            <a:endParaRPr lang="ko-KR" altLang="en-US" sz="1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886146" y="5157192"/>
            <a:ext cx="0" cy="864096"/>
          </a:xfrm>
          <a:prstGeom prst="line">
            <a:avLst/>
          </a:prstGeom>
          <a:ln>
            <a:solidFill>
              <a:srgbClr val="7030A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2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971600" y="620688"/>
            <a:ext cx="7344816" cy="504056"/>
          </a:xfrm>
          <a:prstGeom prst="flowChartProcess">
            <a:avLst/>
          </a:prstGeom>
          <a:solidFill>
            <a:srgbClr val="C5FFDF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인터페이스를 구현하는 클래스는 모든 추상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오버라이딩해야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34944" y="3573016"/>
            <a:ext cx="7281472" cy="2304256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ClassA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InterfaceA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ClassA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i="1" dirty="0" smtClean="0">
                <a:solidFill>
                  <a:srgbClr val="0000C0"/>
                </a:solidFill>
                <a:latin typeface="Consolas"/>
              </a:rPr>
              <a:t>"</a:t>
            </a:r>
            <a:r>
              <a:rPr lang="en-US" altLang="ko-KR" sz="1200" i="1" dirty="0">
                <a:solidFill>
                  <a:srgbClr val="0000C0"/>
                </a:solidFill>
                <a:latin typeface="Consolas"/>
              </a:rPr>
              <a:t>a="</a:t>
            </a:r>
            <a:r>
              <a:rPr lang="en-US" altLang="ko-KR" sz="12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i="1" dirty="0" smtClean="0">
                <a:solidFill>
                  <a:srgbClr val="0000C0"/>
                </a:solidFill>
                <a:latin typeface="Consolas"/>
              </a:rPr>
              <a:t>"</a:t>
            </a:r>
            <a:r>
              <a:rPr lang="en-US" altLang="ko-KR" sz="1200" i="1" dirty="0">
                <a:solidFill>
                  <a:srgbClr val="0000C0"/>
                </a:solidFill>
                <a:latin typeface="Consolas"/>
              </a:rPr>
              <a:t>b="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  InterfaceA.</a:t>
            </a:r>
            <a:r>
              <a:rPr lang="en-US" altLang="ko-KR" sz="1200" i="1" dirty="0" smtClean="0">
                <a:solidFill>
                  <a:srgbClr val="000000"/>
                </a:solidFill>
                <a:latin typeface="Consolas"/>
              </a:rPr>
              <a:t>method2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altLang="ko-KR" sz="1200" i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altLang="ko-KR" sz="1200" i="1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method1()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i="1" dirty="0" smtClean="0">
                <a:solidFill>
                  <a:srgbClr val="0000C0"/>
                </a:solidFill>
                <a:latin typeface="Consolas"/>
              </a:rPr>
              <a:t>"</a:t>
            </a:r>
            <a:r>
              <a:rPr lang="ko-KR" altLang="en-US" sz="1200" i="1" dirty="0" err="1">
                <a:solidFill>
                  <a:srgbClr val="0000C0"/>
                </a:solidFill>
                <a:latin typeface="Consolas"/>
              </a:rPr>
              <a:t>추상메소드</a:t>
            </a:r>
            <a:r>
              <a:rPr lang="ko-KR" altLang="en-US" sz="1200" i="1" dirty="0">
                <a:solidFill>
                  <a:srgbClr val="0000C0"/>
                </a:solidFill>
                <a:latin typeface="Consolas"/>
              </a:rPr>
              <a:t> </a:t>
            </a:r>
            <a:r>
              <a:rPr lang="en-US" altLang="ko-KR" sz="1200" i="1" dirty="0">
                <a:solidFill>
                  <a:srgbClr val="0000C0"/>
                </a:solidFill>
                <a:latin typeface="Consolas"/>
              </a:rPr>
              <a:t>method1()</a:t>
            </a:r>
            <a:r>
              <a:rPr lang="ko-KR" altLang="en-US" sz="1200" i="1" dirty="0">
                <a:solidFill>
                  <a:srgbClr val="0000C0"/>
                </a:solidFill>
                <a:latin typeface="Consolas"/>
              </a:rPr>
              <a:t>를 </a:t>
            </a:r>
            <a:r>
              <a:rPr lang="ko-KR" altLang="en-US" sz="1200" i="1" dirty="0" err="1">
                <a:solidFill>
                  <a:srgbClr val="0000C0"/>
                </a:solidFill>
                <a:latin typeface="Consolas"/>
              </a:rPr>
              <a:t>오버라이딩함</a:t>
            </a:r>
            <a:r>
              <a:rPr lang="en-US" altLang="ko-KR" sz="1200" i="1" dirty="0" smtClean="0">
                <a:solidFill>
                  <a:srgbClr val="0000C0"/>
                </a:solidFill>
                <a:latin typeface="Consolas"/>
              </a:rPr>
              <a:t>"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altLang="ko-KR" sz="1200" i="1" dirty="0" smtClean="0">
                <a:solidFill>
                  <a:srgbClr val="0000C0"/>
                </a:solidFill>
                <a:latin typeface="Consolas"/>
              </a:rPr>
              <a:t>;</a:t>
            </a:r>
            <a:endParaRPr lang="en-US" altLang="ko-KR" sz="1200" i="1" dirty="0">
              <a:solidFill>
                <a:srgbClr val="0000C0"/>
              </a:solidFill>
              <a:latin typeface="Consolas"/>
            </a:endParaRPr>
          </a:p>
          <a:p>
            <a:r>
              <a:rPr lang="en-US" altLang="ko-KR" sz="1200" i="1" dirty="0">
                <a:solidFill>
                  <a:srgbClr val="0000C0"/>
                </a:solidFill>
                <a:latin typeface="Consolas"/>
              </a:rPr>
              <a:t>   </a:t>
            </a:r>
            <a:r>
              <a:rPr lang="en-US" altLang="ko-KR" sz="1200" i="1" dirty="0" smtClean="0">
                <a:solidFill>
                  <a:srgbClr val="0000C0"/>
                </a:solidFill>
                <a:latin typeface="Consolas"/>
              </a:rPr>
              <a:t>}</a:t>
            </a:r>
            <a:endParaRPr lang="en-US" altLang="ko-KR" sz="1200" i="1" dirty="0">
              <a:solidFill>
                <a:srgbClr val="0000C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292080" y="1272706"/>
            <a:ext cx="3024336" cy="2228302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InterfaceA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static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=10;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=20;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abstract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method1();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static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method2()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  return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/>
              </a:rPr>
              <a:t>+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936232" y="6021289"/>
            <a:ext cx="7596208" cy="36003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탐구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]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위 예를 통해서 알 수 있는 인터페이스의 특성을 적으시오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34944" y="1268760"/>
            <a:ext cx="4113120" cy="2232248"/>
          </a:xfrm>
          <a:prstGeom prst="roundRect">
            <a:avLst>
              <a:gd name="adj" fmla="val 6147"/>
            </a:avLst>
          </a:prstGeom>
          <a:solidFill>
            <a:srgbClr val="FFFF99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0" rtlCol="0" anchor="t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Main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  new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ClassA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1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889689" y="3589895"/>
            <a:ext cx="2394736" cy="355087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889689" y="4094992"/>
            <a:ext cx="2394736" cy="355087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889689" y="4591381"/>
            <a:ext cx="2394736" cy="355087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89689" y="3119632"/>
            <a:ext cx="2394736" cy="355087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2627784" y="2420888"/>
            <a:ext cx="3079838" cy="3096344"/>
          </a:xfrm>
          <a:prstGeom prst="flowChartProcess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클래스명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필드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메소드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생성자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내부클래스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}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3635896" y="2204864"/>
            <a:ext cx="0" cy="428741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3019199" y="1912226"/>
            <a:ext cx="1408645" cy="296842"/>
          </a:xfrm>
          <a:prstGeom prst="flowChartProcess">
            <a:avLst/>
          </a:prstGeom>
          <a:solidFill>
            <a:srgbClr val="FFFF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객체 자신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this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순서도: 처리 24"/>
          <p:cNvSpPr/>
          <p:nvPr/>
        </p:nvSpPr>
        <p:spPr>
          <a:xfrm>
            <a:off x="539552" y="404665"/>
            <a:ext cx="3168352" cy="432048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클래스의 설계</a:t>
            </a:r>
            <a:endParaRPr lang="ko-KR" altLang="en-US" sz="2000" b="1" dirty="0"/>
          </a:p>
        </p:txBody>
      </p:sp>
      <p:sp>
        <p:nvSpPr>
          <p:cNvPr id="27" name="순서도: 처리 26"/>
          <p:cNvSpPr/>
          <p:nvPr/>
        </p:nvSpPr>
        <p:spPr>
          <a:xfrm>
            <a:off x="755576" y="1196752"/>
            <a:ext cx="2808172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(1)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클래스의 정의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오른쪽 중괄호 2"/>
          <p:cNvSpPr/>
          <p:nvPr/>
        </p:nvSpPr>
        <p:spPr>
          <a:xfrm>
            <a:off x="5851638" y="3119632"/>
            <a:ext cx="216024" cy="1749528"/>
          </a:xfrm>
          <a:prstGeom prst="rightBrace">
            <a:avLst>
              <a:gd name="adj1" fmla="val 6074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6139671" y="3820639"/>
            <a:ext cx="1224136" cy="296842"/>
          </a:xfrm>
          <a:prstGeom prst="flowChartProcess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멤버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(member)</a:t>
            </a:r>
          </a:p>
        </p:txBody>
      </p:sp>
    </p:spTree>
    <p:extLst>
      <p:ext uri="{BB962C8B-B14F-4D97-AF65-F5344CB8AC3E}">
        <p14:creationId xmlns:p14="http://schemas.microsoft.com/office/powerpoint/2010/main" val="35357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AutoShape 2" descr="ìëì°¨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ìëì°¨ ì¤ê³ë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52020"/>
            <a:ext cx="1728192" cy="12954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순서도: 처리 5"/>
          <p:cNvSpPr/>
          <p:nvPr/>
        </p:nvSpPr>
        <p:spPr>
          <a:xfrm>
            <a:off x="1763688" y="3132259"/>
            <a:ext cx="2160240" cy="3600400"/>
          </a:xfrm>
          <a:prstGeom prst="flowChartProcess">
            <a:avLst/>
          </a:prstGeom>
          <a:solidFill>
            <a:srgbClr val="FBFED6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제조사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차종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차량색상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차량번호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차량연비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배기량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주행상태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차량소유자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주행가능거리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현재속도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현재연</a:t>
            </a:r>
            <a:r>
              <a:rPr lang="ko-KR" altLang="en-US" sz="1200" b="1" dirty="0">
                <a:solidFill>
                  <a:schemeClr val="tx1"/>
                </a:solidFill>
              </a:rPr>
              <a:t>비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5220072" y="3132259"/>
            <a:ext cx="2160240" cy="3600400"/>
          </a:xfrm>
          <a:prstGeom prst="flowChartProcess">
            <a:avLst/>
          </a:prstGeom>
          <a:solidFill>
            <a:srgbClr val="FBFED6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시동건다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기어변속한다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속도조절한다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방향전환한다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방향지시등켠다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비상등켠다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경적울린다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연료주입구연다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후드연다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선루프연다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smtClean="0">
                <a:solidFill>
                  <a:schemeClr val="tx1"/>
                </a:solidFill>
              </a:rPr>
              <a:t>트렁크연다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850158" y="1947462"/>
            <a:ext cx="3456384" cy="1191147"/>
            <a:chOff x="2850158" y="1731438"/>
            <a:chExt cx="3456384" cy="1191147"/>
          </a:xfrm>
        </p:grpSpPr>
        <p:cxnSp>
          <p:nvCxnSpPr>
            <p:cNvPr id="8" name="꺾인 연결선 7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4572000" y="1188043"/>
              <a:ext cx="12700" cy="3456384"/>
            </a:xfrm>
            <a:prstGeom prst="bentConnector3">
              <a:avLst>
                <a:gd name="adj1" fmla="val 378857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1028" idx="2"/>
            </p:cNvCxnSpPr>
            <p:nvPr/>
          </p:nvCxnSpPr>
          <p:spPr>
            <a:xfrm>
              <a:off x="4499992" y="1731438"/>
              <a:ext cx="0" cy="708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순서도: 처리 15"/>
          <p:cNvSpPr/>
          <p:nvPr/>
        </p:nvSpPr>
        <p:spPr>
          <a:xfrm>
            <a:off x="5383842" y="203202"/>
            <a:ext cx="1512168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(class)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3627573" y="229329"/>
            <a:ext cx="1728192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자동차 설계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2051720" y="2862836"/>
            <a:ext cx="1728192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속성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5404514" y="2862836"/>
            <a:ext cx="1728192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동작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907704" y="2276872"/>
            <a:ext cx="1872208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필드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멤버변수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5404514" y="2276872"/>
            <a:ext cx="1723770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멤버함수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1763688" y="260648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(class)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755576" y="188640"/>
            <a:ext cx="273630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클래스 설계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583167"/>
              </p:ext>
            </p:extLst>
          </p:nvPr>
        </p:nvGraphicFramePr>
        <p:xfrm>
          <a:off x="755576" y="764704"/>
          <a:ext cx="7272808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5760640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07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_1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Main.java, Car.java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처리 5"/>
          <p:cNvSpPr/>
          <p:nvPr/>
        </p:nvSpPr>
        <p:spPr>
          <a:xfrm>
            <a:off x="683568" y="2698395"/>
            <a:ext cx="7920880" cy="3466909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05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_1;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Car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myCar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Car();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myCar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객체의 필드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속성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멤버변수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들을 지정하세요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myCar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객체의 필드 값들을 모두 출력하세요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myCar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객체의 </a:t>
            </a:r>
            <a:r>
              <a:rPr lang="ko-KR" alt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메소드를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 호출하여 동작시키세요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755576" y="2372676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[Main.java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6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309014" y="586367"/>
            <a:ext cx="8496944" cy="5769984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numCol="2" rtlCol="0" anchor="ctr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05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ko-KR" alt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제조사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ko-KR" alt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차종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ko-KR" alt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차량색상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ko-KR" alt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차량번호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연비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배기량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주행상태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ko-KR" alt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차량소유자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주행가능거리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현재속도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현재연비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시동건다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시동을 걸었습니다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기어변속한다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기어를 변속하였습니다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속도조절한다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속도를 조절했습니다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방향전환한다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방향을 전환했습니다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방향지시등켠다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방향지시등을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켰습니다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비상등켠다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비상등을 켰습니다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경적울린다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경적을 울렸습니다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연료주입구연다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연료주입구를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열었습니다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후드연다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후드를 열었습니다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선루프연다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선루프를 열었습니다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트렁크연다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트렁크를 열었습니다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755576" y="188640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[Car.java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3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16217</TotalTime>
  <Words>5350</Words>
  <Application>Microsoft Office PowerPoint</Application>
  <PresentationFormat>화면 슬라이드 쇼(4:3)</PresentationFormat>
  <Paragraphs>1201</Paragraphs>
  <Slides>53</Slides>
  <Notes>52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ichskr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HISTIME</cp:lastModifiedBy>
  <cp:revision>1430</cp:revision>
  <dcterms:created xsi:type="dcterms:W3CDTF">2012-10-22T08:23:57Z</dcterms:created>
  <dcterms:modified xsi:type="dcterms:W3CDTF">2018-11-07T00:12:46Z</dcterms:modified>
</cp:coreProperties>
</file>