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408" r:id="rId2"/>
    <p:sldId id="512" r:id="rId3"/>
    <p:sldId id="523" r:id="rId4"/>
    <p:sldId id="524" r:id="rId5"/>
    <p:sldId id="516" r:id="rId6"/>
    <p:sldId id="525" r:id="rId7"/>
    <p:sldId id="545" r:id="rId8"/>
    <p:sldId id="526" r:id="rId9"/>
    <p:sldId id="527" r:id="rId10"/>
    <p:sldId id="528" r:id="rId11"/>
    <p:sldId id="529" r:id="rId12"/>
    <p:sldId id="531" r:id="rId13"/>
    <p:sldId id="532" r:id="rId14"/>
    <p:sldId id="530" r:id="rId15"/>
    <p:sldId id="546" r:id="rId16"/>
    <p:sldId id="533" r:id="rId17"/>
    <p:sldId id="534" r:id="rId18"/>
    <p:sldId id="535" r:id="rId19"/>
    <p:sldId id="536" r:id="rId20"/>
    <p:sldId id="537" r:id="rId21"/>
    <p:sldId id="544" r:id="rId22"/>
    <p:sldId id="547" r:id="rId23"/>
    <p:sldId id="538" r:id="rId24"/>
    <p:sldId id="540" r:id="rId25"/>
    <p:sldId id="541" r:id="rId26"/>
    <p:sldId id="542" r:id="rId27"/>
    <p:sldId id="543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FF"/>
    <a:srgbClr val="EFF7FF"/>
    <a:srgbClr val="FFFF99"/>
    <a:srgbClr val="E5E2D1"/>
    <a:srgbClr val="FBFED6"/>
    <a:srgbClr val="FEF4EC"/>
    <a:srgbClr val="F0ECB6"/>
    <a:srgbClr val="FF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94" autoAdjust="0"/>
    <p:restoredTop sz="96774" autoAdjust="0"/>
  </p:normalViewPr>
  <p:slideViewPr>
    <p:cSldViewPr>
      <p:cViewPr varScale="1">
        <p:scale>
          <a:sx n="109" d="100"/>
          <a:sy n="109" d="100"/>
        </p:scale>
        <p:origin x="-159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164E2-541E-45D9-AF32-08622E33600A}" type="datetimeFigureOut">
              <a:rPr lang="ko-KR" altLang="en-US" smtClean="0"/>
              <a:pPr/>
              <a:t>2018-09-04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7C8B-A48C-430F-B3BB-6218735184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10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534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39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710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561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969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185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413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836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88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613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206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466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808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071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6618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2293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403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6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411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4BE5-D226-49F3-AB40-B9C377A86165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B096-71EC-4E39-87EC-87DE91DFDAD5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8491-270F-4155-ABF1-CC9E2FA131CA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6124-CF2E-4D0B-929F-6E18AB953AD4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4FF4-A25C-4B8C-BC7E-9158BC871168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BE8D-B19F-4A94-B19B-26909D8E1969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4439-0DD4-4C39-A83D-F9B3BDA7DFA8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9EF4-8235-4B33-8ED4-370B88BBE966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D239-193A-4AE8-ABF2-5BFD45FBF3B0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6919-B9A5-422E-AC9E-830197846D7D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7485-075A-440B-9AAE-969EB727F004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310E-B5AE-4952-A007-08EF1D8FAE3A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0" y="432048"/>
            <a:ext cx="9144000" cy="7647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500"/>
              </a:lnSpc>
            </a:pPr>
            <a:r>
              <a:rPr lang="en-US" altLang="ko-KR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06. </a:t>
            </a:r>
            <a:r>
              <a:rPr lang="ko-KR" altLang="en-US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자바 기본 문법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59632" y="2366789"/>
            <a:ext cx="7272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ko-KR" altLang="en-US" dirty="0" err="1" smtClean="0"/>
              <a:t>식별자와</a:t>
            </a:r>
            <a:r>
              <a:rPr lang="ko-KR" altLang="en-US" dirty="0" smtClean="0"/>
              <a:t> 키워드를 구분하여 사용할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변수의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분류할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상수를 표현할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형 변환</a:t>
            </a:r>
            <a:r>
              <a:rPr lang="en-US" altLang="ko-KR" dirty="0" smtClean="0"/>
              <a:t>(casting)</a:t>
            </a:r>
            <a:r>
              <a:rPr lang="ko-KR" altLang="en-US" dirty="0" smtClean="0"/>
              <a:t>을 통해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일치시킬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연산자를 활용하여 다양한 연산을 처리할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ko-KR" altLang="en-US" dirty="0" err="1" smtClean="0"/>
              <a:t>조건문을</a:t>
            </a:r>
            <a:r>
              <a:rPr lang="ko-KR" altLang="en-US" dirty="0" smtClean="0"/>
              <a:t> 활용하여 문제를 해결할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활용하여 문제를 해결할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배열을 활용하여 문제를 해결할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1269157" y="1772816"/>
            <a:ext cx="63271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en-US" altLang="ko-KR" dirty="0" smtClean="0"/>
              <a:t>&lt;</a:t>
            </a:r>
            <a:r>
              <a:rPr lang="ko-KR" altLang="en-US" dirty="0" smtClean="0"/>
              <a:t>학습목표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660232" y="1355241"/>
            <a:ext cx="2160240" cy="38519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16~50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403244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err="1" smtClean="0"/>
              <a:t>형변환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캐스팅</a:t>
            </a:r>
            <a:r>
              <a:rPr lang="en-US" altLang="ko-KR" sz="2400" b="1" dirty="0" smtClean="0"/>
              <a:t>; casting)</a:t>
            </a:r>
            <a:endParaRPr lang="ko-KR" altLang="en-US" sz="2400" b="1" dirty="0"/>
          </a:p>
        </p:txBody>
      </p:sp>
      <p:sp>
        <p:nvSpPr>
          <p:cNvPr id="26" name="순서도: 처리 25"/>
          <p:cNvSpPr/>
          <p:nvPr/>
        </p:nvSpPr>
        <p:spPr>
          <a:xfrm>
            <a:off x="611560" y="1763298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</a:t>
            </a:r>
            <a:r>
              <a:rPr lang="ko-KR" altLang="en-US" b="1" dirty="0" smtClean="0">
                <a:solidFill>
                  <a:schemeClr val="tx1"/>
                </a:solidFill>
              </a:rPr>
              <a:t>자동 형 변환</a:t>
            </a:r>
            <a:r>
              <a:rPr lang="en-US" altLang="ko-KR" b="1" dirty="0" smtClean="0">
                <a:solidFill>
                  <a:schemeClr val="tx1"/>
                </a:solidFill>
              </a:rPr>
              <a:t>=</a:t>
            </a:r>
            <a:r>
              <a:rPr lang="ko-KR" altLang="en-US" b="1" dirty="0" smtClean="0">
                <a:solidFill>
                  <a:schemeClr val="tx1"/>
                </a:solidFill>
              </a:rPr>
              <a:t>묵시적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형변환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852" y="613076"/>
            <a:ext cx="2664296" cy="2671908"/>
          </a:xfrm>
          <a:prstGeom prst="rect">
            <a:avLst/>
          </a:prstGeom>
        </p:spPr>
      </p:pic>
      <p:sp>
        <p:nvSpPr>
          <p:cNvPr id="19" name="순서도: 처리 18"/>
          <p:cNvSpPr/>
          <p:nvPr/>
        </p:nvSpPr>
        <p:spPr>
          <a:xfrm>
            <a:off x="6084168" y="320681"/>
            <a:ext cx="2736304" cy="191047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캐스팅은 모양 맞추기이다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538990" y="847920"/>
            <a:ext cx="5328592" cy="40180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연산 또는 대입을 위해 자료의 형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(type)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을 일시적으로 변환하는 것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797994" y="2223811"/>
            <a:ext cx="5400600" cy="112592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①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연산이나 대입 등과 같은 상황에서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자료형이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서로 일치하지 않을 때 컴파일러는 자동으로 형 변환을 시도한다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② 표현 범위가 작은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표현 범위가 큰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맞춰 변환된다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899592" y="3823838"/>
            <a:ext cx="7488832" cy="556341"/>
          </a:xfrm>
          <a:prstGeom prst="flowChartProcess">
            <a:avLst/>
          </a:prstGeom>
          <a:solidFill>
            <a:srgbClr val="E5E2D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byte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→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short, char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→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→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long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→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float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→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double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300192" y="4682164"/>
            <a:ext cx="2088232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899592" y="4682164"/>
            <a:ext cx="2088232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처리 24"/>
          <p:cNvSpPr/>
          <p:nvPr/>
        </p:nvSpPr>
        <p:spPr>
          <a:xfrm>
            <a:off x="1187624" y="4421135"/>
            <a:ext cx="1440160" cy="18253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200" b="1" smtClean="0">
                <a:solidFill>
                  <a:schemeClr val="tx1"/>
                </a:solidFill>
              </a:rPr>
              <a:t>표현범위가 작다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6588224" y="4421135"/>
            <a:ext cx="1440160" cy="18253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표현범위가 크다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4067944" y="5061474"/>
            <a:ext cx="1008112" cy="288032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예시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&gt;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순서도: 처리 28"/>
          <p:cNvSpPr/>
          <p:nvPr/>
        </p:nvSpPr>
        <p:spPr>
          <a:xfrm>
            <a:off x="2735796" y="5421514"/>
            <a:ext cx="3672408" cy="599774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double a = 2 + 3.14;</a:t>
            </a:r>
          </a:p>
        </p:txBody>
      </p:sp>
    </p:spTree>
    <p:extLst>
      <p:ext uri="{BB962C8B-B14F-4D97-AF65-F5344CB8AC3E}">
        <p14:creationId xmlns:p14="http://schemas.microsoft.com/office/powerpoint/2010/main" val="45365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6" name="순서도: 처리 25"/>
          <p:cNvSpPr/>
          <p:nvPr/>
        </p:nvSpPr>
        <p:spPr>
          <a:xfrm>
            <a:off x="611560" y="332656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</a:t>
            </a:r>
            <a:r>
              <a:rPr lang="ko-KR" altLang="en-US" b="1" dirty="0" smtClean="0">
                <a:solidFill>
                  <a:schemeClr val="tx1"/>
                </a:solidFill>
              </a:rPr>
              <a:t>강제 형 변환</a:t>
            </a:r>
            <a:r>
              <a:rPr lang="en-US" altLang="ko-KR" b="1" dirty="0" smtClean="0">
                <a:solidFill>
                  <a:schemeClr val="tx1"/>
                </a:solidFill>
              </a:rPr>
              <a:t>=</a:t>
            </a:r>
            <a:r>
              <a:rPr lang="ko-KR" altLang="en-US" b="1" dirty="0" smtClean="0">
                <a:solidFill>
                  <a:schemeClr val="tx1"/>
                </a:solidFill>
              </a:rPr>
              <a:t>명시적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형변환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797994" y="793169"/>
            <a:ext cx="7590430" cy="112592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①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표현 범위가 큰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표현 범위가 작은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맞춰 형 변환을 해야 할 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컴파일러는 오류를 발생시킨다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② 컴파일러가 오류를 발생시키지 않도록 하려면 변환할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구체적으로 명시해주어야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4067944" y="1916832"/>
            <a:ext cx="1008112" cy="288032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예시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&gt;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순서도: 처리 28"/>
          <p:cNvSpPr/>
          <p:nvPr/>
        </p:nvSpPr>
        <p:spPr>
          <a:xfrm>
            <a:off x="2735796" y="2276872"/>
            <a:ext cx="3672408" cy="599774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 a =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en-US" altLang="ko-KR" b="1" dirty="0" smtClean="0">
                <a:solidFill>
                  <a:schemeClr val="tx1"/>
                </a:solidFill>
              </a:rPr>
              <a:t>(2 + 3.14);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1331640" y="4509120"/>
            <a:ext cx="2808312" cy="1728192"/>
          </a:xfrm>
          <a:prstGeom prst="flowChart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byte a=300;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b=3.14;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float c=2*3.14*10;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4860032" y="4509120"/>
            <a:ext cx="2808312" cy="1728192"/>
          </a:xfrm>
          <a:prstGeom prst="flowChart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2303748" y="6246831"/>
            <a:ext cx="756084" cy="28803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200" b="1" smtClean="0">
                <a:solidFill>
                  <a:schemeClr val="tx1"/>
                </a:solidFill>
              </a:rPr>
              <a:t>수정전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22" name="순서도: 처리 21"/>
          <p:cNvSpPr/>
          <p:nvPr/>
        </p:nvSpPr>
        <p:spPr>
          <a:xfrm>
            <a:off x="5940152" y="6246831"/>
            <a:ext cx="756084" cy="28803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수정후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4283968" y="5157192"/>
            <a:ext cx="470508" cy="432048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순서도: 처리 29"/>
          <p:cNvSpPr/>
          <p:nvPr/>
        </p:nvSpPr>
        <p:spPr>
          <a:xfrm>
            <a:off x="827584" y="3429000"/>
            <a:ext cx="1440160" cy="432048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2000" b="1" dirty="0" smtClean="0"/>
              <a:t>과제</a:t>
            </a:r>
            <a:r>
              <a:rPr lang="en-US" altLang="ko-KR" sz="2000" b="1" dirty="0" smtClean="0"/>
              <a:t>05</a:t>
            </a:r>
            <a:endParaRPr lang="ko-KR" altLang="en-US" sz="2000" b="1" dirty="0"/>
          </a:p>
        </p:txBody>
      </p:sp>
      <p:sp>
        <p:nvSpPr>
          <p:cNvPr id="31" name="순서도: 처리 30"/>
          <p:cNvSpPr/>
          <p:nvPr/>
        </p:nvSpPr>
        <p:spPr>
          <a:xfrm>
            <a:off x="848296" y="4005064"/>
            <a:ext cx="7108080" cy="43204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</a:rPr>
              <a:t>다음 코드에서 잘못된 부분을 찾아 첨삭하시오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608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403244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연산자</a:t>
            </a:r>
            <a:endParaRPr lang="ko-KR" altLang="en-US" sz="24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538342"/>
              </p:ext>
            </p:extLst>
          </p:nvPr>
        </p:nvGraphicFramePr>
        <p:xfrm>
          <a:off x="3131840" y="1401538"/>
          <a:ext cx="51845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128464"/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순서도: 처리 25"/>
          <p:cNvSpPr/>
          <p:nvPr/>
        </p:nvSpPr>
        <p:spPr>
          <a:xfrm>
            <a:off x="538990" y="1350297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smtClean="0">
                <a:solidFill>
                  <a:schemeClr val="tx1"/>
                </a:solidFill>
              </a:rPr>
              <a:t>산술 연산자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순서도: 처리 28"/>
          <p:cNvSpPr/>
          <p:nvPr/>
        </p:nvSpPr>
        <p:spPr>
          <a:xfrm>
            <a:off x="7164288" y="961933"/>
            <a:ext cx="1979712" cy="3367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rgbClr val="0070C0"/>
                </a:solidFill>
              </a:rPr>
              <a:t>실수 </a:t>
            </a:r>
            <a:r>
              <a:rPr lang="ko-KR" altLang="en-US" sz="1200" b="1" smtClean="0">
                <a:solidFill>
                  <a:srgbClr val="0070C0"/>
                </a:solidFill>
              </a:rPr>
              <a:t>나머지 연산도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가능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30066"/>
              </p:ext>
            </p:extLst>
          </p:nvPr>
        </p:nvGraphicFramePr>
        <p:xfrm>
          <a:off x="3131840" y="2327118"/>
          <a:ext cx="51845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!=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&lt;=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순서도: 처리 32"/>
          <p:cNvSpPr/>
          <p:nvPr/>
        </p:nvSpPr>
        <p:spPr>
          <a:xfrm>
            <a:off x="538990" y="2275877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비교 연산자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413195"/>
              </p:ext>
            </p:extLst>
          </p:nvPr>
        </p:nvGraphicFramePr>
        <p:xfrm>
          <a:off x="3131840" y="3237961"/>
          <a:ext cx="417646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1284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&amp;&amp;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||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!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^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순서도: 처리 34"/>
          <p:cNvSpPr/>
          <p:nvPr/>
        </p:nvSpPr>
        <p:spPr>
          <a:xfrm>
            <a:off x="538990" y="3186720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논리 연산자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7552794" y="1350297"/>
            <a:ext cx="504056" cy="43204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6479863" y="3176754"/>
            <a:ext cx="504056" cy="43204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067312"/>
              </p:ext>
            </p:extLst>
          </p:nvPr>
        </p:nvGraphicFramePr>
        <p:xfrm>
          <a:off x="3131840" y="4138838"/>
          <a:ext cx="417646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1284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&amp;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^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순서도: 처리 37"/>
          <p:cNvSpPr/>
          <p:nvPr/>
        </p:nvSpPr>
        <p:spPr>
          <a:xfrm>
            <a:off x="538990" y="4087597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비트 논리 연산자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305539"/>
              </p:ext>
            </p:extLst>
          </p:nvPr>
        </p:nvGraphicFramePr>
        <p:xfrm>
          <a:off x="3131840" y="4992410"/>
          <a:ext cx="304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&gt;&gt;&gt;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순서도: 처리 40"/>
          <p:cNvSpPr/>
          <p:nvPr/>
        </p:nvSpPr>
        <p:spPr>
          <a:xfrm>
            <a:off x="538990" y="4941169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비트 시프트 연산자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323656" y="4931203"/>
            <a:ext cx="688504" cy="44201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순서도: 처리 42"/>
          <p:cNvSpPr/>
          <p:nvPr/>
        </p:nvSpPr>
        <p:spPr>
          <a:xfrm>
            <a:off x="6983918" y="3194039"/>
            <a:ext cx="2160081" cy="39005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rgbClr val="0070C0"/>
                </a:solidFill>
              </a:rPr>
              <a:t>논리값이 서로 다르면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true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44" name="순서도: 처리 43"/>
          <p:cNvSpPr/>
          <p:nvPr/>
        </p:nvSpPr>
        <p:spPr>
          <a:xfrm>
            <a:off x="6983919" y="4121217"/>
            <a:ext cx="2160080" cy="36888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rgbClr val="0070C0"/>
                </a:solidFill>
              </a:rPr>
              <a:t>비트가 서로 다르면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1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479863" y="4058056"/>
            <a:ext cx="504056" cy="43204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순서도: 처리 45"/>
          <p:cNvSpPr/>
          <p:nvPr/>
        </p:nvSpPr>
        <p:spPr>
          <a:xfrm>
            <a:off x="6055919" y="4972835"/>
            <a:ext cx="3044538" cy="36888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ko-KR" altLang="en-US" sz="1200" b="1" smtClean="0">
                <a:solidFill>
                  <a:srgbClr val="0070C0"/>
                </a:solidFill>
              </a:rPr>
              <a:t>논리적 오른쪽 시프트 연산자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86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13</a:t>
            </a:fld>
            <a:endParaRPr lang="ko-KR" altLang="en-US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113529"/>
              </p:ext>
            </p:extLst>
          </p:nvPr>
        </p:nvGraphicFramePr>
        <p:xfrm>
          <a:off x="3131840" y="743937"/>
          <a:ext cx="304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순서도: 처리 47"/>
          <p:cNvSpPr/>
          <p:nvPr/>
        </p:nvSpPr>
        <p:spPr>
          <a:xfrm>
            <a:off x="538990" y="692696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증감 연산자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순서도: 처리 51"/>
          <p:cNvSpPr/>
          <p:nvPr/>
        </p:nvSpPr>
        <p:spPr>
          <a:xfrm>
            <a:off x="538990" y="1772817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복합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r>
              <a:rPr lang="ko-KR" altLang="en-US" b="1" dirty="0" smtClean="0">
                <a:solidFill>
                  <a:schemeClr val="tx1"/>
                </a:solidFill>
              </a:rPr>
              <a:t> 대입 연산자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140035"/>
              </p:ext>
            </p:extLst>
          </p:nvPr>
        </p:nvGraphicFramePr>
        <p:xfrm>
          <a:off x="3131840" y="1803420"/>
          <a:ext cx="5184576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/=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%=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&amp;=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|=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^=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&lt;&lt;=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&gt;&gt;=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&gt;&gt;&gt;=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타원 54"/>
          <p:cNvSpPr/>
          <p:nvPr/>
        </p:nvSpPr>
        <p:spPr>
          <a:xfrm>
            <a:off x="7446980" y="2123530"/>
            <a:ext cx="869436" cy="44201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739287"/>
              </p:ext>
            </p:extLst>
          </p:nvPr>
        </p:nvGraphicFramePr>
        <p:xfrm>
          <a:off x="3131840" y="2904177"/>
          <a:ext cx="304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조건식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? </a:t>
                      </a:r>
                      <a:r>
                        <a:rPr lang="ko-KR" altLang="en-US" dirty="0" smtClean="0"/>
                        <a:t>값</a:t>
                      </a:r>
                      <a:r>
                        <a:rPr lang="en-US" altLang="ko-KR" dirty="0" smtClean="0"/>
                        <a:t>1 : </a:t>
                      </a:r>
                      <a:r>
                        <a:rPr lang="ko-KR" altLang="en-US" dirty="0" smtClean="0"/>
                        <a:t>값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57" name="순서도: 처리 56"/>
          <p:cNvSpPr/>
          <p:nvPr/>
        </p:nvSpPr>
        <p:spPr>
          <a:xfrm>
            <a:off x="538990" y="2852936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삼항</a:t>
            </a:r>
            <a:r>
              <a:rPr lang="ko-KR" altLang="en-US" b="1" dirty="0" smtClean="0">
                <a:solidFill>
                  <a:schemeClr val="tx1"/>
                </a:solidFill>
              </a:rPr>
              <a:t> 연산자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021276"/>
              </p:ext>
            </p:extLst>
          </p:nvPr>
        </p:nvGraphicFramePr>
        <p:xfrm>
          <a:off x="3131840" y="3984297"/>
          <a:ext cx="304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순서도: 처리 58"/>
          <p:cNvSpPr/>
          <p:nvPr/>
        </p:nvSpPr>
        <p:spPr>
          <a:xfrm>
            <a:off x="538990" y="3933056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문자열 결합 연산자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50669"/>
              </p:ext>
            </p:extLst>
          </p:nvPr>
        </p:nvGraphicFramePr>
        <p:xfrm>
          <a:off x="3131840" y="4948559"/>
          <a:ext cx="5184576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8352"/>
                <a:gridCol w="2016224"/>
              </a:tblGrid>
              <a:tr h="1854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   문자열</a:t>
                      </a:r>
                      <a:r>
                        <a:rPr lang="en-US" altLang="ko-KR" dirty="0" smtClean="0"/>
                        <a:t>1==</a:t>
                      </a:r>
                      <a:r>
                        <a:rPr lang="ko-KR" altLang="en-US" dirty="0" smtClean="0"/>
                        <a:t>문자열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   </a:t>
                      </a:r>
                      <a:r>
                        <a:rPr lang="ko-KR" altLang="en-US" b="1" dirty="0" smtClean="0"/>
                        <a:t>문자열</a:t>
                      </a:r>
                      <a:r>
                        <a:rPr lang="en-US" altLang="ko-KR" b="1" dirty="0" smtClean="0"/>
                        <a:t>1</a:t>
                      </a:r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.equals(</a:t>
                      </a:r>
                      <a:r>
                        <a:rPr lang="ko-KR" altLang="en-US" b="1" dirty="0" smtClean="0"/>
                        <a:t>문자열</a:t>
                      </a:r>
                      <a:r>
                        <a:rPr lang="en-US" altLang="ko-KR" b="1" dirty="0" smtClean="0"/>
                        <a:t>2</a:t>
                      </a:r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순서도: 처리 60"/>
          <p:cNvSpPr/>
          <p:nvPr/>
        </p:nvSpPr>
        <p:spPr>
          <a:xfrm>
            <a:off x="538990" y="4984402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문자열의 비교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3" name="순서도: 처리 62"/>
          <p:cNvSpPr/>
          <p:nvPr/>
        </p:nvSpPr>
        <p:spPr>
          <a:xfrm>
            <a:off x="1342910" y="5763500"/>
            <a:ext cx="3312930" cy="40180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※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문자열은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=, +, ==, !=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연산만 가능하다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60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6" name="순서도: 처리 65"/>
          <p:cNvSpPr/>
          <p:nvPr/>
        </p:nvSpPr>
        <p:spPr>
          <a:xfrm>
            <a:off x="755576" y="188640"/>
            <a:ext cx="223224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smtClean="0">
                <a:solidFill>
                  <a:schemeClr val="tx1"/>
                </a:solidFill>
              </a:rPr>
              <a:t>연산자 실습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495058"/>
              </p:ext>
            </p:extLst>
          </p:nvPr>
        </p:nvGraphicFramePr>
        <p:xfrm>
          <a:off x="1068288" y="764704"/>
          <a:ext cx="6096000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2168"/>
                <a:gridCol w="4583832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03.java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41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4" name="순서도: 처리 63"/>
          <p:cNvSpPr/>
          <p:nvPr/>
        </p:nvSpPr>
        <p:spPr>
          <a:xfrm>
            <a:off x="683568" y="613483"/>
            <a:ext cx="8136904" cy="5911861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defTabSz="363538">
              <a:lnSpc>
                <a:spcPts val="17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차시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ts val="17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363538">
              <a:lnSpc>
                <a:spcPts val="17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실습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03 {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=0,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++;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++; 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+=15;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*=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/=2;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%=3;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&amp;=13;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|=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"a="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",b="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63538">
              <a:lnSpc>
                <a:spcPts val="17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363538">
              <a:lnSpc>
                <a:spcPts val="17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double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=5.5,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=3,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63538">
              <a:lnSpc>
                <a:spcPts val="17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통신과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f2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통신과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통신과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g2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통신과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f2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g2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.equals(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f2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.equals(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g2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System.identityHashCode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“,"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System.identityHashCode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f2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endParaRPr lang="en-US" altLang="ko-KR" sz="1200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63538">
              <a:lnSpc>
                <a:spcPts val="1700"/>
              </a:lnSpc>
            </a:pP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System.identityHashCode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“,"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System.identityHashCode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g2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altLang="ko-KR" sz="12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순서도: 처리 64"/>
          <p:cNvSpPr/>
          <p:nvPr/>
        </p:nvSpPr>
        <p:spPr>
          <a:xfrm>
            <a:off x="755576" y="332656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03.java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98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403244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err="1" smtClean="0"/>
              <a:t>조건문</a:t>
            </a:r>
            <a:endParaRPr lang="ko-KR" altLang="en-US" sz="2400" b="1" dirty="0"/>
          </a:p>
        </p:txBody>
      </p:sp>
      <p:sp>
        <p:nvSpPr>
          <p:cNvPr id="26" name="순서도: 처리 25"/>
          <p:cNvSpPr/>
          <p:nvPr/>
        </p:nvSpPr>
        <p:spPr>
          <a:xfrm>
            <a:off x="611560" y="980728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if </a:t>
            </a:r>
            <a:r>
              <a:rPr lang="ko-KR" altLang="en-US" b="1" dirty="0" smtClean="0">
                <a:solidFill>
                  <a:schemeClr val="tx1"/>
                </a:solidFill>
              </a:rPr>
              <a:t>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1973298" y="5085184"/>
            <a:ext cx="5400600" cy="100811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①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if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문의 괄호 안에서 이루어지는 연산 결과는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true, false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중 하나이어야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0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과 같은 수이어서는 안 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② </a:t>
            </a:r>
            <a:r>
              <a:rPr lang="ko-KR" altLang="en-US" sz="1200" b="1" dirty="0" err="1">
                <a:solidFill>
                  <a:schemeClr val="tx1"/>
                </a:solidFill>
              </a:rPr>
              <a:t>조건식의</a:t>
            </a:r>
            <a:r>
              <a:rPr lang="ko-KR" altLang="en-US" sz="1200" b="1" dirty="0">
                <a:solidFill>
                  <a:schemeClr val="tx1"/>
                </a:solidFill>
              </a:rPr>
              <a:t> 결과는 </a:t>
            </a:r>
            <a:r>
              <a:rPr lang="en-US" altLang="ko-KR" sz="1200" b="1" dirty="0">
                <a:solidFill>
                  <a:schemeClr val="tx1"/>
                </a:solidFill>
              </a:rPr>
              <a:t>true, false </a:t>
            </a:r>
            <a:r>
              <a:rPr lang="ko-KR" altLang="en-US" sz="1200" b="1" dirty="0">
                <a:solidFill>
                  <a:schemeClr val="tx1"/>
                </a:solidFill>
              </a:rPr>
              <a:t>중 하나이다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2411760" y="1988840"/>
            <a:ext cx="4320480" cy="2736304"/>
          </a:xfrm>
          <a:prstGeom prst="flowChartProcess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61938">
              <a:lnSpc>
                <a:spcPts val="22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if(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조건식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 {</a:t>
            </a:r>
          </a:p>
          <a:p>
            <a:pPr marL="261938">
              <a:lnSpc>
                <a:spcPts val="2200"/>
              </a:lnSpc>
            </a:pP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261938">
              <a:lnSpc>
                <a:spcPts val="22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}</a:t>
            </a:r>
          </a:p>
          <a:p>
            <a:pPr marL="261938">
              <a:lnSpc>
                <a:spcPts val="22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else if(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조건식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 {</a:t>
            </a:r>
          </a:p>
          <a:p>
            <a:pPr marL="261938">
              <a:lnSpc>
                <a:spcPts val="2200"/>
              </a:lnSpc>
            </a:pP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261938">
              <a:lnSpc>
                <a:spcPts val="22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}</a:t>
            </a:r>
          </a:p>
          <a:p>
            <a:pPr marL="261938">
              <a:lnSpc>
                <a:spcPts val="22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else {</a:t>
            </a:r>
          </a:p>
          <a:p>
            <a:pPr marL="261938">
              <a:lnSpc>
                <a:spcPts val="2200"/>
              </a:lnSpc>
            </a:pP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261938">
              <a:lnSpc>
                <a:spcPts val="22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}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3707904" y="1556793"/>
            <a:ext cx="1728192" cy="28803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작성 형식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47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26" name="순서도: 처리 25"/>
          <p:cNvSpPr/>
          <p:nvPr/>
        </p:nvSpPr>
        <p:spPr>
          <a:xfrm>
            <a:off x="611560" y="260648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switch </a:t>
            </a:r>
            <a:r>
              <a:rPr lang="ko-KR" altLang="en-US" b="1" dirty="0" smtClean="0">
                <a:solidFill>
                  <a:schemeClr val="tx1"/>
                </a:solidFill>
              </a:rPr>
              <a:t>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1973298" y="5013176"/>
            <a:ext cx="5400600" cy="72008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①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switch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문의 괄호 안에 들어가는 값은 정수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문자열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가능하나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논리값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실수는 쓸 수 없다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1" name="순서도: 처리 20"/>
          <p:cNvSpPr/>
          <p:nvPr/>
        </p:nvSpPr>
        <p:spPr>
          <a:xfrm>
            <a:off x="2411760" y="1268760"/>
            <a:ext cx="4320480" cy="3384376"/>
          </a:xfrm>
          <a:prstGeom prst="flowChartProcess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61938">
              <a:lnSpc>
                <a:spcPts val="25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switch(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값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 {</a:t>
            </a:r>
          </a:p>
          <a:p>
            <a:pPr marL="261938">
              <a:lnSpc>
                <a:spcPts val="25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    case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상수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1:</a:t>
            </a:r>
          </a:p>
          <a:p>
            <a:pPr marL="261938">
              <a:lnSpc>
                <a:spcPts val="25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명령문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;</a:t>
            </a:r>
          </a:p>
          <a:p>
            <a:pPr marL="261938">
              <a:lnSpc>
                <a:spcPts val="25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    break;</a:t>
            </a:r>
          </a:p>
          <a:p>
            <a:pPr marL="261938">
              <a:lnSpc>
                <a:spcPts val="25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case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상수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2:</a:t>
            </a:r>
          </a:p>
          <a:p>
            <a:pPr marL="261938">
              <a:lnSpc>
                <a:spcPts val="25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명령문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;</a:t>
            </a:r>
          </a:p>
          <a:p>
            <a:pPr marL="261938">
              <a:lnSpc>
                <a:spcPts val="25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    break;</a:t>
            </a:r>
          </a:p>
          <a:p>
            <a:pPr marL="261938">
              <a:lnSpc>
                <a:spcPts val="25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case default:</a:t>
            </a:r>
          </a:p>
          <a:p>
            <a:pPr marL="261938">
              <a:lnSpc>
                <a:spcPts val="25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명령문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;</a:t>
            </a:r>
          </a:p>
          <a:p>
            <a:pPr marL="261938">
              <a:lnSpc>
                <a:spcPts val="25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}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3707904" y="836713"/>
            <a:ext cx="1728192" cy="28803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작성 형식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1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403244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err="1" smtClean="0"/>
              <a:t>반복문</a:t>
            </a:r>
            <a:endParaRPr lang="ko-KR" altLang="en-US" sz="2400" b="1" dirty="0"/>
          </a:p>
        </p:txBody>
      </p:sp>
      <p:sp>
        <p:nvSpPr>
          <p:cNvPr id="26" name="순서도: 처리 25"/>
          <p:cNvSpPr/>
          <p:nvPr/>
        </p:nvSpPr>
        <p:spPr>
          <a:xfrm>
            <a:off x="611560" y="1196752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for </a:t>
            </a:r>
            <a:r>
              <a:rPr lang="ko-KR" altLang="en-US" b="1" dirty="0" smtClean="0">
                <a:solidFill>
                  <a:schemeClr val="tx1"/>
                </a:solidFill>
              </a:rPr>
              <a:t>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1462828" y="4196110"/>
            <a:ext cx="6421540" cy="8890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①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for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 괄호 안에서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i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와 같이 변수 선언할 수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②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for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 내부에서 선언된 변수는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for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문을 벗어나면 메모리에서 제거된다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1475656" y="2204864"/>
            <a:ext cx="6192688" cy="1728192"/>
          </a:xfrm>
          <a:prstGeom prst="flowChartProcess">
            <a:avLst/>
          </a:prstGeom>
          <a:solidFill>
            <a:srgbClr val="EFF7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61938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for(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=1;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&lt;=10;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++) {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);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}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3707904" y="1772817"/>
            <a:ext cx="1728192" cy="28803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작성 예문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0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26" name="순서도: 처리 25"/>
          <p:cNvSpPr/>
          <p:nvPr/>
        </p:nvSpPr>
        <p:spPr>
          <a:xfrm>
            <a:off x="611560" y="620688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while </a:t>
            </a:r>
            <a:r>
              <a:rPr lang="ko-KR" altLang="en-US" b="1" dirty="0" smtClean="0">
                <a:solidFill>
                  <a:schemeClr val="tx1"/>
                </a:solidFill>
              </a:rPr>
              <a:t>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1462828" y="4484142"/>
            <a:ext cx="6421540" cy="45702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①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while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 내부에서 선언된 변수는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while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문을 벗어나면 메모리에서 제거된다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1475656" y="1844824"/>
            <a:ext cx="6192688" cy="2423294"/>
          </a:xfrm>
          <a:prstGeom prst="flowChartProcess">
            <a:avLst/>
          </a:prstGeom>
          <a:solidFill>
            <a:srgbClr val="EFF7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61938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i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nt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=1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while(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&lt;=10) {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);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++;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}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3707904" y="1412777"/>
            <a:ext cx="1728192" cy="28803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작성 예문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0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367240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err="1" smtClean="0"/>
              <a:t>식별자와</a:t>
            </a:r>
            <a:r>
              <a:rPr lang="ko-KR" altLang="en-US" sz="2400" b="1" dirty="0" smtClean="0"/>
              <a:t> 키워드</a:t>
            </a:r>
            <a:endParaRPr lang="ko-KR" altLang="en-US" sz="2400" b="1" dirty="0"/>
          </a:p>
        </p:txBody>
      </p:sp>
      <p:sp>
        <p:nvSpPr>
          <p:cNvPr id="7" name="순서도: 처리 6"/>
          <p:cNvSpPr/>
          <p:nvPr/>
        </p:nvSpPr>
        <p:spPr>
          <a:xfrm>
            <a:off x="611560" y="1124744"/>
            <a:ext cx="237626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식별자</a:t>
            </a:r>
            <a:r>
              <a:rPr lang="en-US" altLang="ko-KR" b="1" dirty="0" smtClean="0">
                <a:solidFill>
                  <a:schemeClr val="tx1"/>
                </a:solidFill>
              </a:rPr>
              <a:t>(identifier)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3013950" y="1124744"/>
            <a:ext cx="5590497" cy="432047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변수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상수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클래스 등을 구분하기 위해 사용하는 이름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899592" y="1628800"/>
            <a:ext cx="7344816" cy="196235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① 특수문자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공백 이외의 문자를 사용할 수 있음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특수문자 중에서도 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_  $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은 사용 가능함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② 한글 사용 가능함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③ 첫 글자로는  숫자를  사용할 수 없음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④ 대소문자를 구분함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⑤ 자바 언어의 키워드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(keyword)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true, false, null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식별자로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쓸 수 없음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⑥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식별자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길이 제한은 없음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611560" y="3933056"/>
            <a:ext cx="324036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</a:t>
            </a:r>
            <a:r>
              <a:rPr lang="ko-KR" altLang="en-US" b="1" dirty="0" smtClean="0">
                <a:solidFill>
                  <a:schemeClr val="tx1"/>
                </a:solidFill>
              </a:rPr>
              <a:t>키워드</a:t>
            </a:r>
            <a:r>
              <a:rPr lang="en-US" altLang="ko-KR" b="1" dirty="0" smtClean="0">
                <a:solidFill>
                  <a:schemeClr val="tx1"/>
                </a:solidFill>
              </a:rPr>
              <a:t>(keyword),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예약어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3923928" y="3933056"/>
            <a:ext cx="4968552" cy="432047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자바 언어에서 특정한 목적으로 사용하기 위해 정한 이름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899592" y="4509120"/>
            <a:ext cx="7344816" cy="172819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byte, char,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short, long, float, double, char,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boolean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void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if, else, for, while, do, switch, case, break, continue, default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private,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pretected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public, static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import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class, new, this, super, extends, implements, interface, abstract, package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final, </a:t>
            </a:r>
            <a:r>
              <a:rPr lang="en-US" altLang="ko-KR" sz="1200" b="1" dirty="0">
                <a:solidFill>
                  <a:schemeClr val="tx1"/>
                </a:solidFill>
              </a:rPr>
              <a:t>try, catch, finally, return,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throw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enum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instanceof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goto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const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8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26" name="순서도: 처리 25"/>
          <p:cNvSpPr/>
          <p:nvPr/>
        </p:nvSpPr>
        <p:spPr>
          <a:xfrm>
            <a:off x="611560" y="451695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(3) </a:t>
            </a:r>
            <a:r>
              <a:rPr lang="en-US" altLang="ko-KR" b="1" dirty="0" err="1" smtClean="0">
                <a:solidFill>
                  <a:schemeClr val="tx1"/>
                </a:solidFill>
              </a:rPr>
              <a:t>do~while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1462828" y="4052094"/>
            <a:ext cx="6421540" cy="45702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①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while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 내부에서 선언된 변수는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while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문을 벗어나면 메모리에서 제거된다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1475656" y="1531814"/>
            <a:ext cx="6192688" cy="2423294"/>
          </a:xfrm>
          <a:prstGeom prst="flowChartProcess">
            <a:avLst/>
          </a:prstGeom>
          <a:solidFill>
            <a:srgbClr val="EFF7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61938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i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nt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=1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do {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);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++;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} while(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&lt;=10);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3707904" y="1099767"/>
            <a:ext cx="1728192" cy="28803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작성 예문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611560" y="5229201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(4) break</a:t>
            </a:r>
            <a:r>
              <a:rPr lang="ko-KR" altLang="en-US" b="1" dirty="0" smtClean="0">
                <a:solidFill>
                  <a:schemeClr val="tx1"/>
                </a:solidFill>
              </a:rPr>
              <a:t>문</a:t>
            </a:r>
            <a:r>
              <a:rPr lang="en-US" altLang="ko-KR" b="1" dirty="0" smtClean="0">
                <a:solidFill>
                  <a:schemeClr val="tx1"/>
                </a:solidFill>
              </a:rPr>
              <a:t>, continue</a:t>
            </a:r>
            <a:r>
              <a:rPr lang="ko-KR" altLang="en-US" b="1" dirty="0" smtClean="0">
                <a:solidFill>
                  <a:schemeClr val="tx1"/>
                </a:solidFill>
              </a:rPr>
              <a:t>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62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755576" y="188640"/>
            <a:ext cx="223224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제어문</a:t>
            </a:r>
            <a:r>
              <a:rPr lang="ko-KR" altLang="en-US" b="1" dirty="0" smtClean="0">
                <a:solidFill>
                  <a:schemeClr val="tx1"/>
                </a:solidFill>
              </a:rPr>
              <a:t> 실습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77280"/>
              </p:ext>
            </p:extLst>
          </p:nvPr>
        </p:nvGraphicFramePr>
        <p:xfrm>
          <a:off x="1068288" y="764704"/>
          <a:ext cx="6096000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2168"/>
                <a:gridCol w="4583832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04.java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03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683568" y="469468"/>
            <a:ext cx="7920880" cy="5767844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numCol="2" rtlCol="0" anchor="ctr"/>
          <a:lstStyle/>
          <a:p>
            <a:pPr defTabSz="290513">
              <a:lnSpc>
                <a:spcPts val="16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차시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90513">
              <a:lnSpc>
                <a:spcPts val="16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실습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04 {</a:t>
            </a:r>
          </a:p>
          <a:p>
            <a:pPr defTabSz="290513">
              <a:lnSpc>
                <a:spcPts val="16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//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문의 예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=11;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%2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==0)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endParaRPr lang="en-US" altLang="ko-KR" sz="1200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은 짝수입니다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else</a:t>
            </a:r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endParaRPr lang="en-US" altLang="ko-KR" sz="1200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은 홀수입니다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90513">
              <a:lnSpc>
                <a:spcPts val="16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//switch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문의 예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=7;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1: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3: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5: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7: </a:t>
            </a:r>
            <a:endParaRPr lang="en-US" altLang="ko-KR" sz="1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8: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10: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12:</a:t>
            </a:r>
          </a:p>
          <a:p>
            <a:pPr defTabSz="290513">
              <a:lnSpc>
                <a:spcPts val="16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월의 마지막 </a:t>
            </a:r>
            <a:endParaRPr lang="en-US" altLang="ko-KR" sz="1200" b="1" i="1" dirty="0" smtClean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            </a:t>
            </a:r>
            <a:r>
              <a:rPr lang="ko-KR" altLang="en-US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날은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31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일입니다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pPr defTabSz="290513">
              <a:lnSpc>
                <a:spcPts val="16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월의 마지막 </a:t>
            </a:r>
            <a:endParaRPr lang="en-US" altLang="ko-KR" sz="1200" b="1" i="1" dirty="0" smtClean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            </a:t>
            </a:r>
            <a:r>
              <a:rPr lang="ko-KR" altLang="en-US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날은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28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일입니다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290513">
              <a:lnSpc>
                <a:spcPts val="16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월의 마지막 </a:t>
            </a:r>
            <a:endParaRPr lang="en-US" altLang="ko-KR" sz="1200" b="1" i="1" dirty="0" smtClean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            </a:t>
            </a:r>
            <a:r>
              <a:rPr lang="ko-KR" altLang="en-US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날은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30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일입니다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90513">
              <a:lnSpc>
                <a:spcPts val="16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290513">
              <a:lnSpc>
                <a:spcPts val="16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//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for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문의 예</a:t>
            </a:r>
          </a:p>
          <a:p>
            <a:pPr defTabSz="290513">
              <a:lnSpc>
                <a:spcPts val="1600"/>
              </a:lnSpc>
            </a:pPr>
            <a:r>
              <a:rPr lang="nn-NO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for</a:t>
            </a:r>
            <a:r>
              <a:rPr lang="nn-NO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&lt;=10;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//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while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문의 예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while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&lt;=10) {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//</a:t>
            </a:r>
            <a:r>
              <a:rPr lang="en-US" altLang="ko-K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do~while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문의 예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do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&lt;=10);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290513">
              <a:lnSpc>
                <a:spcPts val="1600"/>
              </a:lnSpc>
            </a:pPr>
            <a:endParaRPr lang="en-US" altLang="ko-KR" sz="12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755576" y="188640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04.java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29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403244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배열</a:t>
            </a:r>
            <a:endParaRPr lang="ko-KR" altLang="en-US" sz="2400" b="1" dirty="0"/>
          </a:p>
        </p:txBody>
      </p:sp>
      <p:sp>
        <p:nvSpPr>
          <p:cNvPr id="26" name="순서도: 처리 25"/>
          <p:cNvSpPr/>
          <p:nvPr/>
        </p:nvSpPr>
        <p:spPr>
          <a:xfrm>
            <a:off x="611560" y="980728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</a:t>
            </a:r>
            <a:r>
              <a:rPr lang="ko-KR" altLang="en-US" b="1" dirty="0" smtClean="0">
                <a:solidFill>
                  <a:schemeClr val="tx1"/>
                </a:solidFill>
              </a:rPr>
              <a:t>배열이란</a:t>
            </a:r>
            <a:r>
              <a:rPr lang="en-US" altLang="ko-KR" b="1" dirty="0" smtClean="0">
                <a:solidFill>
                  <a:schemeClr val="tx1"/>
                </a:solidFill>
              </a:rPr>
              <a:t>?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827584" y="1531814"/>
            <a:ext cx="7128792" cy="103309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①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자료형이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서로 같은 자료들을 연속적인 공간에 저장할 수 있도록 만든 자료 구조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② 자바는 배열을 객체로 취급한다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③ 배열을 사용하는 가장 큰 이유는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반복문을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이용하여 기억공간에 접근할 수 있기 때문이다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pic>
        <p:nvPicPr>
          <p:cNvPr id="5122" name="Picture 2" descr="ë°°ì´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2976"/>
            <a:ext cx="6042466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17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9" name="순서도: 처리 8"/>
          <p:cNvSpPr/>
          <p:nvPr/>
        </p:nvSpPr>
        <p:spPr>
          <a:xfrm>
            <a:off x="611560" y="620688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1</a:t>
            </a:r>
            <a:r>
              <a:rPr lang="ko-KR" altLang="en-US" b="1" dirty="0" smtClean="0">
                <a:solidFill>
                  <a:schemeClr val="tx1"/>
                </a:solidFill>
              </a:rPr>
              <a:t>차원 배열의 표현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899592" y="1353257"/>
            <a:ext cx="2232248" cy="61275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배열을 선언한다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899592" y="2383418"/>
            <a:ext cx="2232248" cy="61275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배열을 생성한다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899592" y="3392314"/>
            <a:ext cx="2232248" cy="61275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값을 할당한다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1604596" y="1909190"/>
            <a:ext cx="576064" cy="437612"/>
          </a:xfrm>
          <a:prstGeom prst="downArrow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아래쪽 화살표 12"/>
          <p:cNvSpPr/>
          <p:nvPr/>
        </p:nvSpPr>
        <p:spPr>
          <a:xfrm>
            <a:off x="1604596" y="2947846"/>
            <a:ext cx="576064" cy="437612"/>
          </a:xfrm>
          <a:prstGeom prst="downArrow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순서도: 처리 13"/>
          <p:cNvSpPr/>
          <p:nvPr/>
        </p:nvSpPr>
        <p:spPr>
          <a:xfrm>
            <a:off x="3275856" y="1324229"/>
            <a:ext cx="5040560" cy="627264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a[];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또는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[] a;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3275856" y="2335650"/>
            <a:ext cx="5040560" cy="627264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2400" b="1" dirty="0" smtClean="0">
                <a:solidFill>
                  <a:schemeClr val="tx1"/>
                </a:solidFill>
              </a:rPr>
              <a:t>a = new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[5];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3275856" y="3377800"/>
            <a:ext cx="5040560" cy="627264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a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[0] = 10;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827584" y="4297818"/>
            <a:ext cx="7128792" cy="74505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※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배열 선언과 배열 생성을 동시에 할 수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03200" indent="-203200"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a[] =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new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[5]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8" name="순서도: 처리 17"/>
          <p:cNvSpPr/>
          <p:nvPr/>
        </p:nvSpPr>
        <p:spPr>
          <a:xfrm>
            <a:off x="827584" y="5132214"/>
            <a:ext cx="7128792" cy="74505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※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배열 선언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배열 생성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초깃값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할당을 을 동시에 할 수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03200" indent="-203200"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a[] =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{10, 15, 20, 23, 35}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043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9" name="순서도: 처리 8"/>
          <p:cNvSpPr/>
          <p:nvPr/>
        </p:nvSpPr>
        <p:spPr>
          <a:xfrm>
            <a:off x="611560" y="620688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(3) 2</a:t>
            </a:r>
            <a:r>
              <a:rPr lang="ko-KR" altLang="en-US" b="1" dirty="0" smtClean="0">
                <a:solidFill>
                  <a:schemeClr val="tx1"/>
                </a:solidFill>
              </a:rPr>
              <a:t>차원 배열의 표현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899592" y="1353257"/>
            <a:ext cx="2232248" cy="61275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배열을 선언한다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899592" y="2383418"/>
            <a:ext cx="2232248" cy="61275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배열을 생성한다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899592" y="3392314"/>
            <a:ext cx="2232248" cy="61275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값을 할당한다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1604596" y="1909190"/>
            <a:ext cx="576064" cy="437612"/>
          </a:xfrm>
          <a:prstGeom prst="downArrow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아래쪽 화살표 12"/>
          <p:cNvSpPr/>
          <p:nvPr/>
        </p:nvSpPr>
        <p:spPr>
          <a:xfrm>
            <a:off x="1604596" y="2947846"/>
            <a:ext cx="576064" cy="437612"/>
          </a:xfrm>
          <a:prstGeom prst="downArrow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순서도: 처리 13"/>
          <p:cNvSpPr/>
          <p:nvPr/>
        </p:nvSpPr>
        <p:spPr>
          <a:xfrm>
            <a:off x="3275856" y="1324229"/>
            <a:ext cx="5040560" cy="627264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24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b[][]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;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또는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[][] b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3275856" y="2335650"/>
            <a:ext cx="5040560" cy="627264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2400" b="1" dirty="0" smtClean="0">
                <a:solidFill>
                  <a:schemeClr val="tx1"/>
                </a:solidFill>
              </a:rPr>
              <a:t>b =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new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[3][3]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3275856" y="3377800"/>
            <a:ext cx="5040560" cy="627264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2400" b="1" dirty="0" smtClean="0">
                <a:solidFill>
                  <a:schemeClr val="tx1"/>
                </a:solidFill>
              </a:rPr>
              <a:t>b[0][2] = 30;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827584" y="4297818"/>
            <a:ext cx="7128792" cy="74505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※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배열 선언과 배열 생성을 동시에 할 수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03200" indent="-203200"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b[][] =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new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[3][3]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8" name="순서도: 처리 17"/>
          <p:cNvSpPr/>
          <p:nvPr/>
        </p:nvSpPr>
        <p:spPr>
          <a:xfrm>
            <a:off x="827584" y="5132213"/>
            <a:ext cx="7128792" cy="12386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※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배열 선언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배열 생성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초깃값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할당을 을 동시에 할 수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03200" indent="-203200"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b[][] =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{ {1, 2, 3}, </a:t>
            </a:r>
          </a:p>
          <a:p>
            <a:pPr marL="203200" indent="-203200">
              <a:lnSpc>
                <a:spcPts val="2500"/>
              </a:lnSpc>
            </a:pP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                 {4, 5, 6},</a:t>
            </a:r>
          </a:p>
          <a:p>
            <a:pPr marL="203200" indent="-203200">
              <a:lnSpc>
                <a:spcPts val="2500"/>
              </a:lnSpc>
            </a:pP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                 {7, 8, 9} }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76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9" name="순서도: 처리 8"/>
          <p:cNvSpPr/>
          <p:nvPr/>
        </p:nvSpPr>
        <p:spPr>
          <a:xfrm>
            <a:off x="611560" y="620688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(4) </a:t>
            </a:r>
            <a:r>
              <a:rPr lang="ko-KR" altLang="en-US" b="1" dirty="0" smtClean="0">
                <a:solidFill>
                  <a:schemeClr val="tx1"/>
                </a:solidFill>
              </a:rPr>
              <a:t>배열의 크기 속성</a:t>
            </a:r>
            <a:r>
              <a:rPr lang="en-US" altLang="ko-KR" b="1" dirty="0" smtClean="0">
                <a:solidFill>
                  <a:schemeClr val="tx1"/>
                </a:solidFill>
              </a:rPr>
              <a:t>: length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1475656" y="1612260"/>
            <a:ext cx="5976664" cy="1024652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a[]=new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[5];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a.length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);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1475656" y="3559786"/>
            <a:ext cx="5976664" cy="1813430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b[][]=new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[3][3];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b.length</a:t>
            </a:r>
            <a:r>
              <a:rPr lang="en-US" altLang="ko-KR" sz="2400" b="1" dirty="0">
                <a:solidFill>
                  <a:schemeClr val="tx1"/>
                </a:solidFill>
              </a:rPr>
              <a:t>);</a:t>
            </a:r>
            <a:endParaRPr lang="ko-KR" altLang="en-US" sz="2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b[1].length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);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1475656" y="1243782"/>
            <a:ext cx="1224136" cy="368477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예문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1&gt;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1475656" y="3160265"/>
            <a:ext cx="1224136" cy="368477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예문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2&gt;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27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683568" y="2413684"/>
            <a:ext cx="7920880" cy="4307792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numCol="2" rtlCol="0" anchor="ctr"/>
          <a:lstStyle/>
          <a:p>
            <a:pPr defTabSz="276225">
              <a:lnSpc>
                <a:spcPts val="20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차시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76225">
              <a:lnSpc>
                <a:spcPts val="20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실습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05 {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US" altLang="ko-KR" sz="1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//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차원 배열의 예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[];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]=10;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]=15;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]=20;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]=23;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[4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]=35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76225">
              <a:lnSpc>
                <a:spcPts val="2000"/>
              </a:lnSpc>
            </a:pP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endParaRPr lang="en-US" altLang="ko-K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//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차원 배열의 예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[][]={</a:t>
            </a:r>
          </a:p>
          <a:p>
            <a:pPr defTabSz="276225">
              <a:lnSpc>
                <a:spcPts val="20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{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1, 2, 3}, 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{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4, 5, 6},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{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7, 8, 9},</a:t>
            </a:r>
          </a:p>
          <a:p>
            <a:pPr defTabSz="276225">
              <a:lnSpc>
                <a:spcPts val="20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10,11,12}</a:t>
            </a:r>
          </a:p>
          <a:p>
            <a:pPr defTabSz="276225">
              <a:lnSpc>
                <a:spcPts val="20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};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배열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a[]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의 크기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	</a:t>
            </a:r>
            <a:r>
              <a:rPr lang="en-US" altLang="ko-KR" sz="12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배열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b[][]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의 크기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1200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		+ 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배열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b[1]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의 크기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1200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[1].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755576" y="2132856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05.java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755576" y="188640"/>
            <a:ext cx="223224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배열 실습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421357"/>
              </p:ext>
            </p:extLst>
          </p:nvPr>
        </p:nvGraphicFramePr>
        <p:xfrm>
          <a:off x="1068288" y="764704"/>
          <a:ext cx="6096000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2168"/>
                <a:gridCol w="4583832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05.java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18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827584" y="3429000"/>
            <a:ext cx="1440160" cy="432048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2000" b="1" dirty="0" smtClean="0"/>
              <a:t>과제</a:t>
            </a:r>
            <a:r>
              <a:rPr lang="en-US" altLang="ko-KR" sz="2000" b="1" dirty="0" smtClean="0"/>
              <a:t>05</a:t>
            </a:r>
            <a:endParaRPr lang="ko-KR" altLang="en-US" sz="2000" b="1" dirty="0"/>
          </a:p>
        </p:txBody>
      </p:sp>
      <p:sp>
        <p:nvSpPr>
          <p:cNvPr id="14" name="순서도: 처리 13"/>
          <p:cNvSpPr/>
          <p:nvPr/>
        </p:nvSpPr>
        <p:spPr>
          <a:xfrm>
            <a:off x="848296" y="4005064"/>
            <a:ext cx="7812360" cy="43204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en-US" b="1" dirty="0" smtClean="0">
                <a:solidFill>
                  <a:schemeClr val="tx1"/>
                </a:solidFill>
              </a:rPr>
              <a:t>식별자의 옳은 예와 틀린 예를 </a:t>
            </a:r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</a:rPr>
              <a:t>개씩 쓰시오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611560" y="493278"/>
            <a:ext cx="4464496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(3)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식별자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키워드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명명 규칙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관습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899592" y="1052736"/>
            <a:ext cx="7344816" cy="1296144"/>
          </a:xfrm>
          <a:prstGeom prst="flowChartProcess">
            <a:avLst/>
          </a:prstGeom>
          <a:solidFill>
            <a:srgbClr val="FEF4E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클래스 이름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파스칼 표기법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따른다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첫 글자는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대문자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단어의 첫 글자는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대문자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 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메소드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변수 이름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err="1" smtClean="0">
                <a:solidFill>
                  <a:srgbClr val="0070C0"/>
                </a:solidFill>
              </a:rPr>
              <a:t>카멜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표기법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따른다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첫 글자는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소문자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단어의 첫 글자는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대문자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 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상수 이름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이름 전체를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대문자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 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패키지 이름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이름 전체를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소문자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 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899592" y="2431933"/>
            <a:ext cx="7344816" cy="360040"/>
          </a:xfrm>
          <a:prstGeom prst="flowChartProcess">
            <a:avLst/>
          </a:prstGeom>
          <a:solidFill>
            <a:srgbClr val="FBFED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키워드</a:t>
            </a:r>
            <a:r>
              <a:rPr lang="ko-KR" altLang="en-US" sz="1200" b="1" dirty="0">
                <a:solidFill>
                  <a:schemeClr val="tx1"/>
                </a:solidFill>
              </a:rPr>
              <a:t>는 이름 전체를 </a:t>
            </a:r>
            <a:r>
              <a:rPr lang="ko-KR" altLang="en-US" sz="1200" b="1" dirty="0">
                <a:solidFill>
                  <a:srgbClr val="0070C0"/>
                </a:solidFill>
              </a:rPr>
              <a:t>소문자</a:t>
            </a:r>
            <a:r>
              <a:rPr lang="ko-KR" altLang="en-US" sz="1200" b="1" dirty="0">
                <a:solidFill>
                  <a:schemeClr val="tx1"/>
                </a:solidFill>
              </a:rPr>
              <a:t>로 쓴다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848296" y="4581128"/>
            <a:ext cx="7812360" cy="43204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ko-KR" altLang="en-US" b="1" dirty="0" smtClean="0">
                <a:solidFill>
                  <a:schemeClr val="tx1"/>
                </a:solidFill>
              </a:rPr>
              <a:t>키워드의 의 옳은 예와 틀린 예를 </a:t>
            </a:r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</a:rPr>
              <a:t>개씩 쓰시오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848296" y="5229200"/>
            <a:ext cx="7812360" cy="64807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3. </a:t>
            </a:r>
            <a:r>
              <a:rPr lang="ko-KR" altLang="en-US" b="1" dirty="0" smtClean="0">
                <a:solidFill>
                  <a:schemeClr val="tx1"/>
                </a:solidFill>
              </a:rPr>
              <a:t>클래스 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b="1" dirty="0" smtClean="0">
                <a:solidFill>
                  <a:schemeClr val="tx1"/>
                </a:solidFill>
              </a:rPr>
              <a:t> 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변수 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상수 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패키지 이름을 명명 규칙에 따라 </a:t>
            </a:r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</a:rPr>
              <a:t>개씩 쓰시오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453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403244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변수의 </a:t>
            </a:r>
            <a:r>
              <a:rPr lang="ko-KR" altLang="en-US" sz="2400" b="1" dirty="0" err="1" smtClean="0"/>
              <a:t>자료형</a:t>
            </a:r>
            <a:r>
              <a:rPr lang="en-US" altLang="ko-KR" sz="2400" b="1" dirty="0" smtClean="0"/>
              <a:t>(data type)</a:t>
            </a:r>
            <a:endParaRPr lang="ko-KR" altLang="en-US" sz="2400" b="1" dirty="0"/>
          </a:p>
        </p:txBody>
      </p:sp>
      <p:sp>
        <p:nvSpPr>
          <p:cNvPr id="7" name="순서도: 처리 6"/>
          <p:cNvSpPr/>
          <p:nvPr/>
        </p:nvSpPr>
        <p:spPr>
          <a:xfrm>
            <a:off x="611560" y="1124744"/>
            <a:ext cx="3024336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</a:t>
            </a:r>
            <a:r>
              <a:rPr lang="ko-KR" altLang="en-US" b="1" dirty="0" smtClean="0">
                <a:solidFill>
                  <a:schemeClr val="tx1"/>
                </a:solidFill>
              </a:rPr>
              <a:t>기본형</a:t>
            </a:r>
            <a:r>
              <a:rPr lang="en-US" altLang="ko-KR" b="1" dirty="0" smtClean="0">
                <a:solidFill>
                  <a:schemeClr val="tx1"/>
                </a:solidFill>
              </a:rPr>
              <a:t>(primitive type)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3707906" y="1124744"/>
            <a:ext cx="4320480" cy="432047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일반 변수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899592" y="1628800"/>
            <a:ext cx="7344816" cy="115212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정수형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byte, short,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long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실수형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float, double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문자형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char		※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자바는 모든 문자를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2byte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유니코드로 저장함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논리형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boolean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		※ true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은 동일한 값인가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8" name="순서도: 처리 17"/>
          <p:cNvSpPr/>
          <p:nvPr/>
        </p:nvSpPr>
        <p:spPr>
          <a:xfrm>
            <a:off x="611560" y="3140969"/>
            <a:ext cx="3024336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참조형</a:t>
            </a:r>
            <a:r>
              <a:rPr lang="en-US" altLang="ko-KR" b="1" dirty="0" smtClean="0">
                <a:solidFill>
                  <a:schemeClr val="tx1"/>
                </a:solidFill>
              </a:rPr>
              <a:t>(reference type)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3707907" y="3140969"/>
            <a:ext cx="4680518" cy="432047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객체 변수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899592" y="3573016"/>
            <a:ext cx="7344816" cy="64807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객체를 구별할 수 있는 고유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참조값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해시 코드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을 저장한다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문자열은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String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타입으로서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객체로 취급한다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899592" y="4773356"/>
            <a:ext cx="7344816" cy="1584176"/>
          </a:xfrm>
          <a:prstGeom prst="flowChartProcess">
            <a:avLst/>
          </a:prstGeom>
          <a:solidFill>
            <a:srgbClr val="FEF4E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정수는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int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가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실수는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double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 기본이다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변수에 저장되는 내용은 값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(value),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주소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(reference;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참조값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둘 중 하나이다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일반 변수에는 값을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참조형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변수에는 객체의 주소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참조값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저장한다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클래스는 그 자체로 사용자 정의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자료형으로서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참조형이다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클래스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=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클래스 타입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클래스 타입의 객체를 생성하려면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new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연산자를 사용하여  </a:t>
            </a:r>
            <a:r>
              <a:rPr lang="en-US" altLang="ko-KR" sz="1200" b="1" dirty="0">
                <a:solidFill>
                  <a:schemeClr val="tx1"/>
                </a:solidFill>
              </a:rPr>
              <a:t>『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new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클래스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()』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와 같이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827584" y="4365104"/>
            <a:ext cx="1296144" cy="336244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요약정리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16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755576" y="188640"/>
            <a:ext cx="360040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(3) </a:t>
            </a:r>
            <a:r>
              <a:rPr lang="ko-KR" altLang="en-US" b="1" dirty="0" smtClean="0">
                <a:solidFill>
                  <a:schemeClr val="tx1"/>
                </a:solidFill>
              </a:rPr>
              <a:t>일반 변수와 참조 변수 실습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20120"/>
              </p:ext>
            </p:extLst>
          </p:nvPr>
        </p:nvGraphicFramePr>
        <p:xfrm>
          <a:off x="1068288" y="764704"/>
          <a:ext cx="6096000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2168"/>
                <a:gridCol w="4583832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01.java,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</a:rPr>
                        <a:t>실습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02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1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683568" y="754179"/>
            <a:ext cx="7920880" cy="5483133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defTabSz="261938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차시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61938"/>
            <a:endParaRPr lang="ko-KR" altLang="en-US" sz="1200" dirty="0">
              <a:latin typeface="Consolas" panose="020B0609020204030204" pitchFamily="49" charset="0"/>
            </a:endParaRPr>
          </a:p>
          <a:p>
            <a:pPr defTabSz="261938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실습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01 {</a:t>
            </a: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261938"/>
            <a:r>
              <a:rPr lang="pt-BR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byte</a:t>
            </a:r>
            <a:r>
              <a:rPr lang="pt-BR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=-128, </a:t>
            </a:r>
            <a:r>
              <a:rPr lang="pt-BR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=127, </a:t>
            </a:r>
            <a:r>
              <a:rPr lang="pt-BR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a3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=037, </a:t>
            </a:r>
            <a:r>
              <a:rPr lang="pt-BR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a4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=0x1f, </a:t>
            </a:r>
            <a:r>
              <a:rPr lang="pt-BR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a5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=0b11111;</a:t>
            </a: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short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=-32768,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b2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=32767;</a:t>
            </a: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=-2147483648,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=2147483647;</a:t>
            </a: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long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d1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=2147483648L,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d2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=1L&lt;&lt;63,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d3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=(1L&lt;&lt;63)-1;</a:t>
            </a:r>
          </a:p>
          <a:p>
            <a:pPr defTabSz="261938"/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float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=3.14f;</a:t>
            </a: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double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=3.14,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f2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=3.14d; </a:t>
            </a:r>
          </a:p>
          <a:p>
            <a:pPr defTabSz="261938"/>
            <a:endParaRPr lang="ko-KR" altLang="en-US" sz="1200" dirty="0">
              <a:latin typeface="Consolas" panose="020B0609020204030204" pitchFamily="49" charset="0"/>
            </a:endParaRP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char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통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 {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통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신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과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통신과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toCharArray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char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[]= {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통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신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과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[]=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통신과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toCharArray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261938"/>
            <a:endParaRPr lang="ko-KR" altLang="en-US" sz="1200" dirty="0">
              <a:latin typeface="Consolas" panose="020B0609020204030204" pitchFamily="49" charset="0"/>
            </a:endParaRP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61938"/>
            <a:endParaRPr lang="ko-KR" altLang="en-US" sz="1200" dirty="0">
              <a:latin typeface="Consolas" panose="020B0609020204030204" pitchFamily="49" charset="0"/>
            </a:endParaRPr>
          </a:p>
          <a:p>
            <a:pPr defTabSz="261938"/>
            <a:r>
              <a:rPr lang="pt-B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pt-BR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pt-BR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a3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a4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a5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1938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"%d, %d\n"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b2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1938"/>
            <a:r>
              <a:rPr lang="pt-B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"%d, %d\n"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c2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1938"/>
            <a:r>
              <a:rPr lang="pt-B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"%d, %d, %d\n"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d1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d2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d3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1938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"%.1f, %.1f, %.1f\n"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f2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1938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String.valueOf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String.valueOf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defTabSz="261938"/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 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String.valueOf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String.valueOf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261938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261938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1938"/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	</a:t>
            </a:r>
          </a:p>
          <a:p>
            <a:pPr defTabSz="261938"/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755576" y="260648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01.java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4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683568" y="901516"/>
            <a:ext cx="7920880" cy="5263788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defTabSz="363538">
              <a:lnSpc>
                <a:spcPct val="1500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차시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ct val="1500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363538">
              <a:lnSpc>
                <a:spcPct val="1500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실습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02 {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통신과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ct val="1500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[] = {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인천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전자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마이스터고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defTabSz="363538">
              <a:lnSpc>
                <a:spcPct val="1500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String[3];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c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인천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c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전자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c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마이스터고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ct val="1500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System.identityHashCode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":"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System.identityHashCode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":"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[0]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[1]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[2]);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System.identityHashCode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":"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[0]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[1]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[2]);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755576" y="620688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02.java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26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403244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상수의 표현</a:t>
            </a:r>
            <a:endParaRPr lang="ko-KR" altLang="en-US" sz="2400" b="1" dirty="0"/>
          </a:p>
        </p:txBody>
      </p:sp>
      <p:sp>
        <p:nvSpPr>
          <p:cNvPr id="7" name="순서도: 처리 6"/>
          <p:cNvSpPr/>
          <p:nvPr/>
        </p:nvSpPr>
        <p:spPr>
          <a:xfrm>
            <a:off x="827584" y="1556792"/>
            <a:ext cx="1296144" cy="432047"/>
          </a:xfrm>
          <a:prstGeom prst="flowChartProcess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정수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2195736" y="3068960"/>
            <a:ext cx="6192688" cy="32403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작은 따옴표나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\u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뒤에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16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진수 코드를 사용하면 문자로 인식한다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097134"/>
              </p:ext>
            </p:extLst>
          </p:nvPr>
        </p:nvGraphicFramePr>
        <p:xfrm>
          <a:off x="2195736" y="1598942"/>
          <a:ext cx="5184576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16000"/>
                <a:gridCol w="1016000"/>
                <a:gridCol w="1016000"/>
                <a:gridCol w="1128464"/>
                <a:gridCol w="100811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037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0x1f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0b11111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31L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5" name="순서도: 처리 14"/>
          <p:cNvSpPr/>
          <p:nvPr/>
        </p:nvSpPr>
        <p:spPr>
          <a:xfrm>
            <a:off x="827584" y="2090706"/>
            <a:ext cx="1296144" cy="432047"/>
          </a:xfrm>
          <a:prstGeom prst="flowChartProcess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실수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45932"/>
              </p:ext>
            </p:extLst>
          </p:nvPr>
        </p:nvGraphicFramePr>
        <p:xfrm>
          <a:off x="2195736" y="2132856"/>
          <a:ext cx="4392488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16000"/>
                <a:gridCol w="1016000"/>
                <a:gridCol w="1016000"/>
                <a:gridCol w="13444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3.14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3.14f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3.14d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0.314E+1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7" name="순서도: 처리 16"/>
          <p:cNvSpPr/>
          <p:nvPr/>
        </p:nvSpPr>
        <p:spPr>
          <a:xfrm>
            <a:off x="827584" y="2594762"/>
            <a:ext cx="1296144" cy="432047"/>
          </a:xfrm>
          <a:prstGeom prst="flowChartProcess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문자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934343"/>
              </p:ext>
            </p:extLst>
          </p:nvPr>
        </p:nvGraphicFramePr>
        <p:xfrm>
          <a:off x="2195736" y="2636912"/>
          <a:ext cx="6192688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08112"/>
                <a:gridCol w="1008112"/>
                <a:gridCol w="1008112"/>
                <a:gridCol w="1008112"/>
                <a:gridCol w="1008112"/>
                <a:gridCol w="115212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</a:t>
                      </a:r>
                      <a:r>
                        <a:rPr lang="ko-KR" altLang="en-US" dirty="0" smtClean="0"/>
                        <a:t>통</a:t>
                      </a:r>
                      <a:r>
                        <a:rPr lang="en-US" altLang="ko-KR" dirty="0" smtClean="0"/>
                        <a:t>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</a:t>
                      </a:r>
                      <a:r>
                        <a:rPr lang="ko-KR" altLang="en-US" dirty="0" smtClean="0"/>
                        <a:t>신</a:t>
                      </a:r>
                      <a:r>
                        <a:rPr lang="en-US" altLang="ko-KR" dirty="0" smtClean="0"/>
                        <a:t>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‘*’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‘3’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\u0041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2" name="순서도: 처리 21"/>
          <p:cNvSpPr/>
          <p:nvPr/>
        </p:nvSpPr>
        <p:spPr>
          <a:xfrm>
            <a:off x="827584" y="3448202"/>
            <a:ext cx="1296144" cy="432047"/>
          </a:xfrm>
          <a:prstGeom prst="flowChartProcess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논리값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154576"/>
              </p:ext>
            </p:extLst>
          </p:nvPr>
        </p:nvGraphicFramePr>
        <p:xfrm>
          <a:off x="2195736" y="3490352"/>
          <a:ext cx="201622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08112"/>
                <a:gridCol w="100811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4" name="순서도: 처리 23"/>
          <p:cNvSpPr/>
          <p:nvPr/>
        </p:nvSpPr>
        <p:spPr>
          <a:xfrm>
            <a:off x="827584" y="3962914"/>
            <a:ext cx="1296144" cy="432047"/>
          </a:xfrm>
          <a:prstGeom prst="flowChartProcess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문자열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863275"/>
              </p:ext>
            </p:extLst>
          </p:nvPr>
        </p:nvGraphicFramePr>
        <p:xfrm>
          <a:off x="2195736" y="4005064"/>
          <a:ext cx="3048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80120"/>
                <a:gridCol w="95188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“</a:t>
                      </a:r>
                      <a:r>
                        <a:rPr lang="ko-KR" altLang="en-US" dirty="0" smtClean="0"/>
                        <a:t>통신과</a:t>
                      </a:r>
                      <a:r>
                        <a:rPr lang="en-US" altLang="ko-KR" dirty="0" smtClean="0"/>
                        <a:t>”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“Java”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“3.14”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6" name="순서도: 처리 25"/>
          <p:cNvSpPr/>
          <p:nvPr/>
        </p:nvSpPr>
        <p:spPr>
          <a:xfrm>
            <a:off x="611560" y="1052736"/>
            <a:ext cx="1944216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리터럴</a:t>
            </a:r>
            <a:r>
              <a:rPr lang="ko-KR" altLang="en-US" b="1" dirty="0" smtClean="0">
                <a:solidFill>
                  <a:schemeClr val="tx1"/>
                </a:solidFill>
              </a:rPr>
              <a:t> 상수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216024" y="4466970"/>
            <a:ext cx="1907704" cy="432047"/>
          </a:xfrm>
          <a:prstGeom prst="flowChartProcess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이스케이프 문자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652647"/>
              </p:ext>
            </p:extLst>
          </p:nvPr>
        </p:nvGraphicFramePr>
        <p:xfrm>
          <a:off x="2195736" y="4509120"/>
          <a:ext cx="5256583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31388"/>
                <a:gridCol w="820807"/>
                <a:gridCol w="876097"/>
                <a:gridCol w="876097"/>
                <a:gridCol w="876097"/>
                <a:gridCol w="87609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‘\n’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‘\r’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‘\t’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‘\\’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‘\’’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‘\”’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9" name="순서도: 처리 28"/>
          <p:cNvSpPr/>
          <p:nvPr/>
        </p:nvSpPr>
        <p:spPr>
          <a:xfrm>
            <a:off x="2195736" y="4904379"/>
            <a:ext cx="6192688" cy="32403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역슬래시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(\,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＼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와 함께 사용하여 특별한 기능을 부여한다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순서도: 처리 29"/>
          <p:cNvSpPr/>
          <p:nvPr/>
        </p:nvSpPr>
        <p:spPr>
          <a:xfrm>
            <a:off x="1331640" y="5295847"/>
            <a:ext cx="792088" cy="432047"/>
          </a:xfrm>
          <a:prstGeom prst="flowChartProcess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r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null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550047"/>
              </p:ext>
            </p:extLst>
          </p:nvPr>
        </p:nvGraphicFramePr>
        <p:xfrm>
          <a:off x="2195736" y="5337997"/>
          <a:ext cx="6192688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926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값이 존재하지 않음을 뜻함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객체 변수에만 할당할 수 있음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22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26" name="순서도: 처리 25"/>
          <p:cNvSpPr/>
          <p:nvPr/>
        </p:nvSpPr>
        <p:spPr>
          <a:xfrm>
            <a:off x="611560" y="692696"/>
            <a:ext cx="1944216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</a:t>
            </a:r>
            <a:r>
              <a:rPr lang="ko-KR" altLang="en-US" b="1" dirty="0" smtClean="0">
                <a:solidFill>
                  <a:schemeClr val="tx1"/>
                </a:solidFill>
              </a:rPr>
              <a:t>기호 상수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순서도: 처리 33"/>
          <p:cNvSpPr/>
          <p:nvPr/>
        </p:nvSpPr>
        <p:spPr>
          <a:xfrm>
            <a:off x="4067944" y="1916832"/>
            <a:ext cx="1008112" cy="288032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예시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&gt;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순서도: 처리 34"/>
          <p:cNvSpPr/>
          <p:nvPr/>
        </p:nvSpPr>
        <p:spPr>
          <a:xfrm>
            <a:off x="2735796" y="2276872"/>
            <a:ext cx="3672408" cy="864096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final double PI=3.14;</a:t>
            </a:r>
          </a:p>
          <a:p>
            <a:pPr>
              <a:lnSpc>
                <a:spcPts val="22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final 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 MAX=100;</a:t>
            </a:r>
          </a:p>
        </p:txBody>
      </p:sp>
      <p:sp>
        <p:nvSpPr>
          <p:cNvPr id="37" name="순서도: 처리 36"/>
          <p:cNvSpPr/>
          <p:nvPr/>
        </p:nvSpPr>
        <p:spPr>
          <a:xfrm>
            <a:off x="899592" y="1196752"/>
            <a:ext cx="5976664" cy="64807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>
                <a:solidFill>
                  <a:schemeClr val="tx1"/>
                </a:solidFill>
              </a:rPr>
              <a:t>변수처럼 </a:t>
            </a:r>
            <a:r>
              <a:rPr lang="ko-KR" altLang="en-US" sz="1200" b="1" dirty="0" err="1">
                <a:solidFill>
                  <a:schemeClr val="tx1"/>
                </a:solidFill>
              </a:rPr>
              <a:t>리터럴</a:t>
            </a:r>
            <a:r>
              <a:rPr lang="ko-KR" altLang="en-US" sz="1200" b="1" dirty="0">
                <a:solidFill>
                  <a:schemeClr val="tx1"/>
                </a:solidFill>
              </a:rPr>
              <a:t> 상수에 이름을 부여한 것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>
                <a:solidFill>
                  <a:schemeClr val="tx1"/>
                </a:solidFill>
              </a:rPr>
              <a:t>상수이므로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한 번 정해진 값은 도중에 수정할 </a:t>
            </a:r>
            <a:r>
              <a:rPr lang="ko-KR" altLang="en-US" sz="1200" b="1" dirty="0">
                <a:solidFill>
                  <a:schemeClr val="tx1"/>
                </a:solidFill>
              </a:rPr>
              <a:t>수 없음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순서도: 처리 38"/>
          <p:cNvSpPr/>
          <p:nvPr/>
        </p:nvSpPr>
        <p:spPr>
          <a:xfrm>
            <a:off x="848296" y="4005064"/>
            <a:ext cx="7108080" cy="43204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4. </a:t>
            </a:r>
            <a:r>
              <a:rPr lang="ko-KR" altLang="en-US" b="1" dirty="0" smtClean="0">
                <a:solidFill>
                  <a:schemeClr val="tx1"/>
                </a:solidFill>
              </a:rPr>
              <a:t>다음 코드에서 잘못된 부분을 찾아 첨삭하시오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2" name="순서도: 처리 41"/>
          <p:cNvSpPr/>
          <p:nvPr/>
        </p:nvSpPr>
        <p:spPr>
          <a:xfrm>
            <a:off x="1331640" y="4509120"/>
            <a:ext cx="2808312" cy="1728192"/>
          </a:xfrm>
          <a:prstGeom prst="flowChart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a=31L;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float b=3.14;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char c=‘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통신과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’, d=“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통신과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”;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d=null;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final double PI=3.14;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PI=3.141592;</a:t>
            </a:r>
          </a:p>
        </p:txBody>
      </p:sp>
      <p:sp>
        <p:nvSpPr>
          <p:cNvPr id="43" name="순서도: 처리 42"/>
          <p:cNvSpPr/>
          <p:nvPr/>
        </p:nvSpPr>
        <p:spPr>
          <a:xfrm>
            <a:off x="4860032" y="4509120"/>
            <a:ext cx="2808312" cy="1728192"/>
          </a:xfrm>
          <a:prstGeom prst="flowChart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44" name="순서도: 처리 43"/>
          <p:cNvSpPr/>
          <p:nvPr/>
        </p:nvSpPr>
        <p:spPr>
          <a:xfrm>
            <a:off x="2303748" y="6246831"/>
            <a:ext cx="756084" cy="28803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200" b="1" smtClean="0">
                <a:solidFill>
                  <a:schemeClr val="tx1"/>
                </a:solidFill>
              </a:rPr>
              <a:t>수정전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45" name="순서도: 처리 44"/>
          <p:cNvSpPr/>
          <p:nvPr/>
        </p:nvSpPr>
        <p:spPr>
          <a:xfrm>
            <a:off x="5940152" y="6246831"/>
            <a:ext cx="756084" cy="28803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수정후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4283968" y="5157192"/>
            <a:ext cx="470508" cy="432048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순서도: 처리 45"/>
          <p:cNvSpPr/>
          <p:nvPr/>
        </p:nvSpPr>
        <p:spPr>
          <a:xfrm>
            <a:off x="827584" y="3429000"/>
            <a:ext cx="1440160" cy="432048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2000" b="1" dirty="0" smtClean="0"/>
              <a:t>과제</a:t>
            </a:r>
            <a:r>
              <a:rPr lang="en-US" altLang="ko-KR" sz="2000" b="1" dirty="0" smtClean="0"/>
              <a:t>05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8302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13799</TotalTime>
  <Words>1692</Words>
  <Application>Microsoft Office PowerPoint</Application>
  <PresentationFormat>화면 슬라이드 쇼(4:3)</PresentationFormat>
  <Paragraphs>519</Paragraphs>
  <Slides>27</Slides>
  <Notes>26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ichskr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HISTIME</cp:lastModifiedBy>
  <cp:revision>1273</cp:revision>
  <dcterms:created xsi:type="dcterms:W3CDTF">2012-10-22T08:23:57Z</dcterms:created>
  <dcterms:modified xsi:type="dcterms:W3CDTF">2018-09-04T03:09:52Z</dcterms:modified>
</cp:coreProperties>
</file>