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8" r:id="rId2"/>
    <p:sldId id="524" r:id="rId3"/>
    <p:sldId id="525" r:id="rId4"/>
    <p:sldId id="526" r:id="rId5"/>
    <p:sldId id="527" r:id="rId6"/>
    <p:sldId id="518" r:id="rId7"/>
    <p:sldId id="522" r:id="rId8"/>
    <p:sldId id="528" r:id="rId9"/>
    <p:sldId id="529" r:id="rId10"/>
    <p:sldId id="530" r:id="rId11"/>
    <p:sldId id="523" r:id="rId12"/>
    <p:sldId id="532" r:id="rId13"/>
    <p:sldId id="534" r:id="rId14"/>
    <p:sldId id="53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D6"/>
    <a:srgbClr val="F0ECB6"/>
    <a:srgbClr val="FFFF99"/>
    <a:srgbClr val="FFE7FF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66" d="100"/>
          <a:sy n="6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2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객체지향의 개요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(1)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510805"/>
            <a:ext cx="7272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객체와 클래스를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객체지향언어의 특징을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클래스를 설계할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오버로딩을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this, this()</a:t>
            </a:r>
            <a:r>
              <a:rPr lang="ko-KR" altLang="en-US" dirty="0" smtClean="0"/>
              <a:t>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1916832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52~74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404664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07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1203200"/>
            <a:ext cx="7812360" cy="9739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07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_2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패키지를 만들고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07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_1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패키지에 저장된 </a:t>
            </a:r>
            <a:r>
              <a:rPr lang="en-US" altLang="ko-KR" b="1" dirty="0" smtClean="0">
                <a:solidFill>
                  <a:schemeClr val="tx1"/>
                </a:solidFill>
              </a:rPr>
              <a:t>Car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클래스의 멤버들을 영문 명칭으로 고쳐서 나타내시오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그것에 맞춰 </a:t>
            </a:r>
            <a:r>
              <a:rPr lang="en-US" altLang="ko-KR" b="1" dirty="0" smtClean="0">
                <a:solidFill>
                  <a:schemeClr val="tx1"/>
                </a:solidFill>
              </a:rPr>
              <a:t>Main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클래스도 수정하시오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568" y="2602592"/>
            <a:ext cx="7920880" cy="363855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2276872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83568" y="514359"/>
            <a:ext cx="7920880" cy="58419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 변수를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객체를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4211960" y="1358267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err="1" smtClean="0">
                <a:solidFill>
                  <a:srgbClr val="002060"/>
                </a:solidFill>
              </a:rPr>
              <a:t>클래스형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211960" y="2369688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클래스명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670990"/>
            <a:ext cx="7128792" cy="9821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변수 선언과 객체 생성을 동시에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클래스형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클래스명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755576" y="404664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생성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5126413"/>
            <a:ext cx="7344816" cy="966883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 변수를 선언하면 참조가 없는 상태를 의미하는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할당된다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값은 객체 변수에만 할당한다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생성된 객체의 멤버에 접근하려면 도트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(.)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이용한다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043608" y="66173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객체 생성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56984"/>
              </p:ext>
            </p:extLst>
          </p:nvPr>
        </p:nvGraphicFramePr>
        <p:xfrm>
          <a:off x="1068288" y="1268759"/>
          <a:ext cx="681608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30391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995936" y="635202"/>
            <a:ext cx="278464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209448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(3)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259632" y="3521816"/>
            <a:ext cx="6624736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접근제어자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데이터형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810489"/>
            <a:ext cx="6480720" cy="1965099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바깥에 선언하는 변수이다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변수에는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변수의 접근을 제한하기 위해 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public/protected/private, static, final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생략하면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default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권한이 부여된다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84168" y="2204712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3017760"/>
            <a:ext cx="3168492" cy="4853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멤버 변수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1043608" y="4550163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34801"/>
              </p:ext>
            </p:extLst>
          </p:nvPr>
        </p:nvGraphicFramePr>
        <p:xfrm>
          <a:off x="1068288" y="5126227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MemberExam.java,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508355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259632" y="908720"/>
            <a:ext cx="6480720" cy="165618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객체지향은 프로그램을 단순한 명령어의 모임으로 바라보는 시각에서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벗어나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객체들의 모임으로 파악하고자 하는 패러다임이다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객체들간의 상호작용을 통한 문제 해결을 중시한다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 ↔ 절차지향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대표적인 객체지향언어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C++,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C#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객체지향의 개념</a:t>
            </a:r>
            <a:endParaRPr lang="ko-KR" altLang="en-US" sz="2000" b="1" dirty="0"/>
          </a:p>
        </p:txBody>
      </p:sp>
      <p:sp>
        <p:nvSpPr>
          <p:cNvPr id="15" name="순서도: 처리 14"/>
          <p:cNvSpPr/>
          <p:nvPr/>
        </p:nvSpPr>
        <p:spPr>
          <a:xfrm>
            <a:off x="539552" y="2795000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smtClean="0"/>
              <a:t>객체와 클래스의 </a:t>
            </a:r>
            <a:r>
              <a:rPr lang="ko-KR" altLang="en-US" sz="2000" b="1" dirty="0" smtClean="0"/>
              <a:t>구</a:t>
            </a:r>
            <a:r>
              <a:rPr lang="ko-KR" altLang="en-US" sz="2000" b="1" dirty="0"/>
              <a:t>분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1763688" y="380751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실세계에서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특성을 가지고 있는 모든 것들이 객체가 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인스턴스로서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실제로 메모리에 할당된 것이다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정적인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동적인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멤버로 갖는다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763688" y="337106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45523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11874"/>
            <a:ext cx="1949937" cy="96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처리 20"/>
          <p:cNvSpPr/>
          <p:nvPr/>
        </p:nvSpPr>
        <p:spPr>
          <a:xfrm>
            <a:off x="1763688" y="551723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객체의 공통된 특징들을 추출하여 속성과 행위로 정의한 것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설계도 또는 형틀과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클래스는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행위를 멤버로 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763688" y="508078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4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4" y="5204427"/>
            <a:ext cx="1384614" cy="13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207683448" descr="EMB000035dc3b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44595"/>
            <a:ext cx="2304256" cy="16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7524328" y="4293096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객체는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524328" y="5796028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클래스는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타입</a:t>
            </a:r>
            <a:r>
              <a:rPr lang="ko-KR" altLang="en-US" sz="1400" dirty="0" smtClean="0"/>
              <a:t>이다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46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05" y="3726629"/>
            <a:ext cx="2892243" cy="215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57" y="885487"/>
            <a:ext cx="2844491" cy="22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 언어의 특징</a:t>
            </a:r>
            <a:endParaRPr lang="ko-KR" altLang="en-US" sz="2000" b="1" dirty="0"/>
          </a:p>
        </p:txBody>
      </p:sp>
      <p:sp>
        <p:nvSpPr>
          <p:cNvPr id="18" name="순서도: 처리 17"/>
          <p:cNvSpPr/>
          <p:nvPr/>
        </p:nvSpPr>
        <p:spPr>
          <a:xfrm>
            <a:off x="827584" y="1389544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모든 프로그램은 클래스 내부에 구현한다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외부에서는 객체의 내부가 감춰지고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공개된 필드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통해서만 접근할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캡슐화와 접근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 정보 은닉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98072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캡슐화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27584" y="3256521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상위 클래스의 멤버를 물려받아 자신의 일부처럼 사용하는 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물려주는 클래스를 상위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부모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물려받는 클래스를 하위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라고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▶ 상속하면 부모가 구현한 것을 재사용할 수 있어 생산적이다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827584" y="2852936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상속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2952328" cy="21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순서도: 처리 25"/>
          <p:cNvSpPr/>
          <p:nvPr/>
        </p:nvSpPr>
        <p:spPr>
          <a:xfrm>
            <a:off x="6056543" y="1249238"/>
            <a:ext cx="2530108" cy="154338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7118989" y="3687638"/>
            <a:ext cx="945148" cy="17025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433983" y="4271113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88224" y="4876168"/>
            <a:ext cx="14759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905970" y="5169480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907704" y="6021288"/>
            <a:ext cx="864096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상속안함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5508104" y="5169480"/>
            <a:ext cx="864096" cy="34775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상속함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84260" y="5062999"/>
            <a:ext cx="3962396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04740" y="5064643"/>
            <a:ext cx="3399708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04740" y="3479638"/>
            <a:ext cx="3399708" cy="1177388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4260" y="3494714"/>
            <a:ext cx="3962396" cy="1162312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38" y="548680"/>
            <a:ext cx="3371150" cy="2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680520" cy="20394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 안에서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다른 기능을 수행할 수 있도록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오버로딩과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두 가지 방식이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   ▥ 오버로딩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(overloading):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매개변수의 개수나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다르게 하면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 </a:t>
            </a:r>
            <a:r>
              <a:rPr lang="ko-KR" altLang="en-US" sz="1200" b="1" dirty="0">
                <a:solidFill>
                  <a:prstClr val="black"/>
                </a:solidFill>
              </a:rPr>
              <a:t>▥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오버라이딩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(overriding):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상위클래스가 물려준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메소드를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하위 클래스가 작업 내용을 재정의할 수 있다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다형성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452944" y="1194000"/>
            <a:ext cx="2337209" cy="604943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7002977" y="2916917"/>
            <a:ext cx="144016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오버로딩의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3539130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0" y="5156650"/>
            <a:ext cx="3027998" cy="9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4522559"/>
            <a:ext cx="733425" cy="2571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589667"/>
            <a:ext cx="257369" cy="1008112"/>
          </a:xfrm>
          <a:prstGeom prst="rect">
            <a:avLst/>
          </a:prstGeom>
          <a:solidFill>
            <a:srgbClr val="92D050"/>
          </a:solidFill>
        </p:spPr>
        <p:txBody>
          <a:bodyPr vert="eaVert" wrap="square" lIns="36000" rIns="36000" rtlCol="0" anchor="ctr">
            <a:spAutoFit/>
          </a:bodyPr>
          <a:lstStyle/>
          <a:p>
            <a:pPr algn="ctr"/>
            <a:r>
              <a:rPr lang="ko-KR" altLang="en-US" sz="1200" dirty="0" err="1" smtClean="0"/>
              <a:t>메인클래스</a:t>
            </a:r>
            <a:endParaRPr lang="ko-KR" altLang="en-US" sz="1200" dirty="0"/>
          </a:p>
        </p:txBody>
      </p:sp>
      <p:sp>
        <p:nvSpPr>
          <p:cNvPr id="44" name="순서도: 처리 43"/>
          <p:cNvSpPr/>
          <p:nvPr/>
        </p:nvSpPr>
        <p:spPr>
          <a:xfrm>
            <a:off x="900375" y="3132830"/>
            <a:ext cx="1517395" cy="346808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smtClean="0">
                <a:solidFill>
                  <a:schemeClr val="tx1"/>
                </a:solidFill>
              </a:rPr>
              <a:t>오버라이딩의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151210"/>
            <a:ext cx="2793206" cy="90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52120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6006152"/>
            <a:ext cx="838200" cy="2857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순서도: 처리 49"/>
          <p:cNvSpPr/>
          <p:nvPr/>
        </p:nvSpPr>
        <p:spPr>
          <a:xfrm>
            <a:off x="6965557" y="5140558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2337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/>
          <p:cNvSpPr/>
          <p:nvPr/>
        </p:nvSpPr>
        <p:spPr>
          <a:xfrm>
            <a:off x="2123591" y="5140558"/>
            <a:ext cx="375769" cy="189088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81093" y="4257860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781093" y="4066271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1" y="3540332"/>
            <a:ext cx="2615089" cy="9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처리 47"/>
          <p:cNvSpPr/>
          <p:nvPr/>
        </p:nvSpPr>
        <p:spPr>
          <a:xfrm>
            <a:off x="6965557" y="3546889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0724" y="3341160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060724" y="4920627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968552" cy="10313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객체에 메시지를 전달함으로써 객체를 작동시킨다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실제로는 객체의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호출하는 것이다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객체와 객체 간에 통신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대화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하는 방식은 메시지 전달 방식이다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메시지 전달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564904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순서도: 처리 28"/>
          <p:cNvSpPr/>
          <p:nvPr/>
        </p:nvSpPr>
        <p:spPr>
          <a:xfrm>
            <a:off x="1750318" y="3084893"/>
            <a:ext cx="1776656" cy="21678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3166934" y="3501008"/>
            <a:ext cx="4573418" cy="504056"/>
          </a:xfrm>
          <a:prstGeom prst="wedgeRoundRectCallout">
            <a:avLst>
              <a:gd name="adj1" fmla="val -48229"/>
              <a:gd name="adj2" fmla="val -105303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객체 </a:t>
            </a:r>
            <a:r>
              <a:rPr lang="en-US" altLang="ko-KR" sz="1400" dirty="0" err="1" smtClean="0"/>
              <a:t>mp</a:t>
            </a:r>
            <a:r>
              <a:rPr lang="ko-KR" altLang="en-US" sz="1400" dirty="0" smtClean="0"/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cry</a:t>
            </a:r>
            <a:r>
              <a:rPr lang="ko-KR" altLang="en-US" sz="1400" dirty="0" smtClean="0"/>
              <a:t>라는 메시지를 보낸다</a:t>
            </a:r>
            <a:r>
              <a:rPr lang="en-US" altLang="ko-KR" sz="1400" dirty="0" smtClean="0"/>
              <a:t>.”</a:t>
            </a:r>
            <a:r>
              <a:rPr lang="ko-KR" altLang="en-US" sz="1400" dirty="0" smtClean="0"/>
              <a:t>라고 읽는다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43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889689" y="3589895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89689" y="409499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889689" y="4591381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9689" y="311963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27784" y="2420888"/>
            <a:ext cx="3079838" cy="3096344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내부클래스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635896" y="2204864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3019199" y="1912226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객체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클래스의 설계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119675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클래스의 정의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5851638" y="3119632"/>
            <a:ext cx="216024" cy="1749528"/>
          </a:xfrm>
          <a:prstGeom prst="rightBrace">
            <a:avLst>
              <a:gd name="adj1" fmla="val 607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6139671" y="3820639"/>
            <a:ext cx="1224136" cy="296842"/>
          </a:xfrm>
          <a:prstGeom prst="flowChartProcess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멤버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(member)</a:t>
            </a: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AutoShape 2" descr="ìëì°¨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ëì°¨ ì¤ê³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52020"/>
            <a:ext cx="1728192" cy="129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1763688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제조사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차량색상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차량연비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배기량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주행상태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차량소유자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주행가능거리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현재속도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현재연</a:t>
            </a:r>
            <a:r>
              <a:rPr lang="ko-KR" altLang="en-US" sz="1200" b="1" dirty="0">
                <a:solidFill>
                  <a:schemeClr val="tx1"/>
                </a:solidFill>
              </a:rPr>
              <a:t>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220072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시동건다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기어변속한다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속도조절한다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방향전환한다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방향지시등켠다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비상등켠다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경적울린다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연료주입구연다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후드연다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선루프연다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smtClean="0">
                <a:solidFill>
                  <a:schemeClr val="tx1"/>
                </a:solidFill>
              </a:rPr>
              <a:t>트렁크연다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0158" y="1947462"/>
            <a:ext cx="3456384" cy="1191147"/>
            <a:chOff x="2850158" y="1731438"/>
            <a:chExt cx="3456384" cy="1191147"/>
          </a:xfrm>
        </p:grpSpPr>
        <p:cxnSp>
          <p:nvCxnSpPr>
            <p:cNvPr id="8" name="꺾인 연결선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72000" y="1188043"/>
              <a:ext cx="12700" cy="3456384"/>
            </a:xfrm>
            <a:prstGeom prst="bentConnector3">
              <a:avLst>
                <a:gd name="adj1" fmla="val 37885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28" idx="2"/>
            </p:cNvCxnSpPr>
            <p:nvPr/>
          </p:nvCxnSpPr>
          <p:spPr>
            <a:xfrm>
              <a:off x="4499992" y="1731438"/>
              <a:ext cx="0" cy="708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순서도: 처리 15"/>
          <p:cNvSpPr/>
          <p:nvPr/>
        </p:nvSpPr>
        <p:spPr>
          <a:xfrm>
            <a:off x="5383842" y="203202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627573" y="229329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자동차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051720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404514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동작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907704" y="2276872"/>
            <a:ext cx="187220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404514" y="2276872"/>
            <a:ext cx="172377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763688" y="26064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설계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83167"/>
              </p:ext>
            </p:extLst>
          </p:nvPr>
        </p:nvGraphicFramePr>
        <p:xfrm>
          <a:off x="755576" y="764704"/>
          <a:ext cx="7272808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76064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Main.java, Car.java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698395"/>
            <a:ext cx="7920880" cy="346690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속성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멤버변수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들을 지정하세요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 값들을 모두 출력하세요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호출하여 동작시키세요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237267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309014" y="586367"/>
            <a:ext cx="8496944" cy="576998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제조사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차종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차량색상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차량번호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배기량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주행상태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차량소유자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주행가능거리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현재속도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시동건다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시동을 걸었습니다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기어변속한다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기어를 변속하였습니다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속도조절한다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속도를 조절했습니다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방향전환한다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방향을 전환했습니다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방향지시등켠다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방향지시등을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비상등켠다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비상등을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경적울린다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경적을 울렸습니다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연료주입구연다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연료주입구를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후드연다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후드를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선루프연다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선루프를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트렁크연다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트렁크를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13934</TotalTime>
  <Words>1002</Words>
  <Application>Microsoft Office PowerPoint</Application>
  <PresentationFormat>화면 슬라이드 쇼(4:3)</PresentationFormat>
  <Paragraphs>243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1273</cp:revision>
  <dcterms:created xsi:type="dcterms:W3CDTF">2012-10-22T08:23:57Z</dcterms:created>
  <dcterms:modified xsi:type="dcterms:W3CDTF">2018-09-19T16:36:57Z</dcterms:modified>
</cp:coreProperties>
</file>