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08" r:id="rId2"/>
    <p:sldId id="551" r:id="rId3"/>
    <p:sldId id="512" r:id="rId4"/>
    <p:sldId id="549" r:id="rId5"/>
    <p:sldId id="550" r:id="rId6"/>
    <p:sldId id="555" r:id="rId7"/>
    <p:sldId id="552" r:id="rId8"/>
    <p:sldId id="55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ED"/>
    <a:srgbClr val="FFF7FF"/>
    <a:srgbClr val="FFFBF7"/>
    <a:srgbClr val="FFF3FF"/>
    <a:srgbClr val="EFF7FF"/>
    <a:srgbClr val="FFFF99"/>
    <a:srgbClr val="E5E2D1"/>
    <a:srgbClr val="FBFED6"/>
    <a:srgbClr val="FEF4EC"/>
    <a:srgbClr val="F0E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8" autoAdjust="0"/>
    <p:restoredTop sz="96774" autoAdjust="0"/>
  </p:normalViewPr>
  <p:slideViewPr>
    <p:cSldViewPr>
      <p:cViewPr>
        <p:scale>
          <a:sx n="100" d="100"/>
          <a:sy n="100" d="100"/>
        </p:scale>
        <p:origin x="-7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9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6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6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09.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변수 유효 범위</a:t>
            </a: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(Scope)</a:t>
            </a:r>
            <a:endParaRPr lang="ko-KR" altLang="en-US" sz="2800" dirty="0" smtClean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632" y="2771343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변수의 메모리 영역을 구분할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지역변수와 전역변수를 구분할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변수와 클래스 변수를 구분할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/>
              <a:t>static </a:t>
            </a:r>
            <a:r>
              <a:rPr lang="ko-KR" altLang="en-US" dirty="0"/>
              <a:t>변수를 설명할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9157" y="2177370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60~64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1115616" y="1268501"/>
            <a:ext cx="6624736" cy="496881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lvl="0"/>
            <a:r>
              <a:rPr lang="en-US" altLang="ko-KR" sz="1600" b="1" dirty="0">
                <a:solidFill>
                  <a:prstClr val="black"/>
                </a:solidFill>
              </a:rPr>
              <a:t>class </a:t>
            </a:r>
            <a:r>
              <a:rPr lang="ko-KR" altLang="en-US" sz="1600" b="1" dirty="0" err="1">
                <a:solidFill>
                  <a:prstClr val="black"/>
                </a:solidFill>
              </a:rPr>
              <a:t>클래스명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{</a:t>
            </a:r>
            <a:endParaRPr lang="ko-KR" altLang="en-US" sz="1600" b="1" dirty="0">
              <a:solidFill>
                <a:prstClr val="black"/>
              </a:solidFill>
            </a:endParaRPr>
          </a:p>
          <a:p>
            <a:pPr>
              <a:lnSpc>
                <a:spcPts val="3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      변수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선언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   static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변수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선언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539552" y="398215"/>
            <a:ext cx="4303974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클래스 영역과 </a:t>
            </a:r>
            <a:r>
              <a:rPr lang="ko-KR" altLang="en-US" sz="2400" b="1" dirty="0" err="1" smtClean="0"/>
              <a:t>메소드</a:t>
            </a:r>
            <a:r>
              <a:rPr lang="ko-KR" altLang="en-US" sz="2400" b="1" dirty="0" smtClean="0"/>
              <a:t> 영역</a:t>
            </a:r>
            <a:endParaRPr lang="ko-KR" altLang="en-US" sz="2400" b="1" dirty="0"/>
          </a:p>
        </p:txBody>
      </p:sp>
      <p:sp>
        <p:nvSpPr>
          <p:cNvPr id="27" name="순서도: 처리 26"/>
          <p:cNvSpPr/>
          <p:nvPr/>
        </p:nvSpPr>
        <p:spPr>
          <a:xfrm>
            <a:off x="4211960" y="1741474"/>
            <a:ext cx="1152128" cy="324037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클래스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2538483"/>
            <a:ext cx="5760640" cy="9771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lnSpc>
                <a:spcPts val="2300"/>
              </a:lnSpc>
            </a:pPr>
            <a:r>
              <a:rPr lang="ko-KR" altLang="en-US" sz="1600" b="1" dirty="0" err="1" smtClean="0">
                <a:solidFill>
                  <a:prstClr val="black"/>
                </a:solidFill>
              </a:rPr>
              <a:t>클래스명</a:t>
            </a:r>
            <a:r>
              <a:rPr lang="en-US" altLang="ko-KR" sz="1600" b="1" dirty="0">
                <a:solidFill>
                  <a:prstClr val="black"/>
                </a:solidFill>
              </a:rPr>
              <a:t>() {</a:t>
            </a:r>
          </a:p>
          <a:p>
            <a:pPr lvl="0">
              <a:lnSpc>
                <a:spcPts val="2300"/>
              </a:lnSpc>
            </a:pPr>
            <a:r>
              <a:rPr lang="en-US" altLang="ko-KR" sz="1600" b="1" dirty="0" smtClean="0">
                <a:solidFill>
                  <a:prstClr val="black"/>
                </a:solidFill>
              </a:rPr>
              <a:t>    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변수</a:t>
            </a:r>
            <a:r>
              <a:rPr lang="en-US" altLang="ko-KR" sz="1600" b="1" dirty="0">
                <a:solidFill>
                  <a:prstClr val="black"/>
                </a:solidFill>
              </a:rPr>
              <a:t>3</a:t>
            </a:r>
            <a:r>
              <a:rPr lang="ko-KR" altLang="en-US" sz="1600" b="1" dirty="0">
                <a:solidFill>
                  <a:prstClr val="black"/>
                </a:solidFill>
              </a:rPr>
              <a:t> 선언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ts val="2300"/>
              </a:lnSpc>
            </a:pPr>
            <a:r>
              <a:rPr lang="en-US" altLang="ko-KR" sz="1600" b="1" dirty="0" smtClean="0">
                <a:solidFill>
                  <a:prstClr val="black"/>
                </a:solidFill>
              </a:rPr>
              <a:t>}</a:t>
            </a:r>
            <a:endParaRPr lang="ko-KR" alt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47664" y="3689869"/>
            <a:ext cx="5760640" cy="9771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lnSpc>
                <a:spcPts val="23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void </a:t>
            </a:r>
            <a:r>
              <a:rPr lang="ko-KR" altLang="en-US" sz="1600" b="1" dirty="0" err="1">
                <a:solidFill>
                  <a:prstClr val="black"/>
                </a:solidFill>
              </a:rPr>
              <a:t>메소드명</a:t>
            </a:r>
            <a:r>
              <a:rPr lang="en-US" altLang="ko-KR" sz="1600" b="1" dirty="0">
                <a:solidFill>
                  <a:prstClr val="black"/>
                </a:solidFill>
              </a:rPr>
              <a:t>(</a:t>
            </a:r>
            <a:r>
              <a:rPr lang="ko-KR" altLang="en-US" sz="1600" b="1" dirty="0">
                <a:solidFill>
                  <a:prstClr val="black"/>
                </a:solidFill>
              </a:rPr>
              <a:t>매개변수</a:t>
            </a:r>
            <a:r>
              <a:rPr lang="en-US" altLang="ko-KR" sz="1600" b="1" dirty="0">
                <a:solidFill>
                  <a:prstClr val="black"/>
                </a:solidFill>
              </a:rPr>
              <a:t>1</a:t>
            </a:r>
            <a:r>
              <a:rPr lang="ko-KR" altLang="en-US" sz="1600" b="1" dirty="0">
                <a:solidFill>
                  <a:prstClr val="black"/>
                </a:solidFill>
              </a:rPr>
              <a:t> 선언</a:t>
            </a:r>
            <a:r>
              <a:rPr lang="en-US" altLang="ko-KR" sz="1600" b="1" dirty="0">
                <a:solidFill>
                  <a:prstClr val="black"/>
                </a:solidFill>
              </a:rPr>
              <a:t>) {</a:t>
            </a:r>
          </a:p>
          <a:p>
            <a:pPr lvl="0">
              <a:lnSpc>
                <a:spcPts val="23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     </a:t>
            </a:r>
            <a:r>
              <a:rPr lang="ko-KR" altLang="en-US" sz="1600" b="1" dirty="0">
                <a:solidFill>
                  <a:prstClr val="black"/>
                </a:solidFill>
              </a:rPr>
              <a:t>변수</a:t>
            </a:r>
            <a:r>
              <a:rPr lang="en-US" altLang="ko-KR" sz="1600" b="1" dirty="0">
                <a:solidFill>
                  <a:prstClr val="black"/>
                </a:solidFill>
              </a:rPr>
              <a:t>4</a:t>
            </a:r>
            <a:r>
              <a:rPr lang="ko-KR" altLang="en-US" sz="1600" b="1" dirty="0">
                <a:solidFill>
                  <a:prstClr val="black"/>
                </a:solidFill>
              </a:rPr>
              <a:t> 선언</a:t>
            </a:r>
            <a:r>
              <a:rPr lang="en-US" altLang="ko-KR" sz="16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ts val="23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}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7664" y="4841256"/>
            <a:ext cx="5760640" cy="9771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static void </a:t>
            </a:r>
            <a:r>
              <a:rPr lang="ko-KR" altLang="en-US" sz="1600" b="1" dirty="0" err="1">
                <a:solidFill>
                  <a:schemeClr val="tx1"/>
                </a:solidFill>
              </a:rPr>
              <a:t>메소드명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매개변수</a:t>
            </a:r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</a:rPr>
              <a:t> 선언</a:t>
            </a:r>
            <a:r>
              <a:rPr lang="en-US" altLang="ko-KR" sz="1600" b="1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ts val="23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1600" b="1" dirty="0">
                <a:solidFill>
                  <a:schemeClr val="tx1"/>
                </a:solidFill>
              </a:rPr>
              <a:t>변수</a:t>
            </a:r>
            <a:r>
              <a:rPr lang="en-US" altLang="ko-KR" sz="1600" b="1" dirty="0">
                <a:solidFill>
                  <a:schemeClr val="tx1"/>
                </a:solidFill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</a:rPr>
              <a:t> 선언</a:t>
            </a:r>
            <a:r>
              <a:rPr lang="en-US" altLang="ko-KR" sz="16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}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5724128" y="2865059"/>
            <a:ext cx="1152128" cy="324037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5724128" y="4016445"/>
            <a:ext cx="1152128" cy="324037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5724128" y="5167832"/>
            <a:ext cx="1152128" cy="324037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1115616" y="2306690"/>
            <a:ext cx="576064" cy="4002630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kern="1600" spc="170" dirty="0" smtClean="0">
                <a:solidFill>
                  <a:schemeClr val="tx1"/>
                </a:solidFill>
              </a:rPr>
              <a:t>유효범위에 따른 변수의 구분</a:t>
            </a:r>
            <a:endParaRPr lang="ko-KR" altLang="en-US" b="1" kern="1600" spc="170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2987824" y="2399793"/>
            <a:ext cx="1728192" cy="129614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멤버 변수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전역 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987824" y="4848065"/>
            <a:ext cx="1728192" cy="129614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지역 변수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" name="꺾인 연결선 3"/>
          <p:cNvCxnSpPr>
            <a:stCxn id="11" idx="3"/>
            <a:endCxn id="9" idx="1"/>
          </p:cNvCxnSpPr>
          <p:nvPr/>
        </p:nvCxnSpPr>
        <p:spPr>
          <a:xfrm flipV="1">
            <a:off x="1691680" y="3047865"/>
            <a:ext cx="1296144" cy="12601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1" idx="3"/>
            <a:endCxn id="12" idx="1"/>
          </p:cNvCxnSpPr>
          <p:nvPr/>
        </p:nvCxnSpPr>
        <p:spPr>
          <a:xfrm>
            <a:off x="1691680" y="4308005"/>
            <a:ext cx="1296144" cy="11881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6084168" y="1463689"/>
            <a:ext cx="1728192" cy="129614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rgbClr val="FF0000"/>
                </a:solidFill>
              </a:rPr>
              <a:t>인스턴스</a:t>
            </a:r>
            <a:r>
              <a:rPr lang="ko-KR" altLang="en-US" b="1" dirty="0" smtClean="0">
                <a:solidFill>
                  <a:srgbClr val="FF0000"/>
                </a:solidFill>
              </a:rPr>
              <a:t> 변수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6084168" y="3335897"/>
            <a:ext cx="1728192" cy="129614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클래스 변수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꺾인 연결선 22"/>
          <p:cNvCxnSpPr>
            <a:stCxn id="9" idx="3"/>
            <a:endCxn id="21" idx="1"/>
          </p:cNvCxnSpPr>
          <p:nvPr/>
        </p:nvCxnSpPr>
        <p:spPr>
          <a:xfrm flipV="1">
            <a:off x="4716016" y="2111761"/>
            <a:ext cx="1368152" cy="936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9" idx="3"/>
            <a:endCxn id="22" idx="1"/>
          </p:cNvCxnSpPr>
          <p:nvPr/>
        </p:nvCxnSpPr>
        <p:spPr>
          <a:xfrm>
            <a:off x="4716016" y="3047865"/>
            <a:ext cx="1368152" cy="936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순서도: 처리 31"/>
          <p:cNvSpPr/>
          <p:nvPr/>
        </p:nvSpPr>
        <p:spPr>
          <a:xfrm>
            <a:off x="1979712" y="3875957"/>
            <a:ext cx="720080" cy="792088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선언 위치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5040052" y="2651821"/>
            <a:ext cx="720080" cy="792088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static</a:t>
            </a:r>
          </a:p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여부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3252139" y="2208746"/>
            <a:ext cx="1152128" cy="32403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클래스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3252139" y="4639399"/>
            <a:ext cx="1152128" cy="32403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6261451" y="1268760"/>
            <a:ext cx="1373626" cy="360830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1400" b="1" dirty="0" smtClean="0">
                <a:ln w="0">
                  <a:noFill/>
                </a:ln>
                <a:solidFill>
                  <a:schemeClr val="tx1"/>
                </a:solidFill>
              </a:rPr>
              <a:t>non-static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8" name="순서도: 처리 37"/>
          <p:cNvSpPr/>
          <p:nvPr/>
        </p:nvSpPr>
        <p:spPr>
          <a:xfrm>
            <a:off x="6261451" y="3155482"/>
            <a:ext cx="1373626" cy="360830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1400" b="1" dirty="0" smtClean="0">
                <a:ln w="0">
                  <a:noFill/>
                </a:ln>
                <a:solidFill>
                  <a:schemeClr val="tx1"/>
                </a:solidFill>
              </a:rPr>
              <a:t>static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899030" y="332656"/>
            <a:ext cx="7273370" cy="648072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변수는 유효범위에 따라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인스턴스변수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클래스변수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지역변수로 나눌 수 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아래쪽 화살표 2"/>
          <p:cNvSpPr/>
          <p:nvPr/>
        </p:nvSpPr>
        <p:spPr>
          <a:xfrm>
            <a:off x="1691118" y="3715656"/>
            <a:ext cx="515052" cy="404955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4289176" y="3715656"/>
            <a:ext cx="515052" cy="404955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6916262" y="3715656"/>
            <a:ext cx="515052" cy="404955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611560" y="398215"/>
            <a:ext cx="3600400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변수와 메모리 영역</a:t>
            </a:r>
            <a:endParaRPr lang="ko-KR" altLang="en-US" sz="2400" b="1" dirty="0"/>
          </a:p>
        </p:txBody>
      </p:sp>
      <p:sp>
        <p:nvSpPr>
          <p:cNvPr id="9" name="순서도: 처리 8"/>
          <p:cNvSpPr/>
          <p:nvPr/>
        </p:nvSpPr>
        <p:spPr>
          <a:xfrm>
            <a:off x="611560" y="1052736"/>
            <a:ext cx="2592288" cy="64807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스택</a:t>
            </a:r>
            <a:r>
              <a:rPr lang="ko-KR" altLang="en-US" b="1" dirty="0" smtClean="0">
                <a:solidFill>
                  <a:schemeClr val="tx1"/>
                </a:solidFill>
              </a:rPr>
              <a:t> 영역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1700808"/>
            <a:ext cx="2592288" cy="2101935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지역변수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매개변수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반환값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275856" y="1052736"/>
            <a:ext cx="2592288" cy="64807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힙</a:t>
            </a:r>
            <a:r>
              <a:rPr lang="ko-KR" altLang="en-US" b="1" dirty="0" smtClean="0">
                <a:solidFill>
                  <a:schemeClr val="tx1"/>
                </a:solidFill>
              </a:rPr>
              <a:t> 영역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3275856" y="1700809"/>
            <a:ext cx="2592288" cy="2101934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b="1" dirty="0" smtClean="0">
                <a:solidFill>
                  <a:schemeClr val="tx1"/>
                </a:solidFill>
              </a:rPr>
              <a:t> 자체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▶객체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배열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문자열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등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b="1" dirty="0" smtClean="0">
                <a:solidFill>
                  <a:schemeClr val="tx1"/>
                </a:solidFill>
              </a:rPr>
              <a:t> 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▶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non-static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변수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5940152" y="1052736"/>
            <a:ext cx="2592288" cy="64807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클래스 영역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영역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데이터 영역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br>
              <a:rPr lang="en-US" altLang="ko-KR" sz="900" b="1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chemeClr val="tx1"/>
                </a:solidFill>
              </a:rPr>
              <a:t>Static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영역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공유 메모리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5940152" y="1700808"/>
            <a:ext cx="2592288" cy="210193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클래스 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000"/>
              </a:lnSpc>
            </a:pP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▶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static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변수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>
              <a:lnSpc>
                <a:spcPts val="1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lvl="0">
              <a:lnSpc>
                <a:spcPts val="2000"/>
              </a:lnSpc>
            </a:pPr>
            <a:r>
              <a:rPr lang="ko-KR" altLang="en-US" b="1" dirty="0" smtClean="0">
                <a:solidFill>
                  <a:prstClr val="black"/>
                </a:solidFill>
              </a:rPr>
              <a:t>상수 풀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0">
              <a:lnSpc>
                <a:spcPts val="20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  ▶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리터럴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상수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ts val="20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▶ </a:t>
            </a:r>
            <a:r>
              <a:rPr lang="en-US" altLang="ko-KR" sz="1200" b="1" dirty="0">
                <a:solidFill>
                  <a:prstClr val="black"/>
                </a:solidFill>
              </a:rPr>
              <a:t>final </a:t>
            </a:r>
            <a:r>
              <a:rPr lang="ko-KR" altLang="en-US" sz="1200" b="1" dirty="0">
                <a:solidFill>
                  <a:prstClr val="black"/>
                </a:solidFill>
              </a:rPr>
              <a:t>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바이트코드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611560" y="4163592"/>
            <a:ext cx="2592288" cy="2361752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 marL="188913" indent="-188913">
              <a:lnSpc>
                <a:spcPts val="2200"/>
              </a:lnSpc>
            </a:pPr>
            <a:r>
              <a:rPr lang="ko-KR" altLang="en-US" sz="1100" b="1" dirty="0">
                <a:solidFill>
                  <a:prstClr val="black"/>
                </a:solidFill>
              </a:rPr>
              <a:t>◎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지역변수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매개변수가 저장된다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.</a:t>
            </a: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>
                <a:solidFill>
                  <a:prstClr val="black"/>
                </a:solidFill>
              </a:rPr>
              <a:t>◎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지역변수</a:t>
            </a:r>
            <a:endParaRPr lang="en-US" altLang="ko-KR" sz="1100" b="1" dirty="0" smtClean="0">
              <a:solidFill>
                <a:prstClr val="black"/>
              </a:solidFill>
            </a:endParaRPr>
          </a:p>
          <a:p>
            <a:pPr marL="188913" indent="-14288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☞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호출될 때 만들어지고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종료되거나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블록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({})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을 벗어나면 바로 소멸된다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3275856" y="4163592"/>
            <a:ext cx="2592288" cy="2361752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◎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인스턴스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가 저장된다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◎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변수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    ☞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인스턴스가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생성될 때 만들어지는 멤버변수로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non-static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    </a:t>
            </a:r>
            <a:r>
              <a:rPr lang="ko-KR" altLang="en-US" sz="1100" b="1" dirty="0">
                <a:solidFill>
                  <a:prstClr val="black"/>
                </a:solidFill>
              </a:rPr>
              <a:t>☞ </a:t>
            </a:r>
            <a:r>
              <a:rPr lang="ko-KR" altLang="en-US" sz="1100" b="1" dirty="0" err="1" smtClean="0">
                <a:solidFill>
                  <a:prstClr val="black"/>
                </a:solidFill>
              </a:rPr>
              <a:t>인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스턴스가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생성될 때마다 다른 공간에 별도로 할당된다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    ☞ 객체의 모든 참조가 사라지면 </a:t>
            </a:r>
            <a:r>
              <a:rPr lang="ko-KR" altLang="en-US" sz="1100" b="1" dirty="0" err="1" smtClean="0">
                <a:solidFill>
                  <a:prstClr val="black"/>
                </a:solidFill>
              </a:rPr>
              <a:t>인스턴스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 변수도 소멸된다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.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5940152" y="4163593"/>
            <a:ext cx="2592288" cy="2361752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◎ 클래스 변수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    </a:t>
            </a:r>
            <a:r>
              <a:rPr lang="ko-KR" altLang="en-US" sz="1100" b="1" dirty="0">
                <a:solidFill>
                  <a:prstClr val="black"/>
                </a:solidFill>
              </a:rPr>
              <a:t>☞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클래스가 메모리에 로딩될 때 생성되는 멤버변수로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static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>
                <a:solidFill>
                  <a:prstClr val="black"/>
                </a:solidFill>
              </a:rPr>
              <a:t>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   ☞ 모든 </a:t>
            </a:r>
            <a:r>
              <a:rPr lang="ko-KR" altLang="en-US" sz="1100" b="1" dirty="0" err="1" smtClean="0">
                <a:solidFill>
                  <a:prstClr val="black"/>
                </a:solidFill>
              </a:rPr>
              <a:t>인스턴스가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 같은 공간을 공유한다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.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>
                <a:solidFill>
                  <a:prstClr val="black"/>
                </a:solidFill>
              </a:rPr>
              <a:t>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   ☞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프로그램이 종료될 때 소멸된다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470223"/>
            <a:ext cx="367240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멤버변수와 지역변수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2276873"/>
            <a:ext cx="3168352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멤버변수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2780930"/>
            <a:ext cx="7344816" cy="7920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멤버변수는 클래스 영역에서 선언된 변수로서 전역변수이다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변수와 클래스 변수가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1403086" y="1124744"/>
            <a:ext cx="5761202" cy="792088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클래스 영역에서 선언되었는가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</a:p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영역에서 선언되었는가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4077072"/>
            <a:ext cx="3168352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지역변수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99592" y="4581128"/>
            <a:ext cx="7344816" cy="158417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지역변수는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영역에서 선언된 변수이다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지역변수는 선언된 블록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 </a:t>
            </a:r>
            <a:r>
              <a:rPr lang="en-US" altLang="ko-KR" sz="1200" b="1" dirty="0">
                <a:solidFill>
                  <a:schemeClr val="tx1"/>
                </a:solidFill>
              </a:rPr>
              <a:t>{ }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과 그 하위 블록에서 </a:t>
            </a:r>
            <a:r>
              <a:rPr lang="ko-KR" altLang="en-US" sz="1200" b="1" dirty="0">
                <a:solidFill>
                  <a:schemeClr val="tx1"/>
                </a:solidFill>
              </a:rPr>
              <a:t>사용할 수 있다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지역변수의 선언 위치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▷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매개변수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파라미터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         ▷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내부        ▷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블록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    ▷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블록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    ▷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if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블록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메소드가</a:t>
            </a:r>
            <a:r>
              <a:rPr lang="ko-KR" altLang="en-US" sz="1200" b="1" dirty="0">
                <a:solidFill>
                  <a:schemeClr val="tx1"/>
                </a:solidFill>
              </a:rPr>
              <a:t> 호출될 때 만들어지고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메소드가</a:t>
            </a:r>
            <a:r>
              <a:rPr lang="ko-KR" altLang="en-US" sz="1200" b="1" dirty="0">
                <a:solidFill>
                  <a:schemeClr val="tx1"/>
                </a:solidFill>
              </a:rPr>
              <a:t> 종료되거나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블록</a:t>
            </a:r>
            <a:r>
              <a:rPr lang="en-US" altLang="ko-KR" sz="1200" b="1" dirty="0">
                <a:solidFill>
                  <a:schemeClr val="tx1"/>
                </a:solidFill>
              </a:rPr>
              <a:t>({})</a:t>
            </a:r>
            <a:r>
              <a:rPr lang="ko-KR" altLang="en-US" sz="1200" b="1" dirty="0">
                <a:solidFill>
                  <a:schemeClr val="tx1"/>
                </a:solidFill>
              </a:rPr>
              <a:t>을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벗어나면 소멸된다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처리 12"/>
          <p:cNvSpPr/>
          <p:nvPr/>
        </p:nvSpPr>
        <p:spPr>
          <a:xfrm>
            <a:off x="1259632" y="1193008"/>
            <a:ext cx="6912768" cy="317177"/>
          </a:xfrm>
          <a:prstGeom prst="flowChartProcess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(1)~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(5)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해석하고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eclipse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에서 오류를 수정하시오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478737"/>
            <a:ext cx="2133600" cy="365125"/>
          </a:xfrm>
        </p:spPr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6" name="순서도: 처리 65"/>
          <p:cNvSpPr/>
          <p:nvPr/>
        </p:nvSpPr>
        <p:spPr>
          <a:xfrm>
            <a:off x="323528" y="404664"/>
            <a:ext cx="1656184" cy="43204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확인예제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19952"/>
              </p:ext>
            </p:extLst>
          </p:nvPr>
        </p:nvGraphicFramePr>
        <p:xfrm>
          <a:off x="2519123" y="260648"/>
          <a:ext cx="5797293" cy="8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38071"/>
                <a:gridCol w="4359222"/>
              </a:tblGrid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05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Test1.java,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Test2.java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251520" y="1693603"/>
            <a:ext cx="4032448" cy="1087325"/>
          </a:xfrm>
          <a:prstGeom prst="flowChartProcess">
            <a:avLst/>
          </a:prstGeom>
          <a:solidFill>
            <a:srgbClr val="F4F7ED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Test1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Test2 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myClass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23528" y="1484784"/>
            <a:ext cx="1008112" cy="264236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[Test1.java]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51520" y="2989746"/>
            <a:ext cx="4032448" cy="3535597"/>
          </a:xfrm>
          <a:prstGeom prst="flowChartProcess">
            <a:avLst/>
          </a:prstGeom>
          <a:solidFill>
            <a:srgbClr val="FFF7FF"/>
          </a:solidFill>
          <a:ln w="3175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=1,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=2,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=3;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Test2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(1)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4;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(2)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"c:"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for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1;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&lt;= 5;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  a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b:"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"c:"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323528" y="2852936"/>
            <a:ext cx="1008112" cy="264236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[Test2.java]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4427984" y="1693603"/>
            <a:ext cx="4176464" cy="4831740"/>
          </a:xfrm>
          <a:prstGeom prst="flowChartProcess">
            <a:avLst/>
          </a:prstGeom>
          <a:solidFill>
            <a:srgbClr val="FFF7FF"/>
          </a:solidFill>
          <a:ln w="3175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(3)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6;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"b:"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(4)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&gt; 4)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7;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"d:"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d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"d:"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u="sng" dirty="0">
                <a:solidFill>
                  <a:srgbClr val="000000"/>
                </a:solidFill>
                <a:latin typeface="Consolas"/>
              </a:rPr>
              <a:t>d);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(5)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method1(8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b:"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+</a:t>
            </a:r>
          </a:p>
          <a:p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c:"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method1(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=9;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b:"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endParaRPr lang="en-US" altLang="ko-KR" sz="1200" b="1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/>
              </a:rPr>
              <a:t>",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c:"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851920" y="2852936"/>
            <a:ext cx="288032" cy="28803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210540" y="1556792"/>
            <a:ext cx="288032" cy="28803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2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470223"/>
            <a:ext cx="4608512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인스턴스</a:t>
            </a:r>
            <a:r>
              <a:rPr lang="ko-KR" altLang="en-US" sz="2400" b="1" dirty="0" smtClean="0"/>
              <a:t> 변수와 클래스 변수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2276873"/>
            <a:ext cx="43204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b="1" dirty="0" smtClean="0">
                <a:solidFill>
                  <a:schemeClr val="tx1"/>
                </a:solidFill>
              </a:rPr>
              <a:t> 변수</a:t>
            </a:r>
            <a:r>
              <a:rPr lang="en-US" altLang="ko-KR" b="1" dirty="0" smtClean="0">
                <a:solidFill>
                  <a:schemeClr val="tx1"/>
                </a:solidFill>
              </a:rPr>
              <a:t>; non-static </a:t>
            </a:r>
            <a:r>
              <a:rPr lang="ko-KR" altLang="en-US" b="1" dirty="0" smtClean="0">
                <a:solidFill>
                  <a:schemeClr val="tx1"/>
                </a:solidFill>
              </a:rPr>
              <a:t>변수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2780930"/>
            <a:ext cx="6264696" cy="122413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변수는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인스턴스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 생성될 때 만들어지는 멤버변수이다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멤버변수 앞에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static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붙이지 않는다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>
                <a:solidFill>
                  <a:prstClr val="black"/>
                </a:solidFill>
              </a:rPr>
              <a:t>인</a:t>
            </a:r>
            <a:r>
              <a:rPr lang="ko-KR" altLang="en-US" sz="1200" b="1" dirty="0" err="1">
                <a:solidFill>
                  <a:schemeClr val="tx1"/>
                </a:solidFill>
              </a:rPr>
              <a:t>스턴스가</a:t>
            </a:r>
            <a:r>
              <a:rPr lang="ko-KR" altLang="en-US" sz="1200" b="1" dirty="0">
                <a:solidFill>
                  <a:schemeClr val="tx1"/>
                </a:solidFill>
              </a:rPr>
              <a:t> 생성될 때마다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 변수가 별도의 공간에 확보된다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객체의 모든 참조가 사라지면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객</a:t>
            </a:r>
            <a:r>
              <a:rPr lang="ko-KR" altLang="en-US" sz="1200" b="1" dirty="0">
                <a:solidFill>
                  <a:prstClr val="black"/>
                </a:solidFill>
              </a:rPr>
              <a:t>체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도 </a:t>
            </a:r>
            <a:r>
              <a:rPr lang="ko-KR" altLang="en-US" sz="1200" b="1" dirty="0">
                <a:solidFill>
                  <a:prstClr val="black"/>
                </a:solidFill>
              </a:rPr>
              <a:t>소멸된다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403086" y="1124744"/>
            <a:ext cx="5761202" cy="792088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b="1" dirty="0" smtClean="0">
                <a:solidFill>
                  <a:schemeClr val="tx1"/>
                </a:solidFill>
              </a:rPr>
              <a:t> 생성 시 만들어지는가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</a:p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클래스 로딩 시 만들어지는가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4293096"/>
            <a:ext cx="43204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 변수</a:t>
            </a:r>
            <a:r>
              <a:rPr lang="en-US" altLang="ko-KR" b="1" dirty="0" smtClean="0">
                <a:solidFill>
                  <a:schemeClr val="tx1"/>
                </a:solidFill>
              </a:rPr>
              <a:t>; static </a:t>
            </a:r>
            <a:r>
              <a:rPr lang="ko-KR" altLang="en-US" b="1" dirty="0" smtClean="0">
                <a:solidFill>
                  <a:schemeClr val="tx1"/>
                </a:solidFill>
              </a:rPr>
              <a:t>변수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99592" y="4797152"/>
            <a:ext cx="6552728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변수는 클래스가 메모리에 로딩될 때 만들어지는 멤버변수이다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멤버변수 앞에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static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붙인다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</a:p>
          <a:p>
            <a:pPr marL="188913" indent="-188913"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동일한 클래스로 객체화된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인스턴스들은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같은 </a:t>
            </a:r>
            <a:r>
              <a:rPr lang="ko-KR" altLang="en-US" sz="1200" b="1" dirty="0">
                <a:solidFill>
                  <a:prstClr val="black"/>
                </a:solidFill>
              </a:rPr>
              <a:t>공간을 공유한다</a:t>
            </a:r>
            <a:r>
              <a:rPr lang="en-US" altLang="ko-KR" sz="1200" b="1" dirty="0">
                <a:solidFill>
                  <a:prstClr val="black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88913" indent="-188913"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프로그램이 </a:t>
            </a:r>
            <a:r>
              <a:rPr lang="ko-KR" altLang="en-US" sz="1200" b="1" dirty="0">
                <a:solidFill>
                  <a:schemeClr val="tx1"/>
                </a:solidFill>
              </a:rPr>
              <a:t>종료될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때 </a:t>
            </a:r>
            <a:r>
              <a:rPr lang="ko-KR" altLang="en-US" sz="1200" b="1" dirty="0">
                <a:solidFill>
                  <a:schemeClr val="tx1"/>
                </a:solidFill>
              </a:rPr>
              <a:t>소멸된다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처리 12"/>
          <p:cNvSpPr/>
          <p:nvPr/>
        </p:nvSpPr>
        <p:spPr>
          <a:xfrm>
            <a:off x="1259632" y="1193008"/>
            <a:ext cx="6912768" cy="317177"/>
          </a:xfrm>
          <a:prstGeom prst="flowChartProcess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(1)~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(3)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해석하고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eclipse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에서 오류를 수정하시오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478737"/>
            <a:ext cx="2133600" cy="365125"/>
          </a:xfrm>
        </p:spPr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6" name="순서도: 처리 65"/>
          <p:cNvSpPr/>
          <p:nvPr/>
        </p:nvSpPr>
        <p:spPr>
          <a:xfrm>
            <a:off x="323528" y="404664"/>
            <a:ext cx="1656184" cy="43204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확인예제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70313"/>
              </p:ext>
            </p:extLst>
          </p:nvPr>
        </p:nvGraphicFramePr>
        <p:xfrm>
          <a:off x="2519123" y="260648"/>
          <a:ext cx="5797293" cy="8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38071"/>
                <a:gridCol w="4359222"/>
              </a:tblGrid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06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Test1.java,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Test2.java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251520" y="1761338"/>
            <a:ext cx="3816424" cy="4764004"/>
          </a:xfrm>
          <a:prstGeom prst="flowChartProcess">
            <a:avLst/>
          </a:prstGeom>
          <a:solidFill>
            <a:srgbClr val="F4F7ED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endParaRPr lang="en-US" altLang="ko-KR" sz="1200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Test1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static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=999;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Test2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myClass1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Test2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myClass2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Test2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myClass3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(1)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myClass2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myClass2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myClass2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myClass3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myClass3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myClass3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23528" y="1552520"/>
            <a:ext cx="1008112" cy="264236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[Test1.java]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4355976" y="4197291"/>
            <a:ext cx="4392488" cy="2328051"/>
          </a:xfrm>
          <a:prstGeom prst="flowChartProcess">
            <a:avLst/>
          </a:prstGeom>
          <a:solidFill>
            <a:srgbClr val="FFF7FF"/>
          </a:solidFill>
          <a:ln w="3175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=1;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static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=30;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Test2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print()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"a="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"b="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4283968" y="4005064"/>
            <a:ext cx="1008112" cy="264236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[Test2.java]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4355976" y="1761338"/>
            <a:ext cx="4392488" cy="2099710"/>
          </a:xfrm>
          <a:prstGeom prst="flowChartProcess">
            <a:avLst/>
          </a:prstGeom>
          <a:solidFill>
            <a:srgbClr val="F4F7ED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(2)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myClass1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myClass1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(Test2.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(Test2.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(3)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(Test1.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Test2.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6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14810</TotalTime>
  <Words>984</Words>
  <Application>Microsoft Office PowerPoint</Application>
  <PresentationFormat>화면 슬라이드 쇼(4:3)</PresentationFormat>
  <Paragraphs>233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HISTIME</cp:lastModifiedBy>
  <cp:revision>1349</cp:revision>
  <dcterms:created xsi:type="dcterms:W3CDTF">2012-10-22T08:23:57Z</dcterms:created>
  <dcterms:modified xsi:type="dcterms:W3CDTF">2018-10-16T03:31:57Z</dcterms:modified>
</cp:coreProperties>
</file>