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8" r:id="rId2"/>
    <p:sldId id="524" r:id="rId3"/>
    <p:sldId id="525" r:id="rId4"/>
    <p:sldId id="526" r:id="rId5"/>
    <p:sldId id="527" r:id="rId6"/>
    <p:sldId id="518" r:id="rId7"/>
    <p:sldId id="522" r:id="rId8"/>
    <p:sldId id="528" r:id="rId9"/>
    <p:sldId id="529" r:id="rId10"/>
    <p:sldId id="530" r:id="rId11"/>
    <p:sldId id="523" r:id="rId12"/>
    <p:sldId id="532" r:id="rId13"/>
    <p:sldId id="534" r:id="rId14"/>
    <p:sldId id="533" r:id="rId15"/>
    <p:sldId id="535" r:id="rId16"/>
    <p:sldId id="537" r:id="rId17"/>
    <p:sldId id="536" r:id="rId18"/>
    <p:sldId id="538" r:id="rId19"/>
    <p:sldId id="539" r:id="rId20"/>
    <p:sldId id="540" r:id="rId21"/>
    <p:sldId id="542" r:id="rId22"/>
    <p:sldId id="541" r:id="rId23"/>
    <p:sldId id="543" r:id="rId24"/>
    <p:sldId id="544" r:id="rId25"/>
    <p:sldId id="545" r:id="rId26"/>
    <p:sldId id="547" r:id="rId27"/>
    <p:sldId id="546" r:id="rId28"/>
    <p:sldId id="54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FDF"/>
    <a:srgbClr val="FFFF99"/>
    <a:srgbClr val="FBFED6"/>
    <a:srgbClr val="F0ECB6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객체지향의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개요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510805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객체와 클래스를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객체지향언어의 특징을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클래스를 설계할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오버로딩을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this, this()</a:t>
            </a:r>
            <a:r>
              <a:rPr lang="ko-KR" altLang="en-US" dirty="0" smtClean="0"/>
              <a:t>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상속을 구현할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916832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52~74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07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0"/>
            <a:ext cx="7812360" cy="9739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_2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패키지를 만들고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_1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패키지에 저장된 </a:t>
            </a:r>
            <a:r>
              <a:rPr lang="en-US" altLang="ko-KR" b="1" dirty="0" smtClean="0">
                <a:solidFill>
                  <a:schemeClr val="tx1"/>
                </a:solidFill>
              </a:rPr>
              <a:t>Car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멤버들을 영문 명칭으로 고쳐서 나타내시오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그것에 맞춰 </a:t>
            </a:r>
            <a:r>
              <a:rPr lang="en-US" altLang="ko-KR" b="1" dirty="0" smtClean="0">
                <a:solidFill>
                  <a:schemeClr val="tx1"/>
                </a:solidFill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클래스도 수정하시오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568" y="2602592"/>
            <a:ext cx="7920880" cy="363855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2276872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83568" y="514359"/>
            <a:ext cx="7920880" cy="58419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 변수를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객체를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4211960" y="1358267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211960" y="2369688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670990"/>
            <a:ext cx="7128792" cy="9821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변수 선언과 객체 생성을 동시에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755576" y="404664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생성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5126413"/>
            <a:ext cx="7344816" cy="966883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 변수를 선언하면 참조가 없는 상태를 의미하는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할당된다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값은 객체 변수에만 할당한다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생성된 객체의 멤버에 접근하려면 도트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(.)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이용한다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043608" y="66173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객체 생성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56984"/>
              </p:ext>
            </p:extLst>
          </p:nvPr>
        </p:nvGraphicFramePr>
        <p:xfrm>
          <a:off x="1068288" y="1268759"/>
          <a:ext cx="681608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3039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95936" y="635202"/>
            <a:ext cx="278464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209448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195736" y="3212976"/>
            <a:ext cx="4752528" cy="576064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810489"/>
            <a:ext cx="6480720" cy="1754415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바깥에 선언하는 변수이다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변수에는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변수의 접근을 제한하기 위해 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public/(default)/protected/private, static, 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default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권한을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00192" y="2276872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2780928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멤버 변수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23293"/>
              </p:ext>
            </p:extLst>
          </p:nvPr>
        </p:nvGraphicFramePr>
        <p:xfrm>
          <a:off x="1198467" y="4167088"/>
          <a:ext cx="6541885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3293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제어자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클래스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내부에서</a:t>
                      </a:r>
                      <a:r>
                        <a:rPr lang="ko-KR" altLang="en-US" sz="1200" dirty="0" smtClean="0"/>
                        <a:t> 접근할 수 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클래스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외부에서</a:t>
                      </a:r>
                      <a:r>
                        <a:rPr lang="ko-KR" altLang="en-US" sz="1200" dirty="0" smtClean="0"/>
                        <a:t> 접근할 수 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클래스 내부에서는 접근 제어자의 종류와 관계없이 </a:t>
                      </a:r>
                      <a:r>
                        <a:rPr lang="ko-KR" altLang="en-US" sz="1200" b="1" baseline="0" dirty="0" smtClean="0">
                          <a:solidFill>
                            <a:srgbClr val="0070C0"/>
                          </a:solidFill>
                        </a:rPr>
                        <a:t>자유롭게 접근할 수 있다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부모클래스의 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private,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</a:rPr>
                        <a:t> default </a:t>
                      </a:r>
                      <a:r>
                        <a:rPr lang="ko-KR" altLang="en-US" sz="1200" b="1" baseline="0" dirty="0" smtClean="0">
                          <a:solidFill>
                            <a:srgbClr val="0070C0"/>
                          </a:solidFill>
                        </a:rPr>
                        <a:t>멤버에는 접근 못한다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생략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default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다른 패키지에서는 불가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같은 패키지에서는 가능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protected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가능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611560" y="1420047"/>
            <a:ext cx="7920880" cy="48937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496 w 10000"/>
              <a:gd name="connsiteY3" fmla="*/ 9985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10000 h 10338"/>
              <a:gd name="connsiteX1" fmla="*/ 0 w 10000"/>
              <a:gd name="connsiteY1" fmla="*/ 0 h 10338"/>
              <a:gd name="connsiteX2" fmla="*/ 10000 w 10000"/>
              <a:gd name="connsiteY2" fmla="*/ 0 h 10338"/>
              <a:gd name="connsiteX3" fmla="*/ 10000 w 10000"/>
              <a:gd name="connsiteY3" fmla="*/ 10000 h 10338"/>
              <a:gd name="connsiteX4" fmla="*/ 3611 w 10000"/>
              <a:gd name="connsiteY4" fmla="*/ 10338 h 10338"/>
              <a:gd name="connsiteX0" fmla="*/ 0 w 10000"/>
              <a:gd name="connsiteY0" fmla="*/ 10000 h 10160"/>
              <a:gd name="connsiteX1" fmla="*/ 0 w 10000"/>
              <a:gd name="connsiteY1" fmla="*/ 0 h 10160"/>
              <a:gd name="connsiteX2" fmla="*/ 10000 w 10000"/>
              <a:gd name="connsiteY2" fmla="*/ 0 h 10160"/>
              <a:gd name="connsiteX3" fmla="*/ 10000 w 10000"/>
              <a:gd name="connsiteY3" fmla="*/ 10000 h 10160"/>
              <a:gd name="connsiteX4" fmla="*/ 3588 w 10000"/>
              <a:gd name="connsiteY4" fmla="*/ 10160 h 10160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541 w 10000"/>
              <a:gd name="connsiteY4" fmla="*/ 10053 h 10053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634 w 10000"/>
              <a:gd name="connsiteY4" fmla="*/ 10053 h 10053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494 w 10000"/>
              <a:gd name="connsiteY4" fmla="*/ 10053 h 10053"/>
              <a:gd name="connsiteX0" fmla="*/ 0 w 10000"/>
              <a:gd name="connsiteY0" fmla="*/ 10000 h 10267"/>
              <a:gd name="connsiteX1" fmla="*/ 0 w 10000"/>
              <a:gd name="connsiteY1" fmla="*/ 0 h 10267"/>
              <a:gd name="connsiteX2" fmla="*/ 10000 w 10000"/>
              <a:gd name="connsiteY2" fmla="*/ 0 h 10267"/>
              <a:gd name="connsiteX3" fmla="*/ 10000 w 10000"/>
              <a:gd name="connsiteY3" fmla="*/ 10000 h 10267"/>
              <a:gd name="connsiteX4" fmla="*/ 3471 w 10000"/>
              <a:gd name="connsiteY4" fmla="*/ 10267 h 10267"/>
              <a:gd name="connsiteX0" fmla="*/ 0 w 10000"/>
              <a:gd name="connsiteY0" fmla="*/ 10000 h 10018"/>
              <a:gd name="connsiteX1" fmla="*/ 0 w 10000"/>
              <a:gd name="connsiteY1" fmla="*/ 0 h 10018"/>
              <a:gd name="connsiteX2" fmla="*/ 10000 w 10000"/>
              <a:gd name="connsiteY2" fmla="*/ 0 h 10018"/>
              <a:gd name="connsiteX3" fmla="*/ 10000 w 10000"/>
              <a:gd name="connsiteY3" fmla="*/ 10000 h 10018"/>
              <a:gd name="connsiteX4" fmla="*/ 3483 w 10000"/>
              <a:gd name="connsiteY4" fmla="*/ 10018 h 10018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101 w 10000"/>
              <a:gd name="connsiteY4" fmla="*/ 9982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3484 w 10000"/>
              <a:gd name="connsiteY4" fmla="*/ 9985 h 10000"/>
              <a:gd name="connsiteX5" fmla="*/ 101 w 10000"/>
              <a:gd name="connsiteY5" fmla="*/ 9982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3484 w 10000"/>
              <a:gd name="connsiteY4" fmla="*/ 9985 h 10000"/>
              <a:gd name="connsiteX5" fmla="*/ 1630 w 10000"/>
              <a:gd name="connsiteY5" fmla="*/ 9985 h 10000"/>
              <a:gd name="connsiteX6" fmla="*/ 101 w 10000"/>
              <a:gd name="connsiteY6" fmla="*/ 9982 h 10000"/>
              <a:gd name="connsiteX0" fmla="*/ 0 w 10000"/>
              <a:gd name="connsiteY0" fmla="*/ 10000 h 18928"/>
              <a:gd name="connsiteX1" fmla="*/ 0 w 10000"/>
              <a:gd name="connsiteY1" fmla="*/ 0 h 18928"/>
              <a:gd name="connsiteX2" fmla="*/ 10000 w 10000"/>
              <a:gd name="connsiteY2" fmla="*/ 0 h 18928"/>
              <a:gd name="connsiteX3" fmla="*/ 10000 w 10000"/>
              <a:gd name="connsiteY3" fmla="*/ 10000 h 18928"/>
              <a:gd name="connsiteX4" fmla="*/ 3484 w 10000"/>
              <a:gd name="connsiteY4" fmla="*/ 9985 h 18928"/>
              <a:gd name="connsiteX5" fmla="*/ 3484 w 10000"/>
              <a:gd name="connsiteY5" fmla="*/ 18928 h 18928"/>
              <a:gd name="connsiteX6" fmla="*/ 101 w 10000"/>
              <a:gd name="connsiteY6" fmla="*/ 9982 h 18928"/>
              <a:gd name="connsiteX0" fmla="*/ 0 w 10000"/>
              <a:gd name="connsiteY0" fmla="*/ 10000 h 18928"/>
              <a:gd name="connsiteX1" fmla="*/ 0 w 10000"/>
              <a:gd name="connsiteY1" fmla="*/ 0 h 18928"/>
              <a:gd name="connsiteX2" fmla="*/ 10000 w 10000"/>
              <a:gd name="connsiteY2" fmla="*/ 0 h 18928"/>
              <a:gd name="connsiteX3" fmla="*/ 10000 w 10000"/>
              <a:gd name="connsiteY3" fmla="*/ 10000 h 18928"/>
              <a:gd name="connsiteX4" fmla="*/ 3484 w 10000"/>
              <a:gd name="connsiteY4" fmla="*/ 9985 h 18928"/>
              <a:gd name="connsiteX5" fmla="*/ 3484 w 10000"/>
              <a:gd name="connsiteY5" fmla="*/ 18928 h 18928"/>
              <a:gd name="connsiteX6" fmla="*/ 1432 w 10000"/>
              <a:gd name="connsiteY6" fmla="*/ 13513 h 18928"/>
              <a:gd name="connsiteX7" fmla="*/ 101 w 10000"/>
              <a:gd name="connsiteY7" fmla="*/ 9982 h 18928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101 w 10000"/>
              <a:gd name="connsiteY7" fmla="*/ 9982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136 w 10000"/>
              <a:gd name="connsiteY7" fmla="*/ 10944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31 w 10000"/>
              <a:gd name="connsiteY7" fmla="*/ 14507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0 w 10000"/>
              <a:gd name="connsiteY7" fmla="*/ 10000 h 19036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84 w 10000"/>
              <a:gd name="connsiteY4" fmla="*/ 9985 h 19860"/>
              <a:gd name="connsiteX5" fmla="*/ 3484 w 10000"/>
              <a:gd name="connsiteY5" fmla="*/ 18928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84 w 10000"/>
              <a:gd name="connsiteY4" fmla="*/ 9985 h 19860"/>
              <a:gd name="connsiteX5" fmla="*/ 3484 w 10000"/>
              <a:gd name="connsiteY5" fmla="*/ 19823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484 w 10000"/>
              <a:gd name="connsiteY5" fmla="*/ 19823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51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986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3451" y="9985"/>
                </a:lnTo>
                <a:cubicBezTo>
                  <a:pt x="3455" y="13276"/>
                  <a:pt x="3447" y="16568"/>
                  <a:pt x="3451" y="19859"/>
                </a:cubicBezTo>
                <a:lnTo>
                  <a:pt x="9" y="19860"/>
                </a:lnTo>
                <a:cubicBezTo>
                  <a:pt x="6" y="16573"/>
                  <a:pt x="3" y="13287"/>
                  <a:pt x="0" y="10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043608" y="23294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764704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다음과 같은 구조로 클래스를 설계해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563888" y="4071530"/>
            <a:ext cx="4931912" cy="224224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563888" y="1189947"/>
            <a:ext cx="1944216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09</a:t>
            </a:r>
            <a:r>
              <a:rPr lang="ko-KR" altLang="en-US" sz="1400" b="1" dirty="0" err="1" smtClean="0"/>
              <a:t>차시</a:t>
            </a:r>
            <a:r>
              <a:rPr lang="en-US" altLang="ko-KR" sz="1400" b="1" dirty="0" smtClean="0"/>
              <a:t>_1”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24" name="순서도: 처리 23"/>
          <p:cNvSpPr/>
          <p:nvPr/>
        </p:nvSpPr>
        <p:spPr>
          <a:xfrm>
            <a:off x="5004048" y="3861048"/>
            <a:ext cx="1944216" cy="339793"/>
          </a:xfrm>
          <a:prstGeom prst="flowChartProcess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09</a:t>
            </a:r>
            <a:r>
              <a:rPr lang="ko-KR" altLang="en-US" sz="1400" b="1" dirty="0" err="1" smtClean="0"/>
              <a:t>차시</a:t>
            </a:r>
            <a:r>
              <a:rPr lang="en-US" altLang="ko-KR" sz="1400" b="1" dirty="0" smtClean="0"/>
              <a:t>_2”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0512" y="1772816"/>
            <a:ext cx="2483336" cy="446449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main</a:t>
            </a:r>
            <a:r>
              <a:rPr lang="en-US" altLang="ko-KR" sz="1200" b="1" dirty="0">
                <a:solidFill>
                  <a:prstClr val="black"/>
                </a:solidFill>
              </a:rPr>
              <a:t>() {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ClassA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</a:rPr>
              <a:t>oA</a:t>
            </a:r>
            <a:r>
              <a:rPr lang="en-US" altLang="ko-KR" sz="1200" b="1" dirty="0">
                <a:solidFill>
                  <a:prstClr val="black"/>
                </a:solidFill>
              </a:rPr>
              <a:t> = new </a:t>
            </a:r>
            <a:r>
              <a:rPr lang="en-US" altLang="ko-KR" sz="1200" b="1" dirty="0" err="1">
                <a:solidFill>
                  <a:prstClr val="black"/>
                </a:solidFill>
              </a:rPr>
              <a:t>ClassA</a:t>
            </a:r>
            <a:r>
              <a:rPr lang="en-US" altLang="ko-KR" sz="12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=11;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=12;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=13;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=14;</a:t>
            </a:r>
          </a:p>
          <a:p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oC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= 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=34;</a:t>
            </a:r>
          </a:p>
          <a:p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oB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= 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2197" y="1772816"/>
            <a:ext cx="1885846" cy="2016224"/>
          </a:xfrm>
          <a:prstGeom prst="roundRect">
            <a:avLst>
              <a:gd name="adj" fmla="val 7168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b="1" dirty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a1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a2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protected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a3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}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42940" y="1772816"/>
            <a:ext cx="2880320" cy="2016224"/>
          </a:xfrm>
          <a:prstGeom prst="roundRect">
            <a:avLst>
              <a:gd name="adj" fmla="val 6733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376029"/>
            <a:ext cx="2808312" cy="1835156"/>
          </a:xfrm>
          <a:prstGeom prst="roundRect">
            <a:avLst>
              <a:gd name="adj" fmla="val 7991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187624" y="1649535"/>
            <a:ext cx="1298024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Main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3653314" y="1649535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ClassA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2" name="순서도: 처리 31"/>
          <p:cNvSpPr/>
          <p:nvPr/>
        </p:nvSpPr>
        <p:spPr>
          <a:xfrm>
            <a:off x="6228184" y="1649535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3" name="순서도: 처리 32"/>
          <p:cNvSpPr/>
          <p:nvPr/>
        </p:nvSpPr>
        <p:spPr>
          <a:xfrm>
            <a:off x="5292080" y="4233454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62180" y="278092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62180" y="296380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2180" y="314668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62180" y="33295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62180" y="387820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962180" y="406979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62180" y="425267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62180" y="44268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62180" y="497548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962180" y="517578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62180" y="5349956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62180" y="552412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899592" y="260648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[1]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멤버 접근이 잘못된 것을 찾고 그 이유를 말해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87624" y="1483985"/>
            <a:ext cx="1944216" cy="4320482"/>
          </a:xfrm>
          <a:prstGeom prst="roundRect">
            <a:avLst>
              <a:gd name="adj" fmla="val 7168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44000" rIns="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b="1" dirty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a1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a2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protected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a3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/>
              <a:t>ClassA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b="1" dirty="0"/>
              <a:t>   </a:t>
            </a:r>
            <a:r>
              <a:rPr lang="en-US" altLang="ko-KR" sz="1200" b="1" dirty="0" smtClean="0"/>
              <a:t>   a1=71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/>
              <a:t>a2=72;</a:t>
            </a:r>
          </a:p>
          <a:p>
            <a:r>
              <a:rPr lang="en-US" altLang="ko-KR" sz="1200" b="1" dirty="0"/>
              <a:t>   </a:t>
            </a:r>
            <a:r>
              <a:rPr lang="en-US" altLang="ko-KR" sz="1200" b="1" dirty="0" smtClean="0"/>
              <a:t>   a3=73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/>
              <a:t>a4=74;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}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3848" y="1494352"/>
            <a:ext cx="2880320" cy="4310912"/>
          </a:xfrm>
          <a:prstGeom prst="roundRect">
            <a:avLst>
              <a:gd name="adj" fmla="val 6733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44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b1=21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b2=22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b3=23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b4=24;</a:t>
            </a:r>
          </a:p>
          <a:p>
            <a:pPr lvl="0"/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 smtClean="0">
                <a:solidFill>
                  <a:prstClr val="black"/>
                </a:solidFill>
              </a:rPr>
              <a:t>      c1=25;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c2=26;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c3=27;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c4=28;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47467" y="1483984"/>
            <a:ext cx="1952925" cy="4320481"/>
          </a:xfrm>
          <a:prstGeom prst="roundRect">
            <a:avLst>
              <a:gd name="adj" fmla="val 7991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44000" b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c1=81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c2=82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c3=83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c4=84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1438741" y="1360704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ClassA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2" name="순서도: 처리 31"/>
          <p:cNvSpPr/>
          <p:nvPr/>
        </p:nvSpPr>
        <p:spPr>
          <a:xfrm>
            <a:off x="3889092" y="1371071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3" name="순서도: 처리 32"/>
          <p:cNvSpPr/>
          <p:nvPr/>
        </p:nvSpPr>
        <p:spPr>
          <a:xfrm>
            <a:off x="6372200" y="1341410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899592" y="836712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[3]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다음과 같이 추가해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99592" y="6021288"/>
            <a:ext cx="95050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[3]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멤버 접근이 잘못된 것을 찾고 그 이유를 말해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62478" y="3608242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62478" y="3791122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62478" y="3965294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62478" y="4148174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217701" y="36343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217701" y="38172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217701" y="399142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17701" y="417430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217701" y="45487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217701" y="47316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217701" y="490582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217701" y="508870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187323" y="3608243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187323" y="3791123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87323" y="396529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87323" y="414817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형 설명선 3"/>
          <p:cNvSpPr/>
          <p:nvPr/>
        </p:nvSpPr>
        <p:spPr>
          <a:xfrm>
            <a:off x="6732240" y="188640"/>
            <a:ext cx="1944216" cy="576064"/>
          </a:xfrm>
          <a:prstGeom prst="wedgeEllipseCallout">
            <a:avLst>
              <a:gd name="adj1" fmla="val -62266"/>
              <a:gd name="adj2" fmla="val 354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보이는 멤버와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보이지 않는 멤버는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47" name="타원형 설명선 46"/>
          <p:cNvSpPr/>
          <p:nvPr/>
        </p:nvSpPr>
        <p:spPr>
          <a:xfrm>
            <a:off x="6732240" y="5913275"/>
            <a:ext cx="1944216" cy="576064"/>
          </a:xfrm>
          <a:prstGeom prst="wedgeEllipseCallout">
            <a:avLst>
              <a:gd name="adj1" fmla="val -63609"/>
              <a:gd name="adj2" fmla="val 354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보이는 멤버와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보이지 않는 멤버는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813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117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MemberExam.java,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043608" y="3470808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96952"/>
              </p:ext>
            </p:extLst>
          </p:nvPr>
        </p:nvGraphicFramePr>
        <p:xfrm>
          <a:off x="1068288" y="4046872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StaticVariExam.java,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3985862" y="3429000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87465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FinalAreaExam.java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6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42547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(4)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(constructor)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195736" y="4725144"/>
            <a:ext cx="4752528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smtClean="0">
                <a:solidFill>
                  <a:schemeClr val="tx1"/>
                </a:solidFill>
              </a:rPr>
              <a:t>생성자명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1, …]</a:t>
            </a:r>
            <a:r>
              <a:rPr lang="en-US" altLang="ko-KR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1098521"/>
            <a:ext cx="6840760" cy="2834535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객체가 생성될 때 가장 먼저 호출되는 특수한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연산자를 사용하여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호출함으로써 객체가 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객체의 멤버 변수를 초기화하는 데 주로 사용된다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생성자의 이름은 클래스 이름과 같아야 하며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반환형이 없다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매개변수를 가질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생성자가 없는 경우 컴파일러가 기본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b="1" dirty="0" err="1">
                <a:solidFill>
                  <a:schemeClr val="tx1"/>
                </a:solidFill>
              </a:rPr>
              <a:t>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자동으로 추가한다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매개변수의 개수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1400" b="1" dirty="0">
                <a:solidFill>
                  <a:schemeClr val="tx1"/>
                </a:solidFill>
              </a:rPr>
              <a:t> 순서를 다르게 하면 </a:t>
            </a:r>
            <a:r>
              <a:rPr lang="ko-KR" altLang="en-US" sz="1400" b="1" dirty="0" err="1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this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객체가 되었을 때의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자신을 의미하고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this()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자신의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super()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부모 객체의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99949" y="686584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4293096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b="1" dirty="0" smtClean="0">
                <a:solidFill>
                  <a:schemeClr val="tx1"/>
                </a:solidFill>
              </a:rPr>
              <a:t>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34287" y="2420888"/>
            <a:ext cx="1619555" cy="346322"/>
          </a:xfrm>
          <a:prstGeom prst="wedgeRoundRectCallout">
            <a:avLst>
              <a:gd name="adj1" fmla="val -47718"/>
              <a:gd name="adj2" fmla="val 13837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21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259632" y="908720"/>
            <a:ext cx="6480720" cy="165618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객체지향은 프로그램을 단순한 명령어의 모임으로 바라보는 시각에서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벗어나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객체들의 모임으로 파악하고자 하는 패러다임이다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객체들간의 상호작용을 통한 문제 해결을 중시한다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 ↔ 절차지향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대표적인 객체지향언어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C++,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C#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객체지향의 개념</a:t>
            </a:r>
            <a:endParaRPr lang="ko-KR" altLang="en-US" sz="2000" b="1" dirty="0"/>
          </a:p>
        </p:txBody>
      </p:sp>
      <p:sp>
        <p:nvSpPr>
          <p:cNvPr id="15" name="순서도: 처리 14"/>
          <p:cNvSpPr/>
          <p:nvPr/>
        </p:nvSpPr>
        <p:spPr>
          <a:xfrm>
            <a:off x="539552" y="2795000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smtClean="0"/>
              <a:t>객체와 클래스의 </a:t>
            </a:r>
            <a:r>
              <a:rPr lang="ko-KR" altLang="en-US" sz="2000" b="1" dirty="0" smtClean="0"/>
              <a:t>구</a:t>
            </a:r>
            <a:r>
              <a:rPr lang="ko-KR" altLang="en-US" sz="2000" b="1" dirty="0"/>
              <a:t>분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1763688" y="380751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실세계에서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특성을 가지고 있는 모든 것들이 객체가 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인스턴스로서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실제로 메모리에 할당된 것이다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정적인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멤버로 갖는다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763688" y="337106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45523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11874"/>
            <a:ext cx="1949937" cy="96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처리 20"/>
          <p:cNvSpPr/>
          <p:nvPr/>
        </p:nvSpPr>
        <p:spPr>
          <a:xfrm>
            <a:off x="1763688" y="551723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객체의 공통된 특징들을 추출하여 속성과 행위로 정의한 것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설계도 또는 형틀과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클래스는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행위를 멤버로 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763688" y="508078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4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" y="5204427"/>
            <a:ext cx="1384614" cy="13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207683448" descr="EMB000035dc3b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44595"/>
            <a:ext cx="2304256" cy="16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7524328" y="4293096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자료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524328" y="5796028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클래스는</a:t>
            </a:r>
            <a:endParaRPr lang="en-US" altLang="ko-KR" sz="1400" dirty="0" smtClean="0"/>
          </a:p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자료형</a:t>
            </a:r>
            <a:r>
              <a:rPr lang="ko-KR" altLang="en-US" sz="1400" dirty="0" err="1" smtClean="0"/>
              <a:t>이다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6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멤버변수를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초기화하는 역할을 주로 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4945" y="1268760"/>
            <a:ext cx="3537055" cy="244827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stu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17);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07353" y="1268760"/>
            <a:ext cx="3443870" cy="244827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14313" y="1556792"/>
            <a:ext cx="3105007" cy="144016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main(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String[]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args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new Student();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35345" y="1556792"/>
            <a:ext cx="3105007" cy="144016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String name;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생성자가 없으면 컴파일러에 의해 기본 생성자가 삽입된다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5345" y="3933056"/>
            <a:ext cx="3105007" cy="158417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public Student()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868144" y="3123550"/>
            <a:ext cx="576064" cy="648072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325885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자바 컴파일러</a:t>
            </a:r>
            <a:endParaRPr lang="ko-KR" altLang="en-US" sz="11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88024" y="4581128"/>
            <a:ext cx="1656184" cy="576064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>
            <a:off x="6624853" y="4005064"/>
            <a:ext cx="1619555" cy="720080"/>
          </a:xfrm>
          <a:prstGeom prst="wedgeEllipseCallout">
            <a:avLst>
              <a:gd name="adj1" fmla="val -71943"/>
              <a:gd name="adj2" fmla="val 5312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기본 생성자가 자동으로 생성된다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8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5" y="1268760"/>
            <a:ext cx="3537055" cy="532859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stu1=new Student();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stu1.name=</a:t>
            </a:r>
            <a:r>
              <a:rPr lang="en-US" altLang="ko-KR" sz="1200" dirty="0"/>
              <a:t>"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stu1.age=17;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stu1.print();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Student stu2=new Student(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장길산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stu2.age=18;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stu2.print();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stu3=new Student(19);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stu2.name=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황진이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stu2.print();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Student stu4=new Student(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이순신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20);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stu4.print();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07353" y="1268760"/>
            <a:ext cx="3443870" cy="532859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name=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미정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age=-1;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void print()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(name + 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+ age);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매개변수의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개수나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다르게 하면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46810" y="141358"/>
            <a:ext cx="1619555" cy="346322"/>
          </a:xfrm>
          <a:prstGeom prst="wedgeRoundRectCallout">
            <a:avLst>
              <a:gd name="adj1" fmla="val -44492"/>
              <a:gd name="adj2" fmla="val 125800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32040" y="2239700"/>
            <a:ext cx="2880320" cy="512209"/>
          </a:xfrm>
          <a:prstGeom prst="roundRect">
            <a:avLst>
              <a:gd name="adj" fmla="val 1062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32040" y="2788340"/>
            <a:ext cx="2880320" cy="747340"/>
          </a:xfrm>
          <a:prstGeom prst="roundRect">
            <a:avLst>
              <a:gd name="adj" fmla="val 8289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32040" y="3572112"/>
            <a:ext cx="2880320" cy="817008"/>
          </a:xfrm>
          <a:prstGeom prst="roundRect">
            <a:avLst>
              <a:gd name="adj" fmla="val 7422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32040" y="4434261"/>
            <a:ext cx="2880320" cy="1069556"/>
          </a:xfrm>
          <a:prstGeom prst="roundRect">
            <a:avLst>
              <a:gd name="adj" fmla="val 573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70" y="1268760"/>
            <a:ext cx="4032448" cy="511256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홍길동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Student(17);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stu4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홍길동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17);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stu4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.print();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51369" y="1268760"/>
            <a:ext cx="3681071" cy="511256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/>
              </a:rPr>
              <a:t>Student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 smtClean="0">
                <a:solidFill>
                  <a:srgbClr val="2A00FF"/>
                </a:solidFill>
                <a:latin typeface="Consolas"/>
              </a:rPr>
              <a:t>모름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-1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-1);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모름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+</a:t>
            </a:r>
          </a:p>
          <a:p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500" b="1" dirty="0" smtClean="0">
                <a:solidFill>
                  <a:schemeClr val="tx1"/>
                </a:solidFill>
              </a:rPr>
              <a:t>this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는 객체가 되었을 때의 자신을 의미하고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this()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는 자신의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56587" y="4797152"/>
            <a:ext cx="1619555" cy="432048"/>
          </a:xfrm>
          <a:prstGeom prst="wedgeRoundRectCallout">
            <a:avLst>
              <a:gd name="adj1" fmla="val -70302"/>
              <a:gd name="adj2" fmla="val -38647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name=name;</a:t>
            </a:r>
          </a:p>
          <a:p>
            <a:pPr algn="ctr"/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쓰면 안될까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056587" y="3933056"/>
            <a:ext cx="1619555" cy="432048"/>
          </a:xfrm>
          <a:prstGeom prst="wedgeRoundRectCallout">
            <a:avLst>
              <a:gd name="adj1" fmla="val -65463"/>
              <a:gd name="adj2" fmla="val -28569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오류가 발생한 이유는 무엇일까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02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07191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ConstructorExam.java,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67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II-5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6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425472"/>
            <a:ext cx="3816424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(5)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(method)=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79712" y="4941168"/>
            <a:ext cx="5544616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smtClean="0">
                <a:solidFill>
                  <a:schemeClr val="tx1"/>
                </a:solidFill>
              </a:rPr>
              <a:t>반환형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1, …]</a:t>
            </a:r>
            <a:r>
              <a:rPr lang="en-US" altLang="ko-KR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1098521"/>
            <a:ext cx="6840760" cy="318609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객체가 가지는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정의한다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반드시 반환형을 명시해야 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매개변수의 개수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1400" b="1" dirty="0">
                <a:solidFill>
                  <a:schemeClr val="tx1"/>
                </a:solidFill>
              </a:rPr>
              <a:t> 순서를 다르게 하면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여러 </a:t>
            </a:r>
            <a:r>
              <a:rPr lang="ko-KR" altLang="en-US" sz="1400" b="1" dirty="0">
                <a:solidFill>
                  <a:schemeClr val="tx1"/>
                </a:solidFill>
              </a:rPr>
              <a:t>개 만들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접근을 제한하기 위해 접근 </a:t>
            </a:r>
            <a:r>
              <a:rPr lang="ko-KR" altLang="en-US" sz="1400" b="1" dirty="0" err="1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접근 제어자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public/(default)/protected/private, static,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>
                <a:solidFill>
                  <a:schemeClr val="tx1"/>
                </a:solidFill>
              </a:rPr>
              <a:t>default </a:t>
            </a:r>
            <a:r>
              <a:rPr lang="ko-KR" altLang="en-US" sz="1400" b="1" dirty="0">
                <a:solidFill>
                  <a:schemeClr val="tx1"/>
                </a:solidFill>
              </a:rPr>
              <a:t>접근 권한을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붙이면 </a:t>
            </a:r>
            <a:r>
              <a:rPr lang="ko-KR" altLang="en-US" sz="1400" b="1" dirty="0">
                <a:solidFill>
                  <a:schemeClr val="tx1"/>
                </a:solidFill>
              </a:rPr>
              <a:t>클래스가 </a:t>
            </a:r>
            <a:r>
              <a:rPr lang="ko-KR" altLang="en-US" sz="1400" b="1" dirty="0" err="1">
                <a:solidFill>
                  <a:schemeClr val="tx1"/>
                </a:solidFill>
              </a:rPr>
              <a:t>로드될</a:t>
            </a:r>
            <a:r>
              <a:rPr lang="ko-KR" altLang="en-US" sz="1400" b="1" dirty="0">
                <a:solidFill>
                  <a:schemeClr val="tx1"/>
                </a:solidFill>
              </a:rPr>
              <a:t> 때 생성되고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프로그램이 종료될 때 소멸한다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final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붙이면 </a:t>
            </a:r>
            <a:r>
              <a:rPr lang="ko-KR" altLang="en-US" sz="1400" b="1" dirty="0">
                <a:solidFill>
                  <a:schemeClr val="tx1"/>
                </a:solidFill>
              </a:rPr>
              <a:t>자식클래스에서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오버라이딩할</a:t>
            </a:r>
            <a:r>
              <a:rPr lang="ko-KR" altLang="en-US" sz="1400" b="1" dirty="0">
                <a:solidFill>
                  <a:schemeClr val="tx1"/>
                </a:solidFill>
              </a:rPr>
              <a:t> 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없다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0232" y="857520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4509120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948264" y="2247727"/>
            <a:ext cx="1619555" cy="346322"/>
          </a:xfrm>
          <a:prstGeom prst="wedgeRoundRectCallout">
            <a:avLst>
              <a:gd name="adj1" fmla="val -60085"/>
              <a:gd name="adj2" fmla="val -115601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59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87176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StudentExam.java,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043608" y="3140967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34047"/>
              </p:ext>
            </p:extLst>
          </p:nvPr>
        </p:nvGraphicFramePr>
        <p:xfrm>
          <a:off x="1068288" y="3717031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StudentExam.java,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85862" y="3099159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72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1043608" y="590488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83917"/>
              </p:ext>
            </p:extLst>
          </p:nvPr>
        </p:nvGraphicFramePr>
        <p:xfrm>
          <a:off x="1068288" y="1166552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StaticMethodExam.java,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3985862" y="548680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73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II-6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043608" y="3212975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2862"/>
              </p:ext>
            </p:extLst>
          </p:nvPr>
        </p:nvGraphicFramePr>
        <p:xfrm>
          <a:off x="1068288" y="3789039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MOverLoadingExam.java, Add.java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3171167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II-7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상속</a:t>
            </a:r>
            <a:r>
              <a:rPr lang="en-US" altLang="ko-KR" sz="2000" b="1" dirty="0" smtClean="0"/>
              <a:t>(inheritance)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상속이</a:t>
            </a:r>
            <a:r>
              <a:rPr lang="ko-KR" altLang="en-US" sz="1600" b="1" dirty="0">
                <a:solidFill>
                  <a:schemeClr val="tx1"/>
                </a:solidFill>
              </a:rPr>
              <a:t>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5" y="3726629"/>
            <a:ext cx="2892243" cy="215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57" y="885487"/>
            <a:ext cx="2844491" cy="22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 언어의 특징</a:t>
            </a:r>
            <a:endParaRPr lang="ko-KR" altLang="en-US" sz="2000" b="1" dirty="0"/>
          </a:p>
        </p:txBody>
      </p:sp>
      <p:sp>
        <p:nvSpPr>
          <p:cNvPr id="18" name="순서도: 처리 17"/>
          <p:cNvSpPr/>
          <p:nvPr/>
        </p:nvSpPr>
        <p:spPr>
          <a:xfrm>
            <a:off x="827584" y="1389544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모든 프로그램은 클래스 내부에 구현한다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외부에서는 객체의 내부가 감춰지고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공개된 필드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통해서만 접근할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캡슐화와 접근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 정보 은닉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98072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캡슐화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27584" y="3256521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상위 클래스의 멤버를 물려받아 자신의 일부처럼 사용하는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물려주는 클래스를 상위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물려받는 클래스를 하위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▶ 상속하면 부모가 구현한 것을 재사용할 수 있어 생산적이다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27584" y="2852936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상속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2952328" cy="2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순서도: 처리 25"/>
          <p:cNvSpPr/>
          <p:nvPr/>
        </p:nvSpPr>
        <p:spPr>
          <a:xfrm>
            <a:off x="6056543" y="1249238"/>
            <a:ext cx="2530108" cy="154338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118989" y="3687638"/>
            <a:ext cx="945148" cy="17025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433983" y="4271113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88224" y="4876168"/>
            <a:ext cx="1475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905970" y="5169480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907704" y="6021288"/>
            <a:ext cx="864096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상속안함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5508104" y="5169480"/>
            <a:ext cx="864096" cy="34775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상속함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84260" y="5062999"/>
            <a:ext cx="3962396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04740" y="5064643"/>
            <a:ext cx="3399708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04740" y="3479638"/>
            <a:ext cx="3399708" cy="1177388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4260" y="3494714"/>
            <a:ext cx="3962396" cy="116231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38" y="548680"/>
            <a:ext cx="3371150" cy="2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680520" cy="20394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 안에서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다른 기능을 수행할 수 있도록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오버로딩과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두 가지 방식이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▥ 오버로딩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(overloading):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매개변수의 개수나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다르게 하면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 </a:t>
            </a:r>
            <a:r>
              <a:rPr lang="ko-KR" altLang="en-US" sz="1200" b="1" dirty="0">
                <a:solidFill>
                  <a:prstClr val="black"/>
                </a:solidFill>
              </a:rPr>
              <a:t>▥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오버라이딩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(overriding):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상위클래스가 물려준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메소드를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하위 클래스가 작업 내용을 재정의할 수 있다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다형성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452944" y="1194000"/>
            <a:ext cx="2337209" cy="60494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002977" y="2916917"/>
            <a:ext cx="144016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오버로딩의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3539130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0" y="5156650"/>
            <a:ext cx="3027998" cy="9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4522559"/>
            <a:ext cx="733425" cy="2571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589667"/>
            <a:ext cx="257369" cy="1008112"/>
          </a:xfrm>
          <a:prstGeom prst="rect">
            <a:avLst/>
          </a:prstGeom>
          <a:solidFill>
            <a:srgbClr val="92D050"/>
          </a:solidFill>
        </p:spPr>
        <p:txBody>
          <a:bodyPr vert="eaVert" wrap="square" lIns="36000" rIns="36000" rtlCol="0" anchor="ctr">
            <a:spAutoFit/>
          </a:bodyPr>
          <a:lstStyle/>
          <a:p>
            <a:pPr algn="ctr"/>
            <a:r>
              <a:rPr lang="ko-KR" altLang="en-US" sz="1200" dirty="0" err="1" smtClean="0"/>
              <a:t>메인클래스</a:t>
            </a:r>
            <a:endParaRPr lang="ko-KR" altLang="en-US" sz="1200" dirty="0"/>
          </a:p>
        </p:txBody>
      </p:sp>
      <p:sp>
        <p:nvSpPr>
          <p:cNvPr id="44" name="순서도: 처리 43"/>
          <p:cNvSpPr/>
          <p:nvPr/>
        </p:nvSpPr>
        <p:spPr>
          <a:xfrm>
            <a:off x="900375" y="3132830"/>
            <a:ext cx="1517395" cy="346808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smtClean="0">
                <a:solidFill>
                  <a:schemeClr val="tx1"/>
                </a:solidFill>
              </a:rPr>
              <a:t>오버라이딩의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151210"/>
            <a:ext cx="2793206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52120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6006152"/>
            <a:ext cx="838200" cy="2857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처리 49"/>
          <p:cNvSpPr/>
          <p:nvPr/>
        </p:nvSpPr>
        <p:spPr>
          <a:xfrm>
            <a:off x="6965557" y="5140558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2337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/>
          <p:cNvSpPr/>
          <p:nvPr/>
        </p:nvSpPr>
        <p:spPr>
          <a:xfrm>
            <a:off x="2123591" y="5140558"/>
            <a:ext cx="375769" cy="189088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81093" y="4257860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781093" y="4066271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1" y="3540332"/>
            <a:ext cx="2615089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처리 47"/>
          <p:cNvSpPr/>
          <p:nvPr/>
        </p:nvSpPr>
        <p:spPr>
          <a:xfrm>
            <a:off x="6965557" y="3546889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0724" y="3341160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060724" y="4920627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968552" cy="10313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객체에 메시지를 전달함으로써 객체를 작동시킨다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실제로는 객체의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호출하는 것이다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객체와 객체 간에 통신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대화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하는 방식은 메시지 전달 방식이다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메시지 전달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564904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순서도: 처리 28"/>
          <p:cNvSpPr/>
          <p:nvPr/>
        </p:nvSpPr>
        <p:spPr>
          <a:xfrm>
            <a:off x="1750318" y="3084893"/>
            <a:ext cx="1776656" cy="21678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166934" y="3501008"/>
            <a:ext cx="4573418" cy="504056"/>
          </a:xfrm>
          <a:prstGeom prst="wedgeRoundRectCallout">
            <a:avLst>
              <a:gd name="adj1" fmla="val -48229"/>
              <a:gd name="adj2" fmla="val -10530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객체 </a:t>
            </a:r>
            <a:r>
              <a:rPr lang="en-US" altLang="ko-KR" sz="1400" dirty="0" err="1" smtClean="0"/>
              <a:t>mp</a:t>
            </a:r>
            <a:r>
              <a:rPr lang="ko-KR" altLang="en-US" sz="1400" dirty="0" smtClean="0"/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cry</a:t>
            </a:r>
            <a:r>
              <a:rPr lang="ko-KR" altLang="en-US" sz="1400" dirty="0" smtClean="0"/>
              <a:t>라는 메시지를 보낸다</a:t>
            </a:r>
            <a:r>
              <a:rPr lang="en-US" altLang="ko-KR" sz="1400" dirty="0" smtClean="0"/>
              <a:t>.”</a:t>
            </a:r>
            <a:r>
              <a:rPr lang="ko-KR" altLang="en-US" sz="1400" dirty="0" smtClean="0"/>
              <a:t>라고 읽는다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4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889689" y="3589895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89689" y="409499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889689" y="4591381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9689" y="311963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27784" y="2420888"/>
            <a:ext cx="3079838" cy="3096344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내부클래스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635896" y="2204864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3019199" y="1912226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객체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클래스의 설계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클래스의 정의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5851638" y="3119632"/>
            <a:ext cx="216024" cy="1749528"/>
          </a:xfrm>
          <a:prstGeom prst="rightBrace">
            <a:avLst>
              <a:gd name="adj1" fmla="val 607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6139671" y="3820639"/>
            <a:ext cx="1224136" cy="296842"/>
          </a:xfrm>
          <a:prstGeom prst="flowChartProcess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멤버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(member)</a:t>
            </a: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시동건다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기어변속한다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속도조절한다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방향지시등켠다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비상등켠다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경적울린다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연료주입구연다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후드연다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선루프연다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smtClean="0">
                <a:solidFill>
                  <a:schemeClr val="tx1"/>
                </a:solidFill>
              </a:rPr>
              <a:t>트렁크연다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설계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83167"/>
              </p:ext>
            </p:extLst>
          </p:nvPr>
        </p:nvGraphicFramePr>
        <p:xfrm>
          <a:off x="755576" y="764704"/>
          <a:ext cx="7272808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Main.java, Car.java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멤버변수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들을 지정하세요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 값들을 모두 출력하세요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호출하여 동작시키세요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309014" y="586367"/>
            <a:ext cx="8496944" cy="576998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제조사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차종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차량색상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차량번호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배기량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주행상태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차량소유자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주행가능거리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현재속도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시동건다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시동을 걸었습니다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기어변속한다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기어를 변속하였습니다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속도조절한다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속도를 조절했습니다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방향전환한다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방향을 전환했습니다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방향지시등켠다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방향지시등을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비상등켠다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비상등을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경적울린다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경적을 울렸습니다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연료주입구연다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연료주입구를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후드연다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후드를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선루프연다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선루프를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트렁크연다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트렁크를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14384</TotalTime>
  <Words>2352</Words>
  <Application>Microsoft Office PowerPoint</Application>
  <PresentationFormat>화면 슬라이드 쇼(4:3)</PresentationFormat>
  <Paragraphs>591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1321</cp:revision>
  <dcterms:created xsi:type="dcterms:W3CDTF">2012-10-22T08:23:57Z</dcterms:created>
  <dcterms:modified xsi:type="dcterms:W3CDTF">2018-10-17T12:35:28Z</dcterms:modified>
</cp:coreProperties>
</file>