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08" r:id="rId2"/>
    <p:sldId id="512" r:id="rId3"/>
    <p:sldId id="516" r:id="rId4"/>
    <p:sldId id="518" r:id="rId5"/>
    <p:sldId id="520" r:id="rId6"/>
    <p:sldId id="501" r:id="rId7"/>
    <p:sldId id="510" r:id="rId8"/>
    <p:sldId id="511" r:id="rId9"/>
    <p:sldId id="513" r:id="rId10"/>
    <p:sldId id="515" r:id="rId11"/>
    <p:sldId id="51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CB6"/>
    <a:srgbClr val="FFFF99"/>
    <a:srgbClr val="FFE7FF"/>
    <a:srgbClr val="FBFED6"/>
    <a:srgbClr val="EFF7FF"/>
    <a:srgbClr val="E5E2D1"/>
    <a:srgbClr val="FFF3FF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6774" autoAdjust="0"/>
  </p:normalViewPr>
  <p:slideViewPr>
    <p:cSldViewPr>
      <p:cViewPr varScale="1">
        <p:scale>
          <a:sx n="103" d="100"/>
          <a:sy n="103" d="100"/>
        </p:scale>
        <p:origin x="-9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5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6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28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10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8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aver.com/gkdlakdl12/22130291124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05.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 프로그램의 기본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3009726"/>
            <a:ext cx="72728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자바 프로그램의 기본 구조를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클래스의 멤버인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개념을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자바 프로그램을 작성하고 실행할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269157" y="2415753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14~15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539552" y="260648"/>
            <a:ext cx="1728192" cy="582513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과제</a:t>
            </a:r>
            <a:r>
              <a:rPr lang="en-US" altLang="ko-KR" sz="2400" b="1" dirty="0" smtClean="0"/>
              <a:t>03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848296" y="987177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WORA</a:t>
            </a:r>
            <a:r>
              <a:rPr lang="ko-KR" altLang="en-US" b="1" dirty="0" smtClean="0">
                <a:solidFill>
                  <a:schemeClr val="tx1"/>
                </a:solidFill>
              </a:rPr>
              <a:t>에 대해 설명하시오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848296" y="1751121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‘</a:t>
            </a:r>
            <a:r>
              <a:rPr lang="ko-KR" altLang="en-US" b="1" dirty="0" smtClean="0">
                <a:solidFill>
                  <a:schemeClr val="tx1"/>
                </a:solidFill>
              </a:rPr>
              <a:t>플랫폼 독립적</a:t>
            </a:r>
            <a:r>
              <a:rPr lang="en-US" altLang="ko-KR" b="1" dirty="0" smtClean="0">
                <a:solidFill>
                  <a:schemeClr val="tx1"/>
                </a:solidFill>
              </a:rPr>
              <a:t>’</a:t>
            </a:r>
            <a:r>
              <a:rPr lang="ko-KR" altLang="en-US" b="1" dirty="0" smtClean="0">
                <a:solidFill>
                  <a:schemeClr val="tx1"/>
                </a:solidFill>
              </a:rPr>
              <a:t>이라는 뜻을 알기 쉽게 설명하시오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848296" y="2680776"/>
            <a:ext cx="7812360" cy="57606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자바가상머신</a:t>
            </a:r>
            <a:r>
              <a:rPr lang="en-US" altLang="ko-KR" b="1" dirty="0" smtClean="0">
                <a:solidFill>
                  <a:schemeClr val="tx1"/>
                </a:solidFill>
              </a:rPr>
              <a:t>(JVM)</a:t>
            </a:r>
            <a:r>
              <a:rPr lang="ko-KR" altLang="en-US" b="1" dirty="0" smtClean="0">
                <a:solidFill>
                  <a:schemeClr val="tx1"/>
                </a:solidFill>
              </a:rPr>
              <a:t>에 대해 조사하여 핵심 내용을 </a:t>
            </a:r>
            <a:r>
              <a:rPr lang="en-US" altLang="ko-KR" b="1" dirty="0" smtClean="0">
                <a:solidFill>
                  <a:schemeClr val="tx1"/>
                </a:solidFill>
              </a:rPr>
              <a:t>0.5</a:t>
            </a:r>
            <a:r>
              <a:rPr lang="ko-KR" altLang="en-US" b="1" dirty="0" smtClean="0">
                <a:solidFill>
                  <a:schemeClr val="tx1"/>
                </a:solidFill>
              </a:rPr>
              <a:t>쪽 이내로 요약하시오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848296" y="3754447"/>
            <a:ext cx="7812360" cy="178730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en-US" b="1" dirty="0" smtClean="0">
                <a:solidFill>
                  <a:schemeClr val="tx1"/>
                </a:solidFill>
              </a:rPr>
              <a:t>객체지향언어에 대해 조사하여 핵심 내용을 </a:t>
            </a:r>
            <a:r>
              <a:rPr lang="en-US" altLang="ko-KR" b="1" dirty="0" smtClean="0">
                <a:solidFill>
                  <a:schemeClr val="tx1"/>
                </a:solidFill>
              </a:rPr>
              <a:t>0.5</a:t>
            </a:r>
            <a:r>
              <a:rPr lang="ko-KR" altLang="en-US" b="1" dirty="0" smtClean="0">
                <a:solidFill>
                  <a:schemeClr val="tx1"/>
                </a:solidFill>
              </a:rPr>
              <a:t>쪽 이내로 요약하시오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246063" indent="-246063"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smtClean="0">
                <a:solidFill>
                  <a:schemeClr val="tx1"/>
                </a:solidFill>
              </a:rPr>
              <a:t>○ 객체지향언어의 개념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46063" indent="-246063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    ○ 클래스와 객체의 개념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46063" indent="-246063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    ○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b="1" dirty="0" smtClean="0">
                <a:solidFill>
                  <a:schemeClr val="tx1"/>
                </a:solidFill>
              </a:rPr>
              <a:t> 속성의 개념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46063" indent="-246063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    ○ 객체지향언어의 특징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48296" y="5877272"/>
            <a:ext cx="7812360" cy="3790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멀티스레드</a:t>
            </a:r>
            <a:r>
              <a:rPr lang="en-US" altLang="ko-KR" b="1" dirty="0" smtClean="0">
                <a:solidFill>
                  <a:schemeClr val="tx1"/>
                </a:solidFill>
              </a:rPr>
              <a:t>(multithread)</a:t>
            </a:r>
            <a:r>
              <a:rPr lang="ko-KR" altLang="en-US" b="1" dirty="0" smtClean="0">
                <a:solidFill>
                  <a:schemeClr val="tx1"/>
                </a:solidFill>
              </a:rPr>
              <a:t>의 뜻을 알기 쉽게 요약하시오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848296" y="985519"/>
            <a:ext cx="7812360" cy="3790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ko-KR" altLang="en-US" b="1" dirty="0" smtClean="0">
                <a:solidFill>
                  <a:schemeClr val="tx1"/>
                </a:solidFill>
              </a:rPr>
              <a:t>자바 언어를 활용하는 분야를 조사하여 요약하시오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848296" y="1967162"/>
            <a:ext cx="7812360" cy="3790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바이트코드</a:t>
            </a:r>
            <a:r>
              <a:rPr lang="en-US" altLang="ko-KR" b="1" dirty="0" smtClean="0">
                <a:solidFill>
                  <a:schemeClr val="tx1"/>
                </a:solidFill>
              </a:rPr>
              <a:t>(byte code)</a:t>
            </a:r>
            <a:r>
              <a:rPr lang="ko-KR" altLang="en-US" b="1" dirty="0" smtClean="0">
                <a:solidFill>
                  <a:schemeClr val="tx1"/>
                </a:solidFill>
              </a:rPr>
              <a:t>에 대해 조사하고 알기 쉽게 요약하시오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848296" y="2922291"/>
            <a:ext cx="7812360" cy="3790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ko-KR" altLang="en-US" b="1" dirty="0" smtClean="0">
                <a:solidFill>
                  <a:schemeClr val="tx1"/>
                </a:solidFill>
              </a:rPr>
              <a:t>오픈 소스 소프트웨어의 개념을 간략하게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848296" y="3846814"/>
            <a:ext cx="7812360" cy="37906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9. GNU GPL</a:t>
            </a:r>
            <a:r>
              <a:rPr lang="ko-KR" altLang="en-US" b="1" dirty="0" smtClean="0">
                <a:solidFill>
                  <a:schemeClr val="tx1"/>
                </a:solidFill>
              </a:rPr>
              <a:t>에 대해 조사하고 핵심 내용을 간략하게 요약하시오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848296" y="4935539"/>
            <a:ext cx="7812360" cy="65370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10.</a:t>
            </a:r>
            <a:r>
              <a:rPr lang="ko-KR" altLang="en-US" b="1" dirty="0" smtClean="0">
                <a:solidFill>
                  <a:schemeClr val="tx1"/>
                </a:solidFill>
              </a:rPr>
              <a:t>자바 </a:t>
            </a:r>
            <a:r>
              <a:rPr lang="en-US" altLang="ko-KR" b="1" dirty="0" smtClean="0">
                <a:solidFill>
                  <a:schemeClr val="tx1"/>
                </a:solidFill>
              </a:rPr>
              <a:t>SE JDK</a:t>
            </a:r>
            <a:r>
              <a:rPr lang="ko-KR" altLang="en-US" b="1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chemeClr val="tx1"/>
                </a:solidFill>
              </a:rPr>
              <a:t>bin</a:t>
            </a:r>
            <a:r>
              <a:rPr lang="ko-KR" altLang="en-US" b="1" dirty="0" smtClean="0">
                <a:solidFill>
                  <a:schemeClr val="tx1"/>
                </a:solidFill>
              </a:rPr>
              <a:t>폴더 명령어 중에서 자주 사용하는 명령어 </a:t>
            </a:r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r>
              <a:rPr lang="ko-KR" altLang="en-US" b="1" dirty="0" smtClean="0">
                <a:solidFill>
                  <a:schemeClr val="tx1"/>
                </a:solidFill>
              </a:rPr>
              <a:t>개를 선택하여 기능을 설명하시오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9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536504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smtClean="0"/>
              <a:t>자바 프로그램의 기본 구조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755576" y="1124744"/>
            <a:ext cx="2448272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먼저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따라해보기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68721"/>
              </p:ext>
            </p:extLst>
          </p:nvPr>
        </p:nvGraphicFramePr>
        <p:xfrm>
          <a:off x="755576" y="1772815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따라하기실습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따라하기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01”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AppMain.java,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Class01.java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순서도: 처리 12"/>
          <p:cNvSpPr/>
          <p:nvPr/>
        </p:nvSpPr>
        <p:spPr>
          <a:xfrm>
            <a:off x="467544" y="3565812"/>
            <a:ext cx="8208912" cy="2376264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268288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/>
              </a:rPr>
              <a:t>따라하기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01;</a:t>
            </a:r>
          </a:p>
          <a:p>
            <a:pPr defTabSz="268288">
              <a:lnSpc>
                <a:spcPts val="1700"/>
              </a:lnSpc>
            </a:pPr>
            <a:endParaRPr lang="ko-KR" altLang="en-US" sz="1200" dirty="0">
              <a:latin typeface="Consolas"/>
            </a:endParaRPr>
          </a:p>
          <a:p>
            <a:pPr defTabSz="26828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AppMain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defTabSz="26828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defTabSz="26828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main()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함수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6828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자바 프로그램은 나로부터 시작해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68288">
              <a:lnSpc>
                <a:spcPts val="1700"/>
              </a:lnSpc>
            </a:pPr>
            <a:endParaRPr lang="ko-KR" altLang="en-US" sz="1200" dirty="0">
              <a:latin typeface="Consolas"/>
            </a:endParaRPr>
          </a:p>
          <a:p>
            <a:pPr defTabSz="26828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		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Class01();</a:t>
            </a:r>
          </a:p>
          <a:p>
            <a:pPr defTabSz="26828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pPr defTabSz="268288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755576" y="3284984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[AppMain.java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323528" y="980728"/>
            <a:ext cx="8496944" cy="532859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277813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/>
              </a:rPr>
              <a:t>따라하기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01;</a:t>
            </a:r>
          </a:p>
          <a:p>
            <a:pPr defTabSz="277813">
              <a:lnSpc>
                <a:spcPts val="1700"/>
              </a:lnSpc>
            </a:pPr>
            <a:endParaRPr lang="ko-KR" altLang="en-US" sz="1200" dirty="0">
              <a:latin typeface="Consolas"/>
            </a:endParaRPr>
          </a:p>
          <a:p>
            <a:pPr defTabSz="277813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Class01 {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=0;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Class01() {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+=3;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Class01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클래스의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/>
              </a:rPr>
              <a:t>생성자란다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"Class01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클래스의 모양으로 객체를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/>
              </a:rPr>
              <a:t>만든 즉시 호출됐지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,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/>
              </a:rPr>
              <a:t>필드 또는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멤버 변수라고도 하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/>
              </a:rPr>
              <a:t>지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 C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/>
              </a:rPr>
              <a:t>언어의 전역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변수 정도로 이해하자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현재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i:"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endParaRPr lang="ko-KR" altLang="en-US" sz="1200" dirty="0">
              <a:latin typeface="Consolas"/>
            </a:endParaRP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doIt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doIt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+=5;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/>
              </a:rPr>
              <a:t>doIt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()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/>
              </a:rPr>
              <a:t>메소드란다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멤버 함수라고도 부르지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내가 필요할 땐 나를 불러줘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언제든지 달려갈게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,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뭐라고 부른다고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?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필드 또는 멤버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/>
              </a:rPr>
              <a:t>변수라니깐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현재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i:"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755576" y="69990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[Class01.java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77264" y="2825228"/>
            <a:ext cx="1914802" cy="263306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77264" y="3194682"/>
            <a:ext cx="1914802" cy="263306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77264" y="3591846"/>
            <a:ext cx="1914802" cy="263306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7264" y="3961300"/>
            <a:ext cx="1914802" cy="691836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1835696" y="2204864"/>
            <a:ext cx="3007830" cy="2952328"/>
          </a:xfrm>
          <a:prstGeom prst="flowChartProcess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멤버 변수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멤버 함수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class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}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}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092066" y="2956880"/>
            <a:ext cx="98399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5050041" y="2810992"/>
            <a:ext cx="326637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필드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(field)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속성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(property)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92066" y="3317099"/>
            <a:ext cx="98399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5050041" y="3171211"/>
            <a:ext cx="326637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(method)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동작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(behavior)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92066" y="3720966"/>
            <a:ext cx="98399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5050041" y="3575078"/>
            <a:ext cx="326637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생성자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(constructor)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092066" y="4265911"/>
            <a:ext cx="98399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처리 21"/>
          <p:cNvSpPr/>
          <p:nvPr/>
        </p:nvSpPr>
        <p:spPr>
          <a:xfrm>
            <a:off x="5050041" y="4120023"/>
            <a:ext cx="326637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내부 클래스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(inner class)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771800" y="1988840"/>
            <a:ext cx="0" cy="42874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2155103" y="1696202"/>
            <a:ext cx="140864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클래스 자신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this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755576" y="764704"/>
            <a:ext cx="3960440" cy="50405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자바 프로그램의 기본 구조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149556" y="1916832"/>
            <a:ext cx="3862604" cy="1080120"/>
          </a:xfrm>
          <a:prstGeom prst="rect">
            <a:avLst/>
          </a:prstGeom>
          <a:solidFill>
            <a:srgbClr val="FFFF99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1835696" y="1484784"/>
            <a:ext cx="4464496" cy="1872208"/>
          </a:xfrm>
          <a:prstGeom prst="flowChartProcess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public class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public static void main(String[]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}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}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755576" y="548680"/>
            <a:ext cx="6264696" cy="50405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public static void main(String[]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args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의 이해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043608" y="3933056"/>
            <a:ext cx="6768752" cy="23042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자바가상머신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(JVM)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프로그램을 실행할 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메소드부터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호출한다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실행을 시작할 클래스에만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작성하도록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메소드는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반드시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public, static, void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타입으로 선언되어야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public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접근자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외부에서 자유롭게 접근할 수 있도록 허용한다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static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으로 선언하면 객체를 생성하지 않아도 즉시 사용할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반환형이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void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즉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값을 반환하지 않는다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자바 프로그램 실행 시 전달 인수는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String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타입의 배열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args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저장된다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1043608" y="3645024"/>
            <a:ext cx="936104" cy="336244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해설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미니붕어빵틀 가정용 와플 붕어빵팬 : 쿡툴즈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2" y="1756353"/>
            <a:ext cx="1816662" cy="181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1763688" y="2132856"/>
            <a:ext cx="6480720" cy="1368152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클래스는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템플릿 문서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와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클래스는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붕어빵 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클래스는 제품의 속성과 </a:t>
            </a:r>
            <a:r>
              <a:rPr lang="ko-KR" altLang="en-US" sz="1400" b="1" dirty="0">
                <a:solidFill>
                  <a:schemeClr val="tx1"/>
                </a:solidFill>
              </a:rPr>
              <a:t>동작을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상세히 묘사한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설계 도면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 이름은 제품을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분류하기 위해 지어준 명칭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이라고 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55576" y="764704"/>
            <a:ext cx="3960440" cy="50405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클래스와 객체 이해하기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763688" y="1700808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763688" y="4455584"/>
            <a:ext cx="6480720" cy="170972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객체는 </a:t>
            </a:r>
            <a:r>
              <a:rPr lang="en-US" altLang="ko-KR" sz="1400" b="1" dirty="0">
                <a:solidFill>
                  <a:srgbClr val="FF0000"/>
                </a:solidFill>
              </a:rPr>
              <a:t>new </a:t>
            </a:r>
            <a:r>
              <a:rPr lang="ko-KR" altLang="en-US" sz="1400" b="1" dirty="0">
                <a:solidFill>
                  <a:srgbClr val="FF0000"/>
                </a:solidFill>
              </a:rPr>
              <a:t>클래스</a:t>
            </a:r>
            <a:r>
              <a:rPr lang="en-US" altLang="ko-KR" sz="1400" b="1" dirty="0">
                <a:solidFill>
                  <a:srgbClr val="FF0000"/>
                </a:solidFill>
              </a:rPr>
              <a:t>( )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명령을 실행할 때마다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생성된다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객체는 템플릿을 통해 만들어진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실제 문서파일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객체는 붕어빵 틀에서 나온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붕어빵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객체는 설계 도면을 가지고 공장에서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생산된 제품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30188" indent="-230188"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 이름은 각각의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사물들을 구별하기 위해 지어준 명칭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이라고 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355976" y="3609960"/>
            <a:ext cx="864096" cy="7200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7683448" descr="EMB000035dc3b6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4030"/>
            <a:ext cx="3275856" cy="23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처리 13"/>
          <p:cNvSpPr/>
          <p:nvPr/>
        </p:nvSpPr>
        <p:spPr>
          <a:xfrm>
            <a:off x="1763688" y="4019135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(object)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1030" name="Picture 6" descr="붕어빵틀(2구)(붕어빵틀,홈베이킹도구,제과제빵도구,정우공업) : 샵앨리스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93595"/>
            <a:ext cx="878167" cy="8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7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8042384" descr="EMB000035dc3b6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73" y="1406110"/>
            <a:ext cx="738445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95736" y="47053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 latinLnBrk="0"/>
            <a:r>
              <a:rPr lang="en-US" altLang="ko-KR" sz="1400" u="sng" dirty="0">
                <a:hlinkClick r:id="rId4"/>
              </a:rPr>
              <a:t>https://blog.naver.com/gkdlakdl12/221302911242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791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539552" y="398215"/>
            <a:ext cx="3655509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자바 언어의 특징</a:t>
            </a:r>
            <a:endParaRPr lang="ko-KR" altLang="en-US" sz="2400" b="1" dirty="0"/>
          </a:p>
        </p:txBody>
      </p:sp>
      <p:sp>
        <p:nvSpPr>
          <p:cNvPr id="12" name="순서도: 처리 11"/>
          <p:cNvSpPr/>
          <p:nvPr/>
        </p:nvSpPr>
        <p:spPr>
          <a:xfrm>
            <a:off x="700074" y="1124744"/>
            <a:ext cx="7986726" cy="510133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700" b="1" dirty="0" smtClean="0">
                <a:solidFill>
                  <a:schemeClr val="tx1"/>
                </a:solidFill>
              </a:rPr>
              <a:t>[1]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단순함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C++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언어의 복잡성을 단순화시켰다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700" b="1" dirty="0" smtClean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[2]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이식성이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높음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Portable, WORA(Write Once, Run Anywhere)</a:t>
            </a:r>
          </a:p>
          <a:p>
            <a:endParaRPr lang="en-US" altLang="ko-KR" sz="1700" b="1" dirty="0" smtClean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[3]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운영체제에 독립적임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자바가상머신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(JVM)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에 의해 실행된다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700" b="1" dirty="0" smtClean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[4]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보안성이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뛰어남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Securable,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데이터 접근 제한으로 바이러스 침투 방지</a:t>
            </a:r>
            <a:endParaRPr lang="en-US" altLang="ko-KR" sz="1700" b="1" dirty="0" smtClean="0">
              <a:solidFill>
                <a:schemeClr val="tx1"/>
              </a:solidFill>
            </a:endParaRPr>
          </a:p>
          <a:p>
            <a:endParaRPr lang="en-US" altLang="ko-KR" sz="1700" b="1" dirty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[5]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객체지향언어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(OOP):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객체 단위로 프로그램을 작성한다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700" b="1" dirty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[6]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라이브러리가 풍부함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SW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생산성과 안정성이 높아진다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700" b="1" dirty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[7]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멀티스레드를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지원함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여러 개의 작업을 동시에 처리할 수 있다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700" b="1" dirty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[8]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뛰어난 네트워크 분산처리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인터넷 환경에서 작동하는 프로그램 개발에 적합</a:t>
            </a:r>
            <a:endParaRPr lang="en-US" altLang="ko-KR" sz="1700" b="1" dirty="0" smtClean="0">
              <a:solidFill>
                <a:schemeClr val="tx1"/>
              </a:solidFill>
            </a:endParaRPr>
          </a:p>
          <a:p>
            <a:endParaRPr lang="en-US" altLang="ko-KR" sz="1700" b="1" dirty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[9]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컴파일러와 인터프리터의 특징을 모두 가짐</a:t>
            </a:r>
            <a:endParaRPr lang="en-US" altLang="ko-KR" sz="1700" b="1" dirty="0" smtClean="0">
              <a:solidFill>
                <a:schemeClr val="tx1"/>
              </a:solidFill>
            </a:endParaRPr>
          </a:p>
          <a:p>
            <a:endParaRPr lang="en-US" altLang="ko-KR" sz="1700" b="1" dirty="0">
              <a:solidFill>
                <a:schemeClr val="tx1"/>
              </a:solidFill>
            </a:endParaRPr>
          </a:p>
          <a:p>
            <a:r>
              <a:rPr lang="en-US" altLang="ko-KR" sz="1700" b="1" dirty="0" smtClean="0">
                <a:solidFill>
                  <a:schemeClr val="tx1"/>
                </a:solidFill>
              </a:rPr>
              <a:t>[10]GNU GPL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를 채택한 오픈 소스 소프트웨어임</a:t>
            </a:r>
            <a:endParaRPr lang="ko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80112" y="5304313"/>
            <a:ext cx="3106688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 그림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I-1, I-2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9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159" y="2823266"/>
            <a:ext cx="1924050" cy="20288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539552" y="398215"/>
            <a:ext cx="4176464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자바 </a:t>
            </a:r>
            <a:r>
              <a:rPr lang="en-US" altLang="ko-KR" sz="2400" b="1" dirty="0" smtClean="0"/>
              <a:t>SE 10</a:t>
            </a:r>
            <a:r>
              <a:rPr lang="ko-KR" altLang="en-US" sz="2400" b="1" dirty="0" smtClean="0"/>
              <a:t>의 폴더 구조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26" y="1701616"/>
            <a:ext cx="2747262" cy="38884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659" y="138109"/>
            <a:ext cx="1990725" cy="3019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143" y="2420888"/>
            <a:ext cx="1971675" cy="4038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55230" y="2011515"/>
            <a:ext cx="2016224" cy="203797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55230" y="4094837"/>
            <a:ext cx="2016224" cy="1464134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590" y="2799669"/>
            <a:ext cx="883648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04800" indent="-304800" algn="ctr">
              <a:lnSpc>
                <a:spcPct val="150000"/>
              </a:lnSpc>
            </a:pPr>
            <a:r>
              <a:rPr lang="en-US" altLang="ko-KR" sz="1600" dirty="0" smtClean="0"/>
              <a:t>JDK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43590" y="4481275"/>
            <a:ext cx="883648" cy="4140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04800" indent="-304800" algn="ctr">
              <a:lnSpc>
                <a:spcPct val="150000"/>
              </a:lnSpc>
            </a:pPr>
            <a:r>
              <a:rPr lang="en-US" altLang="ko-KR" sz="1600" dirty="0" smtClean="0"/>
              <a:t>JRE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683" y="3261334"/>
            <a:ext cx="1013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04800" indent="-304800" algn="ctr">
              <a:lnSpc>
                <a:spcPct val="150000"/>
              </a:lnSpc>
            </a:pPr>
            <a:r>
              <a:rPr lang="ko-KR" altLang="en-US" sz="1600" dirty="0" smtClean="0"/>
              <a:t>개발환경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21683" y="4897901"/>
            <a:ext cx="1013245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04800" indent="-304800" algn="ctr">
              <a:lnSpc>
                <a:spcPct val="150000"/>
              </a:lnSpc>
            </a:pPr>
            <a:r>
              <a:rPr lang="ko-KR" altLang="en-US" sz="1600" dirty="0" smtClean="0"/>
              <a:t>실행환경</a:t>
            </a:r>
            <a:endParaRPr lang="ko-KR" altLang="en-US" sz="1600" dirty="0"/>
          </a:p>
        </p:txBody>
      </p:sp>
      <p:cxnSp>
        <p:nvCxnSpPr>
          <p:cNvPr id="9" name="직선 화살표 연결선 8"/>
          <p:cNvCxnSpPr>
            <a:endCxn id="4" idx="1"/>
          </p:cNvCxnSpPr>
          <p:nvPr/>
        </p:nvCxnSpPr>
        <p:spPr>
          <a:xfrm flipV="1">
            <a:off x="2452914" y="1647822"/>
            <a:ext cx="3584745" cy="848635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835696" y="2562448"/>
            <a:ext cx="527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835696" y="315753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35696" y="4013877"/>
            <a:ext cx="559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345476" y="3930374"/>
            <a:ext cx="4673667" cy="232075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5" idx="1"/>
          </p:cNvCxnSpPr>
          <p:nvPr/>
        </p:nvCxnSpPr>
        <p:spPr>
          <a:xfrm>
            <a:off x="2699657" y="3062514"/>
            <a:ext cx="1992502" cy="775165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 rot="20800914">
            <a:off x="2604450" y="1849736"/>
            <a:ext cx="3347058" cy="1881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프로그램 개발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실행을 위한 도구나 유틸리티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 rot="1278064">
            <a:off x="2658516" y="3147135"/>
            <a:ext cx="2476978" cy="33719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/>
            <a:r>
              <a:rPr lang="ko-KR" altLang="en-US" sz="1200" b="1" dirty="0" err="1" smtClean="0">
                <a:solidFill>
                  <a:schemeClr val="tx1"/>
                </a:solidFill>
              </a:rPr>
              <a:t>네이티브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코딩을 지원하는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46063" indent="-246063" algn="ctr"/>
            <a:r>
              <a:rPr lang="ko-KR" altLang="en-US" sz="1200" b="1" dirty="0" smtClean="0">
                <a:solidFill>
                  <a:schemeClr val="tx1"/>
                </a:solidFill>
              </a:rPr>
              <a:t>헤더 파일들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6" name="순서도: 처리 35"/>
          <p:cNvSpPr/>
          <p:nvPr/>
        </p:nvSpPr>
        <p:spPr>
          <a:xfrm rot="1593506">
            <a:off x="2872805" y="4924649"/>
            <a:ext cx="4169948" cy="23936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/>
            <a:r>
              <a:rPr lang="ko-KR" altLang="en-US" sz="1200" b="1" dirty="0">
                <a:solidFill>
                  <a:schemeClr val="tx1"/>
                </a:solidFill>
              </a:rPr>
              <a:t>프로그램 개발을 위한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추가 </a:t>
            </a:r>
            <a:r>
              <a:rPr lang="ko-KR" altLang="en-US" sz="1200" b="1" dirty="0">
                <a:solidFill>
                  <a:schemeClr val="tx1"/>
                </a:solidFill>
              </a:rPr>
              <a:t>클래스 라이브러리 등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639361" y="5558971"/>
            <a:ext cx="0" cy="384843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처리 39"/>
          <p:cNvSpPr/>
          <p:nvPr/>
        </p:nvSpPr>
        <p:spPr>
          <a:xfrm>
            <a:off x="1164306" y="5977132"/>
            <a:ext cx="4055766" cy="4692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컴파일된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자바 프로그램의 실행을 위해 필요한 것들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자바실행환경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JVM,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라이브러리 등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13458</TotalTime>
  <Words>713</Words>
  <Application>Microsoft Office PowerPoint</Application>
  <PresentationFormat>화면 슬라이드 쇼(4:3)</PresentationFormat>
  <Paragraphs>157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HISTIME</cp:lastModifiedBy>
  <cp:revision>1224</cp:revision>
  <dcterms:created xsi:type="dcterms:W3CDTF">2012-10-22T08:23:57Z</dcterms:created>
  <dcterms:modified xsi:type="dcterms:W3CDTF">2018-08-21T11:59:38Z</dcterms:modified>
</cp:coreProperties>
</file>