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408" r:id="rId2"/>
    <p:sldId id="496" r:id="rId3"/>
    <p:sldId id="497" r:id="rId4"/>
    <p:sldId id="499" r:id="rId5"/>
    <p:sldId id="501" r:id="rId6"/>
    <p:sldId id="498" r:id="rId7"/>
    <p:sldId id="500" r:id="rId8"/>
    <p:sldId id="502" r:id="rId9"/>
    <p:sldId id="503" r:id="rId10"/>
    <p:sldId id="504" r:id="rId11"/>
    <p:sldId id="505" r:id="rId12"/>
    <p:sldId id="507" r:id="rId13"/>
    <p:sldId id="506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E5E2D1"/>
    <a:srgbClr val="FBFED6"/>
    <a:srgbClr val="EFF7FF"/>
    <a:srgbClr val="FFF3FF"/>
    <a:srgbClr val="FEF4EC"/>
    <a:srgbClr val="FFE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84" autoAdjust="0"/>
    <p:restoredTop sz="96774" autoAdjust="0"/>
  </p:normalViewPr>
  <p:slideViewPr>
    <p:cSldViewPr>
      <p:cViewPr>
        <p:scale>
          <a:sx n="75" d="100"/>
          <a:sy n="75" d="100"/>
        </p:scale>
        <p:origin x="1200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3164E2-541E-45D9-AF32-08622E33600A}" type="datetimeFigureOut">
              <a:rPr lang="ko-KR" altLang="en-US" smtClean="0"/>
              <a:pPr/>
              <a:t>2018-08-15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647C8B-A48C-430F-B3BB-62187351848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51066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47C8B-A48C-430F-B3BB-621873518486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17774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47C8B-A48C-430F-B3BB-621873518486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67689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47C8B-A48C-430F-B3BB-621873518486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87483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47C8B-A48C-430F-B3BB-621873518486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04477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47C8B-A48C-430F-B3BB-621873518486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25520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47C8B-A48C-430F-B3BB-621873518486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78748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47C8B-A48C-430F-B3BB-621873518486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3674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47C8B-A48C-430F-B3BB-621873518486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94871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47C8B-A48C-430F-B3BB-621873518486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47743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47C8B-A48C-430F-B3BB-621873518486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91948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47C8B-A48C-430F-B3BB-621873518486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53718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47C8B-A48C-430F-B3BB-621873518486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84615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24BE5-D226-49F3-AB40-B9C377A86165}" type="datetime1">
              <a:rPr lang="ko-KR" altLang="en-US" smtClean="0"/>
              <a:t>2018-08-15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1B096-71EC-4E39-87EC-87DE91DFDAD5}" type="datetime1">
              <a:rPr lang="ko-KR" altLang="en-US" smtClean="0"/>
              <a:t>2018-08-15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98491-270F-4155-ABF1-CC9E2FA131CA}" type="datetime1">
              <a:rPr lang="ko-KR" altLang="en-US" smtClean="0"/>
              <a:t>2018-08-15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D6124-CF2E-4D0B-929F-6E18AB953AD4}" type="datetime1">
              <a:rPr lang="ko-KR" altLang="en-US" smtClean="0"/>
              <a:t>2018-08-15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D4FF4-A25C-4B8C-BC7E-9158BC871168}" type="datetime1">
              <a:rPr lang="ko-KR" altLang="en-US" smtClean="0"/>
              <a:t>2018-08-15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FBE8D-B19F-4A94-B19B-26909D8E1969}" type="datetime1">
              <a:rPr lang="ko-KR" altLang="en-US" smtClean="0"/>
              <a:t>2018-08-15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B4439-0DD4-4C39-A83D-F9B3BDA7DFA8}" type="datetime1">
              <a:rPr lang="ko-KR" altLang="en-US" smtClean="0"/>
              <a:t>2018-08-15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39EF4-8235-4B33-8ED4-370B88BBE966}" type="datetime1">
              <a:rPr lang="ko-KR" altLang="en-US" smtClean="0"/>
              <a:t>2018-08-15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8D239-193A-4AE8-ABF2-5BFD45FBF3B0}" type="datetime1">
              <a:rPr lang="ko-KR" altLang="en-US" smtClean="0"/>
              <a:t>2018-08-15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46919-B9A5-422E-AC9E-830197846D7D}" type="datetime1">
              <a:rPr lang="ko-KR" altLang="en-US" smtClean="0"/>
              <a:t>2018-08-15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D7485-075A-440B-9AAE-969EB727F004}" type="datetime1">
              <a:rPr lang="ko-KR" altLang="en-US" smtClean="0"/>
              <a:t>2018-08-15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95310E-B5AE-4952-A007-08EF1D8FAE3A}" type="datetime1">
              <a:rPr lang="ko-KR" altLang="en-US" smtClean="0"/>
              <a:t>2018-08-15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B71057-D4FF-4ED0-970E-E0EF26DA95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java.sun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hyperlink" Target="http://www.oracle.com/technetwork/java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clipse.or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/>
          <p:cNvSpPr txBox="1"/>
          <p:nvPr/>
        </p:nvSpPr>
        <p:spPr>
          <a:xfrm>
            <a:off x="0" y="432048"/>
            <a:ext cx="9144000" cy="76470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ts val="1500"/>
              </a:lnSpc>
            </a:pPr>
            <a:r>
              <a:rPr lang="en-US" altLang="ko-KR" sz="2800" dirty="0" smtClean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02. </a:t>
            </a:r>
            <a:r>
              <a:rPr lang="ko-KR" altLang="en-US" sz="2800" dirty="0" smtClean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자바 개발 환경 구축</a:t>
            </a:r>
            <a:endParaRPr lang="ko-KR" altLang="en-US" sz="2800" dirty="0" smtClean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59632" y="2870845"/>
            <a:ext cx="6552728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04800" indent="-304800">
              <a:lnSpc>
                <a:spcPct val="150000"/>
              </a:lnSpc>
            </a:pPr>
            <a:r>
              <a:rPr lang="ko-KR" altLang="en-US" dirty="0" smtClean="0"/>
              <a:t>● </a:t>
            </a:r>
            <a:r>
              <a:rPr lang="ko-KR" altLang="en-US" dirty="0" smtClean="0"/>
              <a:t>자바 개발 도구</a:t>
            </a:r>
            <a:r>
              <a:rPr lang="en-US" altLang="ko-KR" dirty="0" smtClean="0"/>
              <a:t>(JDK)</a:t>
            </a:r>
            <a:r>
              <a:rPr lang="ko-KR" altLang="en-US" dirty="0" smtClean="0"/>
              <a:t>를 설치할 수 있다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pPr marL="304800" indent="-304800">
              <a:lnSpc>
                <a:spcPct val="150000"/>
              </a:lnSpc>
            </a:pPr>
            <a:r>
              <a:rPr lang="ko-KR" altLang="en-US" dirty="0" smtClean="0"/>
              <a:t>● </a:t>
            </a:r>
            <a:r>
              <a:rPr lang="en-US" altLang="ko-KR" dirty="0" smtClean="0"/>
              <a:t>Eclipse </a:t>
            </a:r>
            <a:r>
              <a:rPr lang="ko-KR" altLang="en-US" dirty="0" smtClean="0"/>
              <a:t>통합개발환경</a:t>
            </a:r>
            <a:r>
              <a:rPr lang="en-US" altLang="ko-KR" dirty="0" smtClean="0"/>
              <a:t>(IDE)</a:t>
            </a:r>
            <a:r>
              <a:rPr lang="ko-KR" altLang="en-US" dirty="0" smtClean="0"/>
              <a:t>을 설치할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269157" y="2276872"/>
            <a:ext cx="6984776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04800" indent="-304800">
              <a:lnSpc>
                <a:spcPct val="150000"/>
              </a:lnSpc>
            </a:pPr>
            <a:r>
              <a:rPr lang="en-US" altLang="ko-KR" dirty="0" smtClean="0"/>
              <a:t>&lt;</a:t>
            </a:r>
            <a:r>
              <a:rPr lang="ko-KR" altLang="en-US" dirty="0" smtClean="0"/>
              <a:t>학습목표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6660232" y="1355241"/>
            <a:ext cx="2160240" cy="385192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교과서 </a:t>
            </a:r>
            <a:r>
              <a:rPr lang="en-US" altLang="ko-KR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10~13</a:t>
            </a:r>
            <a:r>
              <a:rPr lang="ko-KR" altLang="en-US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쪽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rcRect l="8263" r="27951"/>
          <a:stretch/>
        </p:blipFill>
        <p:spPr>
          <a:xfrm>
            <a:off x="3696450" y="1556792"/>
            <a:ext cx="4774326" cy="4032828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19" name="순서도: 처리 18"/>
          <p:cNvSpPr/>
          <p:nvPr/>
        </p:nvSpPr>
        <p:spPr>
          <a:xfrm>
            <a:off x="700074" y="404664"/>
            <a:ext cx="7812360" cy="373782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[2] Eclipse IDE for Java Developers</a:t>
            </a:r>
            <a:r>
              <a:rPr lang="ko-KR" altLang="en-US" b="1" dirty="0" smtClean="0">
                <a:solidFill>
                  <a:schemeClr val="tx1"/>
                </a:solidFill>
              </a:rPr>
              <a:t>를 </a:t>
            </a:r>
            <a:r>
              <a:rPr lang="ko-KR" altLang="en-US" b="1" dirty="0" err="1" smtClean="0">
                <a:solidFill>
                  <a:schemeClr val="tx1"/>
                </a:solidFill>
              </a:rPr>
              <a:t>내려받는다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4"/>
          <a:srcRect l="7107" r="52281"/>
          <a:stretch/>
        </p:blipFill>
        <p:spPr>
          <a:xfrm>
            <a:off x="611560" y="1556792"/>
            <a:ext cx="2581595" cy="3424998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1144999" y="4563236"/>
            <a:ext cx="696378" cy="1966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3839770" y="3427928"/>
            <a:ext cx="4456640" cy="7200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7" name="직선 화살표 연결선 6"/>
          <p:cNvCxnSpPr>
            <a:stCxn id="9" idx="3"/>
            <a:endCxn id="10" idx="1"/>
          </p:cNvCxnSpPr>
          <p:nvPr/>
        </p:nvCxnSpPr>
        <p:spPr>
          <a:xfrm flipV="1">
            <a:off x="1841377" y="3787968"/>
            <a:ext cx="1998393" cy="8736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순서도: 처리 12"/>
          <p:cNvSpPr/>
          <p:nvPr/>
        </p:nvSpPr>
        <p:spPr>
          <a:xfrm>
            <a:off x="785650" y="4408904"/>
            <a:ext cx="380574" cy="430583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tIns="72000" rtlCol="0" anchor="ctr"/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①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4" name="순서도: 처리 13"/>
          <p:cNvSpPr/>
          <p:nvPr/>
        </p:nvSpPr>
        <p:spPr>
          <a:xfrm>
            <a:off x="7026810" y="3357914"/>
            <a:ext cx="380574" cy="430583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tIns="72000" rtlCol="0" anchor="ctr"/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②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2126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19" name="순서도: 처리 18"/>
          <p:cNvSpPr/>
          <p:nvPr/>
        </p:nvSpPr>
        <p:spPr>
          <a:xfrm>
            <a:off x="700074" y="404663"/>
            <a:ext cx="7812360" cy="1333088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>
              <a:lnSpc>
                <a:spcPts val="2500"/>
              </a:lnSpc>
            </a:pPr>
            <a:r>
              <a:rPr lang="en-US" altLang="ko-KR" b="1" dirty="0" smtClean="0">
                <a:solidFill>
                  <a:schemeClr val="tx1"/>
                </a:solidFill>
              </a:rPr>
              <a:t>[3] </a:t>
            </a:r>
            <a:r>
              <a:rPr lang="ko-KR" altLang="en-US" b="1" dirty="0" smtClean="0">
                <a:solidFill>
                  <a:schemeClr val="tx1"/>
                </a:solidFill>
              </a:rPr>
              <a:t>다음과 같이 한다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>
              <a:lnSpc>
                <a:spcPts val="2500"/>
              </a:lnSpc>
            </a:pPr>
            <a:r>
              <a:rPr lang="en-US" altLang="ko-KR" b="1" dirty="0" smtClean="0">
                <a:solidFill>
                  <a:schemeClr val="tx1"/>
                </a:solidFill>
              </a:rPr>
              <a:t>     </a:t>
            </a:r>
            <a:r>
              <a:rPr lang="ko-KR" altLang="en-US" b="1" dirty="0">
                <a:solidFill>
                  <a:schemeClr val="tx1"/>
                </a:solidFill>
              </a:rPr>
              <a:t>▶</a:t>
            </a:r>
            <a:r>
              <a:rPr lang="en-US" altLang="ko-KR" b="1" dirty="0">
                <a:solidFill>
                  <a:schemeClr val="tx1"/>
                </a:solidFill>
              </a:rPr>
              <a:t> </a:t>
            </a:r>
            <a:r>
              <a:rPr lang="ko-KR" altLang="en-US" b="1" dirty="0" smtClean="0">
                <a:solidFill>
                  <a:schemeClr val="tx1"/>
                </a:solidFill>
              </a:rPr>
              <a:t>내려 </a:t>
            </a:r>
            <a:r>
              <a:rPr lang="ko-KR" altLang="en-US" b="1" dirty="0">
                <a:solidFill>
                  <a:schemeClr val="tx1"/>
                </a:solidFill>
              </a:rPr>
              <a:t>받은 파일의 압축을 </a:t>
            </a:r>
            <a:r>
              <a:rPr lang="ko-KR" altLang="en-US" b="1" dirty="0" smtClean="0">
                <a:solidFill>
                  <a:schemeClr val="tx1"/>
                </a:solidFill>
              </a:rPr>
              <a:t>푼다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</a:p>
          <a:p>
            <a:pPr>
              <a:lnSpc>
                <a:spcPts val="2500"/>
              </a:lnSpc>
            </a:pPr>
            <a:r>
              <a:rPr lang="en-US" altLang="ko-KR" b="1" dirty="0" smtClean="0">
                <a:solidFill>
                  <a:schemeClr val="tx1"/>
                </a:solidFill>
              </a:rPr>
              <a:t>     </a:t>
            </a:r>
            <a:r>
              <a:rPr lang="ko-KR" altLang="en-US" b="1" dirty="0" smtClean="0">
                <a:solidFill>
                  <a:schemeClr val="tx1"/>
                </a:solidFill>
              </a:rPr>
              <a:t>▶</a:t>
            </a:r>
            <a:r>
              <a:rPr lang="en-US" altLang="ko-KR" b="1" dirty="0" smtClean="0">
                <a:solidFill>
                  <a:schemeClr val="tx1"/>
                </a:solidFill>
              </a:rPr>
              <a:t> “eclipse” </a:t>
            </a:r>
            <a:r>
              <a:rPr lang="ko-KR" altLang="en-US" b="1" dirty="0" smtClean="0">
                <a:solidFill>
                  <a:schemeClr val="tx1"/>
                </a:solidFill>
              </a:rPr>
              <a:t>폴더를 </a:t>
            </a:r>
            <a:r>
              <a:rPr lang="en-US" altLang="ko-KR" b="1" dirty="0" smtClean="0">
                <a:solidFill>
                  <a:schemeClr val="tx1"/>
                </a:solidFill>
              </a:rPr>
              <a:t>C:\</a:t>
            </a:r>
            <a:r>
              <a:rPr lang="ko-KR" altLang="en-US" b="1" dirty="0" smtClean="0">
                <a:solidFill>
                  <a:schemeClr val="tx1"/>
                </a:solidFill>
              </a:rPr>
              <a:t>로 이동한다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</a:p>
          <a:p>
            <a:pPr>
              <a:lnSpc>
                <a:spcPts val="2500"/>
              </a:lnSpc>
            </a:pPr>
            <a:r>
              <a:rPr lang="en-US" altLang="ko-KR" b="1" dirty="0" smtClean="0">
                <a:solidFill>
                  <a:schemeClr val="tx1"/>
                </a:solidFill>
              </a:rPr>
              <a:t>     </a:t>
            </a:r>
            <a:r>
              <a:rPr lang="ko-KR" altLang="en-US" b="1" dirty="0" smtClean="0">
                <a:solidFill>
                  <a:schemeClr val="tx1"/>
                </a:solidFill>
              </a:rPr>
              <a:t>▶ </a:t>
            </a:r>
            <a:r>
              <a:rPr lang="ko-KR" altLang="en-US" b="1" dirty="0">
                <a:solidFill>
                  <a:schemeClr val="tx1"/>
                </a:solidFill>
              </a:rPr>
              <a:t>바탕화면에 </a:t>
            </a:r>
            <a:r>
              <a:rPr lang="en-US" altLang="ko-KR" b="1" dirty="0" smtClean="0">
                <a:solidFill>
                  <a:schemeClr val="tx1"/>
                </a:solidFill>
              </a:rPr>
              <a:t>eclipse.exe</a:t>
            </a:r>
            <a:r>
              <a:rPr lang="ko-KR" altLang="en-US" b="1" dirty="0" smtClean="0">
                <a:solidFill>
                  <a:schemeClr val="tx1"/>
                </a:solidFill>
              </a:rPr>
              <a:t>의 단축아이콘을 생성한다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6264" y="1928798"/>
            <a:ext cx="5446936" cy="423650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0910" y="3430513"/>
            <a:ext cx="609600" cy="790575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1259632" y="4255740"/>
            <a:ext cx="792088" cy="2533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7720346" y="3303822"/>
            <a:ext cx="902954" cy="106128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7" name="직선 화살표 연결선 16"/>
          <p:cNvCxnSpPr>
            <a:stCxn id="15" idx="3"/>
            <a:endCxn id="16" idx="1"/>
          </p:cNvCxnSpPr>
          <p:nvPr/>
        </p:nvCxnSpPr>
        <p:spPr>
          <a:xfrm flipV="1">
            <a:off x="2051720" y="3834463"/>
            <a:ext cx="5668626" cy="54796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7521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1124744"/>
            <a:ext cx="5972175" cy="2676525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19" name="순서도: 처리 18"/>
          <p:cNvSpPr/>
          <p:nvPr/>
        </p:nvSpPr>
        <p:spPr>
          <a:xfrm>
            <a:off x="700074" y="404663"/>
            <a:ext cx="7812360" cy="576065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>
              <a:lnSpc>
                <a:spcPts val="2500"/>
              </a:lnSpc>
            </a:pPr>
            <a:r>
              <a:rPr lang="en-US" altLang="ko-KR" b="1" dirty="0" smtClean="0">
                <a:solidFill>
                  <a:schemeClr val="tx1"/>
                </a:solidFill>
              </a:rPr>
              <a:t>[4] eclipse.exe</a:t>
            </a:r>
            <a:r>
              <a:rPr lang="ko-KR" altLang="en-US" b="1" dirty="0" smtClean="0">
                <a:solidFill>
                  <a:schemeClr val="tx1"/>
                </a:solidFill>
              </a:rPr>
              <a:t>를 실행하고</a:t>
            </a:r>
            <a:r>
              <a:rPr lang="en-US" altLang="ko-KR" b="1" dirty="0" smtClean="0">
                <a:solidFill>
                  <a:schemeClr val="tx1"/>
                </a:solidFill>
              </a:rPr>
              <a:t>, workspace</a:t>
            </a:r>
            <a:r>
              <a:rPr lang="ko-KR" altLang="en-US" b="1" dirty="0" smtClean="0">
                <a:solidFill>
                  <a:schemeClr val="tx1"/>
                </a:solidFill>
              </a:rPr>
              <a:t>를 다음과 같이 지정한다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988209" y="2145234"/>
            <a:ext cx="3202880" cy="31777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1315109" y="2945334"/>
            <a:ext cx="2723852" cy="31777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순서도: 처리 13"/>
          <p:cNvSpPr/>
          <p:nvPr/>
        </p:nvSpPr>
        <p:spPr>
          <a:xfrm>
            <a:off x="700074" y="4507632"/>
            <a:ext cx="7812360" cy="576065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>
              <a:lnSpc>
                <a:spcPts val="2500"/>
              </a:lnSpc>
            </a:pPr>
            <a:r>
              <a:rPr lang="en-US" altLang="ko-KR" b="1" dirty="0" smtClean="0">
                <a:solidFill>
                  <a:schemeClr val="tx1"/>
                </a:solidFill>
              </a:rPr>
              <a:t>[5] [</a:t>
            </a:r>
            <a:r>
              <a:rPr lang="en-US" altLang="ko-KR" b="1" dirty="0" err="1" smtClean="0">
                <a:solidFill>
                  <a:schemeClr val="tx1"/>
                </a:solidFill>
              </a:rPr>
              <a:t>Lanuch</a:t>
            </a:r>
            <a:r>
              <a:rPr lang="en-US" altLang="ko-KR" b="1" dirty="0" smtClean="0">
                <a:solidFill>
                  <a:schemeClr val="tx1"/>
                </a:solidFill>
              </a:rPr>
              <a:t>] </a:t>
            </a:r>
            <a:r>
              <a:rPr lang="ko-KR" altLang="en-US" b="1" dirty="0" smtClean="0">
                <a:solidFill>
                  <a:schemeClr val="tx1"/>
                </a:solidFill>
              </a:rPr>
              <a:t>클릭한다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0871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18" name="순서도: 처리 17"/>
          <p:cNvSpPr/>
          <p:nvPr/>
        </p:nvSpPr>
        <p:spPr>
          <a:xfrm>
            <a:off x="539552" y="398215"/>
            <a:ext cx="1728192" cy="582513"/>
          </a:xfrm>
          <a:prstGeom prst="flowChartProcess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lang="ko-KR" altLang="en-US" sz="2400" b="1" dirty="0" smtClean="0"/>
              <a:t>과제</a:t>
            </a:r>
            <a:r>
              <a:rPr lang="en-US" altLang="ko-KR" sz="2400" b="1" dirty="0" smtClean="0"/>
              <a:t>01</a:t>
            </a:r>
            <a:endParaRPr lang="ko-KR" altLang="en-US" sz="2400" b="1" dirty="0"/>
          </a:p>
        </p:txBody>
      </p:sp>
      <p:sp>
        <p:nvSpPr>
          <p:cNvPr id="20" name="순서도: 처리 19"/>
          <p:cNvSpPr/>
          <p:nvPr/>
        </p:nvSpPr>
        <p:spPr>
          <a:xfrm>
            <a:off x="848296" y="1196752"/>
            <a:ext cx="7812360" cy="1440160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>
              <a:lnSpc>
                <a:spcPts val="2500"/>
              </a:lnSpc>
            </a:pPr>
            <a:r>
              <a:rPr lang="en-US" altLang="ko-KR" b="1" dirty="0" smtClean="0">
                <a:solidFill>
                  <a:schemeClr val="tx1"/>
                </a:solidFill>
              </a:rPr>
              <a:t>1. JDK</a:t>
            </a:r>
            <a:r>
              <a:rPr lang="ko-KR" altLang="en-US" b="1" dirty="0" smtClean="0">
                <a:solidFill>
                  <a:schemeClr val="tx1"/>
                </a:solidFill>
              </a:rPr>
              <a:t>에 대해 조사하고</a:t>
            </a:r>
            <a:r>
              <a:rPr lang="en-US" altLang="ko-KR" b="1" dirty="0" smtClean="0">
                <a:solidFill>
                  <a:schemeClr val="tx1"/>
                </a:solidFill>
              </a:rPr>
              <a:t> </a:t>
            </a:r>
            <a:r>
              <a:rPr lang="ko-KR" altLang="en-US" b="1" dirty="0" smtClean="0">
                <a:solidFill>
                  <a:schemeClr val="tx1"/>
                </a:solidFill>
              </a:rPr>
              <a:t>알기 쉽게 정리하시오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</a:p>
          <a:p>
            <a:pPr>
              <a:lnSpc>
                <a:spcPts val="2500"/>
              </a:lnSpc>
            </a:pPr>
            <a:r>
              <a:rPr lang="en-US" altLang="ko-KR" b="1" dirty="0" smtClean="0">
                <a:solidFill>
                  <a:schemeClr val="tx1"/>
                </a:solidFill>
              </a:rPr>
              <a:t>   </a:t>
            </a:r>
            <a:r>
              <a:rPr lang="ko-KR" altLang="en-US" b="1" dirty="0" smtClean="0">
                <a:solidFill>
                  <a:schemeClr val="tx1"/>
                </a:solidFill>
              </a:rPr>
              <a:t>○ </a:t>
            </a:r>
            <a:r>
              <a:rPr lang="en-US" altLang="ko-KR" b="1" dirty="0" smtClean="0">
                <a:solidFill>
                  <a:schemeClr val="tx1"/>
                </a:solidFill>
              </a:rPr>
              <a:t>JDK</a:t>
            </a:r>
            <a:r>
              <a:rPr lang="ko-KR" altLang="en-US" b="1" dirty="0" smtClean="0">
                <a:solidFill>
                  <a:schemeClr val="tx1"/>
                </a:solidFill>
              </a:rPr>
              <a:t>의 개념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>
              <a:lnSpc>
                <a:spcPts val="2500"/>
              </a:lnSpc>
            </a:pPr>
            <a:r>
              <a:rPr lang="en-US" altLang="ko-KR" b="1" dirty="0">
                <a:solidFill>
                  <a:schemeClr val="tx1"/>
                </a:solidFill>
              </a:rPr>
              <a:t> </a:t>
            </a:r>
            <a:r>
              <a:rPr lang="en-US" altLang="ko-KR" b="1" dirty="0" smtClean="0">
                <a:solidFill>
                  <a:schemeClr val="tx1"/>
                </a:solidFill>
              </a:rPr>
              <a:t>  </a:t>
            </a:r>
            <a:r>
              <a:rPr lang="ko-KR" altLang="en-US" b="1" dirty="0" smtClean="0">
                <a:solidFill>
                  <a:schemeClr val="tx1"/>
                </a:solidFill>
              </a:rPr>
              <a:t>○ </a:t>
            </a:r>
            <a:r>
              <a:rPr lang="en-US" altLang="ko-KR" b="1" dirty="0" smtClean="0">
                <a:solidFill>
                  <a:schemeClr val="tx1"/>
                </a:solidFill>
              </a:rPr>
              <a:t>JDK</a:t>
            </a:r>
            <a:r>
              <a:rPr lang="ko-KR" altLang="en-US" b="1" dirty="0" smtClean="0">
                <a:solidFill>
                  <a:schemeClr val="tx1"/>
                </a:solidFill>
              </a:rPr>
              <a:t>의 종류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>
              <a:lnSpc>
                <a:spcPts val="2500"/>
              </a:lnSpc>
            </a:pPr>
            <a:r>
              <a:rPr lang="en-US" altLang="ko-KR" b="1" dirty="0">
                <a:solidFill>
                  <a:schemeClr val="tx1"/>
                </a:solidFill>
              </a:rPr>
              <a:t> </a:t>
            </a:r>
            <a:r>
              <a:rPr lang="en-US" altLang="ko-KR" b="1" dirty="0" smtClean="0">
                <a:solidFill>
                  <a:schemeClr val="tx1"/>
                </a:solidFill>
              </a:rPr>
              <a:t>  </a:t>
            </a:r>
            <a:r>
              <a:rPr lang="ko-KR" altLang="en-US" b="1" dirty="0" smtClean="0">
                <a:solidFill>
                  <a:schemeClr val="tx1"/>
                </a:solidFill>
              </a:rPr>
              <a:t>○ </a:t>
            </a:r>
            <a:r>
              <a:rPr lang="en-US" altLang="ko-KR" b="1" dirty="0" smtClean="0">
                <a:solidFill>
                  <a:schemeClr val="tx1"/>
                </a:solidFill>
              </a:rPr>
              <a:t>Java SE, ME, EE</a:t>
            </a:r>
            <a:r>
              <a:rPr lang="ko-KR" altLang="en-US" b="1" dirty="0" smtClean="0">
                <a:solidFill>
                  <a:schemeClr val="tx1"/>
                </a:solidFill>
              </a:rPr>
              <a:t>의 차이점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2" name="순서도: 처리 21"/>
          <p:cNvSpPr/>
          <p:nvPr/>
        </p:nvSpPr>
        <p:spPr>
          <a:xfrm>
            <a:off x="848296" y="2780928"/>
            <a:ext cx="7812360" cy="288032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>
              <a:lnSpc>
                <a:spcPts val="2500"/>
              </a:lnSpc>
            </a:pPr>
            <a:r>
              <a:rPr lang="en-US" altLang="ko-KR" b="1" dirty="0">
                <a:solidFill>
                  <a:schemeClr val="tx1"/>
                </a:solidFill>
              </a:rPr>
              <a:t>2</a:t>
            </a:r>
            <a:r>
              <a:rPr lang="en-US" altLang="ko-KR" b="1" dirty="0" smtClean="0">
                <a:solidFill>
                  <a:schemeClr val="tx1"/>
                </a:solidFill>
              </a:rPr>
              <a:t>. i586, x86, x64, x86_64</a:t>
            </a:r>
            <a:r>
              <a:rPr lang="ko-KR" altLang="en-US" b="1" dirty="0" smtClean="0">
                <a:solidFill>
                  <a:schemeClr val="tx1"/>
                </a:solidFill>
              </a:rPr>
              <a:t>의 뜻을 조사하고</a:t>
            </a:r>
            <a:r>
              <a:rPr lang="en-US" altLang="ko-KR" b="1" dirty="0" smtClean="0">
                <a:solidFill>
                  <a:schemeClr val="tx1"/>
                </a:solidFill>
              </a:rPr>
              <a:t> </a:t>
            </a:r>
            <a:r>
              <a:rPr lang="ko-KR" altLang="en-US" b="1" dirty="0" smtClean="0">
                <a:solidFill>
                  <a:schemeClr val="tx1"/>
                </a:solidFill>
              </a:rPr>
              <a:t>알기 쉽게 정리하시오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3" name="순서도: 처리 22"/>
          <p:cNvSpPr/>
          <p:nvPr/>
        </p:nvSpPr>
        <p:spPr>
          <a:xfrm>
            <a:off x="848296" y="3573016"/>
            <a:ext cx="7812360" cy="288032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>
              <a:lnSpc>
                <a:spcPts val="2500"/>
              </a:lnSpc>
            </a:pPr>
            <a:r>
              <a:rPr lang="en-US" altLang="ko-KR" b="1" dirty="0" smtClean="0">
                <a:solidFill>
                  <a:schemeClr val="tx1"/>
                </a:solidFill>
              </a:rPr>
              <a:t>3. JDK</a:t>
            </a:r>
            <a:r>
              <a:rPr lang="ko-KR" altLang="en-US" b="1" dirty="0" smtClean="0">
                <a:solidFill>
                  <a:schemeClr val="tx1"/>
                </a:solidFill>
              </a:rPr>
              <a:t>와 </a:t>
            </a:r>
            <a:r>
              <a:rPr lang="en-US" altLang="ko-KR" b="1" dirty="0" smtClean="0">
                <a:solidFill>
                  <a:schemeClr val="tx1"/>
                </a:solidFill>
              </a:rPr>
              <a:t>JRE</a:t>
            </a:r>
            <a:r>
              <a:rPr lang="ko-KR" altLang="en-US" b="1" dirty="0" smtClean="0">
                <a:solidFill>
                  <a:schemeClr val="tx1"/>
                </a:solidFill>
              </a:rPr>
              <a:t>에 대해 조사하고 차이점을 알기 쉽게 정리하시오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4" name="순서도: 처리 23"/>
          <p:cNvSpPr/>
          <p:nvPr/>
        </p:nvSpPr>
        <p:spPr>
          <a:xfrm>
            <a:off x="848296" y="4365104"/>
            <a:ext cx="7812360" cy="288032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>
              <a:lnSpc>
                <a:spcPts val="2500"/>
              </a:lnSpc>
            </a:pPr>
            <a:r>
              <a:rPr lang="en-US" altLang="ko-KR" b="1" dirty="0">
                <a:solidFill>
                  <a:schemeClr val="tx1"/>
                </a:solidFill>
              </a:rPr>
              <a:t>4</a:t>
            </a:r>
            <a:r>
              <a:rPr lang="en-US" altLang="ko-KR" b="1" dirty="0" smtClean="0">
                <a:solidFill>
                  <a:schemeClr val="tx1"/>
                </a:solidFill>
              </a:rPr>
              <a:t>. JDK</a:t>
            </a:r>
            <a:r>
              <a:rPr lang="ko-KR" altLang="en-US" b="1" dirty="0" smtClean="0">
                <a:solidFill>
                  <a:schemeClr val="tx1"/>
                </a:solidFill>
              </a:rPr>
              <a:t>를 설치한 후 환경 변수를 설정하는 이유를 쓰시오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5" name="순서도: 처리 24"/>
          <p:cNvSpPr/>
          <p:nvPr/>
        </p:nvSpPr>
        <p:spPr>
          <a:xfrm>
            <a:off x="848296" y="5221983"/>
            <a:ext cx="7812360" cy="288032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>
              <a:lnSpc>
                <a:spcPts val="2500"/>
              </a:lnSpc>
            </a:pPr>
            <a:r>
              <a:rPr lang="en-US" altLang="ko-KR" b="1" dirty="0" smtClean="0">
                <a:solidFill>
                  <a:schemeClr val="tx1"/>
                </a:solidFill>
              </a:rPr>
              <a:t>5</a:t>
            </a:r>
            <a:r>
              <a:rPr lang="en-US" altLang="ko-KR" b="1" dirty="0" smtClean="0">
                <a:solidFill>
                  <a:schemeClr val="tx1"/>
                </a:solidFill>
              </a:rPr>
              <a:t>. </a:t>
            </a:r>
            <a:r>
              <a:rPr lang="en-US" altLang="ko-KR" b="1" dirty="0" smtClean="0">
                <a:solidFill>
                  <a:schemeClr val="tx1"/>
                </a:solidFill>
              </a:rPr>
              <a:t>Eclipse </a:t>
            </a:r>
            <a:r>
              <a:rPr lang="ko-KR" altLang="en-US" b="1" dirty="0" smtClean="0">
                <a:solidFill>
                  <a:schemeClr val="tx1"/>
                </a:solidFill>
              </a:rPr>
              <a:t>프로그램의 특징을 조사하고 알기 쉽게 정리하시오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6" name="순서도: 처리 25"/>
          <p:cNvSpPr/>
          <p:nvPr/>
        </p:nvSpPr>
        <p:spPr>
          <a:xfrm>
            <a:off x="848296" y="6093296"/>
            <a:ext cx="7812360" cy="288032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>
              <a:lnSpc>
                <a:spcPts val="2500"/>
              </a:lnSpc>
            </a:pPr>
            <a:r>
              <a:rPr lang="en-US" altLang="ko-KR" b="1" dirty="0">
                <a:solidFill>
                  <a:schemeClr val="tx1"/>
                </a:solidFill>
              </a:rPr>
              <a:t>6</a:t>
            </a:r>
            <a:r>
              <a:rPr lang="en-US" altLang="ko-KR" b="1" dirty="0" smtClean="0">
                <a:solidFill>
                  <a:schemeClr val="tx1"/>
                </a:solidFill>
              </a:rPr>
              <a:t>. </a:t>
            </a:r>
            <a:r>
              <a:rPr lang="en-US" altLang="ko-KR" b="1" dirty="0" smtClean="0">
                <a:solidFill>
                  <a:schemeClr val="tx1"/>
                </a:solidFill>
              </a:rPr>
              <a:t>IDE</a:t>
            </a:r>
            <a:r>
              <a:rPr lang="ko-KR" altLang="en-US" b="1" dirty="0" smtClean="0">
                <a:solidFill>
                  <a:schemeClr val="tx1"/>
                </a:solidFill>
              </a:rPr>
              <a:t>의 개념을 알기 쉽게 정리하시오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6099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6" name="순서도: 처리 5"/>
          <p:cNvSpPr/>
          <p:nvPr/>
        </p:nvSpPr>
        <p:spPr>
          <a:xfrm>
            <a:off x="539552" y="398215"/>
            <a:ext cx="4464496" cy="510505"/>
          </a:xfrm>
          <a:prstGeom prst="flowChartProcess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algn="ctr"/>
            <a:r>
              <a:rPr lang="ko-KR" altLang="en-US" sz="2400" b="1" dirty="0" smtClean="0"/>
              <a:t>자바 개발 도구</a:t>
            </a:r>
            <a:r>
              <a:rPr lang="en-US" altLang="ko-KR" sz="2400" b="1" dirty="0" smtClean="0"/>
              <a:t>(JDK) </a:t>
            </a:r>
            <a:r>
              <a:rPr lang="ko-KR" altLang="en-US" sz="2400" b="1" dirty="0" smtClean="0"/>
              <a:t>설치</a:t>
            </a:r>
            <a:endParaRPr lang="ko-KR" altLang="en-US" sz="2400" b="1" dirty="0"/>
          </a:p>
        </p:txBody>
      </p:sp>
      <p:sp>
        <p:nvSpPr>
          <p:cNvPr id="7" name="순서도: 처리 6"/>
          <p:cNvSpPr/>
          <p:nvPr/>
        </p:nvSpPr>
        <p:spPr>
          <a:xfrm>
            <a:off x="700074" y="1642542"/>
            <a:ext cx="6608230" cy="1066378"/>
          </a:xfrm>
          <a:prstGeom prst="flowChartProcess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     </a:t>
            </a:r>
            <a:r>
              <a:rPr lang="en-US" altLang="ko-KR" b="1" dirty="0" smtClean="0">
                <a:solidFill>
                  <a:schemeClr val="tx1"/>
                </a:solidFill>
                <a:hlinkClick r:id="rId3"/>
              </a:rPr>
              <a:t>http://java.sun.com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 </a:t>
            </a:r>
            <a:r>
              <a:rPr lang="en-US" altLang="ko-KR" b="1" dirty="0" smtClean="0">
                <a:solidFill>
                  <a:schemeClr val="tx1"/>
                </a:solidFill>
              </a:rPr>
              <a:t>    </a:t>
            </a:r>
            <a:r>
              <a:rPr lang="ko-KR" altLang="en-US" b="1" dirty="0" smtClean="0">
                <a:solidFill>
                  <a:schemeClr val="tx1"/>
                </a:solidFill>
              </a:rPr>
              <a:t>또는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 </a:t>
            </a:r>
            <a:r>
              <a:rPr lang="en-US" altLang="ko-KR" b="1" dirty="0" smtClean="0">
                <a:solidFill>
                  <a:schemeClr val="tx1"/>
                </a:solidFill>
              </a:rPr>
              <a:t>    </a:t>
            </a:r>
            <a:r>
              <a:rPr lang="en-US" altLang="ko-KR" b="1" dirty="0" smtClean="0">
                <a:solidFill>
                  <a:schemeClr val="tx1"/>
                </a:solidFill>
                <a:hlinkClick r:id="rId4"/>
              </a:rPr>
              <a:t>http://www.oracle.com/technetwork/java/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7624" y="2739233"/>
            <a:ext cx="6984776" cy="3763393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5031344" y="4995760"/>
            <a:ext cx="1080120" cy="288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순서도: 처리 9"/>
          <p:cNvSpPr/>
          <p:nvPr/>
        </p:nvSpPr>
        <p:spPr>
          <a:xfrm>
            <a:off x="700074" y="1183010"/>
            <a:ext cx="7812360" cy="373782"/>
          </a:xfrm>
          <a:prstGeom prst="flowChartProcess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[1] </a:t>
            </a:r>
            <a:r>
              <a:rPr lang="en-US" altLang="ko-KR" b="1" dirty="0" smtClean="0">
                <a:solidFill>
                  <a:schemeClr val="tx1"/>
                </a:solidFill>
              </a:rPr>
              <a:t>JDK </a:t>
            </a:r>
            <a:r>
              <a:rPr lang="ko-KR" altLang="en-US" b="1" dirty="0" smtClean="0">
                <a:solidFill>
                  <a:schemeClr val="tx1"/>
                </a:solidFill>
              </a:rPr>
              <a:t>다운</a:t>
            </a:r>
            <a:r>
              <a:rPr lang="ko-KR" altLang="en-US" b="1" dirty="0" smtClean="0">
                <a:solidFill>
                  <a:schemeClr val="tx1"/>
                </a:solidFill>
              </a:rPr>
              <a:t>로드 사이트 접속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3774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11" name="순서도: 처리 10"/>
          <p:cNvSpPr/>
          <p:nvPr/>
        </p:nvSpPr>
        <p:spPr>
          <a:xfrm>
            <a:off x="700074" y="404664"/>
            <a:ext cx="7812360" cy="373782"/>
          </a:xfrm>
          <a:prstGeom prst="flowChartProcess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[2] Java SE </a:t>
            </a:r>
            <a:r>
              <a:rPr lang="ko-KR" altLang="en-US" b="1" dirty="0" smtClean="0">
                <a:solidFill>
                  <a:schemeClr val="tx1"/>
                </a:solidFill>
              </a:rPr>
              <a:t>최신 버전 다운로드 및 설치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" name="순서도: 처리 11"/>
          <p:cNvSpPr/>
          <p:nvPr/>
        </p:nvSpPr>
        <p:spPr>
          <a:xfrm>
            <a:off x="1259632" y="905046"/>
            <a:ext cx="6680238" cy="1268754"/>
          </a:xfrm>
          <a:prstGeom prst="flowChartProcess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tIns="72000"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     jdk-10.0.2_windows-x64_bin.exe		64</a:t>
            </a:r>
            <a:r>
              <a:rPr lang="ko-KR" altLang="en-US" b="1" dirty="0" smtClean="0">
                <a:solidFill>
                  <a:schemeClr val="tx1"/>
                </a:solidFill>
              </a:rPr>
              <a:t>비트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     </a:t>
            </a:r>
            <a:r>
              <a:rPr lang="ko-KR" altLang="en-US" b="1" dirty="0" smtClean="0">
                <a:solidFill>
                  <a:schemeClr val="tx1"/>
                </a:solidFill>
              </a:rPr>
              <a:t>또는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 </a:t>
            </a:r>
            <a:r>
              <a:rPr lang="en-US" altLang="ko-KR" b="1" dirty="0" smtClean="0">
                <a:solidFill>
                  <a:schemeClr val="tx1"/>
                </a:solidFill>
              </a:rPr>
              <a:t>    jdk-8u181-windows-i586.exe			32</a:t>
            </a:r>
            <a:r>
              <a:rPr lang="ko-KR" altLang="en-US" b="1" dirty="0" smtClean="0">
                <a:solidFill>
                  <a:schemeClr val="tx1"/>
                </a:solidFill>
              </a:rPr>
              <a:t>비트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 </a:t>
            </a:r>
            <a:r>
              <a:rPr lang="en-US" altLang="ko-KR" b="1" dirty="0" smtClean="0">
                <a:solidFill>
                  <a:schemeClr val="tx1"/>
                </a:solidFill>
              </a:rPr>
              <a:t>    jdk-8u181-windows-x64.exe			64</a:t>
            </a:r>
            <a:r>
              <a:rPr lang="ko-KR" altLang="en-US" b="1" dirty="0" smtClean="0">
                <a:solidFill>
                  <a:schemeClr val="tx1"/>
                </a:solidFill>
              </a:rPr>
              <a:t>비트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084" y="2454874"/>
            <a:ext cx="7564340" cy="4075662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5305728" y="5357707"/>
            <a:ext cx="864096" cy="288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5395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11" name="순서도: 처리 10"/>
          <p:cNvSpPr/>
          <p:nvPr/>
        </p:nvSpPr>
        <p:spPr>
          <a:xfrm>
            <a:off x="700074" y="404664"/>
            <a:ext cx="7812360" cy="373782"/>
          </a:xfrm>
          <a:prstGeom prst="flowChartProcess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[3] </a:t>
            </a:r>
            <a:r>
              <a:rPr lang="ko-KR" altLang="en-US" b="1" dirty="0" smtClean="0">
                <a:solidFill>
                  <a:schemeClr val="tx1"/>
                </a:solidFill>
              </a:rPr>
              <a:t>환경 변수 </a:t>
            </a:r>
            <a:r>
              <a:rPr lang="ko-KR" altLang="en-US" b="1" dirty="0" smtClean="0">
                <a:solidFill>
                  <a:schemeClr val="tx1"/>
                </a:solidFill>
              </a:rPr>
              <a:t>설정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" name="순서도: 처리 11"/>
          <p:cNvSpPr/>
          <p:nvPr/>
        </p:nvSpPr>
        <p:spPr>
          <a:xfrm>
            <a:off x="1259632" y="905046"/>
            <a:ext cx="6912768" cy="579738"/>
          </a:xfrm>
          <a:prstGeom prst="flowChartProcess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tIns="72000" rtlCol="0" anchor="ctr"/>
          <a:lstStyle/>
          <a:p>
            <a:r>
              <a:rPr lang="ko-KR" altLang="en-US" b="1" dirty="0" smtClean="0">
                <a:solidFill>
                  <a:schemeClr val="tx1"/>
                </a:solidFill>
              </a:rPr>
              <a:t>▶ </a:t>
            </a:r>
            <a:r>
              <a:rPr lang="en-US" altLang="ko-KR" b="1" dirty="0">
                <a:solidFill>
                  <a:schemeClr val="tx1"/>
                </a:solidFill>
              </a:rPr>
              <a:t>JDK </a:t>
            </a:r>
            <a:r>
              <a:rPr lang="ko-KR" altLang="en-US" b="1" dirty="0">
                <a:solidFill>
                  <a:schemeClr val="tx1"/>
                </a:solidFill>
              </a:rPr>
              <a:t>설치 경로를 찾아 복사한다</a:t>
            </a:r>
            <a:r>
              <a:rPr lang="en-US" altLang="ko-KR" b="1" dirty="0">
                <a:solidFill>
                  <a:schemeClr val="tx1"/>
                </a:solidFill>
              </a:rPr>
              <a:t>.</a:t>
            </a:r>
            <a:endParaRPr lang="ko-KR" altLang="en-US" b="1" dirty="0">
              <a:solidFill>
                <a:schemeClr val="tx1"/>
              </a:solidFill>
            </a:endParaRP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    (</a:t>
            </a:r>
            <a:r>
              <a:rPr lang="ko-KR" altLang="en-US" b="1" dirty="0" smtClean="0">
                <a:solidFill>
                  <a:schemeClr val="tx1"/>
                </a:solidFill>
              </a:rPr>
              <a:t>예</a:t>
            </a:r>
            <a:r>
              <a:rPr lang="en-US" altLang="ko-KR" b="1" dirty="0">
                <a:solidFill>
                  <a:schemeClr val="tx1"/>
                </a:solidFill>
              </a:rPr>
              <a:t>) C:\Program Files\Java\jdk-10.0.1\bin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818853"/>
            <a:ext cx="7924800" cy="456247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335532" y="2081008"/>
            <a:ext cx="2444379" cy="3398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4501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12" name="순서도: 처리 11"/>
          <p:cNvSpPr/>
          <p:nvPr/>
        </p:nvSpPr>
        <p:spPr>
          <a:xfrm>
            <a:off x="1259632" y="905046"/>
            <a:ext cx="6912768" cy="579738"/>
          </a:xfrm>
          <a:prstGeom prst="flowChartProcess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tIns="72000" rtlCol="0" anchor="ctr"/>
          <a:lstStyle/>
          <a:p>
            <a:r>
              <a:rPr lang="ko-KR" altLang="en-US" b="1" dirty="0" smtClean="0">
                <a:solidFill>
                  <a:schemeClr val="tx1"/>
                </a:solidFill>
              </a:rPr>
              <a:t>▶ 바탕화면</a:t>
            </a:r>
            <a:r>
              <a:rPr lang="en-US" altLang="ko-KR" b="1" dirty="0" smtClean="0">
                <a:solidFill>
                  <a:schemeClr val="tx1"/>
                </a:solidFill>
              </a:rPr>
              <a:t>-[</a:t>
            </a:r>
            <a:r>
              <a:rPr lang="ko-KR" altLang="en-US" b="1" dirty="0" smtClean="0">
                <a:solidFill>
                  <a:schemeClr val="tx1"/>
                </a:solidFill>
              </a:rPr>
              <a:t>시작 버튼</a:t>
            </a:r>
            <a:r>
              <a:rPr lang="en-US" altLang="ko-KR" b="1" dirty="0" smtClean="0">
                <a:solidFill>
                  <a:schemeClr val="tx1"/>
                </a:solidFill>
              </a:rPr>
              <a:t>]</a:t>
            </a:r>
            <a:r>
              <a:rPr lang="ko-KR" altLang="en-US" b="1" dirty="0" smtClean="0">
                <a:solidFill>
                  <a:schemeClr val="tx1"/>
                </a:solidFill>
              </a:rPr>
              <a:t>에서 </a:t>
            </a:r>
            <a:r>
              <a:rPr lang="en-US" altLang="ko-KR" b="1" dirty="0" smtClean="0">
                <a:solidFill>
                  <a:schemeClr val="tx1"/>
                </a:solidFill>
              </a:rPr>
              <a:t>“</a:t>
            </a:r>
            <a:r>
              <a:rPr lang="ko-KR" altLang="en-US" b="1" dirty="0" smtClean="0">
                <a:solidFill>
                  <a:schemeClr val="tx1"/>
                </a:solidFill>
              </a:rPr>
              <a:t>시스템</a:t>
            </a:r>
            <a:r>
              <a:rPr lang="en-US" altLang="ko-KR" b="1" dirty="0" smtClean="0">
                <a:solidFill>
                  <a:schemeClr val="tx1"/>
                </a:solidFill>
              </a:rPr>
              <a:t>” </a:t>
            </a:r>
            <a:r>
              <a:rPr lang="ko-KR" altLang="en-US" b="1" dirty="0" smtClean="0">
                <a:solidFill>
                  <a:schemeClr val="tx1"/>
                </a:solidFill>
              </a:rPr>
              <a:t>프로그램을 실행한다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b="1" dirty="0" smtClean="0">
                <a:solidFill>
                  <a:schemeClr val="tx1"/>
                </a:solidFill>
              </a:rPr>
              <a:t>▶</a:t>
            </a:r>
            <a:r>
              <a:rPr lang="ko-KR" altLang="en-US" b="1" dirty="0" smtClean="0">
                <a:solidFill>
                  <a:schemeClr val="tx1"/>
                </a:solidFill>
              </a:rPr>
              <a:t> </a:t>
            </a:r>
            <a:r>
              <a:rPr lang="en-US" altLang="ko-KR" b="1" dirty="0" smtClean="0">
                <a:solidFill>
                  <a:schemeClr val="tx1"/>
                </a:solidFill>
              </a:rPr>
              <a:t>[</a:t>
            </a:r>
            <a:r>
              <a:rPr lang="ko-KR" altLang="en-US" b="1" dirty="0" smtClean="0">
                <a:solidFill>
                  <a:schemeClr val="tx1"/>
                </a:solidFill>
              </a:rPr>
              <a:t>고급 시스템 설정</a:t>
            </a:r>
            <a:r>
              <a:rPr lang="en-US" altLang="ko-KR" b="1" dirty="0" smtClean="0">
                <a:solidFill>
                  <a:schemeClr val="tx1"/>
                </a:solidFill>
              </a:rPr>
              <a:t>]</a:t>
            </a:r>
            <a:r>
              <a:rPr lang="ko-KR" altLang="en-US" b="1" dirty="0">
                <a:solidFill>
                  <a:schemeClr val="tx1"/>
                </a:solidFill>
              </a:rPr>
              <a:t> </a:t>
            </a:r>
            <a:r>
              <a:rPr lang="ko-KR" altLang="en-US" b="1" dirty="0" smtClean="0">
                <a:solidFill>
                  <a:schemeClr val="tx1"/>
                </a:solidFill>
              </a:rPr>
              <a:t>클릭한다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720" y="1826823"/>
            <a:ext cx="4824535" cy="3618401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2058865" y="2872578"/>
            <a:ext cx="864096" cy="288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4761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12" name="순서도: 처리 11"/>
          <p:cNvSpPr/>
          <p:nvPr/>
        </p:nvSpPr>
        <p:spPr>
          <a:xfrm>
            <a:off x="1259632" y="476672"/>
            <a:ext cx="6912768" cy="579738"/>
          </a:xfrm>
          <a:prstGeom prst="flowChartProcess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tIns="72000" rtlCol="0" anchor="ctr"/>
          <a:lstStyle/>
          <a:p>
            <a:r>
              <a:rPr lang="ko-KR" altLang="en-US" b="1" dirty="0" smtClean="0">
                <a:solidFill>
                  <a:schemeClr val="tx1"/>
                </a:solidFill>
              </a:rPr>
              <a:t>▶ </a:t>
            </a:r>
            <a:r>
              <a:rPr lang="en-US" altLang="ko-KR" b="1" dirty="0" smtClean="0">
                <a:solidFill>
                  <a:schemeClr val="tx1"/>
                </a:solidFill>
              </a:rPr>
              <a:t>[</a:t>
            </a:r>
            <a:r>
              <a:rPr lang="ko-KR" altLang="en-US" b="1" dirty="0" smtClean="0">
                <a:solidFill>
                  <a:schemeClr val="tx1"/>
                </a:solidFill>
              </a:rPr>
              <a:t>환경변수</a:t>
            </a:r>
            <a:r>
              <a:rPr lang="en-US" altLang="ko-KR" b="1" dirty="0" smtClean="0">
                <a:solidFill>
                  <a:schemeClr val="tx1"/>
                </a:solidFill>
              </a:rPr>
              <a:t>]</a:t>
            </a:r>
            <a:r>
              <a:rPr lang="ko-KR" altLang="en-US" b="1" dirty="0" smtClean="0">
                <a:solidFill>
                  <a:schemeClr val="tx1"/>
                </a:solidFill>
              </a:rPr>
              <a:t> 클릭한다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4087" y="1323975"/>
            <a:ext cx="4695825" cy="4210050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5076056" y="4653135"/>
            <a:ext cx="1543108" cy="43747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8501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12" name="순서도: 처리 11"/>
          <p:cNvSpPr/>
          <p:nvPr/>
        </p:nvSpPr>
        <p:spPr>
          <a:xfrm>
            <a:off x="1259632" y="476672"/>
            <a:ext cx="6912768" cy="579738"/>
          </a:xfrm>
          <a:prstGeom prst="flowChartProcess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tIns="72000" rtlCol="0" anchor="ctr"/>
          <a:lstStyle/>
          <a:p>
            <a:r>
              <a:rPr lang="ko-KR" altLang="en-US" b="1" dirty="0" smtClean="0">
                <a:solidFill>
                  <a:schemeClr val="tx1"/>
                </a:solidFill>
              </a:rPr>
              <a:t>▶ </a:t>
            </a:r>
            <a:r>
              <a:rPr lang="ko-KR" altLang="en-US" b="1" dirty="0" smtClean="0">
                <a:solidFill>
                  <a:schemeClr val="tx1"/>
                </a:solidFill>
              </a:rPr>
              <a:t>③에 복사한 내용을 </a:t>
            </a:r>
            <a:r>
              <a:rPr lang="ko-KR" altLang="en-US" b="1" dirty="0" err="1" smtClean="0">
                <a:solidFill>
                  <a:schemeClr val="tx1"/>
                </a:solidFill>
              </a:rPr>
              <a:t>붙여넣는다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5537" y="1340768"/>
            <a:ext cx="4352925" cy="3867150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2699792" y="3820603"/>
            <a:ext cx="1543108" cy="2028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4641133" y="4312972"/>
            <a:ext cx="971876" cy="35758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4083968" y="2475492"/>
            <a:ext cx="2316831" cy="19745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순서도: 처리 12"/>
          <p:cNvSpPr/>
          <p:nvPr/>
        </p:nvSpPr>
        <p:spPr>
          <a:xfrm>
            <a:off x="2319218" y="3692665"/>
            <a:ext cx="380574" cy="430583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tIns="72000" rtlCol="0" anchor="ctr"/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①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4" name="순서도: 처리 13"/>
          <p:cNvSpPr/>
          <p:nvPr/>
        </p:nvSpPr>
        <p:spPr>
          <a:xfrm>
            <a:off x="4274626" y="4097680"/>
            <a:ext cx="380574" cy="430583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tIns="72000" rtlCol="0" anchor="ctr"/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②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6" name="순서도: 처리 15"/>
          <p:cNvSpPr/>
          <p:nvPr/>
        </p:nvSpPr>
        <p:spPr>
          <a:xfrm>
            <a:off x="4335442" y="2078343"/>
            <a:ext cx="380574" cy="430583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tIns="72000" rtlCol="0" anchor="ctr"/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③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8" name="순서도: 처리 17"/>
          <p:cNvSpPr/>
          <p:nvPr/>
        </p:nvSpPr>
        <p:spPr>
          <a:xfrm>
            <a:off x="3923928" y="1075368"/>
            <a:ext cx="4683967" cy="422792"/>
          </a:xfrm>
          <a:prstGeom prst="flowChartProcess">
            <a:avLst/>
          </a:prstGeom>
          <a:solidFill>
            <a:srgbClr val="FFFF0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tIns="72000"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C:\Program Files\Java\jdk-10.0.1\bin;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7712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8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7787" y="1340768"/>
            <a:ext cx="6448425" cy="4210050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1347786" y="2075336"/>
            <a:ext cx="3584253" cy="1910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1347787" y="2077641"/>
            <a:ext cx="3584253" cy="1910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순서도: 처리 18"/>
          <p:cNvSpPr/>
          <p:nvPr/>
        </p:nvSpPr>
        <p:spPr>
          <a:xfrm>
            <a:off x="700074" y="404664"/>
            <a:ext cx="7812360" cy="373782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[3] </a:t>
            </a:r>
            <a:r>
              <a:rPr lang="ko-KR" altLang="en-US" b="1" dirty="0">
                <a:solidFill>
                  <a:schemeClr val="tx1"/>
                </a:solidFill>
              </a:rPr>
              <a:t>명령프롬프트 창에서 </a:t>
            </a:r>
            <a:r>
              <a:rPr lang="en-US" altLang="ko-KR" b="1" dirty="0">
                <a:solidFill>
                  <a:schemeClr val="tx1"/>
                </a:solidFill>
              </a:rPr>
              <a:t>java </a:t>
            </a:r>
            <a:r>
              <a:rPr lang="ko-KR" altLang="en-US" b="1" dirty="0">
                <a:solidFill>
                  <a:schemeClr val="tx1"/>
                </a:solidFill>
              </a:rPr>
              <a:t>명령이 실행되는지 확인한다</a:t>
            </a:r>
            <a:r>
              <a:rPr lang="en-US" altLang="ko-KR" b="1" dirty="0">
                <a:solidFill>
                  <a:schemeClr val="tx1"/>
                </a:solidFill>
              </a:rPr>
              <a:t>.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7303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6" name="순서도: 처리 5"/>
          <p:cNvSpPr/>
          <p:nvPr/>
        </p:nvSpPr>
        <p:spPr>
          <a:xfrm>
            <a:off x="539552" y="398215"/>
            <a:ext cx="5571912" cy="510505"/>
          </a:xfrm>
          <a:prstGeom prst="flowChartProcess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algn="ctr"/>
            <a:r>
              <a:rPr lang="en-US" altLang="ko-KR" sz="2400" b="1" dirty="0" smtClean="0"/>
              <a:t>Eclipse </a:t>
            </a:r>
            <a:r>
              <a:rPr lang="ko-KR" altLang="en-US" sz="2400" b="1" dirty="0" smtClean="0"/>
              <a:t>통합 개발 환경</a:t>
            </a:r>
            <a:r>
              <a:rPr lang="en-US" altLang="ko-KR" sz="2400" b="1" dirty="0" smtClean="0"/>
              <a:t>(IDE) </a:t>
            </a:r>
            <a:r>
              <a:rPr lang="ko-KR" altLang="en-US" sz="2400" b="1" dirty="0" smtClean="0"/>
              <a:t>설치</a:t>
            </a:r>
            <a:endParaRPr lang="ko-KR" altLang="en-US" sz="2400" b="1" dirty="0"/>
          </a:p>
        </p:txBody>
      </p:sp>
      <p:sp>
        <p:nvSpPr>
          <p:cNvPr id="7" name="순서도: 처리 6"/>
          <p:cNvSpPr/>
          <p:nvPr/>
        </p:nvSpPr>
        <p:spPr>
          <a:xfrm>
            <a:off x="4111372" y="1210494"/>
            <a:ext cx="3412956" cy="346298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     </a:t>
            </a:r>
            <a:r>
              <a:rPr lang="en-US" altLang="ko-KR" b="1" dirty="0" smtClean="0">
                <a:solidFill>
                  <a:schemeClr val="tx1"/>
                </a:solidFill>
                <a:hlinkClick r:id="rId3"/>
              </a:rPr>
              <a:t>http://www.eclipse.org/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0" name="순서도: 처리 9"/>
          <p:cNvSpPr/>
          <p:nvPr/>
        </p:nvSpPr>
        <p:spPr>
          <a:xfrm>
            <a:off x="700074" y="1183010"/>
            <a:ext cx="3511886" cy="373782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[1] </a:t>
            </a:r>
            <a:r>
              <a:rPr lang="ko-KR" altLang="en-US" b="1" dirty="0" err="1" smtClean="0">
                <a:solidFill>
                  <a:schemeClr val="tx1"/>
                </a:solidFill>
              </a:rPr>
              <a:t>이클립스</a:t>
            </a:r>
            <a:r>
              <a:rPr lang="ko-KR" altLang="en-US" b="1" dirty="0" smtClean="0">
                <a:solidFill>
                  <a:schemeClr val="tx1"/>
                </a:solidFill>
              </a:rPr>
              <a:t> 공식 사이트 접속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568" y="1852858"/>
            <a:ext cx="7870160" cy="4240438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6883020" y="2493196"/>
            <a:ext cx="1100919" cy="3728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1074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>
          <a:solidFill>
            <a:schemeClr val="bg1">
              <a:lumMod val="50000"/>
            </a:schemeClr>
          </a:solidFill>
        </a:ln>
      </a:spPr>
      <a:bodyPr rtlCol="0" anchor="ctr"/>
      <a:lstStyle>
        <a:defPPr algn="ctr">
          <a:defRPr dirty="0"/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12584</TotalTime>
  <Words>350</Words>
  <Application>Microsoft Office PowerPoint</Application>
  <PresentationFormat>화면 슬라이드 쇼(4:3)</PresentationFormat>
  <Paragraphs>74</Paragraphs>
  <Slides>13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a옛날목욕탕B</vt:lpstr>
      <vt:lpstr>HY견고딕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ichskr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YSH</cp:lastModifiedBy>
  <cp:revision>1171</cp:revision>
  <dcterms:created xsi:type="dcterms:W3CDTF">2012-10-22T08:23:57Z</dcterms:created>
  <dcterms:modified xsi:type="dcterms:W3CDTF">2018-08-15T10:27:49Z</dcterms:modified>
</cp:coreProperties>
</file>