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2" r:id="rId4"/>
    <p:sldId id="259" r:id="rId5"/>
    <p:sldId id="260" r:id="rId6"/>
    <p:sldId id="261" r:id="rId7"/>
    <p:sldId id="267" r:id="rId8"/>
    <p:sldId id="263" r:id="rId9"/>
    <p:sldId id="268" r:id="rId10"/>
    <p:sldId id="266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17643-60B8-4D8E-9CFF-584ED946C892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4D72C-620C-40C8-9B55-10070559D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1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4D72C-620C-40C8-9B55-10070559DB8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74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4D72C-620C-40C8-9B55-10070559DB8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44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4D72C-620C-40C8-9B55-10070559DB8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83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4D72C-620C-40C8-9B55-10070559DB8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46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4D72C-620C-40C8-9B55-10070559DB8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1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95%B1%EC%9D%B8%EB%B2%A4%ED%84%B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pinventor.mit.edu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3705" y="1412776"/>
            <a:ext cx="51090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프로그램을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이용한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피지컬</a:t>
            </a:r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컴퓨팅 프로젝트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0072" y="3873080"/>
            <a:ext cx="303640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인천전자마이스터고</a:t>
            </a:r>
            <a:r>
              <a:rPr lang="ko-KR" altLang="en-US" dirty="0" smtClean="0">
                <a:latin typeface="+mj-ea"/>
                <a:ea typeface="+mj-ea"/>
              </a:rPr>
              <a:t> 윤상현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04308"/>
            <a:ext cx="1122610" cy="1347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5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644"/>
            <a:ext cx="561305" cy="67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92879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인벤터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화면 구성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873685"/>
            <a:ext cx="91440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230965" y="260648"/>
            <a:ext cx="3938353" cy="38504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디자이너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(Designer)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4" y="1687730"/>
            <a:ext cx="1760220" cy="39014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787" y="1103550"/>
            <a:ext cx="1767840" cy="16306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5597" y="2895854"/>
            <a:ext cx="1760220" cy="28803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8649" y="1098804"/>
            <a:ext cx="1767840" cy="11353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1588" y="2671665"/>
            <a:ext cx="1760220" cy="214122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969" y="1090515"/>
            <a:ext cx="1760220" cy="265176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969" y="3866587"/>
            <a:ext cx="1760220" cy="21412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3641" y="1098804"/>
            <a:ext cx="1760220" cy="138684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3641" y="2895854"/>
            <a:ext cx="1760220" cy="139446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48910" y="1098804"/>
            <a:ext cx="1002086" cy="432048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팔레트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(</a:t>
            </a:r>
            <a:r>
              <a:rPr lang="ko-KR" altLang="en-US" sz="1200" dirty="0" smtClean="0">
                <a:solidFill>
                  <a:srgbClr val="0070C0"/>
                </a:solidFill>
              </a:rPr>
              <a:t>클래스</a:t>
            </a:r>
            <a:r>
              <a:rPr lang="en-US" altLang="ko-KR" sz="1200" dirty="0" smtClean="0">
                <a:solidFill>
                  <a:srgbClr val="0070C0"/>
                </a:solidFill>
              </a:rPr>
              <a:t>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7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78" y="1412776"/>
            <a:ext cx="7377043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644"/>
            <a:ext cx="561305" cy="67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92879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인벤터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화면 구성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873685"/>
            <a:ext cx="91440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230965" y="260648"/>
            <a:ext cx="3938353" cy="38504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블록 편집기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(Blocks Editor)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88680" y="3322320"/>
            <a:ext cx="923940" cy="381000"/>
          </a:xfrm>
          <a:prstGeom prst="roundRect">
            <a:avLst/>
          </a:prstGeom>
          <a:noFill/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88680" y="2087880"/>
            <a:ext cx="923940" cy="1211580"/>
          </a:xfrm>
          <a:prstGeom prst="roundRect">
            <a:avLst>
              <a:gd name="adj" fmla="val 9244"/>
            </a:avLst>
          </a:prstGeom>
          <a:noFill/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88680" y="3726180"/>
            <a:ext cx="923940" cy="403860"/>
          </a:xfrm>
          <a:prstGeom prst="roundRect">
            <a:avLst/>
          </a:prstGeom>
          <a:noFill/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916" y="2477646"/>
            <a:ext cx="1078575" cy="432048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공통블록</a:t>
            </a:r>
            <a:r>
              <a:rPr lang="en-US" altLang="ko-KR" sz="1100" b="1" dirty="0" smtClean="0">
                <a:solidFill>
                  <a:schemeClr val="tx1"/>
                </a:solidFill>
              </a:rPr>
              <a:t/>
            </a:r>
            <a:br>
              <a:rPr lang="en-US" altLang="ko-KR" sz="1100" b="1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rgbClr val="0070C0"/>
                </a:solidFill>
              </a:rPr>
              <a:t>(</a:t>
            </a:r>
            <a:r>
              <a:rPr lang="ko-KR" altLang="en-US" sz="800" dirty="0" smtClean="0">
                <a:solidFill>
                  <a:srgbClr val="0070C0"/>
                </a:solidFill>
              </a:rPr>
              <a:t>명령 조각</a:t>
            </a:r>
            <a:r>
              <a:rPr lang="en-US" altLang="ko-KR" sz="800" dirty="0" smtClean="0">
                <a:solidFill>
                  <a:srgbClr val="0070C0"/>
                </a:solidFill>
              </a:rPr>
              <a:t>)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916" y="3318892"/>
            <a:ext cx="1078575" cy="369188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컴포넌트</a:t>
            </a:r>
            <a:r>
              <a:rPr lang="en-US" altLang="ko-KR" sz="1100" b="1" dirty="0" smtClean="0">
                <a:solidFill>
                  <a:schemeClr val="tx1"/>
                </a:solidFill>
              </a:rPr>
              <a:t/>
            </a:r>
            <a:br>
              <a:rPr lang="en-US" altLang="ko-KR" sz="1100" b="1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rgbClr val="0070C0"/>
                </a:solidFill>
              </a:rPr>
              <a:t>(</a:t>
            </a:r>
            <a:r>
              <a:rPr lang="ko-KR" altLang="en-US" sz="800" dirty="0" smtClean="0">
                <a:solidFill>
                  <a:srgbClr val="0070C0"/>
                </a:solidFill>
              </a:rPr>
              <a:t>객체</a:t>
            </a:r>
            <a:r>
              <a:rPr lang="en-US" altLang="ko-KR" sz="800" dirty="0" smtClean="0">
                <a:solidFill>
                  <a:srgbClr val="0070C0"/>
                </a:solidFill>
              </a:rPr>
              <a:t>)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916" y="3741420"/>
            <a:ext cx="1078575" cy="369188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모든 컴포넌트</a:t>
            </a:r>
            <a:r>
              <a:rPr lang="en-US" altLang="ko-KR" sz="1100" b="1" dirty="0" smtClean="0">
                <a:solidFill>
                  <a:schemeClr val="tx1"/>
                </a:solidFill>
              </a:rPr>
              <a:t/>
            </a:r>
            <a:br>
              <a:rPr lang="en-US" altLang="ko-KR" sz="1100" b="1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rgbClr val="0070C0"/>
                </a:solidFill>
              </a:rPr>
              <a:t>(</a:t>
            </a:r>
            <a:r>
              <a:rPr lang="ko-KR" altLang="en-US" sz="800" dirty="0" smtClean="0">
                <a:solidFill>
                  <a:srgbClr val="0070C0"/>
                </a:solidFill>
              </a:rPr>
              <a:t>컴포넌트 할당</a:t>
            </a:r>
            <a:r>
              <a:rPr lang="en-US" altLang="ko-KR" sz="800" dirty="0" smtClean="0">
                <a:solidFill>
                  <a:srgbClr val="0070C0"/>
                </a:solidFill>
              </a:rPr>
              <a:t>)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8" y="2110740"/>
            <a:ext cx="1584176" cy="3478500"/>
          </a:xfrm>
          <a:prstGeom prst="roundRect">
            <a:avLst>
              <a:gd name="adj" fmla="val 9244"/>
            </a:avLst>
          </a:prstGeom>
          <a:noFill/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411759" y="3296796"/>
            <a:ext cx="1656185" cy="432048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컴포넌트 제어 블록</a:t>
            </a:r>
            <a:r>
              <a:rPr lang="en-US" altLang="ko-KR" sz="1100" b="1" dirty="0" smtClean="0">
                <a:solidFill>
                  <a:schemeClr val="tx1"/>
                </a:solidFill>
              </a:rPr>
              <a:t/>
            </a:r>
            <a:br>
              <a:rPr lang="en-US" altLang="ko-KR" sz="1100" b="1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rgbClr val="0070C0"/>
                </a:solidFill>
              </a:rPr>
              <a:t>(</a:t>
            </a:r>
            <a:r>
              <a:rPr lang="ko-KR" altLang="en-US" sz="800" dirty="0" smtClean="0">
                <a:solidFill>
                  <a:srgbClr val="0070C0"/>
                </a:solidFill>
              </a:rPr>
              <a:t>이벤트 처리</a:t>
            </a:r>
            <a:r>
              <a:rPr lang="en-US" altLang="ko-KR" sz="800" dirty="0" smtClean="0">
                <a:solidFill>
                  <a:srgbClr val="0070C0"/>
                </a:solidFill>
              </a:rPr>
              <a:t>, </a:t>
            </a:r>
            <a:r>
              <a:rPr lang="ko-KR" altLang="en-US" sz="800" dirty="0" smtClean="0">
                <a:solidFill>
                  <a:srgbClr val="0070C0"/>
                </a:solidFill>
              </a:rPr>
              <a:t>속성</a:t>
            </a:r>
            <a:r>
              <a:rPr lang="en-US" altLang="ko-KR" sz="800" dirty="0" smtClean="0">
                <a:solidFill>
                  <a:srgbClr val="0070C0"/>
                </a:solidFill>
              </a:rPr>
              <a:t>, </a:t>
            </a:r>
            <a:r>
              <a:rPr lang="ko-KR" altLang="en-US" sz="800" dirty="0" err="1" smtClean="0">
                <a:solidFill>
                  <a:srgbClr val="0070C0"/>
                </a:solidFill>
              </a:rPr>
              <a:t>메소드</a:t>
            </a:r>
            <a:r>
              <a:rPr lang="en-US" altLang="ko-KR" sz="800" dirty="0" smtClean="0">
                <a:solidFill>
                  <a:srgbClr val="0070C0"/>
                </a:solidFill>
              </a:rPr>
              <a:t>)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16016" y="2204864"/>
            <a:ext cx="1656185" cy="432048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블록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뷰어</a:t>
            </a:r>
            <a:r>
              <a:rPr lang="en-US" altLang="ko-KR" sz="1100" b="1" dirty="0" smtClean="0">
                <a:solidFill>
                  <a:schemeClr val="tx1"/>
                </a:solidFill>
              </a:rPr>
              <a:t/>
            </a:r>
            <a:br>
              <a:rPr lang="en-US" altLang="ko-KR" sz="1100" b="1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rgbClr val="0070C0"/>
                </a:solidFill>
              </a:rPr>
              <a:t>(</a:t>
            </a:r>
            <a:r>
              <a:rPr lang="ko-KR" altLang="en-US" sz="800" dirty="0" smtClean="0">
                <a:solidFill>
                  <a:srgbClr val="0070C0"/>
                </a:solidFill>
              </a:rPr>
              <a:t>블록 명령어 코딩 공간</a:t>
            </a:r>
            <a:r>
              <a:rPr lang="en-US" altLang="ko-KR" sz="800" dirty="0" smtClean="0">
                <a:solidFill>
                  <a:srgbClr val="0070C0"/>
                </a:solidFill>
              </a:rPr>
              <a:t>)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84368" y="2193434"/>
            <a:ext cx="1152128" cy="41146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백팩</a:t>
            </a:r>
            <a:r>
              <a:rPr lang="en-US" altLang="ko-KR" sz="1100" b="1" dirty="0" smtClean="0">
                <a:solidFill>
                  <a:schemeClr val="tx1"/>
                </a:solidFill>
              </a:rPr>
              <a:t/>
            </a:r>
            <a:br>
              <a:rPr lang="en-US" altLang="ko-KR" sz="1100" b="1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rgbClr val="0070C0"/>
                </a:solidFill>
              </a:rPr>
              <a:t>(</a:t>
            </a:r>
            <a:r>
              <a:rPr lang="ko-KR" altLang="en-US" sz="800" dirty="0" smtClean="0">
                <a:solidFill>
                  <a:srgbClr val="0070C0"/>
                </a:solidFill>
              </a:rPr>
              <a:t>반복 사용 블록 저장</a:t>
            </a:r>
            <a:r>
              <a:rPr lang="en-US" altLang="ko-KR" sz="800" dirty="0" smtClean="0">
                <a:solidFill>
                  <a:srgbClr val="0070C0"/>
                </a:solidFill>
              </a:rPr>
              <a:t>)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956376" y="4406642"/>
            <a:ext cx="1080120" cy="18905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가운데 배치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956376" y="4599404"/>
            <a:ext cx="1080120" cy="18905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블록 확대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956376" y="4794428"/>
            <a:ext cx="1080120" cy="18905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블록 축소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956376" y="5157192"/>
            <a:ext cx="1080120" cy="18905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블록 삭제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644"/>
            <a:ext cx="561305" cy="67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92879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인벤터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화면 구성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873685"/>
            <a:ext cx="91440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230965" y="260648"/>
            <a:ext cx="3938353" cy="38504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블록 편집기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(Blocks Editor)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95624"/>
            <a:ext cx="2005416" cy="432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10288"/>
            <a:ext cx="103134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36" y="5600372"/>
            <a:ext cx="2005416" cy="63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40" y="1304197"/>
            <a:ext cx="964352" cy="171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388" y="1297387"/>
            <a:ext cx="1422316" cy="319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8960"/>
          <a:stretch/>
        </p:blipFill>
        <p:spPr bwMode="auto">
          <a:xfrm>
            <a:off x="4543597" y="4481015"/>
            <a:ext cx="1417108" cy="16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920" y="1292196"/>
            <a:ext cx="1412832" cy="1406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1" y="1292197"/>
            <a:ext cx="1493560" cy="493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1637204" y="950248"/>
            <a:ext cx="1706269" cy="28190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[</a:t>
            </a:r>
            <a:r>
              <a:rPr lang="ko-KR" altLang="en-US" sz="1400" dirty="0" smtClean="0">
                <a:solidFill>
                  <a:schemeClr val="bg1"/>
                </a:solidFill>
              </a:rPr>
              <a:t>제어</a:t>
            </a:r>
            <a:r>
              <a:rPr lang="en-US" altLang="ko-KR" sz="1400" dirty="0" smtClean="0">
                <a:solidFill>
                  <a:schemeClr val="bg1"/>
                </a:solidFill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</a:rPr>
              <a:t>블록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35641" y="950248"/>
            <a:ext cx="983019" cy="28190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dirty="0" smtClean="0">
                <a:solidFill>
                  <a:schemeClr val="bg1"/>
                </a:solidFill>
              </a:rPr>
              <a:t>논리</a:t>
            </a:r>
            <a:r>
              <a:rPr lang="en-US" altLang="ko-KR" sz="1200" dirty="0" smtClean="0">
                <a:solidFill>
                  <a:schemeClr val="bg1"/>
                </a:solidFill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</a:rPr>
              <a:t>블록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75429" y="950248"/>
            <a:ext cx="1385276" cy="28190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[</a:t>
            </a:r>
            <a:r>
              <a:rPr lang="ko-KR" altLang="en-US" sz="1400" dirty="0" smtClean="0">
                <a:solidFill>
                  <a:schemeClr val="bg1"/>
                </a:solidFill>
              </a:rPr>
              <a:t>수학</a:t>
            </a:r>
            <a:r>
              <a:rPr lang="en-US" altLang="ko-KR" sz="1400" dirty="0" smtClean="0">
                <a:solidFill>
                  <a:schemeClr val="bg1"/>
                </a:solidFill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</a:rPr>
              <a:t>블록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52321" y="950248"/>
            <a:ext cx="1493560" cy="28190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[</a:t>
            </a:r>
            <a:r>
              <a:rPr lang="ko-KR" altLang="en-US" sz="1400" dirty="0" smtClean="0">
                <a:solidFill>
                  <a:schemeClr val="bg1"/>
                </a:solidFill>
              </a:rPr>
              <a:t>텍스트</a:t>
            </a:r>
            <a:r>
              <a:rPr lang="en-US" altLang="ko-KR" sz="1400" dirty="0" smtClean="0">
                <a:solidFill>
                  <a:schemeClr val="bg1"/>
                </a:solidFill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</a:rPr>
              <a:t>블록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644"/>
            <a:ext cx="561305" cy="67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92879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인벤터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화면 구성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873685"/>
            <a:ext cx="91440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230965" y="260648"/>
            <a:ext cx="3938353" cy="38504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블록 편집기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(Blocks Editor)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07527"/>
            <a:ext cx="1706269" cy="3498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15911"/>
            <a:ext cx="1706269" cy="33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07899"/>
            <a:ext cx="1703202" cy="357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515911"/>
            <a:ext cx="1728192" cy="193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844" y="4057176"/>
            <a:ext cx="1730499" cy="167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187624" y="1130867"/>
            <a:ext cx="1706269" cy="28190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[</a:t>
            </a:r>
            <a:r>
              <a:rPr lang="ko-KR" altLang="en-US" sz="1400" dirty="0" smtClean="0">
                <a:solidFill>
                  <a:schemeClr val="bg1"/>
                </a:solidFill>
              </a:rPr>
              <a:t>리스트</a:t>
            </a:r>
            <a:r>
              <a:rPr lang="en-US" altLang="ko-KR" sz="1400" dirty="0" smtClean="0">
                <a:solidFill>
                  <a:schemeClr val="bg1"/>
                </a:solidFill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</a:rPr>
              <a:t>블록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4957" y="1130867"/>
            <a:ext cx="1706269" cy="28190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[</a:t>
            </a:r>
            <a:r>
              <a:rPr lang="ko-KR" altLang="en-US" sz="1400" dirty="0" smtClean="0">
                <a:solidFill>
                  <a:schemeClr val="bg1"/>
                </a:solidFill>
              </a:rPr>
              <a:t>색상</a:t>
            </a:r>
            <a:r>
              <a:rPr lang="en-US" altLang="ko-KR" sz="1400" dirty="0" smtClean="0">
                <a:solidFill>
                  <a:schemeClr val="bg1"/>
                </a:solidFill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</a:rPr>
              <a:t> 블록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07958" y="1130867"/>
            <a:ext cx="1706269" cy="28190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[</a:t>
            </a:r>
            <a:r>
              <a:rPr lang="ko-KR" altLang="en-US" sz="1400" dirty="0" smtClean="0">
                <a:solidFill>
                  <a:schemeClr val="bg1"/>
                </a:solidFill>
              </a:rPr>
              <a:t>변수</a:t>
            </a:r>
            <a:r>
              <a:rPr lang="en-US" altLang="ko-KR" sz="1400" dirty="0" smtClean="0">
                <a:solidFill>
                  <a:schemeClr val="bg1"/>
                </a:solidFill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</a:rPr>
              <a:t> 블록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07958" y="3651147"/>
            <a:ext cx="1706269" cy="28190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[</a:t>
            </a:r>
            <a:r>
              <a:rPr lang="ko-KR" altLang="en-US" sz="1400" dirty="0" smtClean="0">
                <a:solidFill>
                  <a:schemeClr val="bg1"/>
                </a:solidFill>
              </a:rPr>
              <a:t>함수</a:t>
            </a:r>
            <a:r>
              <a:rPr lang="en-US" altLang="ko-KR" sz="1400" dirty="0" smtClean="0">
                <a:solidFill>
                  <a:schemeClr val="bg1"/>
                </a:solidFill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</a:rPr>
              <a:t> 블록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9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644"/>
            <a:ext cx="561305" cy="67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73685"/>
            <a:ext cx="91440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584" y="9287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인벤터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기초 실습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8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644"/>
            <a:ext cx="561305" cy="67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0" y="873685"/>
            <a:ext cx="91440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584" y="92879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인벤터는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무엇인가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1484784"/>
            <a:ext cx="7200800" cy="5760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안드로이드</a:t>
            </a:r>
            <a:r>
              <a:rPr lang="ko-KR" altLang="en-US" b="1" dirty="0" smtClean="0">
                <a:solidFill>
                  <a:srgbClr val="FF0000"/>
                </a:solidFill>
              </a:rPr>
              <a:t> 운영체제에서 실행되는 프로그램</a:t>
            </a:r>
            <a:r>
              <a:rPr lang="ko-KR" altLang="en-US" dirty="0" smtClean="0">
                <a:solidFill>
                  <a:schemeClr val="tx1"/>
                </a:solidFill>
              </a:rPr>
              <a:t>을 만드는 저작도구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71600" y="2276872"/>
            <a:ext cx="7200800" cy="5760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hlinkClick r:id="rId3"/>
              </a:rPr>
              <a:t>오픈 소스 웹 애플리케이션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71600" y="3861048"/>
            <a:ext cx="7200800" cy="5760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 언어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자바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kawa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스킴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71600" y="4653136"/>
            <a:ext cx="7200800" cy="5760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원저작자는 </a:t>
            </a:r>
            <a:r>
              <a:rPr lang="ko-KR" altLang="en-US" dirty="0" err="1" smtClean="0">
                <a:solidFill>
                  <a:schemeClr val="tx1"/>
                </a:solidFill>
              </a:rPr>
              <a:t>구글</a:t>
            </a:r>
            <a:r>
              <a:rPr lang="ko-KR" altLang="en-US" dirty="0" smtClean="0">
                <a:solidFill>
                  <a:schemeClr val="tx1"/>
                </a:solidFill>
              </a:rPr>
              <a:t> →</a:t>
            </a:r>
            <a:r>
              <a:rPr lang="en-US" altLang="ko-KR" dirty="0" smtClean="0">
                <a:solidFill>
                  <a:schemeClr val="tx1"/>
                </a:solidFill>
              </a:rPr>
              <a:t> MIT</a:t>
            </a:r>
            <a:r>
              <a:rPr lang="ko-KR" altLang="en-US" dirty="0" smtClean="0">
                <a:solidFill>
                  <a:schemeClr val="tx1"/>
                </a:solidFill>
              </a:rPr>
              <a:t>가 운영 관리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→ </a:t>
            </a:r>
            <a:r>
              <a:rPr lang="en-US" altLang="ko-KR" dirty="0" smtClean="0">
                <a:solidFill>
                  <a:schemeClr val="tx1"/>
                </a:solidFill>
              </a:rPr>
              <a:t>App Inventor 2 </a:t>
            </a:r>
            <a:r>
              <a:rPr lang="ko-KR" altLang="en-US" dirty="0" smtClean="0">
                <a:solidFill>
                  <a:schemeClr val="tx1"/>
                </a:solidFill>
              </a:rPr>
              <a:t>출시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71600" y="3068960"/>
            <a:ext cx="7200800" cy="5760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교육용 블록 프로그래밍 언어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22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아래쪽 화살표 17"/>
          <p:cNvSpPr/>
          <p:nvPr/>
        </p:nvSpPr>
        <p:spPr>
          <a:xfrm>
            <a:off x="4439562" y="1772816"/>
            <a:ext cx="768932" cy="3348228"/>
          </a:xfrm>
          <a:prstGeom prst="downArrow">
            <a:avLst>
              <a:gd name="adj1" fmla="val 53830"/>
              <a:gd name="adj2" fmla="val 1867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644"/>
            <a:ext cx="561305" cy="67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0" y="873685"/>
            <a:ext cx="91440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584" y="92879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인벤터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준비하기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1376628"/>
            <a:ext cx="4608512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크롬 설치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5776" y="2125511"/>
            <a:ext cx="4608512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구글</a:t>
            </a:r>
            <a:r>
              <a:rPr lang="ko-KR" altLang="en-US" dirty="0" smtClean="0">
                <a:solidFill>
                  <a:schemeClr val="tx1"/>
                </a:solidFill>
              </a:rPr>
              <a:t> 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5776" y="2874394"/>
            <a:ext cx="4608512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앱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인벤터</a:t>
            </a:r>
            <a:r>
              <a:rPr lang="ko-KR" altLang="en-US" b="1" dirty="0" smtClean="0">
                <a:solidFill>
                  <a:srgbClr val="FF0000"/>
                </a:solidFill>
              </a:rPr>
              <a:t> 접속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000000"/>
                </a:solidFill>
                <a:hlinkClick r:id="rId3"/>
              </a:rPr>
              <a:t>http://</a:t>
            </a:r>
            <a:r>
              <a:rPr lang="en-US" altLang="ko-KR" dirty="0" smtClean="0">
                <a:solidFill>
                  <a:srgbClr val="000000"/>
                </a:solidFill>
                <a:hlinkClick r:id="rId3"/>
              </a:rPr>
              <a:t>appinventor.mit.edu</a:t>
            </a:r>
            <a:endParaRPr lang="en-US" altLang="ko-KR" dirty="0" smtClean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55776" y="3623277"/>
            <a:ext cx="4608512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en-US" altLang="ko-KR" b="1" dirty="0" smtClean="0">
                <a:solidFill>
                  <a:srgbClr val="FF0000"/>
                </a:solidFill>
              </a:rPr>
              <a:t>Create apps!</a:t>
            </a:r>
            <a:r>
              <a:rPr lang="en-US" altLang="ko-KR" dirty="0" smtClean="0">
                <a:solidFill>
                  <a:schemeClr val="tx1"/>
                </a:solidFill>
              </a:rPr>
              <a:t>] </a:t>
            </a:r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55776" y="5121044"/>
            <a:ext cx="4608512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언어를 한국어로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663659"/>
            <a:ext cx="14382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6"/>
          <a:stretch/>
        </p:blipFill>
        <p:spPr bwMode="auto">
          <a:xfrm>
            <a:off x="650600" y="2284513"/>
            <a:ext cx="1380004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340602" y="2384740"/>
            <a:ext cx="69000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2390" y="3738410"/>
            <a:ext cx="1393633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2" idx="1"/>
            <a:endCxn id="13" idx="3"/>
          </p:cNvCxnSpPr>
          <p:nvPr/>
        </p:nvCxnSpPr>
        <p:spPr>
          <a:xfrm flipH="1" flipV="1">
            <a:off x="2030604" y="2528756"/>
            <a:ext cx="525172" cy="288032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555776" y="4372160"/>
            <a:ext cx="4608512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구글</a:t>
            </a:r>
            <a:r>
              <a:rPr lang="ko-KR" altLang="en-US" dirty="0" smtClean="0">
                <a:solidFill>
                  <a:schemeClr val="tx1"/>
                </a:solidFill>
              </a:rPr>
              <a:t> 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133612" y="989520"/>
            <a:ext cx="421852" cy="380807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23928" y="3045421"/>
            <a:ext cx="4845074" cy="144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(1) </a:t>
            </a:r>
            <a:r>
              <a:rPr lang="ko-KR" altLang="en-US" sz="1400" dirty="0" err="1">
                <a:solidFill>
                  <a:schemeClr val="tx1"/>
                </a:solidFill>
              </a:rPr>
              <a:t>스마트폰과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PC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en-US" altLang="ko-KR" sz="1400" b="1" u="sng" dirty="0">
                <a:solidFill>
                  <a:srgbClr val="FF0000"/>
                </a:solidFill>
              </a:rPr>
              <a:t>USB</a:t>
            </a:r>
            <a:r>
              <a:rPr lang="ko-KR" altLang="en-US" sz="1400" b="1" u="sng" dirty="0">
                <a:solidFill>
                  <a:srgbClr val="FF0000"/>
                </a:solidFill>
              </a:rPr>
              <a:t>케이블</a:t>
            </a:r>
            <a:r>
              <a:rPr lang="ko-KR" altLang="en-US" sz="1400" dirty="0">
                <a:solidFill>
                  <a:schemeClr val="tx1"/>
                </a:solidFill>
              </a:rPr>
              <a:t>로 연결한다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(2) </a:t>
            </a:r>
            <a:r>
              <a:rPr lang="en-US" altLang="ko-KR" sz="1400" dirty="0">
                <a:solidFill>
                  <a:schemeClr val="tx1"/>
                </a:solidFill>
              </a:rPr>
              <a:t>MIT App Inventor Tolls </a:t>
            </a:r>
            <a:r>
              <a:rPr lang="ko-KR" altLang="en-US" sz="1400" dirty="0" smtClean="0">
                <a:solidFill>
                  <a:schemeClr val="tx1"/>
                </a:solidFill>
              </a:rPr>
              <a:t>프로그램을 설치한다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  </a:t>
            </a:r>
            <a:r>
              <a:rPr lang="ko-KR" altLang="en-US" sz="1400" dirty="0" smtClean="0">
                <a:solidFill>
                  <a:schemeClr val="tx1"/>
                </a:solidFill>
              </a:rPr>
              <a:t>→ 바탕화면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b="1" u="sng" dirty="0" err="1" smtClean="0">
                <a:solidFill>
                  <a:srgbClr val="FF0000"/>
                </a:solidFill>
              </a:rPr>
              <a:t>aiStarter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를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실행한다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(5)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인벤터</a:t>
            </a:r>
            <a:r>
              <a:rPr lang="ko-KR" altLang="en-US" sz="1400" dirty="0" smtClean="0">
                <a:solidFill>
                  <a:schemeClr val="tx1"/>
                </a:solidFill>
              </a:rPr>
              <a:t> 화면</a:t>
            </a:r>
            <a:r>
              <a:rPr lang="en-US" altLang="ko-KR" sz="1400" dirty="0" smtClean="0">
                <a:solidFill>
                  <a:schemeClr val="tx1"/>
                </a:solidFill>
              </a:rPr>
              <a:t>-[</a:t>
            </a:r>
            <a:r>
              <a:rPr lang="ko-KR" altLang="en-US" sz="1400" dirty="0" smtClean="0">
                <a:solidFill>
                  <a:schemeClr val="tx1"/>
                </a:solidFill>
              </a:rPr>
              <a:t>연결</a:t>
            </a:r>
            <a:r>
              <a:rPr lang="en-US" altLang="ko-KR" sz="1400" dirty="0" smtClean="0">
                <a:solidFill>
                  <a:schemeClr val="tx1"/>
                </a:solidFill>
              </a:rPr>
              <a:t>]-[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USB</a:t>
            </a:r>
            <a:r>
              <a:rPr lang="en-US" altLang="ko-KR" sz="1400" dirty="0" smtClean="0">
                <a:solidFill>
                  <a:schemeClr val="tx1"/>
                </a:solidFill>
              </a:rPr>
              <a:t>]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644"/>
            <a:ext cx="561305" cy="67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0" y="873685"/>
            <a:ext cx="91440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584" y="92879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인벤터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Live Testing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환경 구축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67544" y="1196752"/>
            <a:ext cx="5544616" cy="72008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데스트톱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r>
              <a:rPr lang="ko-KR" altLang="en-US" sz="1600" dirty="0" smtClean="0">
                <a:solidFill>
                  <a:schemeClr val="tx1"/>
                </a:solidFill>
              </a:rPr>
              <a:t> 유선으로 벽면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아울렛에</a:t>
            </a:r>
            <a:r>
              <a:rPr lang="ko-KR" altLang="en-US" sz="1600" dirty="0" smtClean="0">
                <a:solidFill>
                  <a:schemeClr val="tx1"/>
                </a:solidFill>
              </a:rPr>
              <a:t> 연결되어 있음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스마트폰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WIFI/3G/LTE</a:t>
            </a:r>
            <a:r>
              <a:rPr lang="ko-KR" altLang="en-US" sz="1600" dirty="0" smtClean="0">
                <a:solidFill>
                  <a:schemeClr val="tx1"/>
                </a:solidFill>
              </a:rPr>
              <a:t>로 연결되어 있음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696" y="3429000"/>
            <a:ext cx="701228" cy="129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544" y="826202"/>
            <a:ext cx="25717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903390" y="5013176"/>
            <a:ext cx="4845074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(3)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스마트폰을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USB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디버깅 모드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로 설정한다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  </a:t>
            </a:r>
            <a:r>
              <a:rPr lang="en-US" altLang="ko-KR" sz="1200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디바이스정보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소프트웨어정보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en-US" altLang="ko-KR" sz="1200" dirty="0">
                <a:solidFill>
                  <a:schemeClr val="tx1"/>
                </a:solidFill>
              </a:rPr>
              <a:t> 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빌드번호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”×10</a:t>
            </a: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(4)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구글</a:t>
            </a:r>
            <a:r>
              <a:rPr lang="ko-KR" altLang="en-US" sz="1400" dirty="0" smtClean="0">
                <a:solidFill>
                  <a:schemeClr val="tx1"/>
                </a:solidFill>
              </a:rPr>
              <a:t> 스토어에서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MIT AI2 Companion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앱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을</a:t>
            </a:r>
            <a:r>
              <a:rPr lang="ko-KR" altLang="en-US" sz="1400" dirty="0" smtClean="0">
                <a:solidFill>
                  <a:schemeClr val="tx1"/>
                </a:solidFill>
              </a:rPr>
              <a:t> 설치한다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48504" y="1052736"/>
            <a:ext cx="2520280" cy="1008112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lnSpc>
                <a:spcPts val="23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※ PC</a:t>
            </a:r>
            <a:r>
              <a:rPr lang="ko-KR" altLang="en-US" sz="1400" dirty="0" smtClean="0">
                <a:solidFill>
                  <a:schemeClr val="tx1"/>
                </a:solidFill>
              </a:rPr>
              <a:t>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안드로이드폰이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서로 다른 네트워크</a:t>
            </a:r>
            <a:r>
              <a:rPr lang="ko-KR" altLang="en-US" sz="1400" dirty="0" smtClean="0">
                <a:solidFill>
                  <a:schemeClr val="tx1"/>
                </a:solidFill>
              </a:rPr>
              <a:t>를 통해 인터넷에 접속된 경우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7544" y="2157721"/>
            <a:ext cx="554461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lnSpc>
                <a:spcPts val="23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Live Testing </a:t>
            </a:r>
            <a:r>
              <a:rPr lang="ko-KR" altLang="en-US" sz="1400" dirty="0" smtClean="0">
                <a:solidFill>
                  <a:schemeClr val="tx1"/>
                </a:solidFill>
              </a:rPr>
              <a:t>방법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스마트폰과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PC</a:t>
            </a:r>
            <a:r>
              <a:rPr lang="ko-KR" altLang="en-US" sz="1400" dirty="0" smtClean="0">
                <a:solidFill>
                  <a:schemeClr val="tx1"/>
                </a:solidFill>
              </a:rPr>
              <a:t>를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USB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케이블로 연결한다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35" y="3429000"/>
            <a:ext cx="328050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805647" y="2791773"/>
            <a:ext cx="2016224" cy="360040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 algn="ctr">
              <a:lnSpc>
                <a:spcPts val="2300"/>
              </a:lnSpc>
            </a:pPr>
            <a:r>
              <a:rPr lang="ko-KR" altLang="en-US" sz="1400" b="1" dirty="0" err="1" smtClean="0">
                <a:solidFill>
                  <a:schemeClr val="tx1"/>
                </a:solidFill>
              </a:rPr>
              <a:t>데스트톱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PC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환경 구성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05647" y="4735989"/>
            <a:ext cx="2016224" cy="360040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 algn="ctr">
              <a:lnSpc>
                <a:spcPts val="2300"/>
              </a:lnSpc>
            </a:pPr>
            <a:r>
              <a:rPr lang="ko-KR" altLang="en-US" sz="1400" b="1" dirty="0" err="1" smtClean="0">
                <a:solidFill>
                  <a:schemeClr val="tx1"/>
                </a:solidFill>
              </a:rPr>
              <a:t>스마트폰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환경 구성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6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133612" y="989520"/>
            <a:ext cx="421852" cy="380807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23928" y="3045421"/>
            <a:ext cx="4845074" cy="9596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(2)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인벤터</a:t>
            </a:r>
            <a:r>
              <a:rPr lang="ko-KR" altLang="en-US" sz="1400" dirty="0" smtClean="0">
                <a:solidFill>
                  <a:schemeClr val="tx1"/>
                </a:solidFill>
              </a:rPr>
              <a:t> 화면</a:t>
            </a:r>
            <a:r>
              <a:rPr lang="en-US" altLang="ko-KR" sz="1400" dirty="0" smtClean="0">
                <a:solidFill>
                  <a:schemeClr val="tx1"/>
                </a:solidFill>
              </a:rPr>
              <a:t>-[</a:t>
            </a:r>
            <a:r>
              <a:rPr lang="ko-KR" altLang="en-US" sz="1400" dirty="0" smtClean="0">
                <a:solidFill>
                  <a:schemeClr val="tx1"/>
                </a:solidFill>
              </a:rPr>
              <a:t>연결</a:t>
            </a:r>
            <a:r>
              <a:rPr lang="en-US" altLang="ko-KR" sz="1400" dirty="0" smtClean="0">
                <a:solidFill>
                  <a:schemeClr val="tx1"/>
                </a:solidFill>
              </a:rPr>
              <a:t>]-[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AI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컴패니언</a:t>
            </a:r>
            <a:r>
              <a:rPr lang="en-US" altLang="ko-KR" sz="1400" dirty="0" smtClean="0">
                <a:solidFill>
                  <a:schemeClr val="tx1"/>
                </a:solidFill>
              </a:rPr>
              <a:t>]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ts val="2100"/>
              </a:lnSpc>
              <a:buAutoNum type="arabicParenBoth"/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644"/>
            <a:ext cx="561305" cy="67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0" y="873685"/>
            <a:ext cx="91440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584" y="92879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인벤터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Live Testing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환경 구축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67544" y="1196752"/>
            <a:ext cx="5544616" cy="72008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chemeClr val="tx1"/>
                </a:solidFill>
              </a:rPr>
              <a:t>노트북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유</a:t>
            </a:r>
            <a:r>
              <a:rPr lang="en-US" altLang="ko-KR" sz="1600" dirty="0" smtClean="0">
                <a:solidFill>
                  <a:schemeClr val="tx1"/>
                </a:solidFill>
              </a:rPr>
              <a:t>·</a:t>
            </a:r>
            <a:r>
              <a:rPr lang="ko-KR" altLang="en-US" sz="1600" dirty="0" smtClean="0">
                <a:solidFill>
                  <a:schemeClr val="tx1"/>
                </a:solidFill>
              </a:rPr>
              <a:t>무선으로 공유기에 연결됨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스마트폰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노트북과 동일한 공유기 </a:t>
            </a:r>
            <a:r>
              <a:rPr lang="en-US" altLang="ko-KR" sz="1600" dirty="0" smtClean="0">
                <a:solidFill>
                  <a:schemeClr val="tx1"/>
                </a:solidFill>
              </a:rPr>
              <a:t>WIFI</a:t>
            </a:r>
            <a:r>
              <a:rPr lang="ko-KR" altLang="en-US" sz="1600" dirty="0" smtClean="0">
                <a:solidFill>
                  <a:schemeClr val="tx1"/>
                </a:solidFill>
              </a:rPr>
              <a:t>에 연결됨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03390" y="4642290"/>
            <a:ext cx="4845074" cy="15950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(1)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스마트폰을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USB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디버깅 모드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로 설정한다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  </a:t>
            </a:r>
            <a:r>
              <a:rPr lang="en-US" altLang="ko-KR" sz="1200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디바이스정보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소프트웨어정보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en-US" altLang="ko-KR" sz="1200" dirty="0">
                <a:solidFill>
                  <a:schemeClr val="tx1"/>
                </a:solidFill>
              </a:rPr>
              <a:t> 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빌드번호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”×10</a:t>
            </a:r>
          </a:p>
          <a:p>
            <a:pPr marL="255588" indent="-255588"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(3)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구글</a:t>
            </a:r>
            <a:r>
              <a:rPr lang="ko-KR" altLang="en-US" sz="1400" dirty="0" smtClean="0">
                <a:solidFill>
                  <a:schemeClr val="tx1"/>
                </a:solidFill>
              </a:rPr>
              <a:t> 스토어에서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MIT AI2 Companion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앱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을</a:t>
            </a:r>
            <a:r>
              <a:rPr lang="ko-KR" altLang="en-US" sz="1400" dirty="0" smtClean="0">
                <a:solidFill>
                  <a:schemeClr val="tx1"/>
                </a:solidFill>
              </a:rPr>
              <a:t> 설치 후 실행한다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</a:rPr>
              <a:t>[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Scan QR code</a:t>
            </a:r>
            <a:r>
              <a:rPr lang="en-US" altLang="ko-KR" sz="1400" dirty="0" smtClean="0">
                <a:solidFill>
                  <a:schemeClr val="tx1"/>
                </a:solidFill>
              </a:rPr>
              <a:t>]</a:t>
            </a:r>
            <a:r>
              <a:rPr lang="ko-KR" altLang="en-US" sz="1400" dirty="0" smtClean="0">
                <a:solidFill>
                  <a:schemeClr val="tx1"/>
                </a:solidFill>
              </a:rPr>
              <a:t>를 눌러서 </a:t>
            </a:r>
            <a:r>
              <a:rPr lang="en-US" altLang="ko-KR" sz="1400" dirty="0" smtClean="0">
                <a:solidFill>
                  <a:schemeClr val="tx1"/>
                </a:solidFill>
              </a:rPr>
              <a:t>QR</a:t>
            </a:r>
            <a:r>
              <a:rPr lang="ko-KR" altLang="en-US" sz="1400" dirty="0" smtClean="0">
                <a:solidFill>
                  <a:schemeClr val="tx1"/>
                </a:solidFill>
              </a:rPr>
              <a:t>코드를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스캔한다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48504" y="1052736"/>
            <a:ext cx="2520280" cy="1008112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lnSpc>
                <a:spcPts val="23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※ PC</a:t>
            </a:r>
            <a:r>
              <a:rPr lang="ko-KR" altLang="en-US" sz="1400" dirty="0" smtClean="0">
                <a:solidFill>
                  <a:schemeClr val="tx1"/>
                </a:solidFill>
              </a:rPr>
              <a:t>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스마트폰이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서로 동일한 네트워크</a:t>
            </a:r>
            <a:r>
              <a:rPr lang="ko-KR" altLang="en-US" sz="1400" dirty="0" smtClean="0">
                <a:solidFill>
                  <a:schemeClr val="tx1"/>
                </a:solidFill>
              </a:rPr>
              <a:t>를 통해 인터넷에 접속된 경우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7544" y="2157721"/>
            <a:ext cx="554461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lnSpc>
                <a:spcPts val="23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Live Testing </a:t>
            </a:r>
            <a:r>
              <a:rPr lang="ko-KR" altLang="en-US" sz="1400" dirty="0" smtClean="0">
                <a:solidFill>
                  <a:schemeClr val="tx1"/>
                </a:solidFill>
              </a:rPr>
              <a:t>방법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USB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케이블 없이 노트북과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스마트폰을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동기화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05647" y="2791773"/>
            <a:ext cx="2016224" cy="360040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 algn="ctr">
              <a:lnSpc>
                <a:spcPts val="2300"/>
              </a:lnSpc>
            </a:pPr>
            <a:r>
              <a:rPr lang="ko-KR" altLang="en-US" sz="1400" b="1" dirty="0" err="1" smtClean="0">
                <a:solidFill>
                  <a:schemeClr val="tx1"/>
                </a:solidFill>
              </a:rPr>
              <a:t>데스트톱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PC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환경 구성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05647" y="4365104"/>
            <a:ext cx="2016224" cy="360040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 algn="ctr">
              <a:lnSpc>
                <a:spcPts val="2300"/>
              </a:lnSpc>
            </a:pPr>
            <a:r>
              <a:rPr lang="ko-KR" altLang="en-US" sz="1400" b="1" dirty="0" err="1" smtClean="0">
                <a:solidFill>
                  <a:schemeClr val="tx1"/>
                </a:solidFill>
              </a:rPr>
              <a:t>스마트폰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환경 구성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56" y="3319009"/>
            <a:ext cx="3298652" cy="151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6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133612" y="989520"/>
            <a:ext cx="421852" cy="380807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644"/>
            <a:ext cx="561305" cy="67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0" y="873685"/>
            <a:ext cx="91440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584" y="92879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인벤터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Live Testing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환경 구축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67544" y="1196752"/>
            <a:ext cx="5544616" cy="72008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chemeClr val="tx1"/>
                </a:solidFill>
              </a:rPr>
              <a:t>노트북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인터넷에 연결됨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스마트폰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갖고 있지 않음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7544" y="2157721"/>
            <a:ext cx="554461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lnSpc>
                <a:spcPts val="23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Live Testing </a:t>
            </a:r>
            <a:r>
              <a:rPr lang="ko-KR" altLang="en-US" sz="1400" dirty="0" smtClean="0">
                <a:solidFill>
                  <a:schemeClr val="tx1"/>
                </a:solidFill>
              </a:rPr>
              <a:t>방법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컴퓨터 화면 상에서 에뮬레이터로 실행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41" y="3429000"/>
            <a:ext cx="2774246" cy="178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923928" y="3573016"/>
            <a:ext cx="4845074" cy="144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(1) </a:t>
            </a:r>
            <a:r>
              <a:rPr lang="en-US" altLang="ko-KR" sz="1400" dirty="0">
                <a:solidFill>
                  <a:schemeClr val="tx1"/>
                </a:solidFill>
              </a:rPr>
              <a:t>MIT App Inventor Tolls </a:t>
            </a:r>
            <a:r>
              <a:rPr lang="ko-KR" altLang="en-US" sz="1400" dirty="0" smtClean="0">
                <a:solidFill>
                  <a:schemeClr val="tx1"/>
                </a:solidFill>
              </a:rPr>
              <a:t>프로그램을 설치한다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  </a:t>
            </a:r>
            <a:r>
              <a:rPr lang="ko-KR" altLang="en-US" sz="1400" dirty="0" smtClean="0">
                <a:solidFill>
                  <a:schemeClr val="tx1"/>
                </a:solidFill>
              </a:rPr>
              <a:t>→ 바탕화면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b="1" u="sng" dirty="0" err="1" smtClean="0">
                <a:solidFill>
                  <a:srgbClr val="FF0000"/>
                </a:solidFill>
              </a:rPr>
              <a:t>aiStarter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를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실행한다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(2)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인벤터</a:t>
            </a:r>
            <a:r>
              <a:rPr lang="ko-KR" altLang="en-US" sz="1400" dirty="0" smtClean="0">
                <a:solidFill>
                  <a:schemeClr val="tx1"/>
                </a:solidFill>
              </a:rPr>
              <a:t> 화면</a:t>
            </a:r>
            <a:r>
              <a:rPr lang="en-US" altLang="ko-KR" sz="1400" dirty="0" smtClean="0">
                <a:solidFill>
                  <a:schemeClr val="tx1"/>
                </a:solidFill>
              </a:rPr>
              <a:t>-[</a:t>
            </a:r>
            <a:r>
              <a:rPr lang="ko-KR" altLang="en-US" sz="1400" dirty="0" smtClean="0">
                <a:solidFill>
                  <a:schemeClr val="tx1"/>
                </a:solidFill>
              </a:rPr>
              <a:t>연결</a:t>
            </a:r>
            <a:r>
              <a:rPr lang="en-US" altLang="ko-KR" sz="1400" dirty="0" smtClean="0">
                <a:solidFill>
                  <a:schemeClr val="tx1"/>
                </a:solidFill>
              </a:rPr>
              <a:t>]-[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에뮬레이터</a:t>
            </a:r>
            <a:r>
              <a:rPr lang="en-US" altLang="ko-KR" sz="1400" dirty="0" smtClean="0">
                <a:solidFill>
                  <a:schemeClr val="tx1"/>
                </a:solidFill>
              </a:rPr>
              <a:t>]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05647" y="3319368"/>
            <a:ext cx="2016224" cy="360040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 algn="ctr">
              <a:lnSpc>
                <a:spcPts val="2300"/>
              </a:lnSpc>
            </a:pPr>
            <a:r>
              <a:rPr lang="ko-KR" altLang="en-US" sz="1400" b="1" dirty="0" err="1" smtClean="0">
                <a:solidFill>
                  <a:schemeClr val="tx1"/>
                </a:solidFill>
              </a:rPr>
              <a:t>데스트톱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PC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환경 구성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05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644"/>
            <a:ext cx="561305" cy="67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0" y="873685"/>
            <a:ext cx="91440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584" y="92879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인천전자마이스터고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멀티미디어실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인벤터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실습 환경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88424" y="1196752"/>
            <a:ext cx="755576" cy="56612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452812" y="228372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벽면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아울</a:t>
            </a:r>
            <a:r>
              <a:rPr lang="ko-KR" altLang="en-US" sz="1200" dirty="0" err="1"/>
              <a:t>렛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8457808" y="2859792"/>
            <a:ext cx="144016" cy="14401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12697"/>
            <a:ext cx="1368152" cy="150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196" y="2167741"/>
            <a:ext cx="1402854" cy="161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664225" y="1735693"/>
            <a:ext cx="104067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iptime1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6227" y="1735693"/>
            <a:ext cx="10406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iptime2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073" y="4409281"/>
            <a:ext cx="33051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419574" y="4039949"/>
            <a:ext cx="141256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스위칭</a:t>
            </a:r>
            <a:r>
              <a:rPr lang="ko-KR" altLang="en-US" dirty="0" smtClean="0"/>
              <a:t> 허브</a:t>
            </a:r>
            <a:endParaRPr lang="en-US" altLang="ko-KR" dirty="0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9512" y="1081853"/>
            <a:ext cx="864096" cy="380807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300"/>
              </a:lnSpc>
            </a:pPr>
            <a:r>
              <a:rPr lang="ko-KR" altLang="en-US" sz="160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유형</a:t>
            </a:r>
            <a:r>
              <a:rPr lang="en-US" altLang="ko-KR" sz="16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98495" y="1052736"/>
            <a:ext cx="2097732" cy="47269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23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동일 네트워크 구축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5897880" y="2918460"/>
            <a:ext cx="2545080" cy="556260"/>
          </a:xfrm>
          <a:custGeom>
            <a:avLst/>
            <a:gdLst>
              <a:gd name="connsiteX0" fmla="*/ 0 w 2545080"/>
              <a:gd name="connsiteY0" fmla="*/ 556260 h 556260"/>
              <a:gd name="connsiteX1" fmla="*/ 0 w 2545080"/>
              <a:gd name="connsiteY1" fmla="*/ 0 h 556260"/>
              <a:gd name="connsiteX2" fmla="*/ 2545080 w 2545080"/>
              <a:gd name="connsiteY2" fmla="*/ 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5080" h="556260">
                <a:moveTo>
                  <a:pt x="0" y="556260"/>
                </a:moveTo>
                <a:lnTo>
                  <a:pt x="0" y="0"/>
                </a:lnTo>
                <a:lnTo>
                  <a:pt x="2545080" y="0"/>
                </a:lnTo>
              </a:path>
            </a:pathLst>
          </a:cu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16686" y="2641104"/>
            <a:ext cx="1640193" cy="2539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WAN</a:t>
            </a:r>
            <a:r>
              <a:rPr lang="ko-KR" altLang="en-US" sz="1050" dirty="0" smtClean="0"/>
              <a:t>포트↔벽면 </a:t>
            </a:r>
            <a:r>
              <a:rPr lang="ko-KR" altLang="en-US" sz="1050" dirty="0" err="1" smtClean="0"/>
              <a:t>아울렛</a:t>
            </a:r>
            <a:endParaRPr lang="en-US" altLang="ko-KR" sz="1050" dirty="0" smtClean="0"/>
          </a:p>
        </p:txBody>
      </p:sp>
      <p:sp>
        <p:nvSpPr>
          <p:cNvPr id="25" name="자유형 24"/>
          <p:cNvSpPr/>
          <p:nvPr/>
        </p:nvSpPr>
        <p:spPr>
          <a:xfrm>
            <a:off x="3726180" y="3512820"/>
            <a:ext cx="2247900" cy="259080"/>
          </a:xfrm>
          <a:custGeom>
            <a:avLst/>
            <a:gdLst>
              <a:gd name="connsiteX0" fmla="*/ 2247900 w 2247900"/>
              <a:gd name="connsiteY0" fmla="*/ 0 h 259080"/>
              <a:gd name="connsiteX1" fmla="*/ 2247900 w 2247900"/>
              <a:gd name="connsiteY1" fmla="*/ 259080 h 259080"/>
              <a:gd name="connsiteX2" fmla="*/ 0 w 2247900"/>
              <a:gd name="connsiteY2" fmla="*/ 259080 h 259080"/>
              <a:gd name="connsiteX3" fmla="*/ 0 w 2247900"/>
              <a:gd name="connsiteY3" fmla="*/ 2286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259080">
                <a:moveTo>
                  <a:pt x="2247900" y="0"/>
                </a:moveTo>
                <a:lnTo>
                  <a:pt x="2247900" y="259080"/>
                </a:lnTo>
                <a:lnTo>
                  <a:pt x="0" y="259080"/>
                </a:lnTo>
                <a:lnTo>
                  <a:pt x="0" y="22860"/>
                </a:lnTo>
              </a:path>
            </a:pathLst>
          </a:custGeom>
          <a:noFill/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203504" y="3479304"/>
            <a:ext cx="1241045" cy="2539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50" dirty="0" err="1" smtClean="0"/>
              <a:t>랜포트</a:t>
            </a:r>
            <a:r>
              <a:rPr lang="ko-KR" altLang="en-US" sz="1050" dirty="0"/>
              <a:t> ↔ </a:t>
            </a:r>
            <a:r>
              <a:rPr lang="ko-KR" altLang="en-US" sz="1050" dirty="0" err="1" smtClean="0"/>
              <a:t>랜포트</a:t>
            </a:r>
            <a:endParaRPr lang="en-US" altLang="ko-KR" sz="1050" dirty="0" smtClean="0"/>
          </a:p>
        </p:txBody>
      </p:sp>
      <p:sp>
        <p:nvSpPr>
          <p:cNvPr id="26" name="자유형 25"/>
          <p:cNvSpPr/>
          <p:nvPr/>
        </p:nvSpPr>
        <p:spPr>
          <a:xfrm>
            <a:off x="6096000" y="3520440"/>
            <a:ext cx="0" cy="1463040"/>
          </a:xfrm>
          <a:custGeom>
            <a:avLst/>
            <a:gdLst>
              <a:gd name="connsiteX0" fmla="*/ 0 w 0"/>
              <a:gd name="connsiteY0" fmla="*/ 0 h 1463040"/>
              <a:gd name="connsiteX1" fmla="*/ 0 w 0"/>
              <a:gd name="connsiteY1" fmla="*/ 146304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63040">
                <a:moveTo>
                  <a:pt x="0" y="0"/>
                </a:moveTo>
                <a:lnTo>
                  <a:pt x="0" y="1463040"/>
                </a:lnTo>
              </a:path>
            </a:pathLst>
          </a:custGeom>
          <a:noFill/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45128" y="4097657"/>
            <a:ext cx="1241045" cy="2539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50" dirty="0" err="1" smtClean="0"/>
              <a:t>랜포트</a:t>
            </a:r>
            <a:r>
              <a:rPr lang="ko-KR" altLang="en-US" sz="1050" dirty="0"/>
              <a:t> ↔ </a:t>
            </a:r>
            <a:r>
              <a:rPr lang="ko-KR" altLang="en-US" sz="1050" dirty="0" err="1" smtClean="0"/>
              <a:t>랜포트</a:t>
            </a:r>
            <a:endParaRPr lang="en-US" altLang="ko-KR" sz="1050" dirty="0" smtClean="0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797152"/>
            <a:ext cx="1180887" cy="83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549" y="5637548"/>
            <a:ext cx="1180887" cy="83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959" y="5805264"/>
            <a:ext cx="1180887" cy="83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자유형 26"/>
          <p:cNvSpPr/>
          <p:nvPr/>
        </p:nvSpPr>
        <p:spPr>
          <a:xfrm>
            <a:off x="6347460" y="5052060"/>
            <a:ext cx="1516380" cy="411480"/>
          </a:xfrm>
          <a:custGeom>
            <a:avLst/>
            <a:gdLst>
              <a:gd name="connsiteX0" fmla="*/ 1516380 w 1516380"/>
              <a:gd name="connsiteY0" fmla="*/ 411480 h 411480"/>
              <a:gd name="connsiteX1" fmla="*/ 0 w 1516380"/>
              <a:gd name="connsiteY1" fmla="*/ 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6380" h="411480">
                <a:moveTo>
                  <a:pt x="1516380" y="411480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6164580" y="5097780"/>
            <a:ext cx="101714" cy="1135544"/>
          </a:xfrm>
          <a:custGeom>
            <a:avLst/>
            <a:gdLst>
              <a:gd name="connsiteX0" fmla="*/ 1516380 w 1516380"/>
              <a:gd name="connsiteY0" fmla="*/ 411480 h 411480"/>
              <a:gd name="connsiteX1" fmla="*/ 0 w 1516380"/>
              <a:gd name="connsiteY1" fmla="*/ 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6380" h="411480">
                <a:moveTo>
                  <a:pt x="1516380" y="411480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 flipH="1">
            <a:off x="4361906" y="5135880"/>
            <a:ext cx="1574073" cy="1248760"/>
          </a:xfrm>
          <a:custGeom>
            <a:avLst/>
            <a:gdLst>
              <a:gd name="connsiteX0" fmla="*/ 1516380 w 1516380"/>
              <a:gd name="connsiteY0" fmla="*/ 411480 h 411480"/>
              <a:gd name="connsiteX1" fmla="*/ 0 w 1516380"/>
              <a:gd name="connsiteY1" fmla="*/ 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6380" h="411480">
                <a:moveTo>
                  <a:pt x="1516380" y="411480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82" y="2269016"/>
            <a:ext cx="522794" cy="9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935" y="3444123"/>
            <a:ext cx="522794" cy="9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309" y="1187229"/>
            <a:ext cx="522794" cy="9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자유형 31"/>
          <p:cNvSpPr/>
          <p:nvPr/>
        </p:nvSpPr>
        <p:spPr>
          <a:xfrm>
            <a:off x="1234440" y="2278380"/>
            <a:ext cx="2301240" cy="228600"/>
          </a:xfrm>
          <a:custGeom>
            <a:avLst/>
            <a:gdLst>
              <a:gd name="connsiteX0" fmla="*/ 0 w 2301240"/>
              <a:gd name="connsiteY0" fmla="*/ 228600 h 228600"/>
              <a:gd name="connsiteX1" fmla="*/ 1242060 w 2301240"/>
              <a:gd name="connsiteY1" fmla="*/ 0 h 228600"/>
              <a:gd name="connsiteX2" fmla="*/ 769620 w 2301240"/>
              <a:gd name="connsiteY2" fmla="*/ 167640 h 228600"/>
              <a:gd name="connsiteX3" fmla="*/ 2301240 w 2301240"/>
              <a:gd name="connsiteY3" fmla="*/ 762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1240" h="228600">
                <a:moveTo>
                  <a:pt x="0" y="228600"/>
                </a:moveTo>
                <a:lnTo>
                  <a:pt x="1242060" y="0"/>
                </a:lnTo>
                <a:lnTo>
                  <a:pt x="769620" y="167640"/>
                </a:lnTo>
                <a:lnTo>
                  <a:pt x="2301240" y="7620"/>
                </a:ln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2049780" y="2560320"/>
            <a:ext cx="1485900" cy="1165860"/>
          </a:xfrm>
          <a:custGeom>
            <a:avLst/>
            <a:gdLst>
              <a:gd name="connsiteX0" fmla="*/ 0 w 1485900"/>
              <a:gd name="connsiteY0" fmla="*/ 1165860 h 1165860"/>
              <a:gd name="connsiteX1" fmla="*/ 601980 w 1485900"/>
              <a:gd name="connsiteY1" fmla="*/ 441960 h 1165860"/>
              <a:gd name="connsiteX2" fmla="*/ 533400 w 1485900"/>
              <a:gd name="connsiteY2" fmla="*/ 685800 h 1165860"/>
              <a:gd name="connsiteX3" fmla="*/ 1485900 w 1485900"/>
              <a:gd name="connsiteY3" fmla="*/ 0 h 116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1165860">
                <a:moveTo>
                  <a:pt x="0" y="1165860"/>
                </a:moveTo>
                <a:lnTo>
                  <a:pt x="601980" y="441960"/>
                </a:lnTo>
                <a:lnTo>
                  <a:pt x="533400" y="685800"/>
                </a:lnTo>
                <a:lnTo>
                  <a:pt x="1485900" y="0"/>
                </a:ln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6781800" y="1546860"/>
            <a:ext cx="754380" cy="815340"/>
          </a:xfrm>
          <a:custGeom>
            <a:avLst/>
            <a:gdLst>
              <a:gd name="connsiteX0" fmla="*/ 754380 w 754380"/>
              <a:gd name="connsiteY0" fmla="*/ 0 h 815340"/>
              <a:gd name="connsiteX1" fmla="*/ 220980 w 754380"/>
              <a:gd name="connsiteY1" fmla="*/ 396240 h 815340"/>
              <a:gd name="connsiteX2" fmla="*/ 472440 w 754380"/>
              <a:gd name="connsiteY2" fmla="*/ 358140 h 815340"/>
              <a:gd name="connsiteX3" fmla="*/ 0 w 754380"/>
              <a:gd name="connsiteY3" fmla="*/ 815340 h 81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380" h="815340">
                <a:moveTo>
                  <a:pt x="754380" y="0"/>
                </a:moveTo>
                <a:lnTo>
                  <a:pt x="220980" y="396240"/>
                </a:lnTo>
                <a:lnTo>
                  <a:pt x="472440" y="358140"/>
                </a:lnTo>
                <a:lnTo>
                  <a:pt x="0" y="815340"/>
                </a:ln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196227" y="1468851"/>
            <a:ext cx="103746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192.168.0.2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67430" y="1477015"/>
            <a:ext cx="103746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192.168.0.1</a:t>
            </a:r>
          </a:p>
        </p:txBody>
      </p:sp>
    </p:spTree>
    <p:extLst>
      <p:ext uri="{BB962C8B-B14F-4D97-AF65-F5344CB8AC3E}">
        <p14:creationId xmlns:p14="http://schemas.microsoft.com/office/powerpoint/2010/main" val="21417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23863"/>
            <a:ext cx="561305" cy="67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0" y="3531904"/>
            <a:ext cx="91440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5856" y="275109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Live Test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실습하기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708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644"/>
            <a:ext cx="561305" cy="67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92879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인벤터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화면 구성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873685"/>
            <a:ext cx="91440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24744"/>
            <a:ext cx="6621655" cy="5282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613646" y="1700808"/>
            <a:ext cx="1335741" cy="484342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8809" y="1628689"/>
            <a:ext cx="1002086" cy="432048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팔레트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rgbClr val="0070C0"/>
                </a:solidFill>
              </a:rPr>
              <a:t>(</a:t>
            </a:r>
            <a:r>
              <a:rPr lang="ko-KR" altLang="en-US" sz="800" dirty="0" smtClean="0">
                <a:solidFill>
                  <a:srgbClr val="0070C0"/>
                </a:solidFill>
              </a:rPr>
              <a:t>컴포넌트 클래스</a:t>
            </a:r>
            <a:r>
              <a:rPr lang="en-US" altLang="ko-KR" sz="800" dirty="0" smtClean="0">
                <a:solidFill>
                  <a:srgbClr val="0070C0"/>
                </a:solidFill>
              </a:rPr>
              <a:t>)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12140" y="1700809"/>
            <a:ext cx="2375648" cy="391109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24038" y="1685568"/>
            <a:ext cx="1002086" cy="432048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뷰어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/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50540" y="1700809"/>
            <a:ext cx="1246095" cy="396488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09096" y="1457601"/>
            <a:ext cx="1002086" cy="432048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컴포넌트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/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rgbClr val="0070C0"/>
                </a:solidFill>
              </a:rPr>
              <a:t>(</a:t>
            </a:r>
            <a:r>
              <a:rPr lang="ko-KR" altLang="en-US" sz="1000" dirty="0" smtClean="0">
                <a:solidFill>
                  <a:srgbClr val="0070C0"/>
                </a:solidFill>
              </a:rPr>
              <a:t>객체</a:t>
            </a:r>
            <a:r>
              <a:rPr lang="en-US" altLang="ko-KR" sz="1000" dirty="0" smtClean="0">
                <a:solidFill>
                  <a:srgbClr val="0070C0"/>
                </a:solidFill>
              </a:rPr>
              <a:t>)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50423" y="1700809"/>
            <a:ext cx="1246095" cy="396488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30031" y="1927638"/>
            <a:ext cx="1078575" cy="432048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프로퍼티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/>
            </a:r>
            <a:br>
              <a:rPr lang="en-US" altLang="ko-KR" sz="1200" b="1" dirty="0" smtClean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rgbClr val="0070C0"/>
                </a:solidFill>
              </a:rPr>
              <a:t>(</a:t>
            </a:r>
            <a:r>
              <a:rPr lang="ko-KR" altLang="en-US" sz="1200" dirty="0" smtClean="0">
                <a:solidFill>
                  <a:srgbClr val="0070C0"/>
                </a:solidFill>
              </a:rPr>
              <a:t>속성</a:t>
            </a:r>
            <a:r>
              <a:rPr lang="en-US" altLang="ko-KR" sz="1200" dirty="0" smtClean="0">
                <a:solidFill>
                  <a:srgbClr val="0070C0"/>
                </a:solidFill>
              </a:rPr>
              <a:t>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652120" y="2060848"/>
            <a:ext cx="720080" cy="504056"/>
          </a:xfrm>
          <a:prstGeom prst="roundRect">
            <a:avLst/>
          </a:prstGeom>
          <a:noFill/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508104" y="2708920"/>
            <a:ext cx="1146102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Screen1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구성요소</a:t>
            </a:r>
            <a:r>
              <a:rPr lang="en-US" altLang="ko-KR" sz="900" b="1" dirty="0" smtClean="0">
                <a:solidFill>
                  <a:schemeClr val="tx1"/>
                </a:solidFill>
              </a:rPr>
              <a:t/>
            </a:r>
            <a:br>
              <a:rPr lang="en-US" altLang="ko-KR" sz="900" b="1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rgbClr val="0070C0"/>
                </a:solidFill>
              </a:rPr>
              <a:t>(</a:t>
            </a:r>
            <a:r>
              <a:rPr lang="ko-KR" altLang="en-US" sz="900" dirty="0" smtClean="0">
                <a:solidFill>
                  <a:srgbClr val="0070C0"/>
                </a:solidFill>
              </a:rPr>
              <a:t>객체변수</a:t>
            </a:r>
            <a:r>
              <a:rPr lang="en-US" altLang="ko-KR" sz="900" dirty="0" smtClean="0">
                <a:solidFill>
                  <a:srgbClr val="0070C0"/>
                </a:solidFill>
              </a:rPr>
              <a:t>)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cxnSp>
        <p:nvCxnSpPr>
          <p:cNvPr id="12" name="꺾인 연결선 11"/>
          <p:cNvCxnSpPr>
            <a:stCxn id="10" idx="1"/>
            <a:endCxn id="26" idx="1"/>
          </p:cNvCxnSpPr>
          <p:nvPr/>
        </p:nvCxnSpPr>
        <p:spPr>
          <a:xfrm rot="10800000" flipV="1">
            <a:off x="5508104" y="2312876"/>
            <a:ext cx="144016" cy="576064"/>
          </a:xfrm>
          <a:prstGeom prst="bentConnector3">
            <a:avLst>
              <a:gd name="adj1" fmla="val 216403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503108" y="3303938"/>
            <a:ext cx="1151098" cy="12771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“Screen1 </a:t>
            </a:r>
            <a:r>
              <a:rPr lang="ko-KR" altLang="en-US" sz="900" b="1" dirty="0">
                <a:solidFill>
                  <a:schemeClr val="tx1"/>
                </a:solidFill>
              </a:rPr>
              <a:t>은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화면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을 물려받았다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”</a:t>
            </a:r>
            <a:br>
              <a:rPr lang="en-US" altLang="ko-KR" sz="900" b="1" dirty="0" smtClean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rgbClr val="0070C0"/>
                </a:solidFill>
              </a:rPr>
              <a:t>(</a:t>
            </a:r>
            <a:r>
              <a:rPr lang="ko-KR" altLang="en-US" sz="900" dirty="0">
                <a:solidFill>
                  <a:srgbClr val="0070C0"/>
                </a:solidFill>
              </a:rPr>
              <a:t>상속</a:t>
            </a:r>
            <a:r>
              <a:rPr lang="en-US" altLang="ko-KR" sz="900" dirty="0">
                <a:solidFill>
                  <a:srgbClr val="0070C0"/>
                </a:solidFill>
              </a:rPr>
              <a:t>)</a:t>
            </a:r>
            <a:endParaRPr lang="ko-KR" altLang="en-US" sz="900" dirty="0">
              <a:solidFill>
                <a:srgbClr val="0070C0"/>
              </a:solidFill>
            </a:endParaRPr>
          </a:p>
          <a:p>
            <a:pPr algn="ctr"/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“Screen1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은 화면을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부모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로 삼았다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”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“Screen1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도 객체이다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33" name="꺾인 연결선 32"/>
          <p:cNvCxnSpPr>
            <a:endCxn id="31" idx="1"/>
          </p:cNvCxnSpPr>
          <p:nvPr/>
        </p:nvCxnSpPr>
        <p:spPr>
          <a:xfrm rot="5400000">
            <a:off x="4528762" y="2963191"/>
            <a:ext cx="1953688" cy="4996"/>
          </a:xfrm>
          <a:prstGeom prst="bentConnector4">
            <a:avLst>
              <a:gd name="adj1" fmla="val 17"/>
              <a:gd name="adj2" fmla="val 4675661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3624012" y="5196514"/>
            <a:ext cx="1164012" cy="415393"/>
          </a:xfrm>
          <a:prstGeom prst="roundRect">
            <a:avLst/>
          </a:prstGeom>
          <a:noFill/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613322" y="5805264"/>
            <a:ext cx="1146102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화면에 표시되지 않는 컴포넌트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cxnSp>
        <p:nvCxnSpPr>
          <p:cNvPr id="53" name="꺾인 연결선 52"/>
          <p:cNvCxnSpPr>
            <a:stCxn id="47" idx="1"/>
            <a:endCxn id="52" idx="1"/>
          </p:cNvCxnSpPr>
          <p:nvPr/>
        </p:nvCxnSpPr>
        <p:spPr>
          <a:xfrm rot="10800000" flipV="1">
            <a:off x="3613322" y="5404210"/>
            <a:ext cx="10690" cy="581073"/>
          </a:xfrm>
          <a:prstGeom prst="bentConnector3">
            <a:avLst>
              <a:gd name="adj1" fmla="val 2238447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230965" y="260648"/>
            <a:ext cx="3938353" cy="38504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디자이너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(Designer)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407</TotalTime>
  <Words>428</Words>
  <Application>Microsoft Office PowerPoint</Application>
  <PresentationFormat>화면 슬라이드 쇼(4:3)</PresentationFormat>
  <Paragraphs>111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HY견고딕</vt:lpstr>
      <vt:lpstr>HY헤드라인M</vt:lpstr>
      <vt:lpstr>맑은 고딕</vt:lpstr>
      <vt:lpstr>휴먼둥근헤드라인</vt:lpstr>
      <vt:lpstr>Lucida Sans Unicode</vt:lpstr>
      <vt:lpstr>Verdana</vt:lpstr>
      <vt:lpstr>Wingdings</vt:lpstr>
      <vt:lpstr>Wingdings 2</vt:lpstr>
      <vt:lpstr>Wingdings 3</vt:lpstr>
      <vt:lpstr>광장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YSH</cp:lastModifiedBy>
  <cp:revision>25</cp:revision>
  <dcterms:created xsi:type="dcterms:W3CDTF">2006-10-05T04:04:58Z</dcterms:created>
  <dcterms:modified xsi:type="dcterms:W3CDTF">2018-06-29T22:43:27Z</dcterms:modified>
</cp:coreProperties>
</file>