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44" r:id="rId2"/>
  </p:sldMasterIdLst>
  <p:sldIdLst>
    <p:sldId id="256" r:id="rId3"/>
    <p:sldId id="257" r:id="rId4"/>
    <p:sldId id="259" r:id="rId5"/>
    <p:sldId id="258" r:id="rId6"/>
    <p:sldId id="278" r:id="rId7"/>
    <p:sldId id="260" r:id="rId8"/>
    <p:sldId id="279" r:id="rId9"/>
    <p:sldId id="261" r:id="rId10"/>
    <p:sldId id="269" r:id="rId11"/>
    <p:sldId id="275" r:id="rId12"/>
    <p:sldId id="284" r:id="rId13"/>
    <p:sldId id="277" r:id="rId14"/>
    <p:sldId id="276" r:id="rId15"/>
    <p:sldId id="270" r:id="rId16"/>
    <p:sldId id="271" r:id="rId17"/>
    <p:sldId id="273" r:id="rId18"/>
    <p:sldId id="274" r:id="rId19"/>
    <p:sldId id="262" r:id="rId20"/>
    <p:sldId id="264" r:id="rId21"/>
    <p:sldId id="265" r:id="rId22"/>
    <p:sldId id="266" r:id="rId23"/>
    <p:sldId id="267" r:id="rId24"/>
    <p:sldId id="282" r:id="rId25"/>
    <p:sldId id="268" r:id="rId26"/>
    <p:sldId id="283" r:id="rId27"/>
    <p:sldId id="280" r:id="rId28"/>
    <p:sldId id="285" r:id="rId29"/>
    <p:sldId id="286" r:id="rId30"/>
    <p:sldId id="287" r:id="rId31"/>
    <p:sldId id="288" r:id="rId32"/>
    <p:sldId id="289" r:id="rId33"/>
    <p:sldId id="281" r:id="rId34"/>
    <p:sldId id="26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29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8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0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05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1679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06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71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35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4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36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92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5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76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870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33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569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125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458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126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598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924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7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116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982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368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782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161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0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0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1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6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4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4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66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95BC-59B7-4685-970F-01D9F04ABF17}" type="datetimeFigureOut">
              <a:rPr lang="en-US" smtClean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67259D-53F6-4DEF-80E8-61E634BE3A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5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3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ilymail.co.uk/news/article-2941216/Extraordinary-images-Vladimir-Putin-s-Sochi-Olympic-park-lying-desolate-abandoned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5" Type="http://schemas.openxmlformats.org/officeDocument/2006/relationships/hyperlink" Target="https://www.kaggle.com/the-guardian/olympic-games" TargetMode="External"/><Relationship Id="rId4" Type="http://schemas.openxmlformats.org/officeDocument/2006/relationships/hyperlink" Target="http://www.businessinsider.com/abandoned-olympic-venues-around-the-world-photos-rio-2016-8/#cleaning-up-guanabara-bay-was-a-big-part-of-rios-successful-bid-to-host-the-games-1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4C8E-481E-418F-91E1-C35F14C7B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Olympic Dream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B574B-3270-4BC1-8D21-4296FF3BBA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Analysis of Olympic Athletes and What Influences Success</a:t>
            </a:r>
          </a:p>
        </p:txBody>
      </p:sp>
      <p:pic>
        <p:nvPicPr>
          <p:cNvPr id="1026" name="Picture 2" descr="Image result for olympic rings clear back">
            <a:extLst>
              <a:ext uri="{FF2B5EF4-FFF2-40B4-BE49-F238E27FC236}">
                <a16:creationId xmlns:a16="http://schemas.microsoft.com/office/drawing/2014/main" id="{961EAD84-1415-40AE-AD57-B065A5D15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482" y="2519373"/>
            <a:ext cx="3303191" cy="1801741"/>
          </a:xfrm>
          <a:prstGeom prst="rect">
            <a:avLst/>
          </a:prstGeom>
          <a:noFill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4F38762-EBD3-41B6-AF62-FA027A5FDD5C}"/>
              </a:ext>
            </a:extLst>
          </p:cNvPr>
          <p:cNvSpPr txBox="1">
            <a:spLocks/>
          </p:cNvSpPr>
          <p:nvPr/>
        </p:nvSpPr>
        <p:spPr>
          <a:xfrm>
            <a:off x="8626415" y="4950275"/>
            <a:ext cx="2616672" cy="8309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Group 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75ACCF-907A-4983-A70A-F492693414CA}"/>
              </a:ext>
            </a:extLst>
          </p:cNvPr>
          <p:cNvSpPr/>
          <p:nvPr/>
        </p:nvSpPr>
        <p:spPr>
          <a:xfrm>
            <a:off x="9558068" y="5922009"/>
            <a:ext cx="61075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Kevin Crosby</a:t>
            </a:r>
          </a:p>
          <a:p>
            <a:r>
              <a:rPr lang="en-US" sz="2400" dirty="0"/>
              <a:t>Kyle Kopacz</a:t>
            </a:r>
          </a:p>
        </p:txBody>
      </p:sp>
    </p:spTree>
    <p:extLst>
      <p:ext uri="{BB962C8B-B14F-4D97-AF65-F5344CB8AC3E}">
        <p14:creationId xmlns:p14="http://schemas.microsoft.com/office/powerpoint/2010/main" val="70122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6484-0EDC-4324-991F-D21108EC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Best Olympians (Gold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A03E6-275F-4F63-A00A-6E78F1F05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327056-D599-43A3-AA3E-446B49732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72" y="2115403"/>
            <a:ext cx="5067879" cy="4599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B5DAB-7069-42C6-8EB6-3104B59E0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200" y="2115403"/>
            <a:ext cx="5843450" cy="462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4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5524-7588-4909-8631-219E79D5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Successful Olympians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E4BC3-29AD-4FBA-B8CA-66C57B9CE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67000"/>
            <a:ext cx="5407023" cy="1752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Split between Winter and Summer Games</a:t>
            </a:r>
          </a:p>
        </p:txBody>
      </p:sp>
    </p:spTree>
    <p:extLst>
      <p:ext uri="{BB962C8B-B14F-4D97-AF65-F5344CB8AC3E}">
        <p14:creationId xmlns:p14="http://schemas.microsoft.com/office/powerpoint/2010/main" val="231038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9D99-05E4-4253-9CA3-EB773EAA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GDP: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4E294-9430-46E9-A9C6-4B99CB6AE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had to agree on a metric for wealth, and agreed on GDP per Capita</a:t>
            </a:r>
          </a:p>
          <a:p>
            <a:r>
              <a:rPr lang="en-US" dirty="0"/>
              <a:t>We expected a linear relationship showing that Per Capita wealth had an effect</a:t>
            </a:r>
          </a:p>
          <a:p>
            <a:r>
              <a:rPr lang="en-US" dirty="0"/>
              <a:t>Instead, we noticed that wealthy countries performed better during Winter Games</a:t>
            </a:r>
          </a:p>
        </p:txBody>
      </p:sp>
      <p:pic>
        <p:nvPicPr>
          <p:cNvPr id="2050" name="Picture 2" descr="Image result for hockey">
            <a:extLst>
              <a:ext uri="{FF2B5EF4-FFF2-40B4-BE49-F238E27FC236}">
                <a16:creationId xmlns:a16="http://schemas.microsoft.com/office/drawing/2014/main" id="{262831BD-63C1-4D91-9C0B-14A0842AC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866" y="4581146"/>
            <a:ext cx="3882250" cy="229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olympic skiing">
            <a:extLst>
              <a:ext uri="{FF2B5EF4-FFF2-40B4-BE49-F238E27FC236}">
                <a16:creationId xmlns:a16="http://schemas.microsoft.com/office/drawing/2014/main" id="{C26DCA6D-E938-4DD4-B241-17D0F949F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671" y="4570202"/>
            <a:ext cx="3020195" cy="228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usain bolt">
            <a:extLst>
              <a:ext uri="{FF2B5EF4-FFF2-40B4-BE49-F238E27FC236}">
                <a16:creationId xmlns:a16="http://schemas.microsoft.com/office/drawing/2014/main" id="{39ADC49C-4BD3-4214-B6DC-816BBF0EC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126" y="4845158"/>
            <a:ext cx="3020195" cy="201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61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9739-7476-4F2A-953F-736957B5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Rich Countries Perform Better?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6BACA-7CA8-431B-9FFC-14344D97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A3A20F-307C-4F59-A820-25FA800B6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055" y="2161251"/>
            <a:ext cx="7011063" cy="441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21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26FE-703B-4016-83D4-4427B563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Women’s Sports at the Olympics: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C1DD7-0A2C-4249-B6BA-023651DBE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83" y="2336872"/>
            <a:ext cx="8378649" cy="4126989"/>
          </a:xfrm>
        </p:spPr>
        <p:txBody>
          <a:bodyPr/>
          <a:lstStyle/>
          <a:p>
            <a:r>
              <a:rPr lang="en-US" sz="2800" dirty="0"/>
              <a:t>1912 Fanny Durack 100m freestyle swim: First female Olympic Athlete</a:t>
            </a:r>
          </a:p>
          <a:p>
            <a:endParaRPr lang="en-US" sz="2800" dirty="0"/>
          </a:p>
          <a:p>
            <a:r>
              <a:rPr lang="en-US" sz="2800" dirty="0"/>
              <a:t>Over the next few decades, women won various medals in swimming, golf, and archery despite frequently being disqualified from competing</a:t>
            </a:r>
          </a:p>
          <a:p>
            <a:endParaRPr lang="en-US" sz="2800" dirty="0"/>
          </a:p>
          <a:p>
            <a:r>
              <a:rPr lang="en-US" sz="2800" dirty="0"/>
              <a:t>1960 female Olympic competition takes off and most disciplines get a female division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 descr="https://upload.wikimedia.org/wikipedia/commons/a/ad/Fanny_Durack%2C_Mina_Wylie_1912.jpg">
            <a:extLst>
              <a:ext uri="{FF2B5EF4-FFF2-40B4-BE49-F238E27FC236}">
                <a16:creationId xmlns:a16="http://schemas.microsoft.com/office/drawing/2014/main" id="{B3403DA7-BAEF-41D1-B683-30E23CA3A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132" y="2033752"/>
            <a:ext cx="3576868" cy="48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678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5650-56F9-4FF3-ABBB-CF9A39BD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Olympic Medalists by Sex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556AD-375D-4762-A85C-33823146D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A42FAA-C612-4B65-8327-DBCD8D428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2057400"/>
            <a:ext cx="5867400" cy="464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72B4EE-A64A-4113-B618-2F6B5B6FB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57400"/>
            <a:ext cx="60102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03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18BB-EADC-4795-B707-F3681E19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and Geographic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E182-56BD-46F4-888F-5656E4C41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IOC has been found guilty of accepting bribes from countries in bids to host the Olympics. </a:t>
            </a:r>
          </a:p>
          <a:p>
            <a:r>
              <a:rPr lang="en-US" sz="2800" dirty="0"/>
              <a:t>We wanted to explore geographic patterns between Olympic Hosts:</a:t>
            </a:r>
          </a:p>
        </p:txBody>
      </p:sp>
      <p:pic>
        <p:nvPicPr>
          <p:cNvPr id="5122" name="Picture 2" descr="grid.jpg">
            <a:extLst>
              <a:ext uri="{FF2B5EF4-FFF2-40B4-BE49-F238E27FC236}">
                <a16:creationId xmlns:a16="http://schemas.microsoft.com/office/drawing/2014/main" id="{72C971A1-3443-4933-A15E-47B934E22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540" y="3858282"/>
            <a:ext cx="52387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892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E933-DE1A-4CFB-8453-A76F618B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Olympic Host Climate: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CA366-D1CF-4833-96C8-175FEC16A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52" y="2018819"/>
            <a:ext cx="5117347" cy="49249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E04BC-50B0-4DCB-B4DB-5814EA645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D45489-B6FC-44E5-BFDF-FE71C2831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103" y="2018819"/>
            <a:ext cx="5117347" cy="488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26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1767-7B4E-4D84-A34B-369E3D71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Countries Want to Host the Olympics?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9A9A-33C0-4024-8F3C-D13B22CEA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counties displace populations and businesses in order to accommodate the Olympic Games</a:t>
            </a:r>
          </a:p>
          <a:p>
            <a:r>
              <a:rPr lang="en-US" dirty="0"/>
              <a:t>These stadiums and housing structures are often abandoned afterwards</a:t>
            </a:r>
          </a:p>
          <a:p>
            <a:r>
              <a:rPr lang="en-US" dirty="0"/>
              <a:t>Nearby areas are polluted</a:t>
            </a:r>
          </a:p>
          <a:p>
            <a:r>
              <a:rPr lang="en-US" dirty="0"/>
              <a:t>Local economies suffer</a:t>
            </a:r>
          </a:p>
          <a:p>
            <a:r>
              <a:rPr lang="en-US" dirty="0"/>
              <a:t>Yet many governments beg the IOC for the right to host, why?</a:t>
            </a:r>
          </a:p>
        </p:txBody>
      </p:sp>
    </p:spTree>
    <p:extLst>
      <p:ext uri="{BB962C8B-B14F-4D97-AF65-F5344CB8AC3E}">
        <p14:creationId xmlns:p14="http://schemas.microsoft.com/office/powerpoint/2010/main" val="3686937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A0E3-7C29-4EED-913B-A6243DD0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116" y="753228"/>
            <a:ext cx="7317066" cy="1080938"/>
          </a:xfrm>
        </p:spPr>
        <p:txBody>
          <a:bodyPr/>
          <a:lstStyle/>
          <a:p>
            <a:r>
              <a:rPr lang="en-US" dirty="0"/>
              <a:t>SOCHI ABANDONED:</a:t>
            </a:r>
          </a:p>
        </p:txBody>
      </p:sp>
      <p:pic>
        <p:nvPicPr>
          <p:cNvPr id="3074" name="Picture 2" descr="Grey skies glower over the park, surrounded by ragged patches of wasteground. It is far from a tourist Mecca, with only handfuls of visitors">
            <a:extLst>
              <a:ext uri="{FF2B5EF4-FFF2-40B4-BE49-F238E27FC236}">
                <a16:creationId xmlns:a16="http://schemas.microsoft.com/office/drawing/2014/main" id="{484D7668-39C5-493B-9A8F-E0CCC43B9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000" y="2144310"/>
            <a:ext cx="6844214" cy="456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36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7E41-5351-47DF-ABAE-AAC26AC7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Olympic 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BD36C-6B6B-4F86-AA8D-7EA065244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86" y="2573355"/>
            <a:ext cx="11504427" cy="4284645"/>
          </a:xfrm>
        </p:spPr>
        <p:txBody>
          <a:bodyPr>
            <a:normAutofit/>
          </a:bodyPr>
          <a:lstStyle/>
          <a:p>
            <a:r>
              <a:rPr lang="en-US" sz="2800" dirty="0"/>
              <a:t>Which countries have been the most successful at the Olympics?</a:t>
            </a:r>
          </a:p>
          <a:p>
            <a:r>
              <a:rPr lang="en-US" sz="2800" dirty="0"/>
              <a:t>Who are the most successful Olympians?</a:t>
            </a:r>
          </a:p>
          <a:p>
            <a:r>
              <a:rPr lang="en-US" sz="2800" dirty="0"/>
              <a:t>When did women’s sports become widespread at the Olympics?</a:t>
            </a:r>
          </a:p>
          <a:p>
            <a:r>
              <a:rPr lang="en-US" sz="2800" dirty="0"/>
              <a:t>Do rich countries perform better?</a:t>
            </a:r>
          </a:p>
          <a:p>
            <a:r>
              <a:rPr lang="en-US" sz="2800" dirty="0"/>
              <a:t>Does Geographic location matter to the IOC while determining a host?</a:t>
            </a:r>
          </a:p>
          <a:p>
            <a:r>
              <a:rPr lang="en-US" sz="2800" dirty="0"/>
              <a:t>Why do countries want to host the Olympics?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89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C360A3-E4AC-422A-8657-F0C01D09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Rio Olympic 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B85A-D0A6-4454-B7C8-21A8472D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2" name="Picture 6" descr="Lying in Rio's rubble are thousands of pamphlets from the Games — scars of an Olympics that proved to be more than the city bargained for.">
            <a:extLst>
              <a:ext uri="{FF2B5EF4-FFF2-40B4-BE49-F238E27FC236}">
                <a16:creationId xmlns:a16="http://schemas.microsoft.com/office/drawing/2014/main" id="{1C165A3F-6445-4D43-853F-D74ADFD81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68587"/>
            <a:ext cx="5857147" cy="439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 view of Rio from the mostly abandoned Olympic Park.">
            <a:extLst>
              <a:ext uri="{FF2B5EF4-FFF2-40B4-BE49-F238E27FC236}">
                <a16:creationId xmlns:a16="http://schemas.microsoft.com/office/drawing/2014/main" id="{19B269ED-E5EC-4840-AD38-BD95D88DC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53" y="2168586"/>
            <a:ext cx="5857099" cy="439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572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A69F-0925-4C01-A500-63A5AAAF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Anyone Want to Host? (Summer)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33DD44-996D-4E03-96EA-725AE7D77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8" y="2505909"/>
            <a:ext cx="539829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4B8AEC-F204-49C8-A69C-45A611DB8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142" y="247612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72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0748-DF9E-4A65-86F7-9A340192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Anyone Want to Host? (Winter)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2628E1-A997-403F-A5AF-9688B3F80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51" y="2505909"/>
            <a:ext cx="539829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048755-791A-4D91-B052-D3AF4422F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01" y="2505909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7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6858-C2C9-4A48-ACE9-6D889C5E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Home Team Advantage Real?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E1B83-7AAA-4048-A4DF-1ADF2282A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02027"/>
          </a:xfrm>
        </p:spPr>
        <p:txBody>
          <a:bodyPr>
            <a:normAutofit/>
          </a:bodyPr>
          <a:lstStyle/>
          <a:p>
            <a:r>
              <a:rPr lang="en-US" dirty="0"/>
              <a:t>Observing the difference in representation, we looked into a few specific cases</a:t>
            </a:r>
          </a:p>
          <a:p>
            <a:r>
              <a:rPr lang="en-US" dirty="0"/>
              <a:t>When competing in the United States, our win percentage more than doubled </a:t>
            </a:r>
          </a:p>
          <a:p>
            <a:r>
              <a:rPr lang="en-US" dirty="0"/>
              <a:t>Summer</a:t>
            </a:r>
          </a:p>
          <a:p>
            <a:pPr lvl="1"/>
            <a:r>
              <a:rPr lang="en-US" dirty="0"/>
              <a:t>Home Win: 29.4%</a:t>
            </a:r>
          </a:p>
          <a:p>
            <a:pPr lvl="1"/>
            <a:r>
              <a:rPr lang="en-US" dirty="0"/>
              <a:t>Visiting Win: 14.3%</a:t>
            </a:r>
          </a:p>
          <a:p>
            <a:r>
              <a:rPr lang="en-US" dirty="0"/>
              <a:t>Winter</a:t>
            </a:r>
          </a:p>
          <a:p>
            <a:pPr lvl="1"/>
            <a:r>
              <a:rPr lang="en-US" dirty="0"/>
              <a:t>Home Win : 63.6% [575/1188]</a:t>
            </a:r>
          </a:p>
          <a:p>
            <a:pPr lvl="1"/>
            <a:r>
              <a:rPr lang="en-US" dirty="0"/>
              <a:t>Visiting Win: 14.1%</a:t>
            </a:r>
          </a:p>
        </p:txBody>
      </p:sp>
    </p:spTree>
    <p:extLst>
      <p:ext uri="{BB962C8B-B14F-4D97-AF65-F5344CB8AC3E}">
        <p14:creationId xmlns:p14="http://schemas.microsoft.com/office/powerpoint/2010/main" val="2689028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30F6-D09D-4399-AC27-B50BAE17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Home Team Advantage:</a:t>
            </a:r>
          </a:p>
        </p:txBody>
      </p:sp>
      <p:pic>
        <p:nvPicPr>
          <p:cNvPr id="4100" name="Picture 4" descr="Image result">
            <a:extLst>
              <a:ext uri="{FF2B5EF4-FFF2-40B4-BE49-F238E27FC236}">
                <a16:creationId xmlns:a16="http://schemas.microsoft.com/office/drawing/2014/main" id="{9F398029-8BC4-4AC0-9797-469B75EBC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720" y="573859"/>
            <a:ext cx="2734102" cy="143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F30365-4254-4115-B6BA-B4F12D0FD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704" y="2177297"/>
            <a:ext cx="6290591" cy="421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20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30F6-D09D-4399-AC27-B50BAE17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Home Team Advantage:</a:t>
            </a:r>
          </a:p>
        </p:txBody>
      </p:sp>
      <p:pic>
        <p:nvPicPr>
          <p:cNvPr id="4100" name="Picture 4" descr="Image result">
            <a:extLst>
              <a:ext uri="{FF2B5EF4-FFF2-40B4-BE49-F238E27FC236}">
                <a16:creationId xmlns:a16="http://schemas.microsoft.com/office/drawing/2014/main" id="{9F398029-8BC4-4AC0-9797-469B75EBC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720" y="573859"/>
            <a:ext cx="2734102" cy="143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76E5C7-9CBA-4F8F-9627-579FAF681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031" y="2064335"/>
            <a:ext cx="6611937" cy="468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69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58D2-D6CB-4335-A9B2-7DAB790F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F1C-C583-4B44-9A31-48FE589C9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460" y="2667000"/>
            <a:ext cx="5049671" cy="1752600"/>
          </a:xfrm>
        </p:spPr>
        <p:txBody>
          <a:bodyPr/>
          <a:lstStyle/>
          <a:p>
            <a:r>
              <a:rPr lang="en-US" dirty="0"/>
              <a:t>How did we end up with such great data visualization?</a:t>
            </a:r>
          </a:p>
        </p:txBody>
      </p:sp>
    </p:spTree>
    <p:extLst>
      <p:ext uri="{BB962C8B-B14F-4D97-AF65-F5344CB8AC3E}">
        <p14:creationId xmlns:p14="http://schemas.microsoft.com/office/powerpoint/2010/main" val="1467857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F84762E-7FCC-4EAF-B9E7-CE7214491E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27A1389-2A5D-4886-AD82-F213767E67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1038667-0C3F-4764-A24D-DA9D9B47485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AC2195B-895A-4535-8ECD-9F5B669C5CA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71EEFCA-9235-4BC2-85C3-A4EC6EE57A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2A83E-68F5-4652-A376-CE7C3DBD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CLEANING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5D89EF-96F2-49AA-8167-7BBC44319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1611" y="269631"/>
            <a:ext cx="54387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59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F84762E-7FCC-4EAF-B9E7-CE7214491E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27A1389-2A5D-4886-AD82-F213767E67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1038667-0C3F-4764-A24D-DA9D9B47485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AC2195B-895A-4535-8ECD-9F5B669C5CA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71EEFCA-9235-4BC2-85C3-A4EC6EE57A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2A83E-68F5-4652-A376-CE7C3DBD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958734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USING MATPLOTLIB</a:t>
            </a:r>
            <a:br>
              <a:rPr lang="en-US" sz="5400" dirty="0"/>
            </a:br>
            <a:r>
              <a:rPr lang="en-US" sz="5400" dirty="0"/>
              <a:t>(Bar Chart)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E661FD-FA83-49A4-AE94-DD35CA743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620" y="1743075"/>
            <a:ext cx="6147523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98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F84762E-7FCC-4EAF-B9E7-CE7214491E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27A1389-2A5D-4886-AD82-F213767E67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1038667-0C3F-4764-A24D-DA9D9B47485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AC2195B-895A-4535-8ECD-9F5B669C5CA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71EEFCA-9235-4BC2-85C3-A4EC6EE57A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2A83E-68F5-4652-A376-CE7C3DBD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958734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USING MATPLOTLIB</a:t>
            </a:r>
            <a:br>
              <a:rPr lang="en-US" sz="5400" dirty="0"/>
            </a:br>
            <a:r>
              <a:rPr lang="en-US" sz="5400" dirty="0"/>
              <a:t>(Pie Chart)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31F26-4703-4071-918D-BB3886791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402" y="2076450"/>
            <a:ext cx="6375568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6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CA25-261A-423C-842F-74F220EC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E62C5-B514-4ED4-8345-EB67AEEBE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Why does Anthony’s random team generator hate us?</a:t>
            </a:r>
          </a:p>
        </p:txBody>
      </p:sp>
    </p:spTree>
    <p:extLst>
      <p:ext uri="{BB962C8B-B14F-4D97-AF65-F5344CB8AC3E}">
        <p14:creationId xmlns:p14="http://schemas.microsoft.com/office/powerpoint/2010/main" val="424772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F84762E-7FCC-4EAF-B9E7-CE7214491E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27A1389-2A5D-4886-AD82-F213767E67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1038667-0C3F-4764-A24D-DA9D9B47485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AC2195B-895A-4535-8ECD-9F5B669C5CA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71EEFCA-9235-4BC2-85C3-A4EC6EE57A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2A83E-68F5-4652-A376-CE7C3DBD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958734" cy="266113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5400" dirty="0"/>
              <a:t>USING MATPLOTLIB</a:t>
            </a:r>
            <a:br>
              <a:rPr lang="en-US" sz="5400" dirty="0"/>
            </a:br>
            <a:r>
              <a:rPr lang="en-US" sz="5400" dirty="0"/>
              <a:t>(Scatter Plot)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2F2B98-C6B4-491B-A5FE-759AF4F2A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007" y="628054"/>
            <a:ext cx="6452072" cy="553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50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F84762E-7FCC-4EAF-B9E7-CE7214491E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27A1389-2A5D-4886-AD82-F213767E67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1038667-0C3F-4764-A24D-DA9D9B47485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AC2195B-895A-4535-8ECD-9F5B669C5CA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71EEFCA-9235-4BC2-85C3-A4EC6EE57A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2A83E-68F5-4652-A376-CE7C3DBD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958734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Accessing Open Weather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211748-3184-43D7-B9CB-07CC8177B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8196" y="2026993"/>
            <a:ext cx="70770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21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A83E-68F5-4652-A376-CE7C3DBD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3788F-8EB5-42BE-A9C0-94B32F78A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549" y="2999377"/>
            <a:ext cx="8765633" cy="1765151"/>
          </a:xfrm>
        </p:spPr>
        <p:txBody>
          <a:bodyPr/>
          <a:lstStyle/>
          <a:p>
            <a:r>
              <a:rPr lang="en-US" dirty="0"/>
              <a:t>Feel free to ask to see previous data visualizations </a:t>
            </a:r>
          </a:p>
        </p:txBody>
      </p:sp>
    </p:spTree>
    <p:extLst>
      <p:ext uri="{BB962C8B-B14F-4D97-AF65-F5344CB8AC3E}">
        <p14:creationId xmlns:p14="http://schemas.microsoft.com/office/powerpoint/2010/main" val="3016312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FD69-A447-4CEC-9F87-3E0AF90C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2DDAB-C17C-4A4F-9E04-3C96202BE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Sochi: </a:t>
            </a:r>
            <a:r>
              <a:rPr lang="en-US" dirty="0">
                <a:hlinkClick r:id="rId3"/>
              </a:rPr>
              <a:t>http://www.dailymail.co.uk/news/article-2941216/Extraordinary-images-Vladimir-Putin-s-Sochi-Olympic-park-lying-desolate-abandoned.html</a:t>
            </a:r>
            <a:endParaRPr lang="en-US" dirty="0"/>
          </a:p>
          <a:p>
            <a:r>
              <a:rPr lang="en-US" dirty="0"/>
              <a:t>Rio pictures: </a:t>
            </a:r>
            <a:r>
              <a:rPr lang="en-US" dirty="0">
                <a:hlinkClick r:id="rId4"/>
              </a:rPr>
              <a:t>http://www.businessinsider.com/abandoned-olympic-venues-around-the-world-photos-rio-2016-8/#cleaning-up-guanabara-bay-was-a-big-part-of-rios-successful-bid-to-host-the-games-19</a:t>
            </a:r>
            <a:endParaRPr lang="en-US" dirty="0"/>
          </a:p>
          <a:p>
            <a:r>
              <a:rPr lang="en-US" dirty="0"/>
              <a:t>Dataset:</a:t>
            </a:r>
          </a:p>
          <a:p>
            <a:r>
              <a:rPr lang="en-US" dirty="0">
                <a:hlinkClick r:id="rId5"/>
              </a:rPr>
              <a:t>https://www.kaggle.com/the-guardian/olympic-games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19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54CD-0E0B-4696-8EC8-E0CA2C68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9AB3A-F710-4BB4-8B68-97F8DB0D8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a record of Olympic Medalists from 1896-2012</a:t>
            </a:r>
          </a:p>
          <a:p>
            <a:r>
              <a:rPr lang="en-US" dirty="0"/>
              <a:t>Supplemented it with 2012 populations, GDPs, geographic API locations</a:t>
            </a:r>
          </a:p>
          <a:p>
            <a:r>
              <a:rPr lang="en-US" dirty="0"/>
              <a:t>Broke down into Summer and Winter games</a:t>
            </a:r>
          </a:p>
          <a:p>
            <a:pPr lvl="1"/>
            <a:r>
              <a:rPr lang="en-US" dirty="0"/>
              <a:t>Until 1924, there were no winter games</a:t>
            </a:r>
          </a:p>
          <a:p>
            <a:pPr lvl="1"/>
            <a:r>
              <a:rPr lang="en-US" dirty="0"/>
              <a:t>Both Winter and Summer games were played every 4 years</a:t>
            </a:r>
          </a:p>
          <a:p>
            <a:pPr lvl="2"/>
            <a:r>
              <a:rPr lang="en-US" dirty="0"/>
              <a:t>Simultaneously at separate locations </a:t>
            </a:r>
          </a:p>
          <a:p>
            <a:pPr lvl="1"/>
            <a:r>
              <a:rPr lang="en-US" dirty="0"/>
              <a:t>1994 first year of winter only games</a:t>
            </a:r>
          </a:p>
          <a:p>
            <a:pPr lvl="1"/>
            <a:r>
              <a:rPr lang="en-US" dirty="0"/>
              <a:t>Ever since, they alternate every 2 years</a:t>
            </a:r>
          </a:p>
          <a:p>
            <a:pPr lvl="1"/>
            <a:endParaRPr lang="en-US" dirty="0"/>
          </a:p>
        </p:txBody>
      </p:sp>
      <p:pic>
        <p:nvPicPr>
          <p:cNvPr id="3074" name="Picture 2" descr="Image result for olympic torch">
            <a:extLst>
              <a:ext uri="{FF2B5EF4-FFF2-40B4-BE49-F238E27FC236}">
                <a16:creationId xmlns:a16="http://schemas.microsoft.com/office/drawing/2014/main" id="{73B2A965-F046-4FB2-A741-AA10BE8CB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771" y="4667534"/>
            <a:ext cx="3825638" cy="214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74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C08-B808-4841-8048-630FAAD5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Successful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0EB2E-6E3A-4961-BE9A-689D8296D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946" y="2666999"/>
            <a:ext cx="5689077" cy="12089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Sample dataset of most awarded countries</a:t>
            </a:r>
          </a:p>
        </p:txBody>
      </p:sp>
    </p:spTree>
    <p:extLst>
      <p:ext uri="{BB962C8B-B14F-4D97-AF65-F5344CB8AC3E}">
        <p14:creationId xmlns:p14="http://schemas.microsoft.com/office/powerpoint/2010/main" val="138915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BD57-4B13-49B7-AA4C-D8E1B451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Successful Countries: (GS&amp;B)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55BCA3-C126-46A5-9C95-85CEE6536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9" y="2505909"/>
            <a:ext cx="539829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4A610E-E901-44AB-A792-700CC915F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01" y="2446339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6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5524-7588-4909-8631-219E79D5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Successful Olympians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E4BC3-29AD-4FBA-B8CA-66C57B9CE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67000"/>
            <a:ext cx="5407023" cy="1752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Split between Winter and Summer Games</a:t>
            </a:r>
          </a:p>
        </p:txBody>
      </p:sp>
    </p:spTree>
    <p:extLst>
      <p:ext uri="{BB962C8B-B14F-4D97-AF65-F5344CB8AC3E}">
        <p14:creationId xmlns:p14="http://schemas.microsoft.com/office/powerpoint/2010/main" val="39690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8B10-07BE-4AA2-9A2B-9B83A9D9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Decorated Summer Athlete: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7C6587-7DC5-458A-A582-4A040F0CA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8517"/>
            <a:ext cx="5792187" cy="4869183"/>
          </a:xfrm>
          <a:prstGeom prst="rect">
            <a:avLst/>
          </a:prstGeom>
        </p:spPr>
      </p:pic>
      <p:pic>
        <p:nvPicPr>
          <p:cNvPr id="6146" name="Picture 2" descr="Image result for phelps">
            <a:extLst>
              <a:ext uri="{FF2B5EF4-FFF2-40B4-BE49-F238E27FC236}">
                <a16:creationId xmlns:a16="http://schemas.microsoft.com/office/drawing/2014/main" id="{FD5D0342-92CD-438E-B4C3-DDC12EC4D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187" y="2546983"/>
            <a:ext cx="66675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LATYNINA, Larisa">
            <a:extLst>
              <a:ext uri="{FF2B5EF4-FFF2-40B4-BE49-F238E27FC236}">
                <a16:creationId xmlns:a16="http://schemas.microsoft.com/office/drawing/2014/main" id="{BEC13E8E-A3FF-4AB7-8036-57809AE57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104" y="2128517"/>
            <a:ext cx="3687245" cy="472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angiarotti edoardo">
            <a:extLst>
              <a:ext uri="{FF2B5EF4-FFF2-40B4-BE49-F238E27FC236}">
                <a16:creationId xmlns:a16="http://schemas.microsoft.com/office/drawing/2014/main" id="{2B69333E-7B1D-4DEE-AD93-1D20168E7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780" y="1854801"/>
            <a:ext cx="4114819" cy="574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35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Image result for james bond skiing">
            <a:extLst>
              <a:ext uri="{FF2B5EF4-FFF2-40B4-BE49-F238E27FC236}">
                <a16:creationId xmlns:a16="http://schemas.microsoft.com/office/drawing/2014/main" id="{42C1CDE3-9C18-4686-A701-ABFDAC396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679" y="4094769"/>
            <a:ext cx="3023038" cy="297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4880C2-17F2-4820-B6B8-D0F72EB5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Decorated Winter Athlete: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1AAB1C-3D3B-4344-B0AB-654659516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462" y="2075355"/>
            <a:ext cx="5512538" cy="4871545"/>
          </a:xfrm>
          <a:prstGeom prst="rect">
            <a:avLst/>
          </a:prstGeom>
        </p:spPr>
      </p:pic>
      <p:pic>
        <p:nvPicPr>
          <p:cNvPr id="7170" name="Picture 2" descr="Image result for biathlon">
            <a:extLst>
              <a:ext uri="{FF2B5EF4-FFF2-40B4-BE49-F238E27FC236}">
                <a16:creationId xmlns:a16="http://schemas.microsoft.com/office/drawing/2014/main" id="{39D1F0EF-CE3A-4603-8973-5CADFF4A5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5355"/>
            <a:ext cx="4540469" cy="299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70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10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2.xml><?xml version="1.0" encoding="utf-8"?>
<a:themeOverride xmlns:a="http://schemas.openxmlformats.org/drawingml/2006/main">
  <a:clrScheme name="Red Orang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ppt/theme/themeOverride13.xml><?xml version="1.0" encoding="utf-8"?>
<a:themeOverride xmlns:a="http://schemas.openxmlformats.org/drawingml/2006/main">
  <a:clrScheme name="Orange Red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14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15.xml><?xml version="1.0" encoding="utf-8"?>
<a:themeOverride xmlns:a="http://schemas.openxmlformats.org/drawingml/2006/main">
  <a:clrScheme name="Red Orang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ppt/theme/themeOverride16.xml><?xml version="1.0" encoding="utf-8"?>
<a:themeOverride xmlns:a="http://schemas.openxmlformats.org/drawingml/2006/main">
  <a:clrScheme name="Orange Red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17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Red Orang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ppt/theme/themeOverride4.xml><?xml version="1.0" encoding="utf-8"?>
<a:themeOverride xmlns:a="http://schemas.openxmlformats.org/drawingml/2006/main">
  <a:clrScheme name="Orange Red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5.xml><?xml version="1.0" encoding="utf-8"?>
<a:themeOverride xmlns:a="http://schemas.openxmlformats.org/drawingml/2006/main">
  <a:clrScheme name="Orange Red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6.xml><?xml version="1.0" encoding="utf-8"?>
<a:themeOverride xmlns:a="http://schemas.openxmlformats.org/drawingml/2006/main">
  <a:clrScheme name="Orange Red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7.xml><?xml version="1.0" encoding="utf-8"?>
<a:themeOverride xmlns:a="http://schemas.openxmlformats.org/drawingml/2006/main">
  <a:clrScheme name="Orange Red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8.xml><?xml version="1.0" encoding="utf-8"?>
<a:themeOverride xmlns:a="http://schemas.openxmlformats.org/drawingml/2006/main">
  <a:clrScheme name="Red Orang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ppt/theme/themeOverride9.xml><?xml version="1.0" encoding="utf-8"?>
<a:themeOverride xmlns:a="http://schemas.openxmlformats.org/drawingml/2006/main">
  <a:clrScheme name="Red Orang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344</TotalTime>
  <Words>582</Words>
  <Application>Microsoft Office PowerPoint</Application>
  <PresentationFormat>Widescreen</PresentationFormat>
  <Paragraphs>85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Corbel</vt:lpstr>
      <vt:lpstr>Trebuchet MS</vt:lpstr>
      <vt:lpstr>Wingdings</vt:lpstr>
      <vt:lpstr>Berlin</vt:lpstr>
      <vt:lpstr>Parallax</vt:lpstr>
      <vt:lpstr>The Olympic Dream</vt:lpstr>
      <vt:lpstr>Olympic Data Exploration</vt:lpstr>
      <vt:lpstr>Other Questions:</vt:lpstr>
      <vt:lpstr>Selecting a Dataset:</vt:lpstr>
      <vt:lpstr>Most Successful Countries</vt:lpstr>
      <vt:lpstr>Most Successful Countries: (GS&amp;B)</vt:lpstr>
      <vt:lpstr>Most Successful Olympians</vt:lpstr>
      <vt:lpstr>Most Decorated Summer Athlete:</vt:lpstr>
      <vt:lpstr>Most Decorated Winter Athlete:</vt:lpstr>
      <vt:lpstr>Best Olympians (Gold Only)</vt:lpstr>
      <vt:lpstr>Most Successful Olympians</vt:lpstr>
      <vt:lpstr>Effect of GDP:</vt:lpstr>
      <vt:lpstr>Do Rich Countries Perform Better?</vt:lpstr>
      <vt:lpstr>Women’s Sports at the Olympics:</vt:lpstr>
      <vt:lpstr>Olympic Medalists by Sex</vt:lpstr>
      <vt:lpstr>Climate and Geographic Location</vt:lpstr>
      <vt:lpstr>Olympic Host Climate:</vt:lpstr>
      <vt:lpstr>Why Do Countries Want to Host the Olympics?</vt:lpstr>
      <vt:lpstr>SOCHI ABANDONED:</vt:lpstr>
      <vt:lpstr>Rio Olympic Park</vt:lpstr>
      <vt:lpstr>Why Would Anyone Want to Host? (Summer)</vt:lpstr>
      <vt:lpstr>Why Would Anyone Want to Host? (Winter)</vt:lpstr>
      <vt:lpstr>Is the Home Team Advantage Real?</vt:lpstr>
      <vt:lpstr>Quantifying Home Team Advantage:</vt:lpstr>
      <vt:lpstr>Quantifying Home Team Advantage:</vt:lpstr>
      <vt:lpstr>OUR CODE</vt:lpstr>
      <vt:lpstr>CLEANING DATA</vt:lpstr>
      <vt:lpstr>USING MATPLOTLIB (Bar Chart)</vt:lpstr>
      <vt:lpstr>USING MATPLOTLIB (Pie Chart)</vt:lpstr>
      <vt:lpstr>USING MATPLOTLIB (Scatter Plot)</vt:lpstr>
      <vt:lpstr>Accessing Open Weather API</vt:lpstr>
      <vt:lpstr>Questions?</vt:lpstr>
      <vt:lpstr>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Olympic Dream</dc:title>
  <dc:creator>Kevin Crosby</dc:creator>
  <cp:lastModifiedBy>Kyle Kopacz</cp:lastModifiedBy>
  <cp:revision>65</cp:revision>
  <dcterms:created xsi:type="dcterms:W3CDTF">2018-01-12T19:27:16Z</dcterms:created>
  <dcterms:modified xsi:type="dcterms:W3CDTF">2018-01-13T14:21:59Z</dcterms:modified>
</cp:coreProperties>
</file>