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Raleway"/>
      <p:regular r:id="rId29"/>
      <p:bold r:id="rId30"/>
      <p:italic r:id="rId31"/>
      <p:boldItalic r:id="rId32"/>
    </p:embeddedFont>
    <p:embeddedFont>
      <p:font typeface="Raleway ExtraBold"/>
      <p:bold r:id="rId33"/>
      <p:boldItalic r:id="rId34"/>
    </p:embeddedFont>
    <p:embeddedFont>
      <p:font typeface="Lato"/>
      <p:regular r:id="rId35"/>
      <p:bold r:id="rId36"/>
      <p:italic r:id="rId37"/>
      <p:boldItalic r:id="rId38"/>
    </p:embeddedFont>
    <p:embeddedFont>
      <p:font typeface="Kanit Medium"/>
      <p:regular r:id="rId39"/>
      <p:bold r:id="rId40"/>
      <p:italic r:id="rId41"/>
      <p:boldItalic r:id="rId42"/>
    </p:embeddedFont>
    <p:embeddedFont>
      <p:font typeface="Maven Pro"/>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98F5F1-5B0C-4E26-9815-E59A5533325E}">
  <a:tblStyle styleId="{3298F5F1-5B0C-4E26-9815-E59A5533325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KanitMedium-bold.fntdata"/><Relationship Id="rId20" Type="http://schemas.openxmlformats.org/officeDocument/2006/relationships/slide" Target="slides/slide13.xml"/><Relationship Id="rId42" Type="http://schemas.openxmlformats.org/officeDocument/2006/relationships/font" Target="fonts/KanitMedium-boldItalic.fntdata"/><Relationship Id="rId41" Type="http://schemas.openxmlformats.org/officeDocument/2006/relationships/font" Target="fonts/KanitMedium-italic.fntdata"/><Relationship Id="rId22" Type="http://schemas.openxmlformats.org/officeDocument/2006/relationships/slide" Target="slides/slide15.xml"/><Relationship Id="rId44" Type="http://schemas.openxmlformats.org/officeDocument/2006/relationships/font" Target="fonts/MavenPro-bold.fntdata"/><Relationship Id="rId21" Type="http://schemas.openxmlformats.org/officeDocument/2006/relationships/slide" Target="slides/slide14.xml"/><Relationship Id="rId43" Type="http://schemas.openxmlformats.org/officeDocument/2006/relationships/font" Target="fonts/MavenPro-regular.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aleway-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4.xml"/><Relationship Id="rId33" Type="http://schemas.openxmlformats.org/officeDocument/2006/relationships/font" Target="fonts/RalewayExtraBold-bold.fntdata"/><Relationship Id="rId10" Type="http://schemas.openxmlformats.org/officeDocument/2006/relationships/slide" Target="slides/slide3.xml"/><Relationship Id="rId32" Type="http://schemas.openxmlformats.org/officeDocument/2006/relationships/font" Target="fonts/Raleway-boldItalic.fntdata"/><Relationship Id="rId13" Type="http://schemas.openxmlformats.org/officeDocument/2006/relationships/slide" Target="slides/slide6.xml"/><Relationship Id="rId35" Type="http://schemas.openxmlformats.org/officeDocument/2006/relationships/font" Target="fonts/Lato-regular.fntdata"/><Relationship Id="rId12" Type="http://schemas.openxmlformats.org/officeDocument/2006/relationships/slide" Target="slides/slide5.xml"/><Relationship Id="rId34" Type="http://schemas.openxmlformats.org/officeDocument/2006/relationships/font" Target="fonts/RalewayExtraBold-boldItalic.fntdata"/><Relationship Id="rId15" Type="http://schemas.openxmlformats.org/officeDocument/2006/relationships/slide" Target="slides/slide8.xml"/><Relationship Id="rId37" Type="http://schemas.openxmlformats.org/officeDocument/2006/relationships/font" Target="fonts/Lato-italic.fntdata"/><Relationship Id="rId14" Type="http://schemas.openxmlformats.org/officeDocument/2006/relationships/slide" Target="slides/slide7.xml"/><Relationship Id="rId36" Type="http://schemas.openxmlformats.org/officeDocument/2006/relationships/font" Target="fonts/Lato-bold.fntdata"/><Relationship Id="rId17" Type="http://schemas.openxmlformats.org/officeDocument/2006/relationships/slide" Target="slides/slide10.xml"/><Relationship Id="rId39" Type="http://schemas.openxmlformats.org/officeDocument/2006/relationships/font" Target="fonts/KanitMedium-regular.fntdata"/><Relationship Id="rId16" Type="http://schemas.openxmlformats.org/officeDocument/2006/relationships/slide" Target="slides/slide9.xml"/><Relationship Id="rId38" Type="http://schemas.openxmlformats.org/officeDocument/2006/relationships/font" Target="fonts/Lato-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7043bf58d_0_2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7043bf58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4f8782e1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4f8782e1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we can take a look at the health and biotech sector. There are four highlighted accuracy scores in the cell, indicating we have a desirable prediction in the three models.</a:t>
            </a:r>
            <a:endParaRPr/>
          </a:p>
          <a:p>
            <a:pPr indent="0" lvl="0" marL="0" rtl="0" algn="l">
              <a:spcBef>
                <a:spcPts val="0"/>
              </a:spcBef>
              <a:spcAft>
                <a:spcPts val="0"/>
              </a:spcAft>
              <a:buNone/>
            </a:pPr>
            <a:r>
              <a:rPr lang="en"/>
              <a:t>First, the cell filled with sky blue means the accuracy score of the first model, we got 0.7.</a:t>
            </a:r>
            <a:endParaRPr/>
          </a:p>
          <a:p>
            <a:pPr indent="0" lvl="0" marL="0" rtl="0" algn="l">
              <a:spcBef>
                <a:spcPts val="0"/>
              </a:spcBef>
              <a:spcAft>
                <a:spcPts val="0"/>
              </a:spcAft>
              <a:buNone/>
            </a:pPr>
            <a:r>
              <a:rPr lang="en"/>
              <a:t>We keep adjusting all the models to see if there is an improvement in prediction. Next, in the blue cell, after we smooth the time series, we got a better prediction. If we look at the navy cell, after we added market indices to our data, the adjustment didn't necessarily improve the prediction, but it still has good performance.</a:t>
            </a:r>
            <a:endParaRPr/>
          </a:p>
          <a:p>
            <a:pPr indent="0" lvl="0" marL="0" rtl="0" algn="l">
              <a:spcBef>
                <a:spcPts val="0"/>
              </a:spcBef>
              <a:spcAft>
                <a:spcPts val="0"/>
              </a:spcAft>
              <a:buNone/>
            </a:pPr>
            <a:r>
              <a:rPr lang="en"/>
              <a:t>The last two rows represent the advanced model, LSTM we applied. We can see that the advanced model may give us better prediction, but similarly, the more advanced model didn't necessarily improve the prediction.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4e170a3b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4e170a3b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E101A"/>
              </a:buClr>
              <a:buSzPts val="1100"/>
              <a:buChar char="●"/>
            </a:pPr>
            <a:r>
              <a:rPr lang="en">
                <a:solidFill>
                  <a:srgbClr val="0E101A"/>
                </a:solidFill>
              </a:rPr>
              <a:t>Next, we can look at Small Cap Blend. We can look at the VAR model's prediction, as we tried more advanced VAR models, we would get more desirable predictions. But for this sector, LSTM didn't necessarily give us higher accuracy scores.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6ebd16d3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6ebd16d3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solidFill>
                  <a:schemeClr val="dk1"/>
                </a:solidFill>
              </a:rPr>
              <a:t>By comparing </a:t>
            </a:r>
            <a:r>
              <a:rPr lang="en">
                <a:solidFill>
                  <a:schemeClr val="dk1"/>
                </a:solidFill>
              </a:rPr>
              <a:t>the</a:t>
            </a:r>
            <a:r>
              <a:rPr lang="en">
                <a:solidFill>
                  <a:schemeClr val="dk1"/>
                </a:solidFill>
              </a:rPr>
              <a:t> predictive results of VAR models and LSTM model, we found that the simple model performs better than the complex one since there are more sectors suitable for being predicted with VAR models rather than LSTM, which means they have higher accuracy scores with VAR models.</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On the other hand, the performance of VAR models are excellent in several sectors which achieved an accuracy rate up to 80% or 90%, but VAR models also perform poorly in some other sectors (like only got the .2 and .3 accuracy rate in the Technology). However, the lstm model is actually more evenly predictive for all the sectors, it got the balanced accuracy rates from 40 to 70%.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3c58f6c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3c58f6c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solidFill>
                  <a:schemeClr val="dk1"/>
                </a:solidFill>
              </a:rPr>
              <a:t>Here we take one of the best performing models as an example to explain the tradable signal. The plot on the left side shows the </a:t>
            </a:r>
            <a:r>
              <a:rPr lang="en">
                <a:solidFill>
                  <a:schemeClr val="dk1"/>
                </a:solidFill>
              </a:rPr>
              <a:t>actuals</a:t>
            </a:r>
            <a:r>
              <a:rPr lang="en">
                <a:solidFill>
                  <a:schemeClr val="dk1"/>
                </a:solidFill>
              </a:rPr>
              <a:t> versus forecasts of portfoliochange pct of Health/Biotech sector in ETF, which was predicted by VAR model with moving average method.</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457200" rtl="0" algn="l">
              <a:lnSpc>
                <a:spcPct val="115000"/>
              </a:lnSpc>
              <a:spcBef>
                <a:spcPts val="0"/>
              </a:spcBef>
              <a:spcAft>
                <a:spcPts val="0"/>
              </a:spcAft>
              <a:buNone/>
            </a:pPr>
            <a:r>
              <a:rPr lang="en">
                <a:solidFill>
                  <a:schemeClr val="dk1"/>
                </a:solidFill>
              </a:rPr>
              <a:t>From the directional plot on the right side, we can see that some of the actual and predicted values overlap. As mentioned before, we classify the predictions into three classes: 1 (increase in portfolio change), -1 (decrease in portfolio change), and 0 (non-change). In this case, if the model generates a desirable accuracy score, there will be highly overlap in the directional plot. For example, when we choose a specific timestamp with both actual and forecast located in the class labeled -1, we can infer that the model successfully predict the negative movement of portfolio change before that week, and view it as a signal to invest in the sector because the following week’s values </a:t>
            </a:r>
            <a:r>
              <a:rPr lang="en">
                <a:solidFill>
                  <a:schemeClr val="dk1"/>
                </a:solidFill>
              </a:rPr>
              <a:t>continuously increasing</a:t>
            </a:r>
            <a:r>
              <a:rPr lang="en">
                <a:solidFill>
                  <a:schemeClr val="dk1"/>
                </a:solidFill>
              </a:rPr>
              <a:t>. Therefore, the investors could buy the Health/Biotech fund on Dec 7</a:t>
            </a:r>
            <a:r>
              <a:rPr baseline="30000" lang="en">
                <a:solidFill>
                  <a:schemeClr val="dk1"/>
                </a:solidFill>
              </a:rPr>
              <a:t>th</a:t>
            </a:r>
            <a:r>
              <a:rPr lang="en">
                <a:solidFill>
                  <a:schemeClr val="dk1"/>
                </a:solidFill>
              </a:rPr>
              <a:t>. According to the model’s accuracy score 0.9, we would say approximately 90% of the portfolio’s movements are captured by the model.</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That’s the way of how we identify the tradable signal in both institutional mutual funds and ETF market through the predictive models we constructed.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d7043bf58d_0_6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d7043bf58d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d7652fb3dd_2_6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d7652fb3dd_2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d7652fb3dd_5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d7652fb3dd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d7043bf58d_0_3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d7043bf58d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d7652fb3dd_2_6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d7652fb3dd_2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e50103826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e50103826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have 4 time series that influence each other, we will have a system of 4 equations.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8434f0ffa_5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8434f0ff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our team members, we have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e502f845f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e502f845f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502f845f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e502f845f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7043bf58d_0_4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7043bf58d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Then, we have some hypotheses to help you better understand before we start to introduce our two types of models. And, next, we will explain the process, with key findings, details and conclusion.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7652fb3dd_3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7652fb3dd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objective of the </a:t>
            </a:r>
            <a:r>
              <a:rPr lang="en"/>
              <a:t>project</a:t>
            </a:r>
            <a:r>
              <a:rPr lang="en"/>
              <a:t> is to find a tradable signal </a:t>
            </a:r>
            <a:r>
              <a:rPr lang="en">
                <a:solidFill>
                  <a:schemeClr val="dk1"/>
                </a:solidFill>
              </a:rPr>
              <a:t>in financial markets</a:t>
            </a:r>
            <a:r>
              <a:rPr lang="en"/>
              <a:t>. </a:t>
            </a:r>
            <a:r>
              <a:rPr lang="en" sz="1200">
                <a:solidFill>
                  <a:schemeClr val="dk1"/>
                </a:solidFill>
                <a:latin typeface="Calibri"/>
                <a:ea typeface="Calibri"/>
                <a:cs typeface="Calibri"/>
                <a:sym typeface="Calibri"/>
              </a:rPr>
              <a:t>The mutual funds rotated cross different markets, </a:t>
            </a:r>
            <a:r>
              <a:rPr lang="en">
                <a:solidFill>
                  <a:schemeClr val="dk1"/>
                </a:solidFill>
              </a:rPr>
              <a:t>investors want to know where and when to buy or sell the unit of mutual funds.</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The dataset contains the </a:t>
            </a:r>
            <a:r>
              <a:rPr lang="en">
                <a:solidFill>
                  <a:schemeClr val="dk1"/>
                </a:solidFill>
              </a:rPr>
              <a:t>weekly data spans 10 years from 2006 through end-Jan 2017. </a:t>
            </a:r>
            <a:endParaRPr/>
          </a:p>
          <a:p>
            <a:pPr indent="-298450" lvl="0" marL="457200" rtl="0" algn="l">
              <a:spcBef>
                <a:spcPts val="0"/>
              </a:spcBef>
              <a:spcAft>
                <a:spcPts val="0"/>
              </a:spcAft>
              <a:buSzPts val="1100"/>
              <a:buChar char="-"/>
            </a:pPr>
            <a:r>
              <a:rPr lang="en"/>
              <a:t>There are 3 types of dataset which include</a:t>
            </a:r>
            <a:endParaRPr/>
          </a:p>
          <a:p>
            <a:pPr indent="-298450" lvl="0" marL="457200" rtl="0" algn="l">
              <a:spcBef>
                <a:spcPts val="0"/>
              </a:spcBef>
              <a:spcAft>
                <a:spcPts val="0"/>
              </a:spcAft>
              <a:buSzPts val="1100"/>
              <a:buChar char="-"/>
            </a:pPr>
            <a:r>
              <a:rPr lang="en"/>
              <a:t>1. Institutional Mutual Fund Holdings (investments made/redeemed by institutional investors like Fidelity, Vanguard, Wells Fargo </a:t>
            </a:r>
            <a:endParaRPr/>
          </a:p>
          <a:p>
            <a:pPr indent="-298450" lvl="0" marL="457200" rtl="0" algn="l">
              <a:spcBef>
                <a:spcPts val="0"/>
              </a:spcBef>
              <a:spcAft>
                <a:spcPts val="0"/>
              </a:spcAft>
              <a:buSzPts val="1100"/>
              <a:buChar char="-"/>
            </a:pPr>
            <a:r>
              <a:rPr lang="en"/>
              <a:t>2. Retail Mutual Fund Holdings (investments made by individuals in their portfolios) </a:t>
            </a:r>
            <a:endParaRPr/>
          </a:p>
          <a:p>
            <a:pPr indent="-298450" lvl="0" marL="457200" rtl="0" algn="l">
              <a:spcBef>
                <a:spcPts val="0"/>
              </a:spcBef>
              <a:spcAft>
                <a:spcPts val="0"/>
              </a:spcAft>
              <a:buSzPts val="1100"/>
              <a:buChar char="-"/>
            </a:pPr>
            <a:r>
              <a:rPr lang="en"/>
              <a:t>3. ETF (Exchange Traded Funds - institutional investors)</a:t>
            </a:r>
            <a:endParaRPr/>
          </a:p>
          <a:p>
            <a:pPr indent="0" lvl="0" marL="0" rtl="0" algn="l">
              <a:spcBef>
                <a:spcPts val="0"/>
              </a:spcBef>
              <a:spcAft>
                <a:spcPts val="0"/>
              </a:spcAft>
              <a:buNone/>
            </a:pPr>
            <a:r>
              <a:rPr lang="en"/>
              <a:t>We exclude the Retail Mutual Fund from our next analysis </a:t>
            </a:r>
            <a:endParaRPr/>
          </a:p>
          <a:p>
            <a:pPr indent="0" lvl="0" marL="0" rtl="0" algn="l">
              <a:spcBef>
                <a:spcPts val="0"/>
              </a:spcBef>
              <a:spcAft>
                <a:spcPts val="0"/>
              </a:spcAft>
              <a:buNone/>
            </a:pPr>
            <a:r>
              <a:rPr lang="en"/>
              <a:t>Since the movements of retail MF follows the Institutional mutual fund and ETF, we only focus on the data from the later two markets(</a:t>
            </a:r>
            <a:r>
              <a:rPr lang="en">
                <a:solidFill>
                  <a:schemeClr val="dk1"/>
                </a:solidFill>
              </a:rPr>
              <a:t>Institutional MF and ETF)</a:t>
            </a:r>
            <a:r>
              <a:rPr lang="en"/>
              <a:t>.</a:t>
            </a:r>
            <a:endParaRPr/>
          </a:p>
          <a:p>
            <a:pPr indent="0" lvl="0" marL="0" rtl="0" algn="l">
              <a:spcBef>
                <a:spcPts val="0"/>
              </a:spcBef>
              <a:spcAft>
                <a:spcPts val="0"/>
              </a:spcAft>
              <a:buNone/>
            </a:pPr>
            <a:r>
              <a:rPr lang="en"/>
              <a:t>Each dataset contain 20 different asset classes which are a combination of stocks from the market. And, they all have four features</a:t>
            </a:r>
            <a:endParaRPr/>
          </a:p>
          <a:p>
            <a:pPr indent="0" lvl="0" marL="0" rtl="0" algn="l">
              <a:spcBef>
                <a:spcPts val="0"/>
              </a:spcBef>
              <a:spcAft>
                <a:spcPts val="0"/>
              </a:spcAft>
              <a:buNone/>
            </a:pPr>
            <a:r>
              <a:rPr lang="en" sz="1200">
                <a:solidFill>
                  <a:srgbClr val="414141"/>
                </a:solidFill>
                <a:latin typeface="Maven Pro"/>
                <a:ea typeface="Maven Pro"/>
                <a:cs typeface="Maven Pro"/>
                <a:sym typeface="Maven Pro"/>
              </a:rPr>
              <a:t>Funds-flow data including how much cash flow in and out in the week?, </a:t>
            </a:r>
            <a:endParaRPr sz="1200">
              <a:solidFill>
                <a:srgbClr val="414141"/>
              </a:solidFill>
              <a:latin typeface="Maven Pro"/>
              <a:ea typeface="Maven Pro"/>
              <a:cs typeface="Maven Pro"/>
              <a:sym typeface="Maven Pro"/>
            </a:endParaRPr>
          </a:p>
          <a:p>
            <a:pPr indent="0" lvl="0" marL="0" rtl="0" algn="l">
              <a:spcBef>
                <a:spcPts val="0"/>
              </a:spcBef>
              <a:spcAft>
                <a:spcPts val="0"/>
              </a:spcAft>
              <a:buNone/>
            </a:pPr>
            <a:r>
              <a:rPr lang="en" sz="1200">
                <a:solidFill>
                  <a:srgbClr val="414141"/>
                </a:solidFill>
                <a:latin typeface="Maven Pro"/>
                <a:ea typeface="Maven Pro"/>
                <a:cs typeface="Maven Pro"/>
                <a:sym typeface="Maven Pro"/>
              </a:rPr>
              <a:t>FlowPct,  the percentage of cash flow from last week to this week</a:t>
            </a:r>
            <a:endParaRPr sz="1200">
              <a:solidFill>
                <a:srgbClr val="414141"/>
              </a:solidFill>
              <a:latin typeface="Maven Pro"/>
              <a:ea typeface="Maven Pro"/>
              <a:cs typeface="Maven Pro"/>
              <a:sym typeface="Maven Pro"/>
            </a:endParaRPr>
          </a:p>
          <a:p>
            <a:pPr indent="0" lvl="0" marL="0" rtl="0" algn="l">
              <a:spcBef>
                <a:spcPts val="0"/>
              </a:spcBef>
              <a:spcAft>
                <a:spcPts val="0"/>
              </a:spcAft>
              <a:buNone/>
            </a:pPr>
            <a:r>
              <a:rPr lang="en" sz="1200">
                <a:solidFill>
                  <a:srgbClr val="414141"/>
                </a:solidFill>
                <a:latin typeface="Maven Pro"/>
                <a:ea typeface="Maven Pro"/>
                <a:cs typeface="Maven Pro"/>
                <a:sym typeface="Maven Pro"/>
              </a:rPr>
              <a:t>AssetsEnd,  represents the market value at that day</a:t>
            </a:r>
            <a:endParaRPr sz="1200">
              <a:solidFill>
                <a:srgbClr val="414141"/>
              </a:solidFill>
              <a:latin typeface="Maven Pro"/>
              <a:ea typeface="Maven Pro"/>
              <a:cs typeface="Maven Pro"/>
              <a:sym typeface="Maven Pro"/>
            </a:endParaRPr>
          </a:p>
          <a:p>
            <a:pPr indent="0" lvl="0" marL="0" rtl="0" algn="l">
              <a:spcBef>
                <a:spcPts val="0"/>
              </a:spcBef>
              <a:spcAft>
                <a:spcPts val="0"/>
              </a:spcAft>
              <a:buNone/>
            </a:pPr>
            <a:r>
              <a:rPr lang="en" sz="1200">
                <a:solidFill>
                  <a:srgbClr val="414141"/>
                </a:solidFill>
                <a:latin typeface="Maven Pro"/>
                <a:ea typeface="Maven Pro"/>
                <a:cs typeface="Maven Pro"/>
                <a:sym typeface="Maven Pro"/>
              </a:rPr>
              <a:t>PortfolioChangePct means the percentage of difference in assetend from last week to this week</a:t>
            </a:r>
            <a:endParaRPr sz="1200">
              <a:solidFill>
                <a:srgbClr val="41414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t/>
            </a:r>
            <a:endParaRPr sz="1400">
              <a:solidFill>
                <a:srgbClr val="414141"/>
              </a:solidFill>
              <a:latin typeface="Maven Pro"/>
              <a:ea typeface="Maven Pro"/>
              <a:cs typeface="Maven Pro"/>
              <a:sym typeface="Maven Pr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7043bf58d_0_2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7043bf58d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Portfolio</a:t>
            </a:r>
            <a:r>
              <a:rPr lang="en" sz="1200">
                <a:solidFill>
                  <a:schemeClr val="dk1"/>
                </a:solidFill>
              </a:rPr>
              <a:t> change represents the percentage of change in Assetend of this week minus assetend in the last week and removs the flow in this week divided by the assetend in the last week.</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Ideally, we would expect that there is one model that could perfectly predict in each sectors. However, it’s hard to achieve in the real world practice. So we assume that 第二点…….</a:t>
            </a:r>
            <a:endParaRPr sz="12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4e170a3b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4e170a3b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We build two different kinds of models in total.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First is vector autoregression model, it’s actually a type of stochastic process model, and it can capture the relationship between multiple quantities as they change over time.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Second is a more complex method called long short term memory networks. It’s an artificial recurrent neural network. This model is able to learn long-term  dependencies between time steps of sequence data. In a simple word, LSTM can remember the long term previous information and use it for processing the current input.</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7043bf58d_0_4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7043bf58d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Here is the overview of our process. First, we generate a cross market var model without applying moving average. Then we add the moving average smoothing method at windows equal to 4. Furthermore, we would like to see if market indices variable could influence for our prediction. And last, the LSTM model were build.</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The method that we evaluate predictions is to change both actual value and predicted value to be a binary number which indicates direction. For example, if the the current value - previous value is greater than 0.1, we assign the value to be 1 and assume there is an increase in portfolio’s return. If it’s less than -0.1, then we put -1 instead, indicating a decrease trend. Otherwise, the value is 0, means return value is unchanged.</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Next Agnes will talk more about our findings and performances across different models.</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7043bf58d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7043bf58d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E101A"/>
                </a:solidFill>
              </a:rPr>
              <a:t>Next, we have some key findings as follows.</a:t>
            </a:r>
            <a:endParaRPr>
              <a:solidFill>
                <a:srgbClr val="0E101A"/>
              </a:solidFill>
            </a:endParaRPr>
          </a:p>
          <a:p>
            <a:pPr indent="-298450" lvl="0" marL="457200" rtl="0" algn="l">
              <a:lnSpc>
                <a:spcPct val="115000"/>
              </a:lnSpc>
              <a:spcBef>
                <a:spcPts val="0"/>
              </a:spcBef>
              <a:spcAft>
                <a:spcPts val="0"/>
              </a:spcAft>
              <a:buClr>
                <a:srgbClr val="0E101A"/>
              </a:buClr>
              <a:buSzPts val="1100"/>
              <a:buAutoNum type="arabicPeriod"/>
            </a:pPr>
            <a:r>
              <a:rPr lang="en">
                <a:solidFill>
                  <a:srgbClr val="0E101A"/>
                </a:solidFill>
              </a:rPr>
              <a:t>Since we have to identify directional patter, if we convert actual and predicted values into classification labels, that would help interpret tradable signals.</a:t>
            </a:r>
            <a:endParaRPr>
              <a:solidFill>
                <a:srgbClr val="0E101A"/>
              </a:solidFill>
            </a:endParaRPr>
          </a:p>
          <a:p>
            <a:pPr indent="-298450" lvl="0" marL="457200" rtl="0" algn="l">
              <a:lnSpc>
                <a:spcPct val="115000"/>
              </a:lnSpc>
              <a:spcBef>
                <a:spcPts val="0"/>
              </a:spcBef>
              <a:spcAft>
                <a:spcPts val="0"/>
              </a:spcAft>
              <a:buClr>
                <a:srgbClr val="0E101A"/>
              </a:buClr>
              <a:buSzPts val="1100"/>
              <a:buAutoNum type="arabicPeriod"/>
            </a:pPr>
            <a:r>
              <a:rPr lang="en">
                <a:solidFill>
                  <a:srgbClr val="0E101A"/>
                </a:solidFill>
              </a:rPr>
              <a:t>Since we use fund-flow data from the financial market, we have to consider volatility. We found that applying the moving average method removes volatility will increase prediction accuracy.</a:t>
            </a:r>
            <a:endParaRPr>
              <a:solidFill>
                <a:srgbClr val="0E101A"/>
              </a:solidFill>
            </a:endParaRPr>
          </a:p>
          <a:p>
            <a:pPr indent="-298450" lvl="0" marL="457200" rtl="0" algn="l">
              <a:lnSpc>
                <a:spcPct val="115000"/>
              </a:lnSpc>
              <a:spcBef>
                <a:spcPts val="0"/>
              </a:spcBef>
              <a:spcAft>
                <a:spcPts val="0"/>
              </a:spcAft>
              <a:buClr>
                <a:srgbClr val="0E101A"/>
              </a:buClr>
              <a:buSzPts val="1100"/>
              <a:buAutoNum type="arabicPeriod"/>
            </a:pPr>
            <a:r>
              <a:rPr lang="en">
                <a:solidFill>
                  <a:srgbClr val="0E101A"/>
                </a:solidFill>
              </a:rPr>
              <a:t>Adding market index variables improves model predictability.</a:t>
            </a:r>
            <a:endParaRPr>
              <a:solidFill>
                <a:srgbClr val="0E101A"/>
              </a:solidFill>
            </a:endParaRPr>
          </a:p>
          <a:p>
            <a:pPr indent="-298450" lvl="0" marL="457200" rtl="0" algn="l">
              <a:lnSpc>
                <a:spcPct val="115000"/>
              </a:lnSpc>
              <a:spcBef>
                <a:spcPts val="0"/>
              </a:spcBef>
              <a:spcAft>
                <a:spcPts val="0"/>
              </a:spcAft>
              <a:buClr>
                <a:srgbClr val="0E101A"/>
              </a:buClr>
              <a:buSzPts val="1100"/>
              <a:buAutoNum type="arabicPeriod"/>
            </a:pPr>
            <a:r>
              <a:rPr lang="en">
                <a:solidFill>
                  <a:srgbClr val="0E101A"/>
                </a:solidFill>
              </a:rPr>
              <a:t>Compared to the advanced model, LSTM, VAR models demonstrate desirable predictions in several sectors with an accuracy score up to 0.9.</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5010382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5010382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 we conclude our results in this table. Different colors represent different models we applied.</a:t>
            </a:r>
            <a:endParaRPr/>
          </a:p>
          <a:p>
            <a:pPr indent="0" lvl="0" marL="0" rtl="0" algn="l">
              <a:spcBef>
                <a:spcPts val="0"/>
              </a:spcBef>
              <a:spcAft>
                <a:spcPts val="0"/>
              </a:spcAft>
              <a:buNone/>
            </a:pPr>
            <a:r>
              <a:rPr lang="en"/>
              <a:t>Since we got actual and forecast values, we calculate the accuracy score to evaluate our prediction results. The marked cells, the cell filled with colors, represent the sectors and their corresponding portfolio change percentage having higher accuracy scores, which means better performance.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Slide">
  <p:cSld name="Standard Slide">
    <p:spTree>
      <p:nvGrpSpPr>
        <p:cNvPr id="50" name="Shape 50"/>
        <p:cNvGrpSpPr/>
        <p:nvPr/>
      </p:nvGrpSpPr>
      <p:grpSpPr>
        <a:xfrm>
          <a:off x="0" y="0"/>
          <a:ext cx="0" cy="0"/>
          <a:chOff x="0" y="0"/>
          <a:chExt cx="0" cy="0"/>
        </a:xfrm>
      </p:grpSpPr>
      <p:sp>
        <p:nvSpPr>
          <p:cNvPr id="51" name="Google Shape;51;p13"/>
          <p:cNvSpPr txBox="1"/>
          <p:nvPr>
            <p:ph type="title"/>
          </p:nvPr>
        </p:nvSpPr>
        <p:spPr>
          <a:xfrm>
            <a:off x="127593" y="155969"/>
            <a:ext cx="8745000" cy="705900"/>
          </a:xfrm>
          <a:prstGeom prst="rect">
            <a:avLst/>
          </a:prstGeom>
          <a:noFill/>
          <a:ln>
            <a:noFill/>
          </a:ln>
        </p:spPr>
        <p:txBody>
          <a:bodyPr anchorCtr="0" anchor="t" bIns="34275" lIns="68575" spcFirstLastPara="1" rIns="68575" wrap="square" tIns="34275">
            <a:normAutofit/>
          </a:bodyPr>
          <a:lstStyle>
            <a:lvl1pPr lvl="0" marR="0" rtl="0" algn="l">
              <a:spcBef>
                <a:spcPts val="0"/>
              </a:spcBef>
              <a:spcAft>
                <a:spcPts val="0"/>
              </a:spcAft>
              <a:buSzPts val="1100"/>
              <a:buNone/>
              <a:defRPr b="0" i="0" sz="2700" u="none" cap="none" strike="noStrike">
                <a:solidFill>
                  <a:schemeClr val="dk2"/>
                </a:solidFill>
                <a:latin typeface="Impact"/>
                <a:ea typeface="Impact"/>
                <a:cs typeface="Impact"/>
                <a:sym typeface="Impact"/>
              </a:defRPr>
            </a:lvl1pPr>
            <a:lvl2pPr lvl="1" marR="0" rtl="0" algn="l">
              <a:spcBef>
                <a:spcPts val="0"/>
              </a:spcBef>
              <a:spcAft>
                <a:spcPts val="0"/>
              </a:spcAft>
              <a:buSzPts val="1100"/>
              <a:buNone/>
              <a:defRPr b="1" i="0" sz="20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1" i="0" sz="20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1" i="0" sz="20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1" i="0" sz="20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1"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1"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1"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1" i="0" sz="2000" u="none" cap="none" strike="noStrike">
                <a:solidFill>
                  <a:schemeClr val="dk2"/>
                </a:solidFill>
                <a:latin typeface="Arial"/>
                <a:ea typeface="Arial"/>
                <a:cs typeface="Arial"/>
                <a:sym typeface="Arial"/>
              </a:defRPr>
            </a:lvl9pPr>
          </a:lstStyle>
          <a:p/>
        </p:txBody>
      </p:sp>
      <p:sp>
        <p:nvSpPr>
          <p:cNvPr id="52" name="Google Shape;52;p13"/>
          <p:cNvSpPr txBox="1"/>
          <p:nvPr>
            <p:ph idx="1" type="body"/>
          </p:nvPr>
        </p:nvSpPr>
        <p:spPr>
          <a:xfrm>
            <a:off x="127593" y="862013"/>
            <a:ext cx="8745000" cy="3520800"/>
          </a:xfrm>
          <a:prstGeom prst="rect">
            <a:avLst/>
          </a:prstGeom>
          <a:noFill/>
          <a:ln>
            <a:noFill/>
          </a:ln>
        </p:spPr>
        <p:txBody>
          <a:bodyPr anchorCtr="0" anchor="t" bIns="34275" lIns="68575" spcFirstLastPara="1" rIns="68575" wrap="square" tIns="34275">
            <a:normAutofit/>
          </a:bodyPr>
          <a:lstStyle>
            <a:lvl1pPr indent="-342900" lvl="0" marL="457200" marR="0" rtl="0" algn="l">
              <a:spcBef>
                <a:spcPts val="400"/>
              </a:spcBef>
              <a:spcAft>
                <a:spcPts val="0"/>
              </a:spcAft>
              <a:buClr>
                <a:schemeClr val="lt2"/>
              </a:buClr>
              <a:buSzPts val="1800"/>
              <a:buFont typeface="Noto Sans Symbols"/>
              <a:buChar char="▪"/>
              <a:defRPr b="0" i="0" sz="1800" u="none" cap="none" strike="noStrike">
                <a:solidFill>
                  <a:schemeClr val="dk1"/>
                </a:solidFill>
                <a:latin typeface="Arial"/>
                <a:ea typeface="Arial"/>
                <a:cs typeface="Arial"/>
                <a:sym typeface="Arial"/>
              </a:defRPr>
            </a:lvl1pPr>
            <a:lvl2pPr indent="-330200" lvl="1" marL="914400" marR="0" rtl="0" algn="l">
              <a:spcBef>
                <a:spcPts val="300"/>
              </a:spcBef>
              <a:spcAft>
                <a:spcPts val="0"/>
              </a:spcAft>
              <a:buClr>
                <a:schemeClr val="lt2"/>
              </a:buClr>
              <a:buSzPts val="1600"/>
              <a:buFont typeface="Noto Sans Symbols"/>
              <a:buChar char="▪"/>
              <a:defRPr b="0" i="0" sz="1600" u="none" cap="none" strike="noStrike">
                <a:solidFill>
                  <a:schemeClr val="dk1"/>
                </a:solidFill>
                <a:latin typeface="Arial"/>
                <a:ea typeface="Arial"/>
                <a:cs typeface="Arial"/>
                <a:sym typeface="Arial"/>
              </a:defRPr>
            </a:lvl2pPr>
            <a:lvl3pPr indent="-317500" lvl="2" marL="1371600" marR="0" rtl="0" algn="l">
              <a:spcBef>
                <a:spcPts val="300"/>
              </a:spcBef>
              <a:spcAft>
                <a:spcPts val="0"/>
              </a:spcAft>
              <a:buClr>
                <a:schemeClr val="lt2"/>
              </a:buClr>
              <a:buSzPts val="1400"/>
              <a:buFont typeface="Noto Sans Symbols"/>
              <a:buChar char="▪"/>
              <a:defRPr b="0" i="0" sz="1400" u="none" cap="none" strike="noStrike">
                <a:solidFill>
                  <a:schemeClr val="dk1"/>
                </a:solidFill>
                <a:latin typeface="Arial"/>
                <a:ea typeface="Arial"/>
                <a:cs typeface="Arial"/>
                <a:sym typeface="Arial"/>
              </a:defRPr>
            </a:lvl3pPr>
            <a:lvl4pPr indent="-298450" lvl="3" marL="1828800" marR="0" rtl="0" algn="l">
              <a:spcBef>
                <a:spcPts val="200"/>
              </a:spcBef>
              <a:spcAft>
                <a:spcPts val="0"/>
              </a:spcAft>
              <a:buClr>
                <a:schemeClr val="lt2"/>
              </a:buClr>
              <a:buSzPts val="1100"/>
              <a:buFont typeface="Noto Sans Symbols"/>
              <a:buChar char="▪"/>
              <a:defRPr b="0" i="0" sz="1100" u="none" cap="none" strike="noStrike">
                <a:solidFill>
                  <a:schemeClr val="dk1"/>
                </a:solidFill>
                <a:latin typeface="Arial"/>
                <a:ea typeface="Arial"/>
                <a:cs typeface="Arial"/>
                <a:sym typeface="Arial"/>
              </a:defRPr>
            </a:lvl4pPr>
            <a:lvl5pPr indent="-298450" lvl="4" marL="2286000" marR="0" rtl="0" algn="l">
              <a:spcBef>
                <a:spcPts val="200"/>
              </a:spcBef>
              <a:spcAft>
                <a:spcPts val="0"/>
              </a:spcAft>
              <a:buClr>
                <a:schemeClr val="lt2"/>
              </a:buClr>
              <a:buSzPts val="1100"/>
              <a:buFont typeface="Noto Sans Symbols"/>
              <a:buChar char="▪"/>
              <a:defRPr b="0" i="0" sz="1100" u="none" cap="none" strike="noStrike">
                <a:solidFill>
                  <a:schemeClr val="dk1"/>
                </a:solidFill>
                <a:latin typeface="Arial"/>
                <a:ea typeface="Arial"/>
                <a:cs typeface="Arial"/>
                <a:sym typeface="Arial"/>
              </a:defRPr>
            </a:lvl5pPr>
            <a:lvl6pPr indent="-298450" lvl="5" marL="2743200" marR="0" rtl="0" algn="l">
              <a:spcBef>
                <a:spcPts val="2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spcBef>
                <a:spcPts val="12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spcBef>
                <a:spcPts val="12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spcBef>
                <a:spcPts val="1200"/>
              </a:spcBef>
              <a:spcAft>
                <a:spcPts val="120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pic>
        <p:nvPicPr>
          <p:cNvPr id="53" name="Google Shape;53;p13"/>
          <p:cNvPicPr preferRelativeResize="0"/>
          <p:nvPr/>
        </p:nvPicPr>
        <p:blipFill rotWithShape="1">
          <a:blip r:embed="rId2">
            <a:alphaModFix/>
          </a:blip>
          <a:srcRect b="0" l="0" r="0" t="0"/>
          <a:stretch/>
        </p:blipFill>
        <p:spPr>
          <a:xfrm>
            <a:off x="105329" y="4647852"/>
            <a:ext cx="2057400" cy="22026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54" name="Shape 54"/>
        <p:cNvGrpSpPr/>
        <p:nvPr/>
      </p:nvGrpSpPr>
      <p:grpSpPr>
        <a:xfrm>
          <a:off x="0" y="0"/>
          <a:ext cx="0" cy="0"/>
          <a:chOff x="0" y="0"/>
          <a:chExt cx="0" cy="0"/>
        </a:xfrm>
      </p:grpSpPr>
      <p:sp>
        <p:nvSpPr>
          <p:cNvPr id="55" name="Google Shape;55;p14"/>
          <p:cNvSpPr txBox="1"/>
          <p:nvPr>
            <p:ph type="ctrTitle"/>
          </p:nvPr>
        </p:nvSpPr>
        <p:spPr>
          <a:xfrm>
            <a:off x="645225" y="2762725"/>
            <a:ext cx="6736500" cy="1159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4400"/>
              <a:buNone/>
              <a:defRPr sz="4400">
                <a:solidFill>
                  <a:schemeClr val="dk2"/>
                </a:solidFill>
              </a:defRPr>
            </a:lvl1pPr>
            <a:lvl2pPr lvl="1" rtl="0">
              <a:spcBef>
                <a:spcPts val="0"/>
              </a:spcBef>
              <a:spcAft>
                <a:spcPts val="0"/>
              </a:spcAft>
              <a:buClr>
                <a:schemeClr val="dk2"/>
              </a:buClr>
              <a:buSzPts val="4400"/>
              <a:buNone/>
              <a:defRPr sz="4400">
                <a:solidFill>
                  <a:schemeClr val="dk2"/>
                </a:solidFill>
              </a:defRPr>
            </a:lvl2pPr>
            <a:lvl3pPr lvl="2" rtl="0">
              <a:spcBef>
                <a:spcPts val="0"/>
              </a:spcBef>
              <a:spcAft>
                <a:spcPts val="0"/>
              </a:spcAft>
              <a:buClr>
                <a:schemeClr val="dk2"/>
              </a:buClr>
              <a:buSzPts val="4400"/>
              <a:buNone/>
              <a:defRPr sz="4400">
                <a:solidFill>
                  <a:schemeClr val="dk2"/>
                </a:solidFill>
              </a:defRPr>
            </a:lvl3pPr>
            <a:lvl4pPr lvl="3" rtl="0">
              <a:spcBef>
                <a:spcPts val="0"/>
              </a:spcBef>
              <a:spcAft>
                <a:spcPts val="0"/>
              </a:spcAft>
              <a:buClr>
                <a:schemeClr val="dk2"/>
              </a:buClr>
              <a:buSzPts val="4400"/>
              <a:buNone/>
              <a:defRPr sz="4400">
                <a:solidFill>
                  <a:schemeClr val="dk2"/>
                </a:solidFill>
              </a:defRPr>
            </a:lvl4pPr>
            <a:lvl5pPr lvl="4" rtl="0">
              <a:spcBef>
                <a:spcPts val="0"/>
              </a:spcBef>
              <a:spcAft>
                <a:spcPts val="0"/>
              </a:spcAft>
              <a:buClr>
                <a:schemeClr val="dk2"/>
              </a:buClr>
              <a:buSzPts val="4400"/>
              <a:buNone/>
              <a:defRPr sz="4400">
                <a:solidFill>
                  <a:schemeClr val="dk2"/>
                </a:solidFill>
              </a:defRPr>
            </a:lvl5pPr>
            <a:lvl6pPr lvl="5" rtl="0">
              <a:spcBef>
                <a:spcPts val="0"/>
              </a:spcBef>
              <a:spcAft>
                <a:spcPts val="0"/>
              </a:spcAft>
              <a:buClr>
                <a:schemeClr val="dk2"/>
              </a:buClr>
              <a:buSzPts val="4400"/>
              <a:buNone/>
              <a:defRPr sz="4400">
                <a:solidFill>
                  <a:schemeClr val="dk2"/>
                </a:solidFill>
              </a:defRPr>
            </a:lvl6pPr>
            <a:lvl7pPr lvl="6" rtl="0">
              <a:spcBef>
                <a:spcPts val="0"/>
              </a:spcBef>
              <a:spcAft>
                <a:spcPts val="0"/>
              </a:spcAft>
              <a:buClr>
                <a:schemeClr val="dk2"/>
              </a:buClr>
              <a:buSzPts val="4400"/>
              <a:buNone/>
              <a:defRPr sz="4400">
                <a:solidFill>
                  <a:schemeClr val="dk2"/>
                </a:solidFill>
              </a:defRPr>
            </a:lvl7pPr>
            <a:lvl8pPr lvl="7" rtl="0">
              <a:spcBef>
                <a:spcPts val="0"/>
              </a:spcBef>
              <a:spcAft>
                <a:spcPts val="0"/>
              </a:spcAft>
              <a:buClr>
                <a:schemeClr val="dk2"/>
              </a:buClr>
              <a:buSzPts val="4400"/>
              <a:buNone/>
              <a:defRPr sz="4400">
                <a:solidFill>
                  <a:schemeClr val="dk2"/>
                </a:solidFill>
              </a:defRPr>
            </a:lvl8pPr>
            <a:lvl9pPr lvl="8" rtl="0">
              <a:spcBef>
                <a:spcPts val="0"/>
              </a:spcBef>
              <a:spcAft>
                <a:spcPts val="0"/>
              </a:spcAft>
              <a:buClr>
                <a:schemeClr val="dk2"/>
              </a:buClr>
              <a:buSzPts val="4400"/>
              <a:buNone/>
              <a:defRPr sz="4400">
                <a:solidFill>
                  <a:schemeClr val="dk2"/>
                </a:solidFill>
              </a:defRPr>
            </a:lvl9pPr>
          </a:lstStyle>
          <a:p/>
        </p:txBody>
      </p:sp>
      <p:sp>
        <p:nvSpPr>
          <p:cNvPr id="56" name="Google Shape;56;p14"/>
          <p:cNvSpPr/>
          <p:nvPr/>
        </p:nvSpPr>
        <p:spPr>
          <a:xfrm>
            <a:off x="5938246" y="2533163"/>
            <a:ext cx="7218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6659861" y="2533163"/>
            <a:ext cx="7218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1" y="2533163"/>
            <a:ext cx="7218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721425" y="2533163"/>
            <a:ext cx="52167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64" name="Shape 64"/>
        <p:cNvGrpSpPr/>
        <p:nvPr/>
      </p:nvGrpSpPr>
      <p:grpSpPr>
        <a:xfrm>
          <a:off x="0" y="0"/>
          <a:ext cx="0" cy="0"/>
          <a:chOff x="0" y="0"/>
          <a:chExt cx="0" cy="0"/>
        </a:xfrm>
      </p:grpSpPr>
      <p:sp>
        <p:nvSpPr>
          <p:cNvPr id="65" name="Google Shape;65;p16"/>
          <p:cNvSpPr txBox="1"/>
          <p:nvPr>
            <p:ph type="ctrTitle"/>
          </p:nvPr>
        </p:nvSpPr>
        <p:spPr>
          <a:xfrm>
            <a:off x="645225" y="2762725"/>
            <a:ext cx="67365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400"/>
              <a:buNone/>
              <a:defRPr sz="4400">
                <a:solidFill>
                  <a:schemeClr val="dk2"/>
                </a:solidFill>
              </a:defRPr>
            </a:lvl1pPr>
            <a:lvl2pPr lvl="1" rtl="0">
              <a:spcBef>
                <a:spcPts val="0"/>
              </a:spcBef>
              <a:spcAft>
                <a:spcPts val="0"/>
              </a:spcAft>
              <a:buClr>
                <a:schemeClr val="dk2"/>
              </a:buClr>
              <a:buSzPts val="4400"/>
              <a:buNone/>
              <a:defRPr sz="4400">
                <a:solidFill>
                  <a:schemeClr val="dk2"/>
                </a:solidFill>
              </a:defRPr>
            </a:lvl2pPr>
            <a:lvl3pPr lvl="2" rtl="0">
              <a:spcBef>
                <a:spcPts val="0"/>
              </a:spcBef>
              <a:spcAft>
                <a:spcPts val="0"/>
              </a:spcAft>
              <a:buClr>
                <a:schemeClr val="dk2"/>
              </a:buClr>
              <a:buSzPts val="4400"/>
              <a:buNone/>
              <a:defRPr sz="4400">
                <a:solidFill>
                  <a:schemeClr val="dk2"/>
                </a:solidFill>
              </a:defRPr>
            </a:lvl3pPr>
            <a:lvl4pPr lvl="3" rtl="0">
              <a:spcBef>
                <a:spcPts val="0"/>
              </a:spcBef>
              <a:spcAft>
                <a:spcPts val="0"/>
              </a:spcAft>
              <a:buClr>
                <a:schemeClr val="dk2"/>
              </a:buClr>
              <a:buSzPts val="4400"/>
              <a:buNone/>
              <a:defRPr sz="4400">
                <a:solidFill>
                  <a:schemeClr val="dk2"/>
                </a:solidFill>
              </a:defRPr>
            </a:lvl4pPr>
            <a:lvl5pPr lvl="4" rtl="0">
              <a:spcBef>
                <a:spcPts val="0"/>
              </a:spcBef>
              <a:spcAft>
                <a:spcPts val="0"/>
              </a:spcAft>
              <a:buClr>
                <a:schemeClr val="dk2"/>
              </a:buClr>
              <a:buSzPts val="4400"/>
              <a:buNone/>
              <a:defRPr sz="4400">
                <a:solidFill>
                  <a:schemeClr val="dk2"/>
                </a:solidFill>
              </a:defRPr>
            </a:lvl5pPr>
            <a:lvl6pPr lvl="5" rtl="0">
              <a:spcBef>
                <a:spcPts val="0"/>
              </a:spcBef>
              <a:spcAft>
                <a:spcPts val="0"/>
              </a:spcAft>
              <a:buClr>
                <a:schemeClr val="dk2"/>
              </a:buClr>
              <a:buSzPts val="4400"/>
              <a:buNone/>
              <a:defRPr sz="4400">
                <a:solidFill>
                  <a:schemeClr val="dk2"/>
                </a:solidFill>
              </a:defRPr>
            </a:lvl6pPr>
            <a:lvl7pPr lvl="6" rtl="0">
              <a:spcBef>
                <a:spcPts val="0"/>
              </a:spcBef>
              <a:spcAft>
                <a:spcPts val="0"/>
              </a:spcAft>
              <a:buClr>
                <a:schemeClr val="dk2"/>
              </a:buClr>
              <a:buSzPts val="4400"/>
              <a:buNone/>
              <a:defRPr sz="4400">
                <a:solidFill>
                  <a:schemeClr val="dk2"/>
                </a:solidFill>
              </a:defRPr>
            </a:lvl7pPr>
            <a:lvl8pPr lvl="7" rtl="0">
              <a:spcBef>
                <a:spcPts val="0"/>
              </a:spcBef>
              <a:spcAft>
                <a:spcPts val="0"/>
              </a:spcAft>
              <a:buClr>
                <a:schemeClr val="dk2"/>
              </a:buClr>
              <a:buSzPts val="4400"/>
              <a:buNone/>
              <a:defRPr sz="4400">
                <a:solidFill>
                  <a:schemeClr val="dk2"/>
                </a:solidFill>
              </a:defRPr>
            </a:lvl8pPr>
            <a:lvl9pPr lvl="8" rtl="0">
              <a:spcBef>
                <a:spcPts val="0"/>
              </a:spcBef>
              <a:spcAft>
                <a:spcPts val="0"/>
              </a:spcAft>
              <a:buClr>
                <a:schemeClr val="dk2"/>
              </a:buClr>
              <a:buSzPts val="4400"/>
              <a:buNone/>
              <a:defRPr sz="4400">
                <a:solidFill>
                  <a:schemeClr val="dk2"/>
                </a:solidFill>
              </a:defRPr>
            </a:lvl9pPr>
          </a:lstStyle>
          <a:p/>
        </p:txBody>
      </p:sp>
      <p:sp>
        <p:nvSpPr>
          <p:cNvPr id="66" name="Google Shape;66;p16"/>
          <p:cNvSpPr/>
          <p:nvPr/>
        </p:nvSpPr>
        <p:spPr>
          <a:xfrm>
            <a:off x="5938246" y="2533163"/>
            <a:ext cx="7218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p:nvPr/>
        </p:nvSpPr>
        <p:spPr>
          <a:xfrm>
            <a:off x="6659861" y="2533163"/>
            <a:ext cx="7218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p:nvPr/>
        </p:nvSpPr>
        <p:spPr>
          <a:xfrm>
            <a:off x="-1" y="2533163"/>
            <a:ext cx="7218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6"/>
          <p:cNvSpPr/>
          <p:nvPr/>
        </p:nvSpPr>
        <p:spPr>
          <a:xfrm>
            <a:off x="721425" y="2533163"/>
            <a:ext cx="52167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0" name="Shape 70"/>
        <p:cNvGrpSpPr/>
        <p:nvPr/>
      </p:nvGrpSpPr>
      <p:grpSpPr>
        <a:xfrm>
          <a:off x="0" y="0"/>
          <a:ext cx="0" cy="0"/>
          <a:chOff x="0" y="0"/>
          <a:chExt cx="0" cy="0"/>
        </a:xfrm>
      </p:grpSpPr>
      <p:sp>
        <p:nvSpPr>
          <p:cNvPr id="71" name="Google Shape;71;p17"/>
          <p:cNvSpPr/>
          <p:nvPr/>
        </p:nvSpPr>
        <p:spPr>
          <a:xfrm>
            <a:off x="0" y="0"/>
            <a:ext cx="9144000" cy="399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7"/>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73" name="Google Shape;73;p17"/>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b="1" sz="2400">
                <a:solidFill>
                  <a:schemeClr val="lt1"/>
                </a:solidFill>
              </a:defRPr>
            </a:lvl1pPr>
            <a:lvl2pPr lvl="1" rtl="0" algn="ctr">
              <a:spcBef>
                <a:spcPts val="0"/>
              </a:spcBef>
              <a:spcAft>
                <a:spcPts val="0"/>
              </a:spcAft>
              <a:buClr>
                <a:schemeClr val="lt1"/>
              </a:buClr>
              <a:buSzPts val="2400"/>
              <a:buNone/>
              <a:defRPr b="1">
                <a:solidFill>
                  <a:schemeClr val="lt1"/>
                </a:solidFill>
              </a:defRPr>
            </a:lvl2pPr>
            <a:lvl3pPr lvl="2" rtl="0" algn="ctr">
              <a:spcBef>
                <a:spcPts val="0"/>
              </a:spcBef>
              <a:spcAft>
                <a:spcPts val="0"/>
              </a:spcAft>
              <a:buClr>
                <a:schemeClr val="lt1"/>
              </a:buClr>
              <a:buSzPts val="2400"/>
              <a:buNone/>
              <a:defRPr b="1">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74" name="Google Shape;74;p17"/>
          <p:cNvSpPr/>
          <p:nvPr/>
        </p:nvSpPr>
        <p:spPr>
          <a:xfrm>
            <a:off x="3047704" y="3992850"/>
            <a:ext cx="3047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p:nvPr/>
        </p:nvSpPr>
        <p:spPr>
          <a:xfrm>
            <a:off x="6096271" y="3992850"/>
            <a:ext cx="3047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7"/>
          <p:cNvSpPr/>
          <p:nvPr/>
        </p:nvSpPr>
        <p:spPr>
          <a:xfrm>
            <a:off x="1" y="3992850"/>
            <a:ext cx="3047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7"/>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78" name="Shape 78"/>
        <p:cNvGrpSpPr/>
        <p:nvPr/>
      </p:nvGrpSpPr>
      <p:grpSpPr>
        <a:xfrm>
          <a:off x="0" y="0"/>
          <a:ext cx="0" cy="0"/>
          <a:chOff x="0" y="0"/>
          <a:chExt cx="0" cy="0"/>
        </a:xfrm>
      </p:grpSpPr>
      <p:sp>
        <p:nvSpPr>
          <p:cNvPr id="79" name="Google Shape;79;p18"/>
          <p:cNvSpPr txBox="1"/>
          <p:nvPr>
            <p:ph idx="1" type="body"/>
          </p:nvPr>
        </p:nvSpPr>
        <p:spPr>
          <a:xfrm>
            <a:off x="1710425" y="2161800"/>
            <a:ext cx="5723700" cy="8199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i="1"/>
            </a:lvl1pPr>
            <a:lvl2pPr indent="-381000" lvl="1" marL="914400" rtl="0" algn="ctr">
              <a:spcBef>
                <a:spcPts val="0"/>
              </a:spcBef>
              <a:spcAft>
                <a:spcPts val="0"/>
              </a:spcAft>
              <a:buSzPts val="2400"/>
              <a:buChar char="○"/>
              <a:defRPr i="1"/>
            </a:lvl2pPr>
            <a:lvl3pPr indent="-381000" lvl="2" marL="1371600" rtl="0" algn="ctr">
              <a:spcBef>
                <a:spcPts val="0"/>
              </a:spcBef>
              <a:spcAft>
                <a:spcPts val="0"/>
              </a:spcAft>
              <a:buSzPts val="2400"/>
              <a:buChar char="■"/>
              <a:defRPr i="1"/>
            </a:lvl3pPr>
            <a:lvl4pPr indent="-381000" lvl="3" marL="1828800" rtl="0" algn="ctr">
              <a:spcBef>
                <a:spcPts val="0"/>
              </a:spcBef>
              <a:spcAft>
                <a:spcPts val="0"/>
              </a:spcAft>
              <a:buSzPts val="2400"/>
              <a:buChar char="●"/>
              <a:defRPr i="1"/>
            </a:lvl4pPr>
            <a:lvl5pPr indent="-381000" lvl="4" marL="2286000" rtl="0" algn="ctr">
              <a:spcBef>
                <a:spcPts val="0"/>
              </a:spcBef>
              <a:spcAft>
                <a:spcPts val="0"/>
              </a:spcAft>
              <a:buSzPts val="2400"/>
              <a:buChar char="○"/>
              <a:defRPr i="1"/>
            </a:lvl5pPr>
            <a:lvl6pPr indent="-381000" lvl="5" marL="2743200" rtl="0" algn="ctr">
              <a:spcBef>
                <a:spcPts val="0"/>
              </a:spcBef>
              <a:spcAft>
                <a:spcPts val="0"/>
              </a:spcAft>
              <a:buSzPts val="2400"/>
              <a:buChar char="■"/>
              <a:defRPr i="1"/>
            </a:lvl6pPr>
            <a:lvl7pPr indent="-381000" lvl="6" marL="3200400" rtl="0" algn="ctr">
              <a:spcBef>
                <a:spcPts val="0"/>
              </a:spcBef>
              <a:spcAft>
                <a:spcPts val="0"/>
              </a:spcAft>
              <a:buSzPts val="2400"/>
              <a:buChar char="●"/>
              <a:defRPr i="1"/>
            </a:lvl7pPr>
            <a:lvl8pPr indent="-381000" lvl="7" marL="3657600" rtl="0" algn="ctr">
              <a:spcBef>
                <a:spcPts val="0"/>
              </a:spcBef>
              <a:spcAft>
                <a:spcPts val="0"/>
              </a:spcAft>
              <a:buSzPts val="2400"/>
              <a:buChar char="○"/>
              <a:defRPr i="1"/>
            </a:lvl8pPr>
            <a:lvl9pPr indent="-381000" lvl="8" marL="4114800" rtl="0" algn="ctr">
              <a:spcBef>
                <a:spcPts val="0"/>
              </a:spcBef>
              <a:spcAft>
                <a:spcPts val="0"/>
              </a:spcAft>
              <a:buSzPts val="2400"/>
              <a:buChar char="■"/>
              <a:defRPr i="1"/>
            </a:lvl9pPr>
          </a:lstStyle>
          <a:p/>
        </p:txBody>
      </p:sp>
      <p:sp>
        <p:nvSpPr>
          <p:cNvPr id="80" name="Google Shape;80;p18"/>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chemeClr val="accent6"/>
                </a:solidFill>
              </a:rPr>
              <a:t>“</a:t>
            </a:r>
            <a:endParaRPr b="1" sz="9600">
              <a:solidFill>
                <a:schemeClr val="accent6"/>
              </a:solidFill>
            </a:endParaRPr>
          </a:p>
        </p:txBody>
      </p:sp>
      <p:sp>
        <p:nvSpPr>
          <p:cNvPr id="81" name="Google Shape;81;p18"/>
          <p:cNvSpPr/>
          <p:nvPr/>
        </p:nvSpPr>
        <p:spPr>
          <a:xfrm>
            <a:off x="5723283" y="1599675"/>
            <a:ext cx="17103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8"/>
          <p:cNvSpPr/>
          <p:nvPr/>
        </p:nvSpPr>
        <p:spPr>
          <a:xfrm>
            <a:off x="7434177" y="1599675"/>
            <a:ext cx="17103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8"/>
          <p:cNvSpPr/>
          <p:nvPr/>
        </p:nvSpPr>
        <p:spPr>
          <a:xfrm>
            <a:off x="0" y="1599675"/>
            <a:ext cx="17103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8"/>
          <p:cNvSpPr/>
          <p:nvPr/>
        </p:nvSpPr>
        <p:spPr>
          <a:xfrm>
            <a:off x="1710425" y="1599675"/>
            <a:ext cx="17103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6" name="Shape 86"/>
        <p:cNvGrpSpPr/>
        <p:nvPr/>
      </p:nvGrpSpPr>
      <p:grpSpPr>
        <a:xfrm>
          <a:off x="0" y="0"/>
          <a:ext cx="0" cy="0"/>
          <a:chOff x="0" y="0"/>
          <a:chExt cx="0" cy="0"/>
        </a:xfrm>
      </p:grpSpPr>
      <p:sp>
        <p:nvSpPr>
          <p:cNvPr id="87" name="Google Shape;87;p19"/>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8" name="Google Shape;88;p19"/>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Clr>
                <a:schemeClr val="accent6"/>
              </a:buClr>
              <a:buSzPts val="1800"/>
              <a:buChar char="▷"/>
              <a:defRPr>
                <a:solidFill>
                  <a:schemeClr val="dk1"/>
                </a:solidFill>
              </a:defRPr>
            </a:lvl1pPr>
            <a:lvl2pPr indent="-381000" lvl="1" marL="914400" rtl="0">
              <a:spcBef>
                <a:spcPts val="0"/>
              </a:spcBef>
              <a:spcAft>
                <a:spcPts val="0"/>
              </a:spcAft>
              <a:buClr>
                <a:schemeClr val="dk1"/>
              </a:buClr>
              <a:buSzPts val="2400"/>
              <a:buChar char="○"/>
              <a:defRPr>
                <a:solidFill>
                  <a:schemeClr val="dk1"/>
                </a:solidFill>
              </a:defRPr>
            </a:lvl2pPr>
            <a:lvl3pPr indent="-381000" lvl="2" marL="1371600" rtl="0">
              <a:spcBef>
                <a:spcPts val="0"/>
              </a:spcBef>
              <a:spcAft>
                <a:spcPts val="0"/>
              </a:spcAft>
              <a:buClr>
                <a:schemeClr val="dk1"/>
              </a:buClr>
              <a:buSzPts val="2400"/>
              <a:buChar char="■"/>
              <a:defRPr>
                <a:solidFill>
                  <a:schemeClr val="dk1"/>
                </a:solidFill>
              </a:defRPr>
            </a:lvl3pPr>
            <a:lvl4pPr indent="-381000" lvl="3" marL="1828800" rtl="0">
              <a:spcBef>
                <a:spcPts val="0"/>
              </a:spcBef>
              <a:spcAft>
                <a:spcPts val="0"/>
              </a:spcAft>
              <a:buClr>
                <a:schemeClr val="dk1"/>
              </a:buClr>
              <a:buSzPts val="2400"/>
              <a:buChar char="●"/>
              <a:defRPr>
                <a:solidFill>
                  <a:schemeClr val="dk1"/>
                </a:solidFill>
              </a:defRPr>
            </a:lvl4pPr>
            <a:lvl5pPr indent="-381000" lvl="4" marL="2286000" rtl="0">
              <a:spcBef>
                <a:spcPts val="0"/>
              </a:spcBef>
              <a:spcAft>
                <a:spcPts val="0"/>
              </a:spcAft>
              <a:buClr>
                <a:schemeClr val="dk1"/>
              </a:buClr>
              <a:buSzPts val="2400"/>
              <a:buChar char="○"/>
              <a:defRPr>
                <a:solidFill>
                  <a:schemeClr val="dk1"/>
                </a:solidFill>
              </a:defRPr>
            </a:lvl5pPr>
            <a:lvl6pPr indent="-381000" lvl="5" marL="2743200" rtl="0">
              <a:spcBef>
                <a:spcPts val="0"/>
              </a:spcBef>
              <a:spcAft>
                <a:spcPts val="0"/>
              </a:spcAft>
              <a:buClr>
                <a:schemeClr val="dk1"/>
              </a:buClr>
              <a:buSzPts val="2400"/>
              <a:buChar char="■"/>
              <a:defRPr>
                <a:solidFill>
                  <a:schemeClr val="dk1"/>
                </a:solidFill>
              </a:defRPr>
            </a:lvl6pPr>
            <a:lvl7pPr indent="-381000" lvl="6" marL="3200400" rtl="0">
              <a:spcBef>
                <a:spcPts val="0"/>
              </a:spcBef>
              <a:spcAft>
                <a:spcPts val="0"/>
              </a:spcAft>
              <a:buClr>
                <a:schemeClr val="dk1"/>
              </a:buClr>
              <a:buSzPts val="2400"/>
              <a:buChar char="●"/>
              <a:defRPr>
                <a:solidFill>
                  <a:schemeClr val="dk1"/>
                </a:solidFill>
              </a:defRPr>
            </a:lvl7pPr>
            <a:lvl8pPr indent="-381000" lvl="7" marL="3657600" rtl="0">
              <a:spcBef>
                <a:spcPts val="0"/>
              </a:spcBef>
              <a:spcAft>
                <a:spcPts val="0"/>
              </a:spcAft>
              <a:buClr>
                <a:schemeClr val="dk1"/>
              </a:buClr>
              <a:buSzPts val="2400"/>
              <a:buChar char="○"/>
              <a:defRPr>
                <a:solidFill>
                  <a:schemeClr val="dk1"/>
                </a:solidFill>
              </a:defRPr>
            </a:lvl8pPr>
            <a:lvl9pPr indent="-381000" lvl="8" marL="4114800" rtl="0">
              <a:spcBef>
                <a:spcPts val="0"/>
              </a:spcBef>
              <a:spcAft>
                <a:spcPts val="0"/>
              </a:spcAft>
              <a:buClr>
                <a:schemeClr val="dk1"/>
              </a:buClr>
              <a:buSzPts val="2400"/>
              <a:buChar char="■"/>
              <a:defRPr>
                <a:solidFill>
                  <a:schemeClr val="dk1"/>
                </a:solidFill>
              </a:defRPr>
            </a:lvl9pPr>
          </a:lstStyle>
          <a:p/>
        </p:txBody>
      </p:sp>
      <p:sp>
        <p:nvSpPr>
          <p:cNvPr id="89" name="Google Shape;89;p19"/>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9"/>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9"/>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9"/>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94" name="Shape 94"/>
        <p:cNvGrpSpPr/>
        <p:nvPr/>
      </p:nvGrpSpPr>
      <p:grpSpPr>
        <a:xfrm>
          <a:off x="0" y="0"/>
          <a:ext cx="0" cy="0"/>
          <a:chOff x="0" y="0"/>
          <a:chExt cx="0" cy="0"/>
        </a:xfrm>
      </p:grpSpPr>
      <p:sp>
        <p:nvSpPr>
          <p:cNvPr id="95" name="Google Shape;95;p20"/>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0"/>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0"/>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0" name="Google Shape;100;p20"/>
          <p:cNvSpPr txBox="1"/>
          <p:nvPr>
            <p:ph idx="1" type="body"/>
          </p:nvPr>
        </p:nvSpPr>
        <p:spPr>
          <a:xfrm>
            <a:off x="893625" y="1200150"/>
            <a:ext cx="31368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01" name="Google Shape;101;p20"/>
          <p:cNvSpPr txBox="1"/>
          <p:nvPr>
            <p:ph idx="2" type="body"/>
          </p:nvPr>
        </p:nvSpPr>
        <p:spPr>
          <a:xfrm>
            <a:off x="4219456" y="1200150"/>
            <a:ext cx="31368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02" name="Google Shape;102;p2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3" name="Shape 103"/>
        <p:cNvGrpSpPr/>
        <p:nvPr/>
      </p:nvGrpSpPr>
      <p:grpSpPr>
        <a:xfrm>
          <a:off x="0" y="0"/>
          <a:ext cx="0" cy="0"/>
          <a:chOff x="0" y="0"/>
          <a:chExt cx="0" cy="0"/>
        </a:xfrm>
      </p:grpSpPr>
      <p:sp>
        <p:nvSpPr>
          <p:cNvPr id="104" name="Google Shape;104;p21"/>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1"/>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1"/>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9" name="Google Shape;109;p21"/>
          <p:cNvSpPr txBox="1"/>
          <p:nvPr>
            <p:ph idx="1" type="body"/>
          </p:nvPr>
        </p:nvSpPr>
        <p:spPr>
          <a:xfrm>
            <a:off x="893700"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10" name="Google Shape;110;p21"/>
          <p:cNvSpPr txBox="1"/>
          <p:nvPr>
            <p:ph idx="2" type="body"/>
          </p:nvPr>
        </p:nvSpPr>
        <p:spPr>
          <a:xfrm>
            <a:off x="3386404"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11" name="Google Shape;111;p21"/>
          <p:cNvSpPr txBox="1"/>
          <p:nvPr>
            <p:ph idx="3" type="body"/>
          </p:nvPr>
        </p:nvSpPr>
        <p:spPr>
          <a:xfrm>
            <a:off x="5879107"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12" name="Google Shape;112;p2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sp>
        <p:nvSpPr>
          <p:cNvPr id="114" name="Google Shape;114;p22"/>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2"/>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9" name="Google Shape;119;p22"/>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0" name="Shape 120"/>
        <p:cNvGrpSpPr/>
        <p:nvPr/>
      </p:nvGrpSpPr>
      <p:grpSpPr>
        <a:xfrm>
          <a:off x="0" y="0"/>
          <a:ext cx="0" cy="0"/>
          <a:chOff x="0" y="0"/>
          <a:chExt cx="0" cy="0"/>
        </a:xfrm>
      </p:grpSpPr>
      <p:sp>
        <p:nvSpPr>
          <p:cNvPr id="121" name="Google Shape;121;p23"/>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3"/>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3"/>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txBox="1"/>
          <p:nvPr>
            <p:ph idx="1" type="body"/>
          </p:nvPr>
        </p:nvSpPr>
        <p:spPr>
          <a:xfrm>
            <a:off x="893700" y="4649963"/>
            <a:ext cx="6462600" cy="350700"/>
          </a:xfrm>
          <a:prstGeom prst="rect">
            <a:avLst/>
          </a:prstGeom>
        </p:spPr>
        <p:txBody>
          <a:bodyPr anchorCtr="0" anchor="b" bIns="91425" lIns="91425" spcFirstLastPara="1" rIns="91425" wrap="square" tIns="91425">
            <a:noAutofit/>
          </a:bodyPr>
          <a:lstStyle>
            <a:lvl1pPr indent="-228600" lvl="0" marL="457200" rtl="0">
              <a:spcBef>
                <a:spcPts val="360"/>
              </a:spcBef>
              <a:spcAft>
                <a:spcPts val="0"/>
              </a:spcAft>
              <a:buClr>
                <a:schemeClr val="dk2"/>
              </a:buClr>
              <a:buSzPts val="1400"/>
              <a:buNone/>
              <a:defRPr sz="1400">
                <a:solidFill>
                  <a:schemeClr val="dk2"/>
                </a:solidFill>
              </a:defRPr>
            </a:lvl1pPr>
          </a:lstStyle>
          <a:p/>
        </p:txBody>
      </p:sp>
      <p:sp>
        <p:nvSpPr>
          <p:cNvPr id="126" name="Google Shape;126;p23"/>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24"/>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4"/>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4"/>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4"/>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4"/>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background">
  <p:cSld name="BLANK_1">
    <p:bg>
      <p:bgPr>
        <a:solidFill>
          <a:schemeClr val="accent1"/>
        </a:solidFill>
      </p:bgPr>
    </p:bg>
    <p:spTree>
      <p:nvGrpSpPr>
        <p:cNvPr id="133" name="Shape 133"/>
        <p:cNvGrpSpPr/>
        <p:nvPr/>
      </p:nvGrpSpPr>
      <p:grpSpPr>
        <a:xfrm>
          <a:off x="0" y="0"/>
          <a:ext cx="0" cy="0"/>
          <a:chOff x="0" y="0"/>
          <a:chExt cx="0" cy="0"/>
        </a:xfrm>
      </p:grpSpPr>
      <p:sp>
        <p:nvSpPr>
          <p:cNvPr id="134" name="Google Shape;134;p25"/>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5"/>
          <p:cNvSpPr/>
          <p:nvPr/>
        </p:nvSpPr>
        <p:spPr>
          <a:xfrm>
            <a:off x="0" y="5066325"/>
            <a:ext cx="893700" cy="7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5"/>
          <p:cNvSpPr/>
          <p:nvPr/>
        </p:nvSpPr>
        <p:spPr>
          <a:xfrm>
            <a:off x="893710" y="5066325"/>
            <a:ext cx="64626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5"/>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9" name="Shape 139"/>
        <p:cNvGrpSpPr/>
        <p:nvPr/>
      </p:nvGrpSpPr>
      <p:grpSpPr>
        <a:xfrm>
          <a:off x="0" y="0"/>
          <a:ext cx="0" cy="0"/>
          <a:chOff x="0" y="0"/>
          <a:chExt cx="0" cy="0"/>
        </a:xfrm>
      </p:grpSpPr>
      <p:sp>
        <p:nvSpPr>
          <p:cNvPr id="140" name="Google Shape;140;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1" name="Google Shape;141;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2" name="Google Shape;142;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3" name="Google Shape;143;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4" name="Google Shape;144;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1.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60" name="Shape 60"/>
        <p:cNvGrpSpPr/>
        <p:nvPr/>
      </p:nvGrpSpPr>
      <p:grpSpPr>
        <a:xfrm>
          <a:off x="0" y="0"/>
          <a:ext cx="0" cy="0"/>
          <a:chOff x="0" y="0"/>
          <a:chExt cx="0" cy="0"/>
        </a:xfrm>
      </p:grpSpPr>
      <p:sp>
        <p:nvSpPr>
          <p:cNvPr id="61" name="Google Shape;61;p15"/>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p:txBody>
      </p:sp>
      <p:sp>
        <p:nvSpPr>
          <p:cNvPr id="62" name="Google Shape;62;p15"/>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indent="-381000" lvl="1" marL="9144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indent="-381000" lvl="2" marL="13716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indent="-381000" lvl="3" marL="18288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indent="-381000" lvl="4" marL="22860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indent="-381000" lvl="5" marL="27432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indent="-381000" lvl="6" marL="32004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indent="-381000" lvl="7" marL="36576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indent="-381000" lvl="8" marL="41148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p:txBody>
      </p:sp>
      <p:sp>
        <p:nvSpPr>
          <p:cNvPr id="63" name="Google Shape;63;p15"/>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accent6"/>
                </a:solidFill>
                <a:latin typeface="Lato"/>
                <a:ea typeface="Lato"/>
                <a:cs typeface="Lato"/>
                <a:sym typeface="Lato"/>
              </a:defRPr>
            </a:lvl1pPr>
            <a:lvl2pPr lvl="1" rtl="0" algn="r">
              <a:buNone/>
              <a:defRPr sz="1300">
                <a:solidFill>
                  <a:schemeClr val="accent6"/>
                </a:solidFill>
                <a:latin typeface="Lato"/>
                <a:ea typeface="Lato"/>
                <a:cs typeface="Lato"/>
                <a:sym typeface="Lato"/>
              </a:defRPr>
            </a:lvl2pPr>
            <a:lvl3pPr lvl="2" rtl="0" algn="r">
              <a:buNone/>
              <a:defRPr sz="1300">
                <a:solidFill>
                  <a:schemeClr val="accent6"/>
                </a:solidFill>
                <a:latin typeface="Lato"/>
                <a:ea typeface="Lato"/>
                <a:cs typeface="Lato"/>
                <a:sym typeface="Lato"/>
              </a:defRPr>
            </a:lvl3pPr>
            <a:lvl4pPr lvl="3" rtl="0" algn="r">
              <a:buNone/>
              <a:defRPr sz="1300">
                <a:solidFill>
                  <a:schemeClr val="accent6"/>
                </a:solidFill>
                <a:latin typeface="Lato"/>
                <a:ea typeface="Lato"/>
                <a:cs typeface="Lato"/>
                <a:sym typeface="Lato"/>
              </a:defRPr>
            </a:lvl4pPr>
            <a:lvl5pPr lvl="4" rtl="0" algn="r">
              <a:buNone/>
              <a:defRPr sz="1300">
                <a:solidFill>
                  <a:schemeClr val="accent6"/>
                </a:solidFill>
                <a:latin typeface="Lato"/>
                <a:ea typeface="Lato"/>
                <a:cs typeface="Lato"/>
                <a:sym typeface="Lato"/>
              </a:defRPr>
            </a:lvl5pPr>
            <a:lvl6pPr lvl="5" rtl="0" algn="r">
              <a:buNone/>
              <a:defRPr sz="1300">
                <a:solidFill>
                  <a:schemeClr val="accent6"/>
                </a:solidFill>
                <a:latin typeface="Lato"/>
                <a:ea typeface="Lato"/>
                <a:cs typeface="Lato"/>
                <a:sym typeface="Lato"/>
              </a:defRPr>
            </a:lvl6pPr>
            <a:lvl7pPr lvl="6" rtl="0" algn="r">
              <a:buNone/>
              <a:defRPr sz="1300">
                <a:solidFill>
                  <a:schemeClr val="accent6"/>
                </a:solidFill>
                <a:latin typeface="Lato"/>
                <a:ea typeface="Lato"/>
                <a:cs typeface="Lato"/>
                <a:sym typeface="Lato"/>
              </a:defRPr>
            </a:lvl7pPr>
            <a:lvl8pPr lvl="7" rtl="0" algn="r">
              <a:buNone/>
              <a:defRPr sz="1300">
                <a:solidFill>
                  <a:schemeClr val="accent6"/>
                </a:solidFill>
                <a:latin typeface="Lato"/>
                <a:ea typeface="Lato"/>
                <a:cs typeface="Lato"/>
                <a:sym typeface="Lato"/>
              </a:defRPr>
            </a:lvl8pPr>
            <a:lvl9pPr lvl="8" rtl="0" algn="r">
              <a:buNone/>
              <a:defRPr sz="1300">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4.jpg"/><Relationship Id="rId5" Type="http://schemas.openxmlformats.org/officeDocument/2006/relationships/image" Target="../media/image9.png"/><Relationship Id="rId6" Type="http://schemas.openxmlformats.org/officeDocument/2006/relationships/image" Target="../media/image13.jpg"/><Relationship Id="rId7"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ctrTitle"/>
          </p:nvPr>
        </p:nvSpPr>
        <p:spPr>
          <a:xfrm>
            <a:off x="211200" y="1595813"/>
            <a:ext cx="8466900" cy="77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700"/>
              <a:t>T</a:t>
            </a:r>
            <a:r>
              <a:rPr b="1" lang="en" sz="3700"/>
              <a:t>rading Signals Exploratory</a:t>
            </a:r>
            <a:endParaRPr sz="2500"/>
          </a:p>
        </p:txBody>
      </p:sp>
      <p:sp>
        <p:nvSpPr>
          <p:cNvPr id="150" name="Google Shape;150;p27"/>
          <p:cNvSpPr txBox="1"/>
          <p:nvPr>
            <p:ph type="ctrTitle"/>
          </p:nvPr>
        </p:nvSpPr>
        <p:spPr>
          <a:xfrm>
            <a:off x="211200" y="2809625"/>
            <a:ext cx="8302500" cy="15237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Clr>
                <a:srgbClr val="000000"/>
              </a:buClr>
              <a:buSzPts val="1800"/>
              <a:buFont typeface="Arial"/>
              <a:buNone/>
            </a:pPr>
            <a:r>
              <a:t/>
            </a:r>
            <a:endParaRPr sz="1700">
              <a:solidFill>
                <a:schemeClr val="accent1"/>
              </a:solidFill>
              <a:latin typeface="Arial"/>
              <a:ea typeface="Arial"/>
              <a:cs typeface="Arial"/>
              <a:sym typeface="Arial"/>
            </a:endParaRPr>
          </a:p>
          <a:p>
            <a:pPr indent="0" lvl="0" marL="0" rtl="0" algn="l">
              <a:spcBef>
                <a:spcPts val="400"/>
              </a:spcBef>
              <a:spcAft>
                <a:spcPts val="0"/>
              </a:spcAft>
              <a:buClr>
                <a:srgbClr val="000000"/>
              </a:buClr>
              <a:buSzPts val="1800"/>
              <a:buFont typeface="Arial"/>
              <a:buNone/>
            </a:pPr>
            <a:r>
              <a:rPr lang="en" sz="1700">
                <a:solidFill>
                  <a:srgbClr val="196392"/>
                </a:solidFill>
                <a:latin typeface="Lato"/>
                <a:ea typeface="Lato"/>
                <a:cs typeface="Lato"/>
                <a:sym typeface="Lato"/>
              </a:rPr>
              <a:t>Business Advisors: Manish Gupta, Xi Zhao</a:t>
            </a:r>
            <a:endParaRPr sz="1700">
              <a:solidFill>
                <a:srgbClr val="196392"/>
              </a:solidFill>
              <a:latin typeface="Lato"/>
              <a:ea typeface="Lato"/>
              <a:cs typeface="Lato"/>
              <a:sym typeface="Lato"/>
            </a:endParaRPr>
          </a:p>
          <a:p>
            <a:pPr indent="0" lvl="0" marL="0" rtl="0" algn="l">
              <a:spcBef>
                <a:spcPts val="400"/>
              </a:spcBef>
              <a:spcAft>
                <a:spcPts val="0"/>
              </a:spcAft>
              <a:buClr>
                <a:srgbClr val="000000"/>
              </a:buClr>
              <a:buSzPts val="1800"/>
              <a:buFont typeface="Arial"/>
              <a:buNone/>
            </a:pPr>
            <a:r>
              <a:rPr lang="en" sz="1700">
                <a:solidFill>
                  <a:srgbClr val="196392"/>
                </a:solidFill>
                <a:latin typeface="Lato"/>
                <a:ea typeface="Lato"/>
                <a:cs typeface="Lato"/>
                <a:sym typeface="Lato"/>
              </a:rPr>
              <a:t>Faculty Advisor: Professor Peter Wysocki</a:t>
            </a:r>
            <a:endParaRPr sz="1700">
              <a:solidFill>
                <a:srgbClr val="196392"/>
              </a:solidFill>
              <a:latin typeface="Lato"/>
              <a:ea typeface="Lato"/>
              <a:cs typeface="Lato"/>
              <a:sym typeface="Lato"/>
            </a:endParaRPr>
          </a:p>
          <a:p>
            <a:pPr indent="0" lvl="0" marL="0" rtl="0" algn="l">
              <a:spcBef>
                <a:spcPts val="400"/>
              </a:spcBef>
              <a:spcAft>
                <a:spcPts val="0"/>
              </a:spcAft>
              <a:buClr>
                <a:srgbClr val="000000"/>
              </a:buClr>
              <a:buSzPts val="1800"/>
              <a:buFont typeface="Arial"/>
              <a:buNone/>
            </a:pPr>
            <a:r>
              <a:rPr lang="en" sz="1700">
                <a:solidFill>
                  <a:srgbClr val="196392"/>
                </a:solidFill>
                <a:latin typeface="Lato"/>
                <a:ea typeface="Lato"/>
                <a:cs typeface="Lato"/>
                <a:sym typeface="Lato"/>
              </a:rPr>
              <a:t>Team 14 Members: Ziqi Shan, Man Shi, Kangjing Shi, Tzuhua(Agnes) Huang</a:t>
            </a:r>
            <a:endParaRPr sz="1700">
              <a:solidFill>
                <a:srgbClr val="196392"/>
              </a:solidFill>
              <a:latin typeface="Lato"/>
              <a:ea typeface="Lato"/>
              <a:cs typeface="Lato"/>
              <a:sym typeface="Lato"/>
            </a:endParaRPr>
          </a:p>
          <a:p>
            <a:pPr indent="0" lvl="0" marL="0" rtl="0" algn="l">
              <a:spcBef>
                <a:spcPts val="400"/>
              </a:spcBef>
              <a:spcAft>
                <a:spcPts val="0"/>
              </a:spcAft>
              <a:buClr>
                <a:srgbClr val="000000"/>
              </a:buClr>
              <a:buSzPts val="1800"/>
              <a:buFont typeface="Arial"/>
              <a:buNone/>
            </a:pPr>
            <a:r>
              <a:t/>
            </a:r>
            <a:endParaRPr sz="1400">
              <a:solidFill>
                <a:srgbClr val="196392"/>
              </a:solidFill>
              <a:latin typeface="Lato"/>
              <a:ea typeface="Lato"/>
              <a:cs typeface="Lato"/>
              <a:sym typeface="Lato"/>
            </a:endParaRPr>
          </a:p>
          <a:p>
            <a:pPr indent="0" lvl="0" marL="0" rtl="0" algn="l">
              <a:spcBef>
                <a:spcPts val="400"/>
              </a:spcBef>
              <a:spcAft>
                <a:spcPts val="0"/>
              </a:spcAft>
              <a:buClr>
                <a:srgbClr val="000000"/>
              </a:buClr>
              <a:buSzPts val="1800"/>
              <a:buFont typeface="Arial"/>
              <a:buNone/>
            </a:pPr>
            <a:r>
              <a:t/>
            </a:r>
            <a:endParaRPr sz="1400">
              <a:solidFill>
                <a:srgbClr val="196392"/>
              </a:solidFill>
              <a:latin typeface="Lato"/>
              <a:ea typeface="Lato"/>
              <a:cs typeface="Lato"/>
              <a:sym typeface="Lato"/>
            </a:endParaRPr>
          </a:p>
          <a:p>
            <a:pPr indent="0" lvl="0" marL="0" rtl="0" algn="l">
              <a:spcBef>
                <a:spcPts val="400"/>
              </a:spcBef>
              <a:spcAft>
                <a:spcPts val="0"/>
              </a:spcAft>
              <a:buClr>
                <a:srgbClr val="000000"/>
              </a:buClr>
              <a:buSzPts val="1800"/>
              <a:buFont typeface="Arial"/>
              <a:buNone/>
            </a:pPr>
            <a:r>
              <a:t/>
            </a:r>
            <a:endParaRPr sz="1400">
              <a:solidFill>
                <a:srgbClr val="196392"/>
              </a:solidFill>
              <a:latin typeface="Lato"/>
              <a:ea typeface="Lato"/>
              <a:cs typeface="Lato"/>
              <a:sym typeface="Lato"/>
            </a:endParaRPr>
          </a:p>
          <a:p>
            <a:pPr indent="0" lvl="0" marL="0" rtl="0" algn="l">
              <a:spcBef>
                <a:spcPts val="400"/>
              </a:spcBef>
              <a:spcAft>
                <a:spcPts val="0"/>
              </a:spcAft>
              <a:buClr>
                <a:srgbClr val="000000"/>
              </a:buClr>
              <a:buSzPts val="1800"/>
              <a:buFont typeface="Arial"/>
              <a:buNone/>
            </a:pPr>
            <a:r>
              <a:t/>
            </a:r>
            <a:endParaRPr sz="1400">
              <a:solidFill>
                <a:srgbClr val="196392"/>
              </a:solidFill>
              <a:latin typeface="Lato"/>
              <a:ea typeface="Lato"/>
              <a:cs typeface="Lato"/>
              <a:sym typeface="Lato"/>
            </a:endParaRPr>
          </a:p>
          <a:p>
            <a:pPr indent="0" lvl="0" marL="0" rtl="0" algn="l">
              <a:spcBef>
                <a:spcPts val="400"/>
              </a:spcBef>
              <a:spcAft>
                <a:spcPts val="0"/>
              </a:spcAft>
              <a:buClr>
                <a:srgbClr val="000000"/>
              </a:buClr>
              <a:buSzPts val="1800"/>
              <a:buFont typeface="Arial"/>
              <a:buNone/>
            </a:pPr>
            <a:r>
              <a:t/>
            </a:r>
            <a:endParaRPr sz="1400">
              <a:solidFill>
                <a:srgbClr val="196392"/>
              </a:solidFill>
              <a:latin typeface="Lato"/>
              <a:ea typeface="Lato"/>
              <a:cs typeface="Lato"/>
              <a:sym typeface="Lato"/>
            </a:endParaRPr>
          </a:p>
          <a:p>
            <a:pPr indent="0" lvl="0" marL="0" rtl="0" algn="l">
              <a:spcBef>
                <a:spcPts val="400"/>
              </a:spcBef>
              <a:spcAft>
                <a:spcPts val="0"/>
              </a:spcAft>
              <a:buClr>
                <a:srgbClr val="000000"/>
              </a:buClr>
              <a:buSzPts val="1800"/>
              <a:buFont typeface="Arial"/>
              <a:buNone/>
            </a:pPr>
            <a:r>
              <a:t/>
            </a:r>
            <a:endParaRPr sz="1400">
              <a:solidFill>
                <a:srgbClr val="196392"/>
              </a:solidFill>
              <a:latin typeface="Lato"/>
              <a:ea typeface="Lato"/>
              <a:cs typeface="Lato"/>
              <a:sym typeface="Lato"/>
            </a:endParaRPr>
          </a:p>
          <a:p>
            <a:pPr indent="0" lvl="0" marL="0" rtl="0" algn="l">
              <a:spcBef>
                <a:spcPts val="400"/>
              </a:spcBef>
              <a:spcAft>
                <a:spcPts val="0"/>
              </a:spcAft>
              <a:buClr>
                <a:srgbClr val="000000"/>
              </a:buClr>
              <a:buSzPts val="1800"/>
              <a:buFont typeface="Arial"/>
              <a:buNone/>
            </a:pPr>
            <a:r>
              <a:t/>
            </a:r>
            <a:endParaRPr sz="1400">
              <a:solidFill>
                <a:srgbClr val="196392"/>
              </a:solidFill>
              <a:latin typeface="Lato"/>
              <a:ea typeface="Lato"/>
              <a:cs typeface="Lato"/>
              <a:sym typeface="Lato"/>
            </a:endParaRPr>
          </a:p>
          <a:p>
            <a:pPr indent="0" lvl="0" marL="0" rtl="0" algn="l">
              <a:spcBef>
                <a:spcPts val="400"/>
              </a:spcBef>
              <a:spcAft>
                <a:spcPts val="0"/>
              </a:spcAft>
              <a:buClr>
                <a:srgbClr val="000000"/>
              </a:buClr>
              <a:buSzPts val="1800"/>
              <a:buFont typeface="Arial"/>
              <a:buNone/>
            </a:pPr>
            <a:r>
              <a:t/>
            </a:r>
            <a:endParaRPr sz="1400">
              <a:solidFill>
                <a:srgbClr val="196392"/>
              </a:solidFill>
              <a:latin typeface="Lato"/>
              <a:ea typeface="Lato"/>
              <a:cs typeface="Lato"/>
              <a:sym typeface="Lato"/>
            </a:endParaRPr>
          </a:p>
          <a:p>
            <a:pPr indent="0" lvl="0" marL="0" rtl="0" algn="l">
              <a:spcBef>
                <a:spcPts val="400"/>
              </a:spcBef>
              <a:spcAft>
                <a:spcPts val="0"/>
              </a:spcAft>
              <a:buClr>
                <a:srgbClr val="000000"/>
              </a:buClr>
              <a:buSzPts val="1800"/>
              <a:buFont typeface="Arial"/>
              <a:buNone/>
            </a:pPr>
            <a:r>
              <a:t/>
            </a:r>
            <a:endParaRPr sz="3700">
              <a:solidFill>
                <a:srgbClr val="196392"/>
              </a:solidFill>
              <a:latin typeface="Lato"/>
              <a:ea typeface="Lato"/>
              <a:cs typeface="Lato"/>
              <a:sym typeface="Lato"/>
            </a:endParaRPr>
          </a:p>
        </p:txBody>
      </p:sp>
      <p:pic>
        <p:nvPicPr>
          <p:cNvPr id="151" name="Google Shape;151;p27"/>
          <p:cNvPicPr preferRelativeResize="0"/>
          <p:nvPr/>
        </p:nvPicPr>
        <p:blipFill rotWithShape="1">
          <a:blip r:embed="rId3">
            <a:alphaModFix/>
          </a:blip>
          <a:srcRect b="0" l="2940" r="0" t="0"/>
          <a:stretch/>
        </p:blipFill>
        <p:spPr>
          <a:xfrm>
            <a:off x="6650100" y="4579125"/>
            <a:ext cx="2493900" cy="434200"/>
          </a:xfrm>
          <a:prstGeom prst="rect">
            <a:avLst/>
          </a:prstGeom>
          <a:noFill/>
          <a:ln>
            <a:noFill/>
          </a:ln>
        </p:spPr>
      </p:pic>
      <p:pic>
        <p:nvPicPr>
          <p:cNvPr id="152" name="Google Shape;152;p27"/>
          <p:cNvPicPr preferRelativeResize="0"/>
          <p:nvPr/>
        </p:nvPicPr>
        <p:blipFill>
          <a:blip r:embed="rId4">
            <a:alphaModFix/>
          </a:blip>
          <a:stretch>
            <a:fillRect/>
          </a:stretch>
        </p:blipFill>
        <p:spPr>
          <a:xfrm>
            <a:off x="287400" y="983600"/>
            <a:ext cx="1948000" cy="663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graphicFrame>
        <p:nvGraphicFramePr>
          <p:cNvPr id="289" name="Google Shape;289;p36"/>
          <p:cNvGraphicFramePr/>
          <p:nvPr/>
        </p:nvGraphicFramePr>
        <p:xfrm>
          <a:off x="167063" y="1224875"/>
          <a:ext cx="3000000" cy="3000000"/>
        </p:xfrm>
        <a:graphic>
          <a:graphicData uri="http://schemas.openxmlformats.org/drawingml/2006/table">
            <a:tbl>
              <a:tblPr>
                <a:noFill/>
                <a:tableStyleId>{3298F5F1-5B0C-4E26-9815-E59A5533325E}</a:tableStyleId>
              </a:tblPr>
              <a:tblGrid>
                <a:gridCol w="495075"/>
                <a:gridCol w="467250"/>
                <a:gridCol w="871950"/>
                <a:gridCol w="871950"/>
                <a:gridCol w="871950"/>
                <a:gridCol w="871950"/>
                <a:gridCol w="871950"/>
                <a:gridCol w="871950"/>
                <a:gridCol w="871950"/>
                <a:gridCol w="871950"/>
                <a:gridCol w="871950"/>
              </a:tblGrid>
              <a:tr h="381000">
                <a:tc>
                  <a:txBody>
                    <a:bodyPr/>
                    <a:lstStyle/>
                    <a:p>
                      <a:pPr indent="0" lvl="0" marL="0" rtl="0" algn="ctr">
                        <a:spcBef>
                          <a:spcPts val="0"/>
                        </a:spcBef>
                        <a:spcAft>
                          <a:spcPts val="0"/>
                        </a:spcAft>
                        <a:buNone/>
                      </a:pPr>
                      <a:r>
                        <a:t/>
                      </a:r>
                      <a:endParaRPr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Consumer </a:t>
                      </a:r>
                      <a:endParaRPr b="1" sz="1000"/>
                    </a:p>
                    <a:p>
                      <a:pPr indent="0" lvl="0" marL="0" rtl="0" algn="ctr">
                        <a:spcBef>
                          <a:spcPts val="0"/>
                        </a:spcBef>
                        <a:spcAft>
                          <a:spcPts val="0"/>
                        </a:spcAft>
                        <a:buNone/>
                      </a:pPr>
                      <a:r>
                        <a:rPr b="1" lang="en" sz="1000"/>
                        <a:t>Goods</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Commo-</a:t>
                      </a:r>
                      <a:endParaRPr b="1" sz="1000"/>
                    </a:p>
                    <a:p>
                      <a:pPr indent="0" lvl="0" marL="0" rtl="0" algn="ctr">
                        <a:spcBef>
                          <a:spcPts val="0"/>
                        </a:spcBef>
                        <a:spcAft>
                          <a:spcPts val="0"/>
                        </a:spcAft>
                        <a:buNone/>
                      </a:pPr>
                      <a:r>
                        <a:rPr b="1" lang="en" sz="1000"/>
                        <a:t>dities</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Energy</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Finance</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Health/</a:t>
                      </a:r>
                      <a:endParaRPr b="1" sz="1000"/>
                    </a:p>
                    <a:p>
                      <a:pPr indent="0" lvl="0" marL="0" rtl="0" algn="ctr">
                        <a:spcBef>
                          <a:spcPts val="0"/>
                        </a:spcBef>
                        <a:spcAft>
                          <a:spcPts val="0"/>
                        </a:spcAft>
                        <a:buNone/>
                      </a:pPr>
                      <a:r>
                        <a:rPr b="1" lang="en" sz="1000"/>
                        <a:t>Biotech</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Industrials</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Large Cap Blend</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Large Cap Growth</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Large Cap Value</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81000">
                <a:tc rowSpan="2">
                  <a:txBody>
                    <a:bodyPr/>
                    <a:lstStyle/>
                    <a:p>
                      <a:pPr indent="0" lvl="0" marL="0" rtl="0" algn="ctr">
                        <a:spcBef>
                          <a:spcPts val="0"/>
                        </a:spcBef>
                        <a:spcAft>
                          <a:spcPts val="0"/>
                        </a:spcAft>
                        <a:buNone/>
                      </a:pPr>
                      <a:r>
                        <a:rPr b="1" lang="en" sz="1000">
                          <a:solidFill>
                            <a:schemeClr val="lt1"/>
                          </a:solidFill>
                        </a:rPr>
                        <a:t>VAR</a:t>
                      </a:r>
                      <a:endParaRPr b="1" sz="1000">
                        <a:solidFill>
                          <a:schemeClr val="lt1"/>
                        </a:solidFill>
                      </a:endParaRPr>
                    </a:p>
                    <a:p>
                      <a:pPr indent="0" lvl="0" marL="0" rtl="0" algn="ctr">
                        <a:spcBef>
                          <a:spcPts val="0"/>
                        </a:spcBef>
                        <a:spcAft>
                          <a:spcPts val="0"/>
                        </a:spcAft>
                        <a:buNone/>
                      </a:pPr>
                      <a:r>
                        <a:rPr b="1" lang="en" sz="1000">
                          <a:solidFill>
                            <a:schemeClr val="lt1"/>
                          </a:solidFill>
                        </a:rPr>
                        <a:t>M1</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000">
                          <a:solidFill>
                            <a:schemeClr val="lt1"/>
                          </a:solidFill>
                        </a:rPr>
                        <a:t>P_e</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accent2"/>
                          </a:solidFill>
                        </a:rPr>
                        <a:t>0.6</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2"/>
                          </a:solidFill>
                        </a:rPr>
                        <a:t>0.4 </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accent2"/>
                          </a:solidFill>
                        </a:rPr>
                        <a:t>0.4</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accent2"/>
                          </a:solidFill>
                        </a:rPr>
                        <a:t>0.5</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2"/>
                          </a:solidFill>
                        </a:rPr>
                        <a:t>0.6</a:t>
                      </a:r>
                      <a:endParaRPr b="1" sz="1200">
                        <a:solidFill>
                          <a:schemeClr val="accent2"/>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2"/>
                          </a:solidFill>
                        </a:rPr>
                        <a:t>0.3</a:t>
                      </a:r>
                      <a:endParaRPr b="1" sz="1200">
                        <a:solidFill>
                          <a:schemeClr val="accent2"/>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2"/>
                          </a:solidFill>
                        </a:rPr>
                        <a:t>0.5</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b="1" lang="en" sz="1000">
                          <a:solidFill>
                            <a:schemeClr val="lt1"/>
                          </a:solidFill>
                        </a:rPr>
                        <a:t>P_i</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accent2"/>
                          </a:solidFill>
                        </a:rPr>
                        <a:t>0.2</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lt1"/>
                          </a:solidFill>
                        </a:rPr>
                        <a:t>0.8</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accent2"/>
                          </a:solidFill>
                        </a:rPr>
                        <a:t>0.5</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2"/>
                          </a:solidFill>
                        </a:rPr>
                        <a:t>0.5</a:t>
                      </a:r>
                      <a:endParaRPr b="1" sz="1200">
                        <a:solidFill>
                          <a:schemeClr val="accent2"/>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2"/>
                          </a:solidFill>
                        </a:rPr>
                        <a:t>0.5</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accent2"/>
                          </a:solidFill>
                        </a:rPr>
                        <a:t>0.5</a:t>
                      </a:r>
                      <a:endParaRPr b="1" sz="1200">
                        <a:solidFill>
                          <a:schemeClr val="accent2"/>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2"/>
                          </a:solidFill>
                        </a:rPr>
                        <a:t>0.5</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81000">
                <a:tc rowSpan="2">
                  <a:txBody>
                    <a:bodyPr/>
                    <a:lstStyle/>
                    <a:p>
                      <a:pPr indent="0" lvl="0" marL="0" rtl="0" algn="ctr">
                        <a:spcBef>
                          <a:spcPts val="0"/>
                        </a:spcBef>
                        <a:spcAft>
                          <a:spcPts val="0"/>
                        </a:spcAft>
                        <a:buNone/>
                      </a:pPr>
                      <a:r>
                        <a:rPr b="1" lang="en" sz="1000">
                          <a:solidFill>
                            <a:schemeClr val="lt1"/>
                          </a:solidFill>
                        </a:rPr>
                        <a:t>VAR M2</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000">
                          <a:solidFill>
                            <a:schemeClr val="lt1"/>
                          </a:solidFill>
                        </a:rPr>
                        <a:t>P_e</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b="1" lang="en" sz="1200">
                          <a:solidFill>
                            <a:schemeClr val="accent1"/>
                          </a:solidFill>
                        </a:rPr>
                        <a:t>0.3 </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0.6  </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0.6</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0.4 </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rPr>
                        <a:t>0.9</a:t>
                      </a:r>
                      <a:endParaRPr b="1" sz="1200">
                        <a:solidFill>
                          <a:schemeClr val="l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b="1" lang="en" sz="1200">
                          <a:solidFill>
                            <a:schemeClr val="accent1"/>
                          </a:solidFill>
                        </a:rPr>
                        <a:t>0.5 </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0.5</a:t>
                      </a:r>
                      <a:endParaRPr b="1" sz="1200">
                        <a:solidFill>
                          <a:schemeClr val="accen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0.6</a:t>
                      </a:r>
                      <a:endParaRPr b="1" sz="1200">
                        <a:solidFill>
                          <a:schemeClr val="accen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0.4 </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b="1" lang="en" sz="1000">
                          <a:solidFill>
                            <a:schemeClr val="lt1"/>
                          </a:solidFill>
                        </a:rPr>
                        <a:t>P_i</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b="1" lang="en" sz="1200">
                          <a:solidFill>
                            <a:schemeClr val="accent1"/>
                          </a:solidFill>
                        </a:rPr>
                        <a:t>0.2 </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0.4</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0.5</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b="1" lang="en" sz="1200">
                          <a:solidFill>
                            <a:schemeClr val="accent1"/>
                          </a:solidFill>
                        </a:rPr>
                        <a:t>0.4</a:t>
                      </a:r>
                      <a:endParaRPr b="1" sz="1200">
                        <a:solidFill>
                          <a:schemeClr val="accen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 0.6</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0.3</a:t>
                      </a:r>
                      <a:endParaRPr b="1" sz="1200">
                        <a:solidFill>
                          <a:schemeClr val="accen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0.4</a:t>
                      </a:r>
                      <a:endParaRPr b="1" sz="1200">
                        <a:solidFill>
                          <a:schemeClr val="accen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0.4 </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81000">
                <a:tc rowSpan="2">
                  <a:txBody>
                    <a:bodyPr/>
                    <a:lstStyle/>
                    <a:p>
                      <a:pPr indent="0" lvl="0" marL="0" rtl="0" algn="ctr">
                        <a:spcBef>
                          <a:spcPts val="0"/>
                        </a:spcBef>
                        <a:spcAft>
                          <a:spcPts val="0"/>
                        </a:spcAft>
                        <a:buNone/>
                      </a:pPr>
                      <a:r>
                        <a:rPr b="1" lang="en" sz="1000">
                          <a:solidFill>
                            <a:schemeClr val="lt1"/>
                          </a:solidFill>
                        </a:rPr>
                        <a:t>VAR M3</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000">
                          <a:solidFill>
                            <a:schemeClr val="lt1"/>
                          </a:solidFill>
                        </a:rPr>
                        <a:t>P_e</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lnSpc>
                          <a:spcPct val="115000"/>
                        </a:lnSpc>
                        <a:spcBef>
                          <a:spcPts val="0"/>
                        </a:spcBef>
                        <a:spcAft>
                          <a:spcPts val="0"/>
                        </a:spcAft>
                        <a:buNone/>
                      </a:pPr>
                      <a:r>
                        <a:rPr b="1" lang="en" sz="1200">
                          <a:solidFill>
                            <a:schemeClr val="accent5"/>
                          </a:solidFill>
                        </a:rPr>
                        <a:t>0.4</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0.3 </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0.6</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0.3</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rPr>
                        <a:t>0.8</a:t>
                      </a:r>
                      <a:endParaRPr b="1" sz="1200">
                        <a:solidFill>
                          <a:schemeClr val="l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5"/>
                    </a:solidFill>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5"/>
                    </a:solidFill>
                  </a:tcPr>
                </a:tc>
                <a:tc>
                  <a:txBody>
                    <a:bodyPr/>
                    <a:lstStyle/>
                    <a:p>
                      <a:pPr indent="0" lvl="0" marL="0" rtl="0" algn="ctr">
                        <a:lnSpc>
                          <a:spcPct val="115000"/>
                        </a:lnSpc>
                        <a:spcBef>
                          <a:spcPts val="0"/>
                        </a:spcBef>
                        <a:spcAft>
                          <a:spcPts val="0"/>
                        </a:spcAft>
                        <a:buNone/>
                      </a:pPr>
                      <a:r>
                        <a:rPr b="1" lang="en" sz="1200">
                          <a:solidFill>
                            <a:schemeClr val="accent5"/>
                          </a:solidFill>
                        </a:rPr>
                        <a:t>0.6</a:t>
                      </a:r>
                      <a:endParaRPr b="1" sz="1200">
                        <a:solidFill>
                          <a:schemeClr val="accent5"/>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0.6</a:t>
                      </a:r>
                      <a:endParaRPr b="1" sz="1200">
                        <a:solidFill>
                          <a:schemeClr val="accent5"/>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0.4 </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b="1" lang="en" sz="1000">
                          <a:solidFill>
                            <a:schemeClr val="lt1"/>
                          </a:solidFill>
                        </a:rPr>
                        <a:t>P_i</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lnSpc>
                          <a:spcPct val="115000"/>
                        </a:lnSpc>
                        <a:spcBef>
                          <a:spcPts val="0"/>
                        </a:spcBef>
                        <a:spcAft>
                          <a:spcPts val="0"/>
                        </a:spcAft>
                        <a:buNone/>
                      </a:pPr>
                      <a:r>
                        <a:rPr b="1" lang="en" sz="1200">
                          <a:solidFill>
                            <a:schemeClr val="accent5"/>
                          </a:solidFill>
                        </a:rPr>
                        <a:t>0.5 </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0.4</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0.3</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0.6</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0.5</a:t>
                      </a:r>
                      <a:endParaRPr b="1" sz="1200">
                        <a:solidFill>
                          <a:schemeClr val="accent5"/>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 0.6</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0.5</a:t>
                      </a:r>
                      <a:endParaRPr b="1" sz="1200">
                        <a:solidFill>
                          <a:schemeClr val="accent5"/>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0.6</a:t>
                      </a:r>
                      <a:endParaRPr b="1" sz="1200">
                        <a:solidFill>
                          <a:schemeClr val="accent5"/>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0.4 </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81000">
                <a:tc rowSpan="2">
                  <a:txBody>
                    <a:bodyPr/>
                    <a:lstStyle/>
                    <a:p>
                      <a:pPr indent="0" lvl="0" marL="0" rtl="0" algn="ctr">
                        <a:spcBef>
                          <a:spcPts val="0"/>
                        </a:spcBef>
                        <a:spcAft>
                          <a:spcPts val="0"/>
                        </a:spcAft>
                        <a:buNone/>
                      </a:pPr>
                      <a:r>
                        <a:rPr b="1" lang="en" sz="900">
                          <a:solidFill>
                            <a:schemeClr val="lt1"/>
                          </a:solidFill>
                        </a:rPr>
                        <a:t>LSTM</a:t>
                      </a:r>
                      <a:endParaRPr b="1" sz="9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000">
                          <a:solidFill>
                            <a:schemeClr val="lt1"/>
                          </a:solidFill>
                        </a:rPr>
                        <a:t>P_e</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200">
                          <a:solidFill>
                            <a:schemeClr val="accent4"/>
                          </a:solidFill>
                        </a:rPr>
                        <a:t>0.5</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0.4</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0.6</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200">
                          <a:solidFill>
                            <a:schemeClr val="accent4"/>
                          </a:solidFill>
                        </a:rPr>
                        <a:t>0.6</a:t>
                      </a:r>
                      <a:endParaRPr b="1" sz="1200">
                        <a:solidFill>
                          <a:schemeClr val="accent4"/>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0.6</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0.5</a:t>
                      </a:r>
                      <a:endParaRPr b="1" sz="1200">
                        <a:solidFill>
                          <a:schemeClr val="accent4"/>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0.6</a:t>
                      </a:r>
                      <a:endParaRPr b="1" sz="1200">
                        <a:solidFill>
                          <a:schemeClr val="accent4"/>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0.4</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b="1" lang="en" sz="1000">
                          <a:solidFill>
                            <a:schemeClr val="lt1"/>
                          </a:solidFill>
                        </a:rPr>
                        <a:t>P_i</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200">
                          <a:solidFill>
                            <a:schemeClr val="accent4"/>
                          </a:solidFill>
                        </a:rPr>
                        <a:t>0.5</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0.4</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0.6</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200">
                          <a:solidFill>
                            <a:schemeClr val="accent4"/>
                          </a:solidFill>
                        </a:rPr>
                        <a:t> 0.6</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0.6</a:t>
                      </a:r>
                      <a:endParaRPr b="1" sz="1200">
                        <a:solidFill>
                          <a:schemeClr val="accent4"/>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0.5</a:t>
                      </a:r>
                      <a:endParaRPr b="1" sz="1200">
                        <a:solidFill>
                          <a:schemeClr val="accent4"/>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0.5</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bl>
          </a:graphicData>
        </a:graphic>
      </p:graphicFrame>
      <p:cxnSp>
        <p:nvCxnSpPr>
          <p:cNvPr id="290" name="Google Shape;290;p36"/>
          <p:cNvCxnSpPr/>
          <p:nvPr/>
        </p:nvCxnSpPr>
        <p:spPr>
          <a:xfrm>
            <a:off x="166825" y="1178125"/>
            <a:ext cx="8799000" cy="0"/>
          </a:xfrm>
          <a:prstGeom prst="straightConnector1">
            <a:avLst/>
          </a:prstGeom>
          <a:noFill/>
          <a:ln cap="flat" cmpd="sng" w="9525">
            <a:solidFill>
              <a:schemeClr val="accent2"/>
            </a:solidFill>
            <a:prstDash val="solid"/>
            <a:round/>
            <a:headEnd len="med" w="med" type="none"/>
            <a:tailEnd len="med" w="med" type="none"/>
          </a:ln>
        </p:spPr>
      </p:cxnSp>
      <p:sp>
        <p:nvSpPr>
          <p:cNvPr id="291" name="Google Shape;291;p36"/>
          <p:cNvSpPr txBox="1"/>
          <p:nvPr/>
        </p:nvSpPr>
        <p:spPr>
          <a:xfrm>
            <a:off x="804988" y="4735200"/>
            <a:ext cx="7985700" cy="384900"/>
          </a:xfrm>
          <a:prstGeom prst="rect">
            <a:avLst/>
          </a:prstGeom>
          <a:noFill/>
          <a:ln>
            <a:noFill/>
          </a:ln>
        </p:spPr>
        <p:txBody>
          <a:bodyPr anchorCtr="0" anchor="t" bIns="91425" lIns="91425" spcFirstLastPara="1" rIns="91425" wrap="square" tIns="91425">
            <a:spAutoFit/>
          </a:bodyPr>
          <a:lstStyle/>
          <a:p>
            <a:pPr indent="0" lvl="0" marL="0" marR="88900" rtl="0" algn="ctr">
              <a:lnSpc>
                <a:spcPct val="115000"/>
              </a:lnSpc>
              <a:spcBef>
                <a:spcPts val="0"/>
              </a:spcBef>
              <a:spcAft>
                <a:spcPts val="0"/>
              </a:spcAft>
              <a:buNone/>
            </a:pPr>
            <a:r>
              <a:rPr b="1" lang="en" sz="1300">
                <a:solidFill>
                  <a:srgbClr val="666666"/>
                </a:solidFill>
                <a:latin typeface="Calibri"/>
                <a:ea typeface="Calibri"/>
                <a:cs typeface="Calibri"/>
                <a:sym typeface="Calibri"/>
              </a:rPr>
              <a:t>P_e:   %Portofolio Change in ETF           P_i:   %Portofolio Change in Institutional Mutual Fund</a:t>
            </a:r>
            <a:endParaRPr>
              <a:solidFill>
                <a:srgbClr val="666666"/>
              </a:solidFill>
              <a:latin typeface="Lato"/>
              <a:ea typeface="Lato"/>
              <a:cs typeface="Lato"/>
              <a:sym typeface="Lato"/>
            </a:endParaRPr>
          </a:p>
        </p:txBody>
      </p:sp>
      <p:sp>
        <p:nvSpPr>
          <p:cNvPr id="292" name="Google Shape;292;p36"/>
          <p:cNvSpPr txBox="1"/>
          <p:nvPr>
            <p:ph idx="4294967295" type="title"/>
          </p:nvPr>
        </p:nvSpPr>
        <p:spPr>
          <a:xfrm>
            <a:off x="1340700" y="33946"/>
            <a:ext cx="6462600" cy="5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t>More Details</a:t>
            </a:r>
            <a:endParaRPr b="1" sz="3000"/>
          </a:p>
        </p:txBody>
      </p:sp>
      <p:graphicFrame>
        <p:nvGraphicFramePr>
          <p:cNvPr id="293" name="Google Shape;293;p36"/>
          <p:cNvGraphicFramePr/>
          <p:nvPr/>
        </p:nvGraphicFramePr>
        <p:xfrm>
          <a:off x="1340700" y="476450"/>
          <a:ext cx="3000000" cy="3000000"/>
        </p:xfrm>
        <a:graphic>
          <a:graphicData uri="http://schemas.openxmlformats.org/drawingml/2006/table">
            <a:tbl>
              <a:tblPr>
                <a:noFill/>
                <a:tableStyleId>{3298F5F1-5B0C-4E26-9815-E59A5533325E}</a:tableStyleId>
              </a:tblPr>
              <a:tblGrid>
                <a:gridCol w="3593425"/>
                <a:gridCol w="2688500"/>
              </a:tblGrid>
              <a:tr h="365750">
                <a:tc>
                  <a:txBody>
                    <a:bodyPr/>
                    <a:lstStyle/>
                    <a:p>
                      <a:pPr indent="0" lvl="0" marL="0" rtl="0" algn="l">
                        <a:spcBef>
                          <a:spcPts val="0"/>
                        </a:spcBef>
                        <a:spcAft>
                          <a:spcPts val="0"/>
                        </a:spcAft>
                        <a:buNone/>
                      </a:pPr>
                      <a:r>
                        <a:rPr b="1" lang="en" sz="1200">
                          <a:solidFill>
                            <a:schemeClr val="accent2"/>
                          </a:solidFill>
                          <a:highlight>
                            <a:schemeClr val="lt1"/>
                          </a:highlight>
                          <a:latin typeface="Raleway"/>
                          <a:ea typeface="Raleway"/>
                          <a:cs typeface="Raleway"/>
                          <a:sym typeface="Raleway"/>
                        </a:rPr>
                        <a:t>■ VAR </a:t>
                      </a:r>
                      <a:r>
                        <a:rPr b="1" lang="en" sz="1200">
                          <a:solidFill>
                            <a:schemeClr val="accent2"/>
                          </a:solidFill>
                          <a:latin typeface="Raleway"/>
                          <a:ea typeface="Raleway"/>
                          <a:cs typeface="Raleway"/>
                          <a:sym typeface="Raleway"/>
                        </a:rPr>
                        <a:t>M1: Cross-market</a:t>
                      </a:r>
                      <a:r>
                        <a:rPr b="1" lang="en" sz="1200">
                          <a:latin typeface="Raleway"/>
                          <a:ea typeface="Raleway"/>
                          <a:cs typeface="Raleway"/>
                          <a:sym typeface="Raleway"/>
                        </a:rPr>
                        <a:t> </a:t>
                      </a:r>
                      <a:r>
                        <a:rPr b="1" lang="en" sz="1200">
                          <a:solidFill>
                            <a:schemeClr val="dk2"/>
                          </a:solidFill>
                          <a:latin typeface="Raleway"/>
                          <a:ea typeface="Raleway"/>
                          <a:cs typeface="Raleway"/>
                          <a:sym typeface="Raleway"/>
                        </a:rPr>
                        <a:t> </a:t>
                      </a:r>
                      <a:endParaRPr sz="12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highlight>
                            <a:schemeClr val="lt1"/>
                          </a:highlight>
                          <a:latin typeface="Raleway"/>
                          <a:ea typeface="Raleway"/>
                          <a:cs typeface="Raleway"/>
                          <a:sym typeface="Raleway"/>
                        </a:rPr>
                        <a:t>■</a:t>
                      </a:r>
                      <a:r>
                        <a:rPr b="1" lang="en" sz="1200">
                          <a:solidFill>
                            <a:schemeClr val="dk2"/>
                          </a:solidFill>
                          <a:latin typeface="Raleway"/>
                          <a:ea typeface="Raleway"/>
                          <a:cs typeface="Raleway"/>
                          <a:sym typeface="Raleway"/>
                        </a:rPr>
                        <a:t> VAR M2: Cross-market MA(4) </a:t>
                      </a:r>
                      <a:r>
                        <a:rPr b="1" lang="en" sz="1200">
                          <a:solidFill>
                            <a:schemeClr val="accent5"/>
                          </a:solidFill>
                          <a:latin typeface="Raleway"/>
                          <a:ea typeface="Raleway"/>
                          <a:cs typeface="Raleway"/>
                          <a:sym typeface="Raleway"/>
                        </a:rPr>
                        <a:t> </a:t>
                      </a:r>
                      <a:endParaRPr sz="12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65750">
                <a:tc>
                  <a:txBody>
                    <a:bodyPr/>
                    <a:lstStyle/>
                    <a:p>
                      <a:pPr indent="0" lvl="0" marL="0" rtl="0" algn="l">
                        <a:spcBef>
                          <a:spcPts val="0"/>
                        </a:spcBef>
                        <a:spcAft>
                          <a:spcPts val="0"/>
                        </a:spcAft>
                        <a:buNone/>
                      </a:pPr>
                      <a:r>
                        <a:rPr b="1" lang="en" sz="1200">
                          <a:solidFill>
                            <a:schemeClr val="accent5"/>
                          </a:solidFill>
                          <a:highlight>
                            <a:schemeClr val="lt1"/>
                          </a:highlight>
                          <a:latin typeface="Raleway"/>
                          <a:ea typeface="Raleway"/>
                          <a:cs typeface="Raleway"/>
                          <a:sym typeface="Raleway"/>
                        </a:rPr>
                        <a:t>■ </a:t>
                      </a:r>
                      <a:r>
                        <a:rPr b="1" lang="en" sz="1200">
                          <a:solidFill>
                            <a:schemeClr val="accent5"/>
                          </a:solidFill>
                          <a:latin typeface="Raleway"/>
                          <a:ea typeface="Raleway"/>
                          <a:cs typeface="Raleway"/>
                          <a:sym typeface="Raleway"/>
                        </a:rPr>
                        <a:t>VAR M3: Cross-market MA(4) &amp; market index  </a:t>
                      </a:r>
                      <a:endParaRPr sz="12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accent4"/>
                          </a:solidFill>
                          <a:highlight>
                            <a:schemeClr val="lt1"/>
                          </a:highlight>
                          <a:latin typeface="Raleway"/>
                          <a:ea typeface="Raleway"/>
                          <a:cs typeface="Raleway"/>
                          <a:sym typeface="Raleway"/>
                        </a:rPr>
                        <a:t>■ </a:t>
                      </a:r>
                      <a:r>
                        <a:rPr b="1" lang="en" sz="1200">
                          <a:solidFill>
                            <a:schemeClr val="accent4"/>
                          </a:solidFill>
                          <a:latin typeface="Raleway"/>
                          <a:ea typeface="Raleway"/>
                          <a:cs typeface="Raleway"/>
                          <a:sym typeface="Raleway"/>
                        </a:rPr>
                        <a:t>LSTM Network</a:t>
                      </a:r>
                      <a:endParaRPr sz="12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294" name="Google Shape;294;p36"/>
          <p:cNvSpPr/>
          <p:nvPr/>
        </p:nvSpPr>
        <p:spPr>
          <a:xfrm>
            <a:off x="4615250" y="1224875"/>
            <a:ext cx="875700" cy="35154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graphicFrame>
        <p:nvGraphicFramePr>
          <p:cNvPr id="299" name="Google Shape;299;p37"/>
          <p:cNvGraphicFramePr/>
          <p:nvPr/>
        </p:nvGraphicFramePr>
        <p:xfrm>
          <a:off x="167063" y="1224875"/>
          <a:ext cx="3000000" cy="3000000"/>
        </p:xfrm>
        <a:graphic>
          <a:graphicData uri="http://schemas.openxmlformats.org/drawingml/2006/table">
            <a:tbl>
              <a:tblPr>
                <a:noFill/>
                <a:tableStyleId>{3298F5F1-5B0C-4E26-9815-E59A5533325E}</a:tableStyleId>
              </a:tblPr>
              <a:tblGrid>
                <a:gridCol w="522125"/>
                <a:gridCol w="413225"/>
                <a:gridCol w="787450"/>
                <a:gridCol w="787450"/>
                <a:gridCol w="787450"/>
                <a:gridCol w="787450"/>
                <a:gridCol w="787450"/>
                <a:gridCol w="787450"/>
                <a:gridCol w="787450"/>
                <a:gridCol w="787450"/>
                <a:gridCol w="787450"/>
                <a:gridCol w="787450"/>
              </a:tblGrid>
              <a:tr h="381000">
                <a:tc>
                  <a:txBody>
                    <a:bodyPr/>
                    <a:lstStyle/>
                    <a:p>
                      <a:pPr indent="0" lvl="0" marL="0" rtl="0" algn="ctr">
                        <a:spcBef>
                          <a:spcPts val="0"/>
                        </a:spcBef>
                        <a:spcAft>
                          <a:spcPts val="0"/>
                        </a:spcAft>
                        <a:buNone/>
                      </a:pPr>
                      <a:r>
                        <a:t/>
                      </a:r>
                      <a:endParaRPr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Mid Cap Blend</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Mid Cap Growth</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Mid Cap</a:t>
                      </a:r>
                      <a:endParaRPr b="1" sz="1000"/>
                    </a:p>
                    <a:p>
                      <a:pPr indent="0" lvl="0" marL="0" rtl="0" algn="ctr">
                        <a:spcBef>
                          <a:spcPts val="0"/>
                        </a:spcBef>
                        <a:spcAft>
                          <a:spcPts val="0"/>
                        </a:spcAft>
                        <a:buNone/>
                      </a:pPr>
                      <a:r>
                        <a:rPr b="1" lang="en" sz="1000"/>
                        <a:t>Value</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Real Estate</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900"/>
                        <a:t>Small </a:t>
                      </a:r>
                      <a:endParaRPr b="1" sz="900"/>
                    </a:p>
                    <a:p>
                      <a:pPr indent="0" lvl="0" marL="0" rtl="0" algn="ctr">
                        <a:spcBef>
                          <a:spcPts val="0"/>
                        </a:spcBef>
                        <a:spcAft>
                          <a:spcPts val="0"/>
                        </a:spcAft>
                        <a:buNone/>
                      </a:pPr>
                      <a:r>
                        <a:rPr b="1" lang="en" sz="900"/>
                        <a:t>Cap Blend</a:t>
                      </a:r>
                      <a:endParaRPr b="1" sz="9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900"/>
                        <a:t>Small Cap Growth</a:t>
                      </a:r>
                      <a:endParaRPr b="1" sz="9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900"/>
                        <a:t>Small Cap</a:t>
                      </a:r>
                      <a:endParaRPr b="1" sz="900"/>
                    </a:p>
                    <a:p>
                      <a:pPr indent="0" lvl="0" marL="0" rtl="0" algn="ctr">
                        <a:spcBef>
                          <a:spcPts val="0"/>
                        </a:spcBef>
                        <a:spcAft>
                          <a:spcPts val="0"/>
                        </a:spcAft>
                        <a:buNone/>
                      </a:pPr>
                      <a:r>
                        <a:rPr b="1" lang="en" sz="900"/>
                        <a:t>Value</a:t>
                      </a:r>
                      <a:endParaRPr b="1" sz="9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Techno</a:t>
                      </a:r>
                      <a:r>
                        <a:rPr b="1" lang="en" sz="1000"/>
                        <a:t>-</a:t>
                      </a:r>
                      <a:endParaRPr b="1" sz="1000"/>
                    </a:p>
                    <a:p>
                      <a:pPr indent="0" lvl="0" marL="0" rtl="0" algn="ctr">
                        <a:spcBef>
                          <a:spcPts val="0"/>
                        </a:spcBef>
                        <a:spcAft>
                          <a:spcPts val="0"/>
                        </a:spcAft>
                        <a:buNone/>
                      </a:pPr>
                      <a:r>
                        <a:rPr b="1" lang="en" sz="1000"/>
                        <a:t>logy</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Telecom</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Utility</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81000">
                <a:tc rowSpan="2">
                  <a:txBody>
                    <a:bodyPr/>
                    <a:lstStyle/>
                    <a:p>
                      <a:pPr indent="0" lvl="0" marL="0" rtl="0" algn="ctr">
                        <a:spcBef>
                          <a:spcPts val="0"/>
                        </a:spcBef>
                        <a:spcAft>
                          <a:spcPts val="0"/>
                        </a:spcAft>
                        <a:buNone/>
                      </a:pPr>
                      <a:r>
                        <a:rPr b="1" lang="en" sz="1000">
                          <a:solidFill>
                            <a:schemeClr val="lt1"/>
                          </a:solidFill>
                        </a:rPr>
                        <a:t>VAR</a:t>
                      </a:r>
                      <a:endParaRPr b="1" sz="1000">
                        <a:solidFill>
                          <a:schemeClr val="lt1"/>
                        </a:solidFill>
                      </a:endParaRPr>
                    </a:p>
                    <a:p>
                      <a:pPr indent="0" lvl="0" marL="0" rtl="0" algn="ctr">
                        <a:spcBef>
                          <a:spcPts val="0"/>
                        </a:spcBef>
                        <a:spcAft>
                          <a:spcPts val="0"/>
                        </a:spcAft>
                        <a:buNone/>
                      </a:pPr>
                      <a:r>
                        <a:rPr b="1" lang="en" sz="1000">
                          <a:solidFill>
                            <a:schemeClr val="lt1"/>
                          </a:solidFill>
                        </a:rPr>
                        <a:t>M1</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000">
                          <a:solidFill>
                            <a:schemeClr val="lt1"/>
                          </a:solidFill>
                        </a:rPr>
                        <a:t>P_e</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accent2"/>
                          </a:solidFill>
                        </a:rPr>
                        <a:t>0.4</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0.6</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0.5</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lt1"/>
                          </a:solidFill>
                        </a:rPr>
                        <a:t>0.8</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accent2"/>
                          </a:solidFill>
                        </a:rPr>
                        <a:t>0.4</a:t>
                      </a:r>
                      <a:endParaRPr b="1" sz="1200">
                        <a:solidFill>
                          <a:schemeClr val="accent2"/>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0.6</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0.4</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0.6</a:t>
                      </a:r>
                      <a:endParaRPr b="1" sz="1200">
                        <a:solidFill>
                          <a:schemeClr val="accent2"/>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0.6</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0.5</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r>
              <a:tr h="381000">
                <a:tc vMerge="1"/>
                <a:tc>
                  <a:txBody>
                    <a:bodyPr/>
                    <a:lstStyle/>
                    <a:p>
                      <a:pPr indent="0" lvl="0" marL="0" rtl="0" algn="ctr">
                        <a:spcBef>
                          <a:spcPts val="0"/>
                        </a:spcBef>
                        <a:spcAft>
                          <a:spcPts val="0"/>
                        </a:spcAft>
                        <a:buNone/>
                      </a:pPr>
                      <a:r>
                        <a:rPr b="1" lang="en" sz="1000">
                          <a:solidFill>
                            <a:schemeClr val="lt1"/>
                          </a:solidFill>
                        </a:rPr>
                        <a:t>P_i</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accent2"/>
                          </a:solidFill>
                        </a:rPr>
                        <a:t>0.3</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0.3</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0.3</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0.3</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0.5</a:t>
                      </a:r>
                      <a:endParaRPr b="1" sz="1200">
                        <a:solidFill>
                          <a:schemeClr val="accent2"/>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0.2</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0.4</a:t>
                      </a:r>
                      <a:endParaRPr b="1" sz="1200">
                        <a:solidFill>
                          <a:schemeClr val="accent2"/>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0.5</a:t>
                      </a:r>
                      <a:endParaRPr b="1" sz="1200">
                        <a:solidFill>
                          <a:schemeClr val="accent2"/>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accent2"/>
                          </a:solidFill>
                        </a:rPr>
                        <a:t>0.5</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r>
              <a:tr h="381000">
                <a:tc rowSpan="2">
                  <a:txBody>
                    <a:bodyPr/>
                    <a:lstStyle/>
                    <a:p>
                      <a:pPr indent="0" lvl="0" marL="0" rtl="0" algn="ctr">
                        <a:spcBef>
                          <a:spcPts val="0"/>
                        </a:spcBef>
                        <a:spcAft>
                          <a:spcPts val="0"/>
                        </a:spcAft>
                        <a:buNone/>
                      </a:pPr>
                      <a:r>
                        <a:rPr b="1" lang="en" sz="1000">
                          <a:solidFill>
                            <a:schemeClr val="lt1"/>
                          </a:solidFill>
                        </a:rPr>
                        <a:t>VAR M2</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000">
                          <a:solidFill>
                            <a:schemeClr val="lt1"/>
                          </a:solidFill>
                        </a:rPr>
                        <a:t>P_e</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b="1" lang="en" sz="1200">
                          <a:solidFill>
                            <a:schemeClr val="lt1"/>
                          </a:solidFill>
                        </a:rPr>
                        <a:t> 0.7</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b="1" lang="en" sz="1200">
                          <a:solidFill>
                            <a:schemeClr val="accent1"/>
                          </a:solidFill>
                        </a:rPr>
                        <a:t>0.5 </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1"/>
                          </a:solidFill>
                        </a:rPr>
                        <a:t>0.6</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1"/>
                          </a:solidFill>
                        </a:rPr>
                        <a:t>0.4 </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1"/>
                          </a:solidFill>
                        </a:rPr>
                        <a:t>0.5</a:t>
                      </a:r>
                      <a:endParaRPr b="1" sz="1200">
                        <a:solidFill>
                          <a:schemeClr val="accen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1"/>
                          </a:solidFill>
                        </a:rPr>
                        <a:t>0.5 </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lt1"/>
                          </a:solidFill>
                        </a:rPr>
                        <a:t>0.7 </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200">
                          <a:solidFill>
                            <a:schemeClr val="accent1"/>
                          </a:solidFill>
                        </a:rPr>
                        <a:t>0.2</a:t>
                      </a:r>
                      <a:endParaRPr b="1" sz="1200">
                        <a:solidFill>
                          <a:schemeClr val="accen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1"/>
                          </a:solidFill>
                        </a:rPr>
                        <a:t>0.4 </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1"/>
                          </a:solidFill>
                        </a:rPr>
                        <a:t>0.5 </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r>
              <a:tr h="381000">
                <a:tc vMerge="1"/>
                <a:tc>
                  <a:txBody>
                    <a:bodyPr/>
                    <a:lstStyle/>
                    <a:p>
                      <a:pPr indent="0" lvl="0" marL="0" rtl="0" algn="ctr">
                        <a:spcBef>
                          <a:spcPts val="0"/>
                        </a:spcBef>
                        <a:spcAft>
                          <a:spcPts val="0"/>
                        </a:spcAft>
                        <a:buNone/>
                      </a:pPr>
                      <a:r>
                        <a:rPr b="1" lang="en" sz="1000">
                          <a:solidFill>
                            <a:schemeClr val="lt1"/>
                          </a:solidFill>
                        </a:rPr>
                        <a:t>P_i</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b="1" lang="en" sz="1200">
                          <a:solidFill>
                            <a:schemeClr val="accent1"/>
                          </a:solidFill>
                        </a:rPr>
                        <a:t>0.5 </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1"/>
                          </a:solidFill>
                        </a:rPr>
                        <a:t> 0.3</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1"/>
                          </a:solidFill>
                        </a:rPr>
                        <a:t> 0.5</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1"/>
                          </a:solidFill>
                        </a:rPr>
                        <a:t>0.3 </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1"/>
                          </a:solidFill>
                        </a:rPr>
                        <a:t>0.6</a:t>
                      </a:r>
                      <a:endParaRPr b="1" sz="1200">
                        <a:solidFill>
                          <a:schemeClr val="accen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1"/>
                          </a:solidFill>
                        </a:rPr>
                        <a:t> 0.5</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1"/>
                          </a:solidFill>
                        </a:rPr>
                        <a:t>0.4</a:t>
                      </a:r>
                      <a:endParaRPr b="1" sz="1200">
                        <a:solidFill>
                          <a:schemeClr val="accen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1"/>
                          </a:solidFill>
                        </a:rPr>
                        <a:t>0.3</a:t>
                      </a:r>
                      <a:endParaRPr b="1" sz="1200">
                        <a:solidFill>
                          <a:schemeClr val="accen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1"/>
                          </a:solidFill>
                        </a:rPr>
                        <a:t> 0.3</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1"/>
                          </a:solidFill>
                        </a:rPr>
                        <a:t> 0.6</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r>
              <a:tr h="381000">
                <a:tc rowSpan="2">
                  <a:txBody>
                    <a:bodyPr/>
                    <a:lstStyle/>
                    <a:p>
                      <a:pPr indent="0" lvl="0" marL="0" rtl="0" algn="ctr">
                        <a:spcBef>
                          <a:spcPts val="0"/>
                        </a:spcBef>
                        <a:spcAft>
                          <a:spcPts val="0"/>
                        </a:spcAft>
                        <a:buNone/>
                      </a:pPr>
                      <a:r>
                        <a:rPr b="1" lang="en" sz="1000">
                          <a:solidFill>
                            <a:schemeClr val="lt1"/>
                          </a:solidFill>
                        </a:rPr>
                        <a:t>VAR M3</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000">
                          <a:solidFill>
                            <a:schemeClr val="lt1"/>
                          </a:solidFill>
                        </a:rPr>
                        <a:t>P_e</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lnSpc>
                          <a:spcPct val="115000"/>
                        </a:lnSpc>
                        <a:spcBef>
                          <a:spcPts val="0"/>
                        </a:spcBef>
                        <a:spcAft>
                          <a:spcPts val="0"/>
                        </a:spcAft>
                        <a:buNone/>
                      </a:pPr>
                      <a:r>
                        <a:rPr b="1" lang="en" sz="1200">
                          <a:solidFill>
                            <a:schemeClr val="accent5"/>
                          </a:solidFill>
                        </a:rPr>
                        <a:t>0.4</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5"/>
                          </a:solidFill>
                        </a:rPr>
                        <a:t>0.4 </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lt1"/>
                          </a:solidFill>
                        </a:rPr>
                        <a:t>0.8</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5"/>
                    </a:solidFill>
                  </a:tcPr>
                </a:tc>
                <a:tc>
                  <a:txBody>
                    <a:bodyPr/>
                    <a:lstStyle/>
                    <a:p>
                      <a:pPr indent="0" lvl="0" marL="0" rtl="0" algn="ctr">
                        <a:lnSpc>
                          <a:spcPct val="115000"/>
                        </a:lnSpc>
                        <a:spcBef>
                          <a:spcPts val="0"/>
                        </a:spcBef>
                        <a:spcAft>
                          <a:spcPts val="0"/>
                        </a:spcAft>
                        <a:buNone/>
                      </a:pPr>
                      <a:r>
                        <a:rPr b="1" lang="en" sz="1200">
                          <a:solidFill>
                            <a:schemeClr val="accent5"/>
                          </a:solidFill>
                        </a:rPr>
                        <a:t>0.4 </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5"/>
                    </a:solidFill>
                  </a:tcPr>
                </a:tc>
                <a:tc>
                  <a:txBody>
                    <a:bodyPr/>
                    <a:lstStyle/>
                    <a:p>
                      <a:pPr indent="0" lvl="0" marL="0" rtl="0" algn="ctr">
                        <a:lnSpc>
                          <a:spcPct val="115000"/>
                        </a:lnSpc>
                        <a:spcBef>
                          <a:spcPts val="0"/>
                        </a:spcBef>
                        <a:spcAft>
                          <a:spcPts val="0"/>
                        </a:spcAft>
                        <a:buNone/>
                      </a:pPr>
                      <a:r>
                        <a:rPr b="1" lang="en" sz="1200">
                          <a:solidFill>
                            <a:schemeClr val="accent5"/>
                          </a:solidFill>
                        </a:rPr>
                        <a:t>0.6</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lt1"/>
                          </a:solidFill>
                        </a:rPr>
                        <a:t>0.7 </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5"/>
                    </a:solidFill>
                  </a:tcPr>
                </a:tc>
                <a:tc>
                  <a:txBody>
                    <a:bodyPr/>
                    <a:lstStyle/>
                    <a:p>
                      <a:pPr indent="0" lvl="0" marL="0" rtl="0" algn="ctr">
                        <a:lnSpc>
                          <a:spcPct val="115000"/>
                        </a:lnSpc>
                        <a:spcBef>
                          <a:spcPts val="0"/>
                        </a:spcBef>
                        <a:spcAft>
                          <a:spcPts val="0"/>
                        </a:spcAft>
                        <a:buNone/>
                      </a:pPr>
                      <a:r>
                        <a:rPr b="1" lang="en" sz="1200">
                          <a:solidFill>
                            <a:schemeClr val="accent5"/>
                          </a:solidFill>
                        </a:rPr>
                        <a:t>0.4</a:t>
                      </a:r>
                      <a:endParaRPr b="1" sz="1200">
                        <a:solidFill>
                          <a:schemeClr val="accent5"/>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5"/>
                          </a:solidFill>
                        </a:rPr>
                        <a:t>0.4 </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5"/>
                          </a:solidFill>
                        </a:rPr>
                        <a:t>0.4</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r>
              <a:tr h="381000">
                <a:tc vMerge="1"/>
                <a:tc>
                  <a:txBody>
                    <a:bodyPr/>
                    <a:lstStyle/>
                    <a:p>
                      <a:pPr indent="0" lvl="0" marL="0" rtl="0" algn="ctr">
                        <a:spcBef>
                          <a:spcPts val="0"/>
                        </a:spcBef>
                        <a:spcAft>
                          <a:spcPts val="0"/>
                        </a:spcAft>
                        <a:buNone/>
                      </a:pPr>
                      <a:r>
                        <a:rPr b="1" lang="en" sz="1000">
                          <a:solidFill>
                            <a:schemeClr val="lt1"/>
                          </a:solidFill>
                        </a:rPr>
                        <a:t>P_i</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lnSpc>
                          <a:spcPct val="115000"/>
                        </a:lnSpc>
                        <a:spcBef>
                          <a:spcPts val="0"/>
                        </a:spcBef>
                        <a:spcAft>
                          <a:spcPts val="0"/>
                        </a:spcAft>
                        <a:buNone/>
                      </a:pPr>
                      <a:r>
                        <a:rPr b="1" lang="en" sz="1200">
                          <a:solidFill>
                            <a:schemeClr val="accent5"/>
                          </a:solidFill>
                        </a:rPr>
                        <a:t>0.6</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5"/>
                          </a:solidFill>
                        </a:rPr>
                        <a:t> 0.3</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5"/>
                          </a:solidFill>
                        </a:rPr>
                        <a:t> 0.5</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5"/>
                          </a:solidFill>
                        </a:rPr>
                        <a:t>0.3 </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5"/>
                    </a:solidFill>
                  </a:tcPr>
                </a:tc>
                <a:tc>
                  <a:txBody>
                    <a:bodyPr/>
                    <a:lstStyle/>
                    <a:p>
                      <a:pPr indent="0" lvl="0" marL="0" rtl="0" algn="ctr">
                        <a:lnSpc>
                          <a:spcPct val="115000"/>
                        </a:lnSpc>
                        <a:spcBef>
                          <a:spcPts val="0"/>
                        </a:spcBef>
                        <a:spcAft>
                          <a:spcPts val="0"/>
                        </a:spcAft>
                        <a:buNone/>
                      </a:pPr>
                      <a:r>
                        <a:rPr b="1" lang="en" sz="1200">
                          <a:solidFill>
                            <a:schemeClr val="accent5"/>
                          </a:solidFill>
                        </a:rPr>
                        <a:t> 0.5</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5"/>
                          </a:solidFill>
                        </a:rPr>
                        <a:t>0.4</a:t>
                      </a:r>
                      <a:endParaRPr b="1" sz="1200">
                        <a:solidFill>
                          <a:schemeClr val="accent5"/>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5"/>
                          </a:solidFill>
                        </a:rPr>
                        <a:t>0.2</a:t>
                      </a:r>
                      <a:endParaRPr b="1" sz="1200">
                        <a:solidFill>
                          <a:schemeClr val="accent5"/>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5"/>
                          </a:solidFill>
                        </a:rPr>
                        <a:t> 0.3</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5"/>
                          </a:solidFill>
                        </a:rPr>
                        <a:t> 0.6</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r>
              <a:tr h="381000">
                <a:tc rowSpan="2">
                  <a:txBody>
                    <a:bodyPr/>
                    <a:lstStyle/>
                    <a:p>
                      <a:pPr indent="0" lvl="0" marL="0" rtl="0" algn="ctr">
                        <a:spcBef>
                          <a:spcPts val="0"/>
                        </a:spcBef>
                        <a:spcAft>
                          <a:spcPts val="0"/>
                        </a:spcAft>
                        <a:buNone/>
                      </a:pPr>
                      <a:r>
                        <a:rPr b="1" lang="en" sz="900">
                          <a:solidFill>
                            <a:schemeClr val="lt1"/>
                          </a:solidFill>
                        </a:rPr>
                        <a:t>LSTM</a:t>
                      </a:r>
                      <a:endParaRPr b="1" sz="9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000">
                          <a:solidFill>
                            <a:schemeClr val="lt1"/>
                          </a:solidFill>
                        </a:rPr>
                        <a:t>P_e</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200">
                          <a:solidFill>
                            <a:schemeClr val="accent4"/>
                          </a:solidFill>
                        </a:rPr>
                        <a:t>0.5</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4"/>
                          </a:solidFill>
                        </a:rPr>
                        <a:t>0.4</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200">
                          <a:solidFill>
                            <a:schemeClr val="accent4"/>
                          </a:solidFill>
                        </a:rPr>
                        <a:t>0.4</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4"/>
                          </a:solidFill>
                        </a:rPr>
                        <a:t>0.5</a:t>
                      </a:r>
                      <a:endParaRPr b="1" sz="1200">
                        <a:solidFill>
                          <a:schemeClr val="accent4"/>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4"/>
                          </a:solidFill>
                        </a:rPr>
                        <a:t>0.6</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4"/>
                          </a:solidFill>
                        </a:rPr>
                        <a:t>0.5</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4"/>
                          </a:solidFill>
                        </a:rPr>
                        <a:t>0.5</a:t>
                      </a:r>
                      <a:endParaRPr b="1" sz="1200">
                        <a:solidFill>
                          <a:schemeClr val="accent4"/>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4"/>
                          </a:solidFill>
                        </a:rPr>
                        <a:t>0.5</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4"/>
                          </a:solidFill>
                        </a:rPr>
                        <a:t>0.6</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r>
              <a:tr h="381000">
                <a:tc vMerge="1"/>
                <a:tc>
                  <a:txBody>
                    <a:bodyPr/>
                    <a:lstStyle/>
                    <a:p>
                      <a:pPr indent="0" lvl="0" marL="0" rtl="0" algn="ctr">
                        <a:spcBef>
                          <a:spcPts val="0"/>
                        </a:spcBef>
                        <a:spcAft>
                          <a:spcPts val="0"/>
                        </a:spcAft>
                        <a:buNone/>
                      </a:pPr>
                      <a:r>
                        <a:rPr b="1" lang="en" sz="1000">
                          <a:solidFill>
                            <a:schemeClr val="lt1"/>
                          </a:solidFill>
                        </a:rPr>
                        <a:t>P_i</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200">
                          <a:solidFill>
                            <a:schemeClr val="accent4"/>
                          </a:solidFill>
                        </a:rPr>
                        <a:t>0.6</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4"/>
                          </a:solidFill>
                        </a:rPr>
                        <a:t> 0.6</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4"/>
                          </a:solidFill>
                        </a:rPr>
                        <a:t> 0.6</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4"/>
                          </a:solidFill>
                        </a:rPr>
                        <a:t>0.5</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4"/>
                          </a:solidFill>
                        </a:rPr>
                        <a:t>0.5</a:t>
                      </a:r>
                      <a:endParaRPr b="1" sz="1200">
                        <a:solidFill>
                          <a:schemeClr val="accent4"/>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4"/>
                          </a:solidFill>
                        </a:rPr>
                        <a:t>0.6</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4"/>
                          </a:solidFill>
                        </a:rPr>
                        <a:t>0.6</a:t>
                      </a:r>
                      <a:endParaRPr b="1" sz="1200">
                        <a:solidFill>
                          <a:schemeClr val="accent4"/>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4"/>
                          </a:solidFill>
                        </a:rPr>
                        <a:t>0.5</a:t>
                      </a:r>
                      <a:endParaRPr b="1" sz="1200">
                        <a:solidFill>
                          <a:schemeClr val="accent4"/>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4"/>
                          </a:solidFill>
                        </a:rPr>
                        <a:t> 0.5</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4"/>
                          </a:solidFill>
                        </a:rPr>
                        <a:t>0.6</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r>
            </a:tbl>
          </a:graphicData>
        </a:graphic>
      </p:graphicFrame>
      <p:cxnSp>
        <p:nvCxnSpPr>
          <p:cNvPr id="300" name="Google Shape;300;p37"/>
          <p:cNvCxnSpPr/>
          <p:nvPr/>
        </p:nvCxnSpPr>
        <p:spPr>
          <a:xfrm>
            <a:off x="166825" y="1178125"/>
            <a:ext cx="8799000" cy="0"/>
          </a:xfrm>
          <a:prstGeom prst="straightConnector1">
            <a:avLst/>
          </a:prstGeom>
          <a:noFill/>
          <a:ln cap="flat" cmpd="sng" w="9525">
            <a:solidFill>
              <a:schemeClr val="accent2"/>
            </a:solidFill>
            <a:prstDash val="solid"/>
            <a:round/>
            <a:headEnd len="med" w="med" type="none"/>
            <a:tailEnd len="med" w="med" type="none"/>
          </a:ln>
        </p:spPr>
      </p:cxnSp>
      <p:sp>
        <p:nvSpPr>
          <p:cNvPr id="301" name="Google Shape;301;p37"/>
          <p:cNvSpPr txBox="1"/>
          <p:nvPr/>
        </p:nvSpPr>
        <p:spPr>
          <a:xfrm>
            <a:off x="804988" y="4735200"/>
            <a:ext cx="7985700" cy="384900"/>
          </a:xfrm>
          <a:prstGeom prst="rect">
            <a:avLst/>
          </a:prstGeom>
          <a:noFill/>
          <a:ln>
            <a:noFill/>
          </a:ln>
        </p:spPr>
        <p:txBody>
          <a:bodyPr anchorCtr="0" anchor="t" bIns="91425" lIns="91425" spcFirstLastPara="1" rIns="91425" wrap="square" tIns="91425">
            <a:spAutoFit/>
          </a:bodyPr>
          <a:lstStyle/>
          <a:p>
            <a:pPr indent="0" lvl="0" marL="0" marR="88900" rtl="0" algn="ctr">
              <a:lnSpc>
                <a:spcPct val="115000"/>
              </a:lnSpc>
              <a:spcBef>
                <a:spcPts val="0"/>
              </a:spcBef>
              <a:spcAft>
                <a:spcPts val="0"/>
              </a:spcAft>
              <a:buNone/>
            </a:pPr>
            <a:r>
              <a:rPr b="1" lang="en" sz="1300">
                <a:solidFill>
                  <a:srgbClr val="666666"/>
                </a:solidFill>
                <a:latin typeface="Calibri"/>
                <a:ea typeface="Calibri"/>
                <a:cs typeface="Calibri"/>
                <a:sym typeface="Calibri"/>
              </a:rPr>
              <a:t>P_e:   %Portofolio Change in ETF           P_i:   %Portofolio Change in Institutional Mutual Fund</a:t>
            </a:r>
            <a:endParaRPr>
              <a:solidFill>
                <a:srgbClr val="666666"/>
              </a:solidFill>
              <a:latin typeface="Lato"/>
              <a:ea typeface="Lato"/>
              <a:cs typeface="Lato"/>
              <a:sym typeface="Lato"/>
            </a:endParaRPr>
          </a:p>
        </p:txBody>
      </p:sp>
      <p:sp>
        <p:nvSpPr>
          <p:cNvPr id="302" name="Google Shape;302;p37"/>
          <p:cNvSpPr txBox="1"/>
          <p:nvPr>
            <p:ph idx="4294967295" type="title"/>
          </p:nvPr>
        </p:nvSpPr>
        <p:spPr>
          <a:xfrm>
            <a:off x="1340700" y="33946"/>
            <a:ext cx="6462600" cy="5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t>More Details (cont.)</a:t>
            </a:r>
            <a:endParaRPr b="1" sz="3000"/>
          </a:p>
        </p:txBody>
      </p:sp>
      <p:graphicFrame>
        <p:nvGraphicFramePr>
          <p:cNvPr id="303" name="Google Shape;303;p37"/>
          <p:cNvGraphicFramePr/>
          <p:nvPr/>
        </p:nvGraphicFramePr>
        <p:xfrm>
          <a:off x="1340700" y="476450"/>
          <a:ext cx="3000000" cy="3000000"/>
        </p:xfrm>
        <a:graphic>
          <a:graphicData uri="http://schemas.openxmlformats.org/drawingml/2006/table">
            <a:tbl>
              <a:tblPr>
                <a:noFill/>
                <a:tableStyleId>{3298F5F1-5B0C-4E26-9815-E59A5533325E}</a:tableStyleId>
              </a:tblPr>
              <a:tblGrid>
                <a:gridCol w="3593425"/>
                <a:gridCol w="2688500"/>
              </a:tblGrid>
              <a:tr h="365750">
                <a:tc>
                  <a:txBody>
                    <a:bodyPr/>
                    <a:lstStyle/>
                    <a:p>
                      <a:pPr indent="0" lvl="0" marL="0" rtl="0" algn="l">
                        <a:spcBef>
                          <a:spcPts val="0"/>
                        </a:spcBef>
                        <a:spcAft>
                          <a:spcPts val="0"/>
                        </a:spcAft>
                        <a:buNone/>
                      </a:pPr>
                      <a:r>
                        <a:rPr b="1" lang="en" sz="1200">
                          <a:solidFill>
                            <a:schemeClr val="accent2"/>
                          </a:solidFill>
                          <a:highlight>
                            <a:schemeClr val="lt1"/>
                          </a:highlight>
                          <a:latin typeface="Raleway"/>
                          <a:ea typeface="Raleway"/>
                          <a:cs typeface="Raleway"/>
                          <a:sym typeface="Raleway"/>
                        </a:rPr>
                        <a:t>■ VAR </a:t>
                      </a:r>
                      <a:r>
                        <a:rPr b="1" lang="en" sz="1200">
                          <a:solidFill>
                            <a:schemeClr val="accent2"/>
                          </a:solidFill>
                          <a:latin typeface="Raleway"/>
                          <a:ea typeface="Raleway"/>
                          <a:cs typeface="Raleway"/>
                          <a:sym typeface="Raleway"/>
                        </a:rPr>
                        <a:t>M1: Cross-market</a:t>
                      </a:r>
                      <a:r>
                        <a:rPr b="1" lang="en" sz="1200">
                          <a:latin typeface="Raleway"/>
                          <a:ea typeface="Raleway"/>
                          <a:cs typeface="Raleway"/>
                          <a:sym typeface="Raleway"/>
                        </a:rPr>
                        <a:t> </a:t>
                      </a:r>
                      <a:r>
                        <a:rPr b="1" lang="en" sz="1200">
                          <a:solidFill>
                            <a:schemeClr val="dk2"/>
                          </a:solidFill>
                          <a:latin typeface="Raleway"/>
                          <a:ea typeface="Raleway"/>
                          <a:cs typeface="Raleway"/>
                          <a:sym typeface="Raleway"/>
                        </a:rPr>
                        <a:t> </a:t>
                      </a:r>
                      <a:endParaRPr sz="12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highlight>
                            <a:schemeClr val="lt1"/>
                          </a:highlight>
                          <a:latin typeface="Raleway"/>
                          <a:ea typeface="Raleway"/>
                          <a:cs typeface="Raleway"/>
                          <a:sym typeface="Raleway"/>
                        </a:rPr>
                        <a:t>■</a:t>
                      </a:r>
                      <a:r>
                        <a:rPr b="1" lang="en" sz="1200">
                          <a:solidFill>
                            <a:schemeClr val="dk2"/>
                          </a:solidFill>
                          <a:latin typeface="Raleway"/>
                          <a:ea typeface="Raleway"/>
                          <a:cs typeface="Raleway"/>
                          <a:sym typeface="Raleway"/>
                        </a:rPr>
                        <a:t> VAR M2: Cross-market MA(4) </a:t>
                      </a:r>
                      <a:r>
                        <a:rPr b="1" lang="en" sz="1200">
                          <a:solidFill>
                            <a:schemeClr val="accent5"/>
                          </a:solidFill>
                          <a:latin typeface="Raleway"/>
                          <a:ea typeface="Raleway"/>
                          <a:cs typeface="Raleway"/>
                          <a:sym typeface="Raleway"/>
                        </a:rPr>
                        <a:t> </a:t>
                      </a:r>
                      <a:endParaRPr sz="12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65750">
                <a:tc>
                  <a:txBody>
                    <a:bodyPr/>
                    <a:lstStyle/>
                    <a:p>
                      <a:pPr indent="0" lvl="0" marL="0" rtl="0" algn="l">
                        <a:spcBef>
                          <a:spcPts val="0"/>
                        </a:spcBef>
                        <a:spcAft>
                          <a:spcPts val="0"/>
                        </a:spcAft>
                        <a:buNone/>
                      </a:pPr>
                      <a:r>
                        <a:rPr b="1" lang="en" sz="1200">
                          <a:solidFill>
                            <a:schemeClr val="accent5"/>
                          </a:solidFill>
                          <a:highlight>
                            <a:schemeClr val="lt1"/>
                          </a:highlight>
                          <a:latin typeface="Raleway"/>
                          <a:ea typeface="Raleway"/>
                          <a:cs typeface="Raleway"/>
                          <a:sym typeface="Raleway"/>
                        </a:rPr>
                        <a:t>■ </a:t>
                      </a:r>
                      <a:r>
                        <a:rPr b="1" lang="en" sz="1200">
                          <a:solidFill>
                            <a:schemeClr val="accent5"/>
                          </a:solidFill>
                          <a:latin typeface="Raleway"/>
                          <a:ea typeface="Raleway"/>
                          <a:cs typeface="Raleway"/>
                          <a:sym typeface="Raleway"/>
                        </a:rPr>
                        <a:t>VAR M3: Cross-market MA(4) &amp; market index  </a:t>
                      </a:r>
                      <a:endParaRPr sz="12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accent4"/>
                          </a:solidFill>
                          <a:highlight>
                            <a:schemeClr val="lt1"/>
                          </a:highlight>
                          <a:latin typeface="Raleway"/>
                          <a:ea typeface="Raleway"/>
                          <a:cs typeface="Raleway"/>
                          <a:sym typeface="Raleway"/>
                        </a:rPr>
                        <a:t>■ </a:t>
                      </a:r>
                      <a:r>
                        <a:rPr b="1" lang="en" sz="1200">
                          <a:solidFill>
                            <a:schemeClr val="accent4"/>
                          </a:solidFill>
                          <a:latin typeface="Raleway"/>
                          <a:ea typeface="Raleway"/>
                          <a:cs typeface="Raleway"/>
                          <a:sym typeface="Raleway"/>
                        </a:rPr>
                        <a:t>LSTM Network</a:t>
                      </a:r>
                      <a:endParaRPr sz="12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304" name="Google Shape;304;p37"/>
          <p:cNvSpPr/>
          <p:nvPr/>
        </p:nvSpPr>
        <p:spPr>
          <a:xfrm>
            <a:off x="4252225" y="1224875"/>
            <a:ext cx="787500" cy="35154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8"/>
          <p:cNvSpPr txBox="1"/>
          <p:nvPr>
            <p:ph idx="1" type="body"/>
          </p:nvPr>
        </p:nvSpPr>
        <p:spPr>
          <a:xfrm>
            <a:off x="1710150" y="563125"/>
            <a:ext cx="5723700" cy="81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0" lang="en" sz="3200">
                <a:solidFill>
                  <a:schemeClr val="accent6"/>
                </a:solidFill>
                <a:latin typeface="Raleway"/>
                <a:ea typeface="Raleway"/>
                <a:cs typeface="Raleway"/>
                <a:sym typeface="Raleway"/>
              </a:rPr>
              <a:t>Key Results</a:t>
            </a:r>
            <a:endParaRPr b="1" i="0" sz="3200">
              <a:solidFill>
                <a:schemeClr val="accent6"/>
              </a:solidFill>
              <a:latin typeface="Raleway"/>
              <a:ea typeface="Raleway"/>
              <a:cs typeface="Raleway"/>
              <a:sym typeface="Raleway"/>
            </a:endParaRPr>
          </a:p>
        </p:txBody>
      </p:sp>
      <p:sp>
        <p:nvSpPr>
          <p:cNvPr id="310" name="Google Shape;310;p38"/>
          <p:cNvSpPr/>
          <p:nvPr/>
        </p:nvSpPr>
        <p:spPr>
          <a:xfrm flipH="1">
            <a:off x="282748" y="3097425"/>
            <a:ext cx="674700" cy="674700"/>
          </a:xfrm>
          <a:prstGeom prst="round2DiagRect">
            <a:avLst>
              <a:gd fmla="val 20472" name="adj1"/>
              <a:gd fmla="val 0" name="adj2"/>
            </a:avLst>
          </a:prstGeom>
          <a:solidFill>
            <a:schemeClr val="accen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Raleway ExtraBold"/>
                <a:ea typeface="Raleway ExtraBold"/>
                <a:cs typeface="Raleway ExtraBold"/>
                <a:sym typeface="Raleway ExtraBold"/>
              </a:rPr>
              <a:t>#2</a:t>
            </a:r>
            <a:endParaRPr sz="1800">
              <a:solidFill>
                <a:schemeClr val="lt1"/>
              </a:solidFill>
              <a:latin typeface="Raleway ExtraBold"/>
              <a:ea typeface="Raleway ExtraBold"/>
              <a:cs typeface="Raleway ExtraBold"/>
              <a:sym typeface="Raleway ExtraBold"/>
            </a:endParaRPr>
          </a:p>
        </p:txBody>
      </p:sp>
      <p:sp>
        <p:nvSpPr>
          <p:cNvPr id="311" name="Google Shape;311;p38"/>
          <p:cNvSpPr/>
          <p:nvPr/>
        </p:nvSpPr>
        <p:spPr>
          <a:xfrm flipH="1">
            <a:off x="1033675" y="3097444"/>
            <a:ext cx="7967700" cy="674700"/>
          </a:xfrm>
          <a:prstGeom prst="round2DiagRect">
            <a:avLst>
              <a:gd fmla="val 20472" name="adj1"/>
              <a:gd fmla="val 0" name="adj2"/>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accent1"/>
                </a:solidFill>
                <a:latin typeface="Raleway ExtraBold"/>
                <a:ea typeface="Raleway ExtraBold"/>
                <a:cs typeface="Raleway ExtraBold"/>
                <a:sym typeface="Raleway ExtraBold"/>
              </a:rPr>
              <a:t>■  The three VAR models show different performance on different sectors (higher accuracy: 0.8/0.9,  lower accuracy: 0.2/0.3)</a:t>
            </a:r>
            <a:endParaRPr sz="1500">
              <a:solidFill>
                <a:schemeClr val="accent1"/>
              </a:solidFill>
              <a:latin typeface="Raleway ExtraBold"/>
              <a:ea typeface="Raleway ExtraBold"/>
              <a:cs typeface="Raleway ExtraBold"/>
              <a:sym typeface="Raleway ExtraBold"/>
            </a:endParaRPr>
          </a:p>
        </p:txBody>
      </p:sp>
      <p:sp>
        <p:nvSpPr>
          <p:cNvPr id="312" name="Google Shape;312;p38"/>
          <p:cNvSpPr/>
          <p:nvPr/>
        </p:nvSpPr>
        <p:spPr>
          <a:xfrm flipH="1">
            <a:off x="282748" y="4070138"/>
            <a:ext cx="674700" cy="674700"/>
          </a:xfrm>
          <a:prstGeom prst="round2DiagRect">
            <a:avLst>
              <a:gd fmla="val 20472" name="adj1"/>
              <a:gd fmla="val 0" name="adj2"/>
            </a:avLst>
          </a:prstGeom>
          <a:solidFill>
            <a:schemeClr val="accent5"/>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Raleway ExtraBold"/>
                <a:ea typeface="Raleway ExtraBold"/>
                <a:cs typeface="Raleway ExtraBold"/>
                <a:sym typeface="Raleway ExtraBold"/>
              </a:rPr>
              <a:t>#3</a:t>
            </a:r>
            <a:endParaRPr sz="1800">
              <a:solidFill>
                <a:schemeClr val="lt1"/>
              </a:solidFill>
              <a:latin typeface="Raleway ExtraBold"/>
              <a:ea typeface="Raleway ExtraBold"/>
              <a:cs typeface="Raleway ExtraBold"/>
              <a:sym typeface="Raleway ExtraBold"/>
            </a:endParaRPr>
          </a:p>
        </p:txBody>
      </p:sp>
      <p:sp>
        <p:nvSpPr>
          <p:cNvPr id="313" name="Google Shape;313;p38"/>
          <p:cNvSpPr/>
          <p:nvPr/>
        </p:nvSpPr>
        <p:spPr>
          <a:xfrm flipH="1">
            <a:off x="1033675" y="4070150"/>
            <a:ext cx="7967700" cy="674700"/>
          </a:xfrm>
          <a:prstGeom prst="round2DiagRect">
            <a:avLst>
              <a:gd fmla="val 20472" name="adj1"/>
              <a:gd fmla="val 0" name="adj2"/>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accent5"/>
                </a:solidFill>
                <a:latin typeface="Raleway ExtraBold"/>
                <a:ea typeface="Raleway ExtraBold"/>
                <a:cs typeface="Raleway ExtraBold"/>
                <a:sym typeface="Raleway ExtraBold"/>
              </a:rPr>
              <a:t>■  LSTMs demonstrate balanced accuracy </a:t>
            </a:r>
            <a:r>
              <a:rPr lang="en" sz="1500">
                <a:solidFill>
                  <a:schemeClr val="accent5"/>
                </a:solidFill>
                <a:latin typeface="Raleway ExtraBold"/>
                <a:ea typeface="Raleway ExtraBold"/>
                <a:cs typeface="Raleway ExtraBold"/>
                <a:sym typeface="Raleway ExtraBold"/>
              </a:rPr>
              <a:t>across</a:t>
            </a:r>
            <a:r>
              <a:rPr lang="en" sz="1500">
                <a:solidFill>
                  <a:schemeClr val="accent5"/>
                </a:solidFill>
                <a:latin typeface="Raleway ExtraBold"/>
                <a:ea typeface="Raleway ExtraBold"/>
                <a:cs typeface="Raleway ExtraBold"/>
                <a:sym typeface="Raleway ExtraBold"/>
              </a:rPr>
              <a:t> all the </a:t>
            </a:r>
            <a:r>
              <a:rPr lang="en" sz="1500">
                <a:solidFill>
                  <a:schemeClr val="accent5"/>
                </a:solidFill>
                <a:latin typeface="Raleway ExtraBold"/>
                <a:ea typeface="Raleway ExtraBold"/>
                <a:cs typeface="Raleway ExtraBold"/>
                <a:sym typeface="Raleway ExtraBold"/>
              </a:rPr>
              <a:t>sectors (accuracy rate: 0.4-0.7)</a:t>
            </a:r>
            <a:r>
              <a:rPr lang="en" sz="1500">
                <a:solidFill>
                  <a:schemeClr val="accent5"/>
                </a:solidFill>
                <a:latin typeface="Raleway ExtraBold"/>
                <a:ea typeface="Raleway ExtraBold"/>
                <a:cs typeface="Raleway ExtraBold"/>
                <a:sym typeface="Raleway ExtraBold"/>
              </a:rPr>
              <a:t>.</a:t>
            </a:r>
            <a:endParaRPr sz="1500">
              <a:solidFill>
                <a:schemeClr val="accent5"/>
              </a:solidFill>
              <a:latin typeface="Raleway ExtraBold"/>
              <a:ea typeface="Raleway ExtraBold"/>
              <a:cs typeface="Raleway ExtraBold"/>
              <a:sym typeface="Raleway ExtraBold"/>
            </a:endParaRPr>
          </a:p>
        </p:txBody>
      </p:sp>
      <p:sp>
        <p:nvSpPr>
          <p:cNvPr id="314" name="Google Shape;314;p38"/>
          <p:cNvSpPr/>
          <p:nvPr/>
        </p:nvSpPr>
        <p:spPr>
          <a:xfrm flipH="1">
            <a:off x="282748" y="2110975"/>
            <a:ext cx="674700" cy="674700"/>
          </a:xfrm>
          <a:prstGeom prst="round2DiagRect">
            <a:avLst>
              <a:gd fmla="val 20472" name="adj1"/>
              <a:gd fmla="val 0" name="adj2"/>
            </a:avLst>
          </a:prstGeom>
          <a:solidFill>
            <a:schemeClr val="accent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Raleway ExtraBold"/>
                <a:ea typeface="Raleway ExtraBold"/>
                <a:cs typeface="Raleway ExtraBold"/>
                <a:sym typeface="Raleway ExtraBold"/>
              </a:rPr>
              <a:t>#1</a:t>
            </a:r>
            <a:endParaRPr sz="1800">
              <a:solidFill>
                <a:schemeClr val="lt1"/>
              </a:solidFill>
              <a:latin typeface="Raleway ExtraBold"/>
              <a:ea typeface="Raleway ExtraBold"/>
              <a:cs typeface="Raleway ExtraBold"/>
              <a:sym typeface="Raleway ExtraBold"/>
            </a:endParaRPr>
          </a:p>
        </p:txBody>
      </p:sp>
      <p:sp>
        <p:nvSpPr>
          <p:cNvPr id="315" name="Google Shape;315;p38"/>
          <p:cNvSpPr/>
          <p:nvPr/>
        </p:nvSpPr>
        <p:spPr>
          <a:xfrm flipH="1">
            <a:off x="1033675" y="2111000"/>
            <a:ext cx="7967700" cy="674700"/>
          </a:xfrm>
          <a:prstGeom prst="round2DiagRect">
            <a:avLst>
              <a:gd fmla="val 20472" name="adj1"/>
              <a:gd fmla="val 0" name="adj2"/>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accent2"/>
                </a:solidFill>
                <a:highlight>
                  <a:schemeClr val="lt1"/>
                </a:highlight>
                <a:latin typeface="Raleway"/>
                <a:ea typeface="Raleway"/>
                <a:cs typeface="Raleway"/>
                <a:sym typeface="Raleway"/>
              </a:rPr>
              <a:t>■  </a:t>
            </a:r>
            <a:r>
              <a:rPr lang="en" sz="1500">
                <a:solidFill>
                  <a:schemeClr val="accent2"/>
                </a:solidFill>
                <a:latin typeface="Raleway ExtraBold"/>
                <a:ea typeface="Raleway ExtraBold"/>
                <a:cs typeface="Raleway ExtraBold"/>
                <a:sym typeface="Raleway ExtraBold"/>
              </a:rPr>
              <a:t>Simple model (VAR) may perform better than the advanced one (LSTM).</a:t>
            </a:r>
            <a:endParaRPr sz="1500">
              <a:solidFill>
                <a:schemeClr val="accent2"/>
              </a:solidFill>
              <a:latin typeface="Raleway ExtraBold"/>
              <a:ea typeface="Raleway ExtraBold"/>
              <a:cs typeface="Raleway ExtraBold"/>
              <a:sym typeface="Raleway ExtraBold"/>
            </a:endParaRPr>
          </a:p>
          <a:p>
            <a:pPr indent="0" lvl="0" marL="0" rtl="0" algn="l">
              <a:lnSpc>
                <a:spcPct val="115000"/>
              </a:lnSpc>
              <a:spcBef>
                <a:spcPts val="0"/>
              </a:spcBef>
              <a:spcAft>
                <a:spcPts val="0"/>
              </a:spcAft>
              <a:buNone/>
            </a:pPr>
            <a:r>
              <a:rPr b="1" lang="en" sz="1500">
                <a:solidFill>
                  <a:schemeClr val="accent2"/>
                </a:solidFill>
                <a:highlight>
                  <a:schemeClr val="lt1"/>
                </a:highlight>
                <a:latin typeface="Raleway"/>
                <a:ea typeface="Raleway"/>
                <a:cs typeface="Raleway"/>
                <a:sym typeface="Raleway"/>
              </a:rPr>
              <a:t>■  </a:t>
            </a:r>
            <a:r>
              <a:rPr lang="en" sz="1500">
                <a:solidFill>
                  <a:schemeClr val="accent2"/>
                </a:solidFill>
                <a:latin typeface="Raleway ExtraBold"/>
                <a:ea typeface="Raleway ExtraBold"/>
                <a:cs typeface="Raleway ExtraBold"/>
                <a:sym typeface="Raleway ExtraBold"/>
              </a:rPr>
              <a:t>Predictions with VAR perform well  in several sectors’ portfolio changes.</a:t>
            </a:r>
            <a:endParaRPr sz="1500">
              <a:solidFill>
                <a:schemeClr val="accent2"/>
              </a:solidFill>
              <a:latin typeface="Raleway ExtraBold"/>
              <a:ea typeface="Raleway ExtraBold"/>
              <a:cs typeface="Raleway ExtraBold"/>
              <a:sym typeface="Raleway Extra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39"/>
          <p:cNvPicPr preferRelativeResize="0"/>
          <p:nvPr/>
        </p:nvPicPr>
        <p:blipFill>
          <a:blip r:embed="rId3">
            <a:alphaModFix/>
          </a:blip>
          <a:stretch>
            <a:fillRect/>
          </a:stretch>
        </p:blipFill>
        <p:spPr>
          <a:xfrm>
            <a:off x="4779180" y="1750150"/>
            <a:ext cx="4255744" cy="2605925"/>
          </a:xfrm>
          <a:prstGeom prst="rect">
            <a:avLst/>
          </a:prstGeom>
          <a:noFill/>
          <a:ln cap="flat" cmpd="sng" w="9525">
            <a:solidFill>
              <a:srgbClr val="EFEFEF"/>
            </a:solidFill>
            <a:prstDash val="solid"/>
            <a:round/>
            <a:headEnd len="sm" w="sm" type="none"/>
            <a:tailEnd len="sm" w="sm" type="none"/>
          </a:ln>
        </p:spPr>
      </p:pic>
      <p:cxnSp>
        <p:nvCxnSpPr>
          <p:cNvPr id="321" name="Google Shape;321;p39"/>
          <p:cNvCxnSpPr/>
          <p:nvPr/>
        </p:nvCxnSpPr>
        <p:spPr>
          <a:xfrm>
            <a:off x="7626950" y="3767138"/>
            <a:ext cx="786600" cy="0"/>
          </a:xfrm>
          <a:prstGeom prst="straightConnector1">
            <a:avLst/>
          </a:prstGeom>
          <a:noFill/>
          <a:ln cap="flat" cmpd="sng" w="76200">
            <a:solidFill>
              <a:srgbClr val="FFFFFF"/>
            </a:solidFill>
            <a:prstDash val="solid"/>
            <a:round/>
            <a:headEnd len="med" w="med" type="none"/>
            <a:tailEnd len="med" w="med" type="none"/>
          </a:ln>
        </p:spPr>
      </p:cxnSp>
      <p:sp>
        <p:nvSpPr>
          <p:cNvPr id="322" name="Google Shape;322;p39"/>
          <p:cNvSpPr txBox="1"/>
          <p:nvPr/>
        </p:nvSpPr>
        <p:spPr>
          <a:xfrm>
            <a:off x="665100" y="1063400"/>
            <a:ext cx="8024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5"/>
                </a:solidFill>
                <a:latin typeface="Raleway"/>
                <a:ea typeface="Raleway"/>
                <a:cs typeface="Raleway"/>
                <a:sym typeface="Raleway"/>
              </a:rPr>
              <a:t>Model 2: Cross-market MA(4)</a:t>
            </a:r>
            <a:r>
              <a:rPr b="1" lang="en" sz="1500">
                <a:solidFill>
                  <a:schemeClr val="accent5"/>
                </a:solidFill>
                <a:latin typeface="Lato"/>
                <a:ea typeface="Lato"/>
                <a:cs typeface="Lato"/>
                <a:sym typeface="Lato"/>
              </a:rPr>
              <a:t>  - Health/Biotech</a:t>
            </a:r>
            <a:endParaRPr b="1" sz="1500">
              <a:solidFill>
                <a:schemeClr val="accent5"/>
              </a:solidFill>
              <a:latin typeface="Lato"/>
              <a:ea typeface="Lato"/>
              <a:cs typeface="Lato"/>
              <a:sym typeface="Lato"/>
            </a:endParaRPr>
          </a:p>
        </p:txBody>
      </p:sp>
      <p:pic>
        <p:nvPicPr>
          <p:cNvPr id="323" name="Google Shape;323;p39"/>
          <p:cNvPicPr preferRelativeResize="0"/>
          <p:nvPr/>
        </p:nvPicPr>
        <p:blipFill>
          <a:blip r:embed="rId4">
            <a:alphaModFix/>
          </a:blip>
          <a:stretch>
            <a:fillRect/>
          </a:stretch>
        </p:blipFill>
        <p:spPr>
          <a:xfrm>
            <a:off x="457200" y="1750137"/>
            <a:ext cx="4255744" cy="2605937"/>
          </a:xfrm>
          <a:prstGeom prst="rect">
            <a:avLst/>
          </a:prstGeom>
          <a:noFill/>
          <a:ln cap="flat" cmpd="sng" w="9525">
            <a:solidFill>
              <a:srgbClr val="F3F3F3"/>
            </a:solidFill>
            <a:prstDash val="solid"/>
            <a:round/>
            <a:headEnd len="sm" w="sm" type="none"/>
            <a:tailEnd len="sm" w="sm" type="none"/>
          </a:ln>
        </p:spPr>
      </p:pic>
      <p:pic>
        <p:nvPicPr>
          <p:cNvPr id="324" name="Google Shape;324;p39"/>
          <p:cNvPicPr preferRelativeResize="0"/>
          <p:nvPr/>
        </p:nvPicPr>
        <p:blipFill rotWithShape="1">
          <a:blip r:embed="rId5">
            <a:alphaModFix/>
          </a:blip>
          <a:srcRect b="0" l="2881" r="4474" t="0"/>
          <a:stretch/>
        </p:blipFill>
        <p:spPr>
          <a:xfrm>
            <a:off x="152400" y="4627300"/>
            <a:ext cx="2427575" cy="444825"/>
          </a:xfrm>
          <a:prstGeom prst="rect">
            <a:avLst/>
          </a:prstGeom>
          <a:noFill/>
          <a:ln>
            <a:noFill/>
          </a:ln>
        </p:spPr>
      </p:pic>
      <p:sp>
        <p:nvSpPr>
          <p:cNvPr id="325" name="Google Shape;325;p39"/>
          <p:cNvSpPr txBox="1"/>
          <p:nvPr>
            <p:ph type="title"/>
          </p:nvPr>
        </p:nvSpPr>
        <p:spPr>
          <a:xfrm>
            <a:off x="665100" y="282188"/>
            <a:ext cx="7628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Identify Tradable Signal</a:t>
            </a:r>
            <a:endParaRPr b="1"/>
          </a:p>
        </p:txBody>
      </p:sp>
      <p:cxnSp>
        <p:nvCxnSpPr>
          <p:cNvPr id="326" name="Google Shape;326;p39"/>
          <p:cNvCxnSpPr/>
          <p:nvPr/>
        </p:nvCxnSpPr>
        <p:spPr>
          <a:xfrm>
            <a:off x="5101863" y="2975138"/>
            <a:ext cx="405900" cy="821700"/>
          </a:xfrm>
          <a:prstGeom prst="straightConnector1">
            <a:avLst/>
          </a:prstGeom>
          <a:noFill/>
          <a:ln cap="flat" cmpd="sng" w="19050">
            <a:solidFill>
              <a:schemeClr val="dk2"/>
            </a:solidFill>
            <a:prstDash val="dash"/>
            <a:round/>
            <a:headEnd len="med" w="med" type="none"/>
            <a:tailEnd len="med" w="med" type="none"/>
          </a:ln>
        </p:spPr>
      </p:cxnSp>
      <p:cxnSp>
        <p:nvCxnSpPr>
          <p:cNvPr id="327" name="Google Shape;327;p39"/>
          <p:cNvCxnSpPr/>
          <p:nvPr/>
        </p:nvCxnSpPr>
        <p:spPr>
          <a:xfrm flipH="1">
            <a:off x="5507775" y="2144313"/>
            <a:ext cx="419400" cy="1589400"/>
          </a:xfrm>
          <a:prstGeom prst="straightConnector1">
            <a:avLst/>
          </a:prstGeom>
          <a:noFill/>
          <a:ln cap="flat" cmpd="sng" w="19050">
            <a:solidFill>
              <a:schemeClr val="dk2"/>
            </a:solidFill>
            <a:prstDash val="dash"/>
            <a:round/>
            <a:headEnd len="med" w="med" type="none"/>
            <a:tailEnd len="med" w="med" type="none"/>
          </a:ln>
        </p:spPr>
      </p:cxnSp>
      <p:cxnSp>
        <p:nvCxnSpPr>
          <p:cNvPr id="328" name="Google Shape;328;p39"/>
          <p:cNvCxnSpPr/>
          <p:nvPr/>
        </p:nvCxnSpPr>
        <p:spPr>
          <a:xfrm>
            <a:off x="7174400" y="2133288"/>
            <a:ext cx="430500" cy="1660200"/>
          </a:xfrm>
          <a:prstGeom prst="straightConnector1">
            <a:avLst/>
          </a:prstGeom>
          <a:noFill/>
          <a:ln cap="flat" cmpd="sng" w="19050">
            <a:solidFill>
              <a:schemeClr val="dk2"/>
            </a:solidFill>
            <a:prstDash val="dash"/>
            <a:round/>
            <a:headEnd len="med" w="med" type="none"/>
            <a:tailEnd len="med" w="med" type="none"/>
          </a:ln>
        </p:spPr>
      </p:cxnSp>
      <p:cxnSp>
        <p:nvCxnSpPr>
          <p:cNvPr id="329" name="Google Shape;329;p39"/>
          <p:cNvCxnSpPr/>
          <p:nvPr/>
        </p:nvCxnSpPr>
        <p:spPr>
          <a:xfrm flipH="1" rot="10800000">
            <a:off x="5949250" y="2155063"/>
            <a:ext cx="1203300" cy="300"/>
          </a:xfrm>
          <a:prstGeom prst="straightConnector1">
            <a:avLst/>
          </a:prstGeom>
          <a:noFill/>
          <a:ln cap="flat" cmpd="sng" w="19050">
            <a:solidFill>
              <a:schemeClr val="dk2"/>
            </a:solidFill>
            <a:prstDash val="dash"/>
            <a:round/>
            <a:headEnd len="med" w="med" type="none"/>
            <a:tailEnd len="med" w="med" type="none"/>
          </a:ln>
        </p:spPr>
      </p:cxnSp>
      <p:cxnSp>
        <p:nvCxnSpPr>
          <p:cNvPr id="330" name="Google Shape;330;p39"/>
          <p:cNvCxnSpPr/>
          <p:nvPr/>
        </p:nvCxnSpPr>
        <p:spPr>
          <a:xfrm flipH="1" rot="10800000">
            <a:off x="7626950" y="3767163"/>
            <a:ext cx="816900" cy="300"/>
          </a:xfrm>
          <a:prstGeom prst="straightConnector1">
            <a:avLst/>
          </a:prstGeom>
          <a:noFill/>
          <a:ln cap="flat" cmpd="sng" w="19050">
            <a:solidFill>
              <a:schemeClr val="dk2"/>
            </a:solidFill>
            <a:prstDash val="dash"/>
            <a:round/>
            <a:headEnd len="med" w="med" type="none"/>
            <a:tailEnd len="med" w="med" type="none"/>
          </a:ln>
        </p:spPr>
      </p:cxnSp>
      <p:cxnSp>
        <p:nvCxnSpPr>
          <p:cNvPr id="331" name="Google Shape;331;p39"/>
          <p:cNvCxnSpPr/>
          <p:nvPr/>
        </p:nvCxnSpPr>
        <p:spPr>
          <a:xfrm flipH="1">
            <a:off x="8465900" y="3005138"/>
            <a:ext cx="382200" cy="761700"/>
          </a:xfrm>
          <a:prstGeom prst="straightConnector1">
            <a:avLst/>
          </a:prstGeom>
          <a:noFill/>
          <a:ln cap="flat" cmpd="sng" w="19050">
            <a:solidFill>
              <a:schemeClr val="dk2"/>
            </a:solidFill>
            <a:prstDash val="dash"/>
            <a:round/>
            <a:headEnd len="med" w="med" type="none"/>
            <a:tailEnd len="med" w="med" type="none"/>
          </a:ln>
        </p:spPr>
      </p:cxnSp>
      <p:sp>
        <p:nvSpPr>
          <p:cNvPr id="332" name="Google Shape;332;p39"/>
          <p:cNvSpPr txBox="1"/>
          <p:nvPr/>
        </p:nvSpPr>
        <p:spPr>
          <a:xfrm>
            <a:off x="1020950" y="1750138"/>
            <a:ext cx="31125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a:t>
            </a:r>
            <a:r>
              <a:rPr lang="en">
                <a:latin typeface="Lato"/>
                <a:ea typeface="Lato"/>
                <a:cs typeface="Lato"/>
                <a:sym typeface="Lato"/>
              </a:rPr>
              <a:t>Portfolio Change</a:t>
            </a:r>
            <a:r>
              <a:rPr lang="en">
                <a:latin typeface="Lato"/>
                <a:ea typeface="Lato"/>
                <a:cs typeface="Lato"/>
                <a:sym typeface="Lato"/>
              </a:rPr>
              <a:t>  in ETF</a:t>
            </a:r>
            <a:endParaRPr>
              <a:latin typeface="Lato"/>
              <a:ea typeface="Lato"/>
              <a:cs typeface="Lato"/>
              <a:sym typeface="Lato"/>
            </a:endParaRPr>
          </a:p>
        </p:txBody>
      </p:sp>
      <p:sp>
        <p:nvSpPr>
          <p:cNvPr id="333" name="Google Shape;333;p39"/>
          <p:cNvSpPr txBox="1"/>
          <p:nvPr/>
        </p:nvSpPr>
        <p:spPr>
          <a:xfrm>
            <a:off x="5101875" y="1750175"/>
            <a:ext cx="37464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%Portfolio Change  in ETF - Direction</a:t>
            </a:r>
            <a:endParaRPr>
              <a:latin typeface="Lato"/>
              <a:ea typeface="Lato"/>
              <a:cs typeface="Lato"/>
              <a:sym typeface="Lato"/>
            </a:endParaRPr>
          </a:p>
        </p:txBody>
      </p:sp>
      <p:sp>
        <p:nvSpPr>
          <p:cNvPr id="334" name="Google Shape;334;p39"/>
          <p:cNvSpPr/>
          <p:nvPr/>
        </p:nvSpPr>
        <p:spPr>
          <a:xfrm>
            <a:off x="2432075" y="3377821"/>
            <a:ext cx="2120100" cy="457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9"/>
          <p:cNvSpPr txBox="1"/>
          <p:nvPr/>
        </p:nvSpPr>
        <p:spPr>
          <a:xfrm>
            <a:off x="3485350" y="3249913"/>
            <a:ext cx="909000" cy="523200"/>
          </a:xfrm>
          <a:prstGeom prst="rect">
            <a:avLst/>
          </a:prstGeom>
          <a:solidFill>
            <a:srgbClr val="FFFFFF"/>
          </a:solidFill>
          <a:ln cap="flat" cmpd="sng" w="9525">
            <a:solidFill>
              <a:srgbClr val="D9D9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accent4"/>
                </a:solidFill>
                <a:latin typeface="Lato"/>
                <a:ea typeface="Lato"/>
                <a:cs typeface="Lato"/>
                <a:sym typeface="Lato"/>
              </a:rPr>
              <a:t>— Actual</a:t>
            </a:r>
            <a:endParaRPr b="1" sz="1100">
              <a:solidFill>
                <a:schemeClr val="accent4"/>
              </a:solidFill>
              <a:latin typeface="Lato"/>
              <a:ea typeface="Lato"/>
              <a:cs typeface="Lato"/>
              <a:sym typeface="Lato"/>
            </a:endParaRPr>
          </a:p>
          <a:p>
            <a:pPr indent="0" lvl="0" marL="0" rtl="0" algn="l">
              <a:spcBef>
                <a:spcPts val="0"/>
              </a:spcBef>
              <a:spcAft>
                <a:spcPts val="0"/>
              </a:spcAft>
              <a:buNone/>
            </a:pPr>
            <a:r>
              <a:rPr b="1" lang="en" sz="1100">
                <a:solidFill>
                  <a:schemeClr val="accent1"/>
                </a:solidFill>
                <a:latin typeface="Lato"/>
                <a:ea typeface="Lato"/>
                <a:cs typeface="Lato"/>
                <a:sym typeface="Lato"/>
              </a:rPr>
              <a:t>— Forecast</a:t>
            </a:r>
            <a:endParaRPr b="1" sz="1100">
              <a:solidFill>
                <a:schemeClr val="accent1"/>
              </a:solidFill>
              <a:latin typeface="Lato"/>
              <a:ea typeface="Lato"/>
              <a:cs typeface="Lato"/>
              <a:sym typeface="Lato"/>
            </a:endParaRPr>
          </a:p>
        </p:txBody>
      </p:sp>
      <p:sp>
        <p:nvSpPr>
          <p:cNvPr id="336" name="Google Shape;336;p39"/>
          <p:cNvSpPr/>
          <p:nvPr/>
        </p:nvSpPr>
        <p:spPr>
          <a:xfrm>
            <a:off x="7417400" y="2074562"/>
            <a:ext cx="1430700" cy="52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9"/>
          <p:cNvSpPr txBox="1"/>
          <p:nvPr/>
        </p:nvSpPr>
        <p:spPr>
          <a:xfrm>
            <a:off x="7780150" y="2172263"/>
            <a:ext cx="909000" cy="523200"/>
          </a:xfrm>
          <a:prstGeom prst="rect">
            <a:avLst/>
          </a:prstGeom>
          <a:solidFill>
            <a:srgbClr val="FFFFFF"/>
          </a:solidFill>
          <a:ln cap="flat" cmpd="sng" w="9525">
            <a:solidFill>
              <a:srgbClr val="D9D9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accent4"/>
                </a:solidFill>
                <a:latin typeface="Lato"/>
                <a:ea typeface="Lato"/>
                <a:cs typeface="Lato"/>
                <a:sym typeface="Lato"/>
              </a:rPr>
              <a:t>— Actual</a:t>
            </a:r>
            <a:endParaRPr b="1" sz="1100">
              <a:solidFill>
                <a:schemeClr val="accent4"/>
              </a:solidFill>
              <a:latin typeface="Lato"/>
              <a:ea typeface="Lato"/>
              <a:cs typeface="Lato"/>
              <a:sym typeface="Lato"/>
            </a:endParaRPr>
          </a:p>
          <a:p>
            <a:pPr indent="0" lvl="0" marL="0" rtl="0" algn="l">
              <a:spcBef>
                <a:spcPts val="0"/>
              </a:spcBef>
              <a:spcAft>
                <a:spcPts val="0"/>
              </a:spcAft>
              <a:buNone/>
            </a:pPr>
            <a:r>
              <a:rPr b="1" lang="en" sz="1100">
                <a:solidFill>
                  <a:schemeClr val="accent1"/>
                </a:solidFill>
                <a:latin typeface="Lato"/>
                <a:ea typeface="Lato"/>
                <a:cs typeface="Lato"/>
                <a:sym typeface="Lato"/>
              </a:rPr>
              <a:t>— Forecast</a:t>
            </a:r>
            <a:endParaRPr b="1" sz="1100">
              <a:solidFill>
                <a:schemeClr val="accent1"/>
              </a:solidFill>
              <a:latin typeface="Lato"/>
              <a:ea typeface="Lato"/>
              <a:cs typeface="Lato"/>
              <a:sym typeface="Lato"/>
            </a:endParaRPr>
          </a:p>
        </p:txBody>
      </p:sp>
      <p:sp>
        <p:nvSpPr>
          <p:cNvPr id="338" name="Google Shape;338;p39"/>
          <p:cNvSpPr/>
          <p:nvPr/>
        </p:nvSpPr>
        <p:spPr>
          <a:xfrm>
            <a:off x="5430700" y="3639950"/>
            <a:ext cx="165600" cy="165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9"/>
          <p:cNvSpPr txBox="1"/>
          <p:nvPr/>
        </p:nvSpPr>
        <p:spPr>
          <a:xfrm>
            <a:off x="4847275" y="2289000"/>
            <a:ext cx="165600" cy="507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latin typeface="Lato"/>
              <a:ea typeface="Lato"/>
              <a:cs typeface="Lato"/>
              <a:sym typeface="Lato"/>
            </a:endParaRPr>
          </a:p>
        </p:txBody>
      </p:sp>
      <p:sp>
        <p:nvSpPr>
          <p:cNvPr id="340" name="Google Shape;340;p39"/>
          <p:cNvSpPr txBox="1"/>
          <p:nvPr/>
        </p:nvSpPr>
        <p:spPr>
          <a:xfrm>
            <a:off x="4779175" y="3132050"/>
            <a:ext cx="266700" cy="507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Lato"/>
                <a:ea typeface="Lato"/>
                <a:cs typeface="Lato"/>
                <a:sym typeface="Lato"/>
              </a:rPr>
              <a:t> </a:t>
            </a:r>
            <a:endParaRPr sz="21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0"/>
          <p:cNvSpPr txBox="1"/>
          <p:nvPr>
            <p:ph idx="4294967295" type="ctrTitle"/>
          </p:nvPr>
        </p:nvSpPr>
        <p:spPr>
          <a:xfrm>
            <a:off x="916025" y="726094"/>
            <a:ext cx="5561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solidFill>
                  <a:schemeClr val="accent2"/>
                </a:solidFill>
              </a:rPr>
              <a:t>Thanks!</a:t>
            </a:r>
            <a:endParaRPr b="1" sz="6000">
              <a:solidFill>
                <a:schemeClr val="accent2"/>
              </a:solidFill>
            </a:endParaRPr>
          </a:p>
        </p:txBody>
      </p:sp>
      <p:sp>
        <p:nvSpPr>
          <p:cNvPr id="346" name="Google Shape;346;p40"/>
          <p:cNvSpPr txBox="1"/>
          <p:nvPr>
            <p:ph idx="4294967295" type="subTitle"/>
          </p:nvPr>
        </p:nvSpPr>
        <p:spPr>
          <a:xfrm>
            <a:off x="916025" y="1754213"/>
            <a:ext cx="55611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4600">
                <a:solidFill>
                  <a:schemeClr val="lt1"/>
                </a:solidFill>
              </a:rPr>
              <a:t>Any questions?</a:t>
            </a:r>
            <a:endParaRPr b="1" sz="4600">
              <a:solidFill>
                <a:schemeClr val="lt1"/>
              </a:solidFill>
            </a:endParaRPr>
          </a:p>
        </p:txBody>
      </p:sp>
      <p:sp>
        <p:nvSpPr>
          <p:cNvPr id="347" name="Google Shape;347;p4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48" name="Google Shape;348;p40"/>
          <p:cNvGrpSpPr/>
          <p:nvPr/>
        </p:nvGrpSpPr>
        <p:grpSpPr>
          <a:xfrm>
            <a:off x="5317866" y="2045654"/>
            <a:ext cx="414207" cy="416990"/>
            <a:chOff x="3955900" y="2984500"/>
            <a:chExt cx="414000" cy="422525"/>
          </a:xfrm>
        </p:grpSpPr>
        <p:sp>
          <p:nvSpPr>
            <p:cNvPr id="349" name="Google Shape;349;p40"/>
            <p:cNvSpPr/>
            <p:nvPr/>
          </p:nvSpPr>
          <p:spPr>
            <a:xfrm>
              <a:off x="3955900" y="2984500"/>
              <a:ext cx="315700" cy="315675"/>
            </a:xfrm>
            <a:custGeom>
              <a:rect b="b" l="l" r="r" t="t"/>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0"/>
            <p:cNvSpPr/>
            <p:nvPr/>
          </p:nvSpPr>
          <p:spPr>
            <a:xfrm>
              <a:off x="3992525" y="3021125"/>
              <a:ext cx="242425" cy="242425"/>
            </a:xfrm>
            <a:custGeom>
              <a:rect b="b" l="l" r="r" t="t"/>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0"/>
            <p:cNvSpPr/>
            <p:nvPr/>
          </p:nvSpPr>
          <p:spPr>
            <a:xfrm>
              <a:off x="4215400" y="3253150"/>
              <a:ext cx="154500" cy="153875"/>
            </a:xfrm>
            <a:custGeom>
              <a:rect b="b" l="l" r="r" t="t"/>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5" name="Shape 355"/>
        <p:cNvGrpSpPr/>
        <p:nvPr/>
      </p:nvGrpSpPr>
      <p:grpSpPr>
        <a:xfrm>
          <a:off x="0" y="0"/>
          <a:ext cx="0" cy="0"/>
          <a:chOff x="0" y="0"/>
          <a:chExt cx="0" cy="0"/>
        </a:xfrm>
      </p:grpSpPr>
      <p:sp>
        <p:nvSpPr>
          <p:cNvPr id="356" name="Google Shape;356;p41"/>
          <p:cNvSpPr txBox="1"/>
          <p:nvPr>
            <p:ph type="title"/>
          </p:nvPr>
        </p:nvSpPr>
        <p:spPr>
          <a:xfrm>
            <a:off x="679925" y="171550"/>
            <a:ext cx="7997100" cy="46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Sector Rotation (Funds)</a:t>
            </a:r>
            <a:endParaRPr b="1" sz="3000"/>
          </a:p>
        </p:txBody>
      </p:sp>
      <p:sp>
        <p:nvSpPr>
          <p:cNvPr id="357" name="Google Shape;357;p41"/>
          <p:cNvSpPr/>
          <p:nvPr/>
        </p:nvSpPr>
        <p:spPr>
          <a:xfrm>
            <a:off x="679945" y="658463"/>
            <a:ext cx="7793700" cy="39957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8" name="Google Shape;358;p41"/>
          <p:cNvCxnSpPr/>
          <p:nvPr/>
        </p:nvCxnSpPr>
        <p:spPr>
          <a:xfrm>
            <a:off x="842323"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59" name="Google Shape;359;p41"/>
          <p:cNvCxnSpPr/>
          <p:nvPr/>
        </p:nvCxnSpPr>
        <p:spPr>
          <a:xfrm>
            <a:off x="1004690"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60" name="Google Shape;360;p41"/>
          <p:cNvCxnSpPr/>
          <p:nvPr/>
        </p:nvCxnSpPr>
        <p:spPr>
          <a:xfrm>
            <a:off x="1167056"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61" name="Google Shape;361;p41"/>
          <p:cNvCxnSpPr/>
          <p:nvPr/>
        </p:nvCxnSpPr>
        <p:spPr>
          <a:xfrm>
            <a:off x="1329423"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62" name="Google Shape;362;p41"/>
          <p:cNvCxnSpPr/>
          <p:nvPr/>
        </p:nvCxnSpPr>
        <p:spPr>
          <a:xfrm>
            <a:off x="1491790"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63" name="Google Shape;363;p41"/>
          <p:cNvCxnSpPr/>
          <p:nvPr/>
        </p:nvCxnSpPr>
        <p:spPr>
          <a:xfrm>
            <a:off x="1654156"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64" name="Google Shape;364;p41"/>
          <p:cNvCxnSpPr/>
          <p:nvPr/>
        </p:nvCxnSpPr>
        <p:spPr>
          <a:xfrm>
            <a:off x="1816523"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65" name="Google Shape;365;p41"/>
          <p:cNvCxnSpPr/>
          <p:nvPr/>
        </p:nvCxnSpPr>
        <p:spPr>
          <a:xfrm>
            <a:off x="1978889"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66" name="Google Shape;366;p41"/>
          <p:cNvCxnSpPr/>
          <p:nvPr/>
        </p:nvCxnSpPr>
        <p:spPr>
          <a:xfrm>
            <a:off x="2141256"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67" name="Google Shape;367;p41"/>
          <p:cNvCxnSpPr/>
          <p:nvPr/>
        </p:nvCxnSpPr>
        <p:spPr>
          <a:xfrm>
            <a:off x="2303622"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68" name="Google Shape;368;p41"/>
          <p:cNvCxnSpPr/>
          <p:nvPr/>
        </p:nvCxnSpPr>
        <p:spPr>
          <a:xfrm>
            <a:off x="2465989"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69" name="Google Shape;369;p41"/>
          <p:cNvCxnSpPr/>
          <p:nvPr/>
        </p:nvCxnSpPr>
        <p:spPr>
          <a:xfrm>
            <a:off x="2628355"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70" name="Google Shape;370;p41"/>
          <p:cNvCxnSpPr/>
          <p:nvPr/>
        </p:nvCxnSpPr>
        <p:spPr>
          <a:xfrm>
            <a:off x="2790722"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71" name="Google Shape;371;p41"/>
          <p:cNvCxnSpPr/>
          <p:nvPr/>
        </p:nvCxnSpPr>
        <p:spPr>
          <a:xfrm>
            <a:off x="2953088"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72" name="Google Shape;372;p41"/>
          <p:cNvCxnSpPr/>
          <p:nvPr/>
        </p:nvCxnSpPr>
        <p:spPr>
          <a:xfrm>
            <a:off x="3115455"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73" name="Google Shape;373;p41"/>
          <p:cNvCxnSpPr/>
          <p:nvPr/>
        </p:nvCxnSpPr>
        <p:spPr>
          <a:xfrm>
            <a:off x="3277822"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74" name="Google Shape;374;p41"/>
          <p:cNvCxnSpPr/>
          <p:nvPr/>
        </p:nvCxnSpPr>
        <p:spPr>
          <a:xfrm>
            <a:off x="3440188"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75" name="Google Shape;375;p41"/>
          <p:cNvCxnSpPr/>
          <p:nvPr/>
        </p:nvCxnSpPr>
        <p:spPr>
          <a:xfrm>
            <a:off x="3602555"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76" name="Google Shape;376;p41"/>
          <p:cNvCxnSpPr/>
          <p:nvPr/>
        </p:nvCxnSpPr>
        <p:spPr>
          <a:xfrm>
            <a:off x="3764921"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77" name="Google Shape;377;p41"/>
          <p:cNvCxnSpPr/>
          <p:nvPr/>
        </p:nvCxnSpPr>
        <p:spPr>
          <a:xfrm>
            <a:off x="3927288"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78" name="Google Shape;378;p41"/>
          <p:cNvCxnSpPr/>
          <p:nvPr/>
        </p:nvCxnSpPr>
        <p:spPr>
          <a:xfrm>
            <a:off x="4089654"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79" name="Google Shape;379;p41"/>
          <p:cNvCxnSpPr/>
          <p:nvPr/>
        </p:nvCxnSpPr>
        <p:spPr>
          <a:xfrm>
            <a:off x="4252021"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80" name="Google Shape;380;p41"/>
          <p:cNvCxnSpPr/>
          <p:nvPr/>
        </p:nvCxnSpPr>
        <p:spPr>
          <a:xfrm>
            <a:off x="4414387"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81" name="Google Shape;381;p41"/>
          <p:cNvCxnSpPr/>
          <p:nvPr/>
        </p:nvCxnSpPr>
        <p:spPr>
          <a:xfrm>
            <a:off x="4739144"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82" name="Google Shape;382;p41"/>
          <p:cNvCxnSpPr/>
          <p:nvPr/>
        </p:nvCxnSpPr>
        <p:spPr>
          <a:xfrm>
            <a:off x="4901511"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83" name="Google Shape;383;p41"/>
          <p:cNvCxnSpPr/>
          <p:nvPr/>
        </p:nvCxnSpPr>
        <p:spPr>
          <a:xfrm>
            <a:off x="5063877"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84" name="Google Shape;384;p41"/>
          <p:cNvCxnSpPr/>
          <p:nvPr/>
        </p:nvCxnSpPr>
        <p:spPr>
          <a:xfrm>
            <a:off x="5226244"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85" name="Google Shape;385;p41"/>
          <p:cNvCxnSpPr/>
          <p:nvPr/>
        </p:nvCxnSpPr>
        <p:spPr>
          <a:xfrm>
            <a:off x="5388610"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86" name="Google Shape;386;p41"/>
          <p:cNvCxnSpPr/>
          <p:nvPr/>
        </p:nvCxnSpPr>
        <p:spPr>
          <a:xfrm>
            <a:off x="5550977"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87" name="Google Shape;387;p41"/>
          <p:cNvCxnSpPr/>
          <p:nvPr/>
        </p:nvCxnSpPr>
        <p:spPr>
          <a:xfrm>
            <a:off x="5713343"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88" name="Google Shape;388;p41"/>
          <p:cNvCxnSpPr/>
          <p:nvPr/>
        </p:nvCxnSpPr>
        <p:spPr>
          <a:xfrm>
            <a:off x="5875710"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89" name="Google Shape;389;p41"/>
          <p:cNvCxnSpPr/>
          <p:nvPr/>
        </p:nvCxnSpPr>
        <p:spPr>
          <a:xfrm>
            <a:off x="6038077"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90" name="Google Shape;390;p41"/>
          <p:cNvCxnSpPr/>
          <p:nvPr/>
        </p:nvCxnSpPr>
        <p:spPr>
          <a:xfrm>
            <a:off x="6200443"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91" name="Google Shape;391;p41"/>
          <p:cNvCxnSpPr/>
          <p:nvPr/>
        </p:nvCxnSpPr>
        <p:spPr>
          <a:xfrm>
            <a:off x="6362810"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92" name="Google Shape;392;p41"/>
          <p:cNvCxnSpPr/>
          <p:nvPr/>
        </p:nvCxnSpPr>
        <p:spPr>
          <a:xfrm>
            <a:off x="6525176"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93" name="Google Shape;393;p41"/>
          <p:cNvCxnSpPr/>
          <p:nvPr/>
        </p:nvCxnSpPr>
        <p:spPr>
          <a:xfrm>
            <a:off x="6687543"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94" name="Google Shape;394;p41"/>
          <p:cNvCxnSpPr/>
          <p:nvPr/>
        </p:nvCxnSpPr>
        <p:spPr>
          <a:xfrm>
            <a:off x="6849909"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95" name="Google Shape;395;p41"/>
          <p:cNvCxnSpPr/>
          <p:nvPr/>
        </p:nvCxnSpPr>
        <p:spPr>
          <a:xfrm>
            <a:off x="7012276"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96" name="Google Shape;396;p41"/>
          <p:cNvCxnSpPr/>
          <p:nvPr/>
        </p:nvCxnSpPr>
        <p:spPr>
          <a:xfrm>
            <a:off x="7174642"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97" name="Google Shape;397;p41"/>
          <p:cNvCxnSpPr/>
          <p:nvPr/>
        </p:nvCxnSpPr>
        <p:spPr>
          <a:xfrm>
            <a:off x="7337009"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98" name="Google Shape;398;p41"/>
          <p:cNvCxnSpPr/>
          <p:nvPr/>
        </p:nvCxnSpPr>
        <p:spPr>
          <a:xfrm>
            <a:off x="7499375"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399" name="Google Shape;399;p41"/>
          <p:cNvCxnSpPr/>
          <p:nvPr/>
        </p:nvCxnSpPr>
        <p:spPr>
          <a:xfrm>
            <a:off x="7661742"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400" name="Google Shape;400;p41"/>
          <p:cNvCxnSpPr/>
          <p:nvPr/>
        </p:nvCxnSpPr>
        <p:spPr>
          <a:xfrm>
            <a:off x="7824109"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401" name="Google Shape;401;p41"/>
          <p:cNvCxnSpPr/>
          <p:nvPr/>
        </p:nvCxnSpPr>
        <p:spPr>
          <a:xfrm>
            <a:off x="7986475"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402" name="Google Shape;402;p41"/>
          <p:cNvCxnSpPr/>
          <p:nvPr/>
        </p:nvCxnSpPr>
        <p:spPr>
          <a:xfrm>
            <a:off x="8148842" y="658474"/>
            <a:ext cx="0" cy="3995700"/>
          </a:xfrm>
          <a:prstGeom prst="straightConnector1">
            <a:avLst/>
          </a:prstGeom>
          <a:noFill/>
          <a:ln cap="flat" cmpd="sng" w="9525">
            <a:solidFill>
              <a:schemeClr val="lt2"/>
            </a:solidFill>
            <a:prstDash val="solid"/>
            <a:round/>
            <a:headEnd len="med" w="med" type="none"/>
            <a:tailEnd len="med" w="med" type="none"/>
          </a:ln>
        </p:spPr>
      </p:cxnSp>
      <p:cxnSp>
        <p:nvCxnSpPr>
          <p:cNvPr id="403" name="Google Shape;403;p41"/>
          <p:cNvCxnSpPr/>
          <p:nvPr/>
        </p:nvCxnSpPr>
        <p:spPr>
          <a:xfrm>
            <a:off x="8311208" y="658474"/>
            <a:ext cx="0" cy="3995700"/>
          </a:xfrm>
          <a:prstGeom prst="straightConnector1">
            <a:avLst/>
          </a:prstGeom>
          <a:noFill/>
          <a:ln cap="flat" cmpd="sng" w="9525">
            <a:solidFill>
              <a:schemeClr val="lt2"/>
            </a:solidFill>
            <a:prstDash val="solid"/>
            <a:round/>
            <a:headEnd len="med" w="med" type="none"/>
            <a:tailEnd len="med" w="med" type="none"/>
          </a:ln>
        </p:spPr>
      </p:cxnSp>
      <p:sp>
        <p:nvSpPr>
          <p:cNvPr id="404" name="Google Shape;404;p41"/>
          <p:cNvSpPr txBox="1"/>
          <p:nvPr>
            <p:ph idx="12" type="sldNum"/>
          </p:nvPr>
        </p:nvSpPr>
        <p:spPr>
          <a:xfrm>
            <a:off x="8287167" y="4597667"/>
            <a:ext cx="520800" cy="297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05" name="Google Shape;405;p41"/>
          <p:cNvGrpSpPr/>
          <p:nvPr/>
        </p:nvGrpSpPr>
        <p:grpSpPr>
          <a:xfrm>
            <a:off x="675144" y="803942"/>
            <a:ext cx="7793710" cy="3662626"/>
            <a:chOff x="467088" y="642474"/>
            <a:chExt cx="4194000" cy="3858239"/>
          </a:xfrm>
        </p:grpSpPr>
        <p:cxnSp>
          <p:nvCxnSpPr>
            <p:cNvPr id="406" name="Google Shape;406;p41"/>
            <p:cNvCxnSpPr/>
            <p:nvPr/>
          </p:nvCxnSpPr>
          <p:spPr>
            <a:xfrm>
              <a:off x="2564088" y="-1454526"/>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407" name="Google Shape;407;p41"/>
            <p:cNvCxnSpPr/>
            <p:nvPr/>
          </p:nvCxnSpPr>
          <p:spPr>
            <a:xfrm>
              <a:off x="2564088" y="-1279151"/>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408" name="Google Shape;408;p41"/>
            <p:cNvCxnSpPr/>
            <p:nvPr/>
          </p:nvCxnSpPr>
          <p:spPr>
            <a:xfrm>
              <a:off x="2564088" y="-1103777"/>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409" name="Google Shape;409;p41"/>
            <p:cNvCxnSpPr/>
            <p:nvPr/>
          </p:nvCxnSpPr>
          <p:spPr>
            <a:xfrm>
              <a:off x="2564088" y="-928402"/>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410" name="Google Shape;410;p41"/>
            <p:cNvCxnSpPr/>
            <p:nvPr/>
          </p:nvCxnSpPr>
          <p:spPr>
            <a:xfrm>
              <a:off x="2564088" y="-753028"/>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411" name="Google Shape;411;p41"/>
            <p:cNvCxnSpPr/>
            <p:nvPr/>
          </p:nvCxnSpPr>
          <p:spPr>
            <a:xfrm>
              <a:off x="2564088" y="-577653"/>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412" name="Google Shape;412;p41"/>
            <p:cNvCxnSpPr/>
            <p:nvPr/>
          </p:nvCxnSpPr>
          <p:spPr>
            <a:xfrm>
              <a:off x="2564088" y="-40227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413" name="Google Shape;413;p41"/>
            <p:cNvCxnSpPr/>
            <p:nvPr/>
          </p:nvCxnSpPr>
          <p:spPr>
            <a:xfrm>
              <a:off x="2564088" y="-226904"/>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414" name="Google Shape;414;p41"/>
            <p:cNvCxnSpPr/>
            <p:nvPr/>
          </p:nvCxnSpPr>
          <p:spPr>
            <a:xfrm>
              <a:off x="2564088" y="-5153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415" name="Google Shape;415;p41"/>
            <p:cNvCxnSpPr/>
            <p:nvPr/>
          </p:nvCxnSpPr>
          <p:spPr>
            <a:xfrm>
              <a:off x="2564088" y="123845"/>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416" name="Google Shape;416;p41"/>
            <p:cNvCxnSpPr/>
            <p:nvPr/>
          </p:nvCxnSpPr>
          <p:spPr>
            <a:xfrm>
              <a:off x="2564088" y="29921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417" name="Google Shape;417;p41"/>
            <p:cNvCxnSpPr/>
            <p:nvPr/>
          </p:nvCxnSpPr>
          <p:spPr>
            <a:xfrm>
              <a:off x="2564088" y="649968"/>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418" name="Google Shape;418;p41"/>
            <p:cNvCxnSpPr/>
            <p:nvPr/>
          </p:nvCxnSpPr>
          <p:spPr>
            <a:xfrm>
              <a:off x="2564088" y="825343"/>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419" name="Google Shape;419;p41"/>
            <p:cNvCxnSpPr/>
            <p:nvPr/>
          </p:nvCxnSpPr>
          <p:spPr>
            <a:xfrm>
              <a:off x="2564088" y="1000717"/>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420" name="Google Shape;420;p41"/>
            <p:cNvCxnSpPr/>
            <p:nvPr/>
          </p:nvCxnSpPr>
          <p:spPr>
            <a:xfrm>
              <a:off x="2564088" y="1176092"/>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421" name="Google Shape;421;p41"/>
            <p:cNvCxnSpPr/>
            <p:nvPr/>
          </p:nvCxnSpPr>
          <p:spPr>
            <a:xfrm>
              <a:off x="2564088" y="1351466"/>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422" name="Google Shape;422;p41"/>
            <p:cNvCxnSpPr/>
            <p:nvPr/>
          </p:nvCxnSpPr>
          <p:spPr>
            <a:xfrm>
              <a:off x="2564088" y="1526841"/>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423" name="Google Shape;423;p41"/>
            <p:cNvCxnSpPr/>
            <p:nvPr/>
          </p:nvCxnSpPr>
          <p:spPr>
            <a:xfrm>
              <a:off x="2564088" y="1702215"/>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424" name="Google Shape;424;p41"/>
            <p:cNvCxnSpPr/>
            <p:nvPr/>
          </p:nvCxnSpPr>
          <p:spPr>
            <a:xfrm>
              <a:off x="2564088" y="187759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425" name="Google Shape;425;p41"/>
            <p:cNvCxnSpPr/>
            <p:nvPr/>
          </p:nvCxnSpPr>
          <p:spPr>
            <a:xfrm>
              <a:off x="2564088" y="2052964"/>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426" name="Google Shape;426;p41"/>
            <p:cNvCxnSpPr/>
            <p:nvPr/>
          </p:nvCxnSpPr>
          <p:spPr>
            <a:xfrm>
              <a:off x="2564088" y="222833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427" name="Google Shape;427;p41"/>
            <p:cNvCxnSpPr/>
            <p:nvPr/>
          </p:nvCxnSpPr>
          <p:spPr>
            <a:xfrm>
              <a:off x="2564088" y="2403713"/>
              <a:ext cx="0" cy="4194000"/>
            </a:xfrm>
            <a:prstGeom prst="straightConnector1">
              <a:avLst/>
            </a:prstGeom>
            <a:noFill/>
            <a:ln cap="flat" cmpd="sng" w="9525">
              <a:solidFill>
                <a:schemeClr val="lt2"/>
              </a:solidFill>
              <a:prstDash val="solid"/>
              <a:round/>
              <a:headEnd len="med" w="med" type="none"/>
              <a:tailEnd len="med" w="med" type="none"/>
            </a:ln>
          </p:spPr>
        </p:cxnSp>
      </p:grpSp>
      <p:cxnSp>
        <p:nvCxnSpPr>
          <p:cNvPr id="428" name="Google Shape;428;p41"/>
          <p:cNvCxnSpPr/>
          <p:nvPr/>
        </p:nvCxnSpPr>
        <p:spPr>
          <a:xfrm>
            <a:off x="679945" y="2656277"/>
            <a:ext cx="7793700" cy="0"/>
          </a:xfrm>
          <a:prstGeom prst="straightConnector1">
            <a:avLst/>
          </a:prstGeom>
          <a:noFill/>
          <a:ln cap="flat" cmpd="sng" w="19050">
            <a:solidFill>
              <a:schemeClr val="dk2"/>
            </a:solidFill>
            <a:prstDash val="solid"/>
            <a:round/>
            <a:headEnd len="sm" w="sm" type="triangle"/>
            <a:tailEnd len="sm" w="sm" type="triangle"/>
          </a:ln>
        </p:spPr>
      </p:cxnSp>
      <p:sp>
        <p:nvSpPr>
          <p:cNvPr id="429" name="Google Shape;429;p41"/>
          <p:cNvSpPr txBox="1"/>
          <p:nvPr/>
        </p:nvSpPr>
        <p:spPr>
          <a:xfrm rot="-5400000">
            <a:off x="-9175" y="2577759"/>
            <a:ext cx="1221300" cy="1569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1600">
                <a:solidFill>
                  <a:schemeClr val="dk2"/>
                </a:solidFill>
                <a:latin typeface="Lato"/>
                <a:ea typeface="Lato"/>
                <a:cs typeface="Lato"/>
                <a:sym typeface="Lato"/>
              </a:rPr>
              <a:t>2006</a:t>
            </a:r>
            <a:endParaRPr sz="1600">
              <a:solidFill>
                <a:schemeClr val="dk2"/>
              </a:solidFill>
              <a:latin typeface="Lato"/>
              <a:ea typeface="Lato"/>
              <a:cs typeface="Lato"/>
              <a:sym typeface="Lato"/>
            </a:endParaRPr>
          </a:p>
        </p:txBody>
      </p:sp>
      <p:sp>
        <p:nvSpPr>
          <p:cNvPr id="430" name="Google Shape;430;p41"/>
          <p:cNvSpPr txBox="1"/>
          <p:nvPr/>
        </p:nvSpPr>
        <p:spPr>
          <a:xfrm rot="5400000">
            <a:off x="7941406" y="2577860"/>
            <a:ext cx="1221300" cy="1569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1600">
                <a:solidFill>
                  <a:schemeClr val="dk2"/>
                </a:solidFill>
                <a:latin typeface="Lato"/>
                <a:ea typeface="Lato"/>
                <a:cs typeface="Lato"/>
                <a:sym typeface="Lato"/>
              </a:rPr>
              <a:t>2017</a:t>
            </a:r>
            <a:endParaRPr sz="1600">
              <a:solidFill>
                <a:schemeClr val="dk2"/>
              </a:solidFill>
              <a:latin typeface="Lato"/>
              <a:ea typeface="Lato"/>
              <a:cs typeface="Lato"/>
              <a:sym typeface="Lato"/>
            </a:endParaRPr>
          </a:p>
        </p:txBody>
      </p:sp>
      <p:cxnSp>
        <p:nvCxnSpPr>
          <p:cNvPr id="431" name="Google Shape;431;p41"/>
          <p:cNvCxnSpPr/>
          <p:nvPr/>
        </p:nvCxnSpPr>
        <p:spPr>
          <a:xfrm>
            <a:off x="4578035" y="658450"/>
            <a:ext cx="0" cy="3995700"/>
          </a:xfrm>
          <a:prstGeom prst="straightConnector1">
            <a:avLst/>
          </a:prstGeom>
          <a:noFill/>
          <a:ln cap="flat" cmpd="sng" w="9525">
            <a:solidFill>
              <a:schemeClr val="lt2"/>
            </a:solidFill>
            <a:prstDash val="solid"/>
            <a:round/>
            <a:headEnd len="med" w="med" type="none"/>
            <a:tailEnd len="med" w="med" type="none"/>
          </a:ln>
        </p:spPr>
      </p:cxnSp>
      <p:grpSp>
        <p:nvGrpSpPr>
          <p:cNvPr id="432" name="Google Shape;432;p41"/>
          <p:cNvGrpSpPr/>
          <p:nvPr/>
        </p:nvGrpSpPr>
        <p:grpSpPr>
          <a:xfrm>
            <a:off x="1212388" y="719794"/>
            <a:ext cx="6776678" cy="1716280"/>
            <a:chOff x="1440988" y="719794"/>
            <a:chExt cx="6776678" cy="1716280"/>
          </a:xfrm>
        </p:grpSpPr>
        <p:cxnSp>
          <p:nvCxnSpPr>
            <p:cNvPr id="433" name="Google Shape;433;p41"/>
            <p:cNvCxnSpPr/>
            <p:nvPr/>
          </p:nvCxnSpPr>
          <p:spPr>
            <a:xfrm flipH="1" rot="10800000">
              <a:off x="2013275" y="1709900"/>
              <a:ext cx="1572000" cy="413700"/>
            </a:xfrm>
            <a:prstGeom prst="curvedConnector3">
              <a:avLst>
                <a:gd fmla="val 64035" name="adj1"/>
              </a:avLst>
            </a:prstGeom>
            <a:noFill/>
            <a:ln cap="flat" cmpd="sng" w="28575">
              <a:solidFill>
                <a:srgbClr val="EB5600"/>
              </a:solidFill>
              <a:prstDash val="dashDot"/>
              <a:round/>
              <a:headEnd len="med" w="med" type="none"/>
              <a:tailEnd len="med" w="med" type="none"/>
            </a:ln>
          </p:spPr>
        </p:cxnSp>
        <p:cxnSp>
          <p:nvCxnSpPr>
            <p:cNvPr id="434" name="Google Shape;434;p41"/>
            <p:cNvCxnSpPr>
              <a:endCxn id="435" idx="2"/>
            </p:cNvCxnSpPr>
            <p:nvPr/>
          </p:nvCxnSpPr>
          <p:spPr>
            <a:xfrm flipH="1" rot="10800000">
              <a:off x="3806061" y="1066594"/>
              <a:ext cx="1073400" cy="422700"/>
            </a:xfrm>
            <a:prstGeom prst="curvedConnector3">
              <a:avLst>
                <a:gd fmla="val 30819" name="adj1"/>
              </a:avLst>
            </a:prstGeom>
            <a:noFill/>
            <a:ln cap="flat" cmpd="sng" w="28575">
              <a:solidFill>
                <a:srgbClr val="EB5600"/>
              </a:solidFill>
              <a:prstDash val="dashDot"/>
              <a:round/>
              <a:headEnd len="med" w="med" type="none"/>
              <a:tailEnd len="med" w="med" type="none"/>
            </a:ln>
          </p:spPr>
        </p:cxnSp>
        <p:cxnSp>
          <p:nvCxnSpPr>
            <p:cNvPr id="436" name="Google Shape;436;p41"/>
            <p:cNvCxnSpPr/>
            <p:nvPr/>
          </p:nvCxnSpPr>
          <p:spPr>
            <a:xfrm>
              <a:off x="5198650" y="1061800"/>
              <a:ext cx="1089300" cy="675600"/>
            </a:xfrm>
            <a:prstGeom prst="curvedConnector3">
              <a:avLst>
                <a:gd fmla="val 69625" name="adj1"/>
              </a:avLst>
            </a:prstGeom>
            <a:noFill/>
            <a:ln cap="flat" cmpd="sng" w="28575">
              <a:solidFill>
                <a:srgbClr val="EB5600"/>
              </a:solidFill>
              <a:prstDash val="dashDot"/>
              <a:round/>
              <a:headEnd len="med" w="med" type="none"/>
              <a:tailEnd len="med" w="med" type="none"/>
            </a:ln>
          </p:spPr>
        </p:cxnSp>
        <p:cxnSp>
          <p:nvCxnSpPr>
            <p:cNvPr id="437" name="Google Shape;437;p41"/>
            <p:cNvCxnSpPr>
              <a:stCxn id="438" idx="5"/>
            </p:cNvCxnSpPr>
            <p:nvPr/>
          </p:nvCxnSpPr>
          <p:spPr>
            <a:xfrm rot="-5400000">
              <a:off x="6998475" y="1223488"/>
              <a:ext cx="306300" cy="1251300"/>
            </a:xfrm>
            <a:prstGeom prst="curvedConnector4">
              <a:avLst>
                <a:gd fmla="val -65202" name="adj1"/>
                <a:gd fmla="val 80167" name="adj2"/>
              </a:avLst>
            </a:prstGeom>
            <a:noFill/>
            <a:ln cap="flat" cmpd="sng" w="28575">
              <a:solidFill>
                <a:srgbClr val="EB5600"/>
              </a:solidFill>
              <a:prstDash val="dashDot"/>
              <a:round/>
              <a:headEnd len="med" w="med" type="none"/>
              <a:tailEnd len="med" w="med" type="none"/>
            </a:ln>
          </p:spPr>
        </p:cxnSp>
        <p:sp>
          <p:nvSpPr>
            <p:cNvPr id="439" name="Google Shape;439;p41"/>
            <p:cNvSpPr/>
            <p:nvPr/>
          </p:nvSpPr>
          <p:spPr>
            <a:xfrm>
              <a:off x="1440988" y="1360274"/>
              <a:ext cx="1075800" cy="1075800"/>
            </a:xfrm>
            <a:prstGeom prst="ellipse">
              <a:avLst/>
            </a:prstGeom>
            <a:solidFill>
              <a:srgbClr val="EA3E78"/>
            </a:solidFill>
            <a:ln>
              <a:noFill/>
            </a:ln>
          </p:spPr>
          <p:txBody>
            <a:bodyPr anchorCtr="0" anchor="ctr" bIns="0" lIns="0" spcFirstLastPara="1" rIns="0" wrap="square" tIns="0">
              <a:noAutofit/>
            </a:bodyPr>
            <a:lstStyle/>
            <a:p>
              <a:pPr indent="0" lvl="0" marL="0" rtl="0" algn="ctr">
                <a:spcBef>
                  <a:spcPts val="0"/>
                </a:spcBef>
                <a:spcAft>
                  <a:spcPts val="0"/>
                </a:spcAft>
                <a:buNone/>
              </a:pPr>
              <a:r>
                <a:rPr b="1" lang="en" sz="1200">
                  <a:solidFill>
                    <a:schemeClr val="lt1"/>
                  </a:solidFill>
                  <a:latin typeface="Lato"/>
                  <a:ea typeface="Lato"/>
                  <a:cs typeface="Lato"/>
                  <a:sym typeface="Lato"/>
                </a:rPr>
                <a:t>Consumer goods</a:t>
              </a:r>
              <a:endParaRPr b="1" sz="1200">
                <a:solidFill>
                  <a:schemeClr val="lt1"/>
                </a:solidFill>
                <a:latin typeface="Lato"/>
                <a:ea typeface="Lato"/>
                <a:cs typeface="Lato"/>
                <a:sym typeface="Lato"/>
              </a:endParaRPr>
            </a:p>
          </p:txBody>
        </p:sp>
        <p:sp>
          <p:nvSpPr>
            <p:cNvPr id="435" name="Google Shape;435;p41"/>
            <p:cNvSpPr/>
            <p:nvPr/>
          </p:nvSpPr>
          <p:spPr>
            <a:xfrm>
              <a:off x="4879461" y="719794"/>
              <a:ext cx="693600" cy="693600"/>
            </a:xfrm>
            <a:prstGeom prst="ellipse">
              <a:avLst/>
            </a:prstGeom>
            <a:solidFill>
              <a:srgbClr val="6EBECC"/>
            </a:solidFill>
            <a:ln>
              <a:noFill/>
            </a:ln>
          </p:spPr>
          <p:txBody>
            <a:bodyPr anchorCtr="0" anchor="ctr" bIns="0" lIns="0" spcFirstLastPara="1" rIns="0" wrap="square" tIns="0">
              <a:noAutofit/>
            </a:bodyPr>
            <a:lstStyle/>
            <a:p>
              <a:pPr indent="0" lvl="0" marL="0" rtl="0" algn="ctr">
                <a:spcBef>
                  <a:spcPts val="0"/>
                </a:spcBef>
                <a:spcAft>
                  <a:spcPts val="0"/>
                </a:spcAft>
                <a:buNone/>
              </a:pPr>
              <a:r>
                <a:rPr b="1" lang="en" sz="1200">
                  <a:solidFill>
                    <a:schemeClr val="lt1"/>
                  </a:solidFill>
                  <a:latin typeface="Lato"/>
                  <a:ea typeface="Lato"/>
                  <a:cs typeface="Lato"/>
                  <a:sym typeface="Lato"/>
                </a:rPr>
                <a:t>Health</a:t>
              </a:r>
              <a:endParaRPr b="1" sz="1200">
                <a:solidFill>
                  <a:schemeClr val="lt1"/>
                </a:solidFill>
                <a:latin typeface="Lato"/>
                <a:ea typeface="Lato"/>
                <a:cs typeface="Lato"/>
                <a:sym typeface="Lato"/>
              </a:endParaRPr>
            </a:p>
          </p:txBody>
        </p:sp>
        <p:sp>
          <p:nvSpPr>
            <p:cNvPr id="440" name="Google Shape;440;p41"/>
            <p:cNvSpPr/>
            <p:nvPr/>
          </p:nvSpPr>
          <p:spPr>
            <a:xfrm>
              <a:off x="3227013" y="1201637"/>
              <a:ext cx="1075800" cy="1075800"/>
            </a:xfrm>
            <a:prstGeom prst="ellipse">
              <a:avLst/>
            </a:prstGeom>
            <a:solidFill>
              <a:srgbClr val="FCD535"/>
            </a:solidFill>
            <a:ln>
              <a:noFill/>
            </a:ln>
          </p:spPr>
          <p:txBody>
            <a:bodyPr anchorCtr="0" anchor="ctr" bIns="0" lIns="0" spcFirstLastPara="1" rIns="0" wrap="square" tIns="0">
              <a:noAutofit/>
            </a:bodyPr>
            <a:lstStyle/>
            <a:p>
              <a:pPr indent="0" lvl="0" marL="0" rtl="0" algn="ctr">
                <a:spcBef>
                  <a:spcPts val="0"/>
                </a:spcBef>
                <a:spcAft>
                  <a:spcPts val="0"/>
                </a:spcAft>
                <a:buNone/>
              </a:pPr>
              <a:r>
                <a:rPr b="1" lang="en" sz="1200">
                  <a:solidFill>
                    <a:schemeClr val="lt1"/>
                  </a:solidFill>
                  <a:latin typeface="Lato"/>
                  <a:ea typeface="Lato"/>
                  <a:cs typeface="Lato"/>
                  <a:sym typeface="Lato"/>
                </a:rPr>
                <a:t>Industries</a:t>
              </a:r>
              <a:endParaRPr b="1" sz="1200">
                <a:solidFill>
                  <a:schemeClr val="lt1"/>
                </a:solidFill>
                <a:latin typeface="Lato"/>
                <a:ea typeface="Lato"/>
                <a:cs typeface="Lato"/>
                <a:sym typeface="Lato"/>
              </a:endParaRPr>
            </a:p>
          </p:txBody>
        </p:sp>
        <p:sp>
          <p:nvSpPr>
            <p:cNvPr id="438" name="Google Shape;438;p41"/>
            <p:cNvSpPr/>
            <p:nvPr/>
          </p:nvSpPr>
          <p:spPr>
            <a:xfrm>
              <a:off x="5933950" y="1410263"/>
              <a:ext cx="693600" cy="693600"/>
            </a:xfrm>
            <a:prstGeom prst="ellipse">
              <a:avLst/>
            </a:prstGeom>
            <a:solidFill>
              <a:schemeClr val="accent6"/>
            </a:solidFill>
            <a:ln>
              <a:noFill/>
            </a:ln>
          </p:spPr>
          <p:txBody>
            <a:bodyPr anchorCtr="0" anchor="ctr" bIns="0" lIns="0" spcFirstLastPara="1" rIns="0" wrap="square" tIns="0">
              <a:noAutofit/>
            </a:bodyPr>
            <a:lstStyle/>
            <a:p>
              <a:pPr indent="0" lvl="0" marL="0" rtl="0" algn="ctr">
                <a:spcBef>
                  <a:spcPts val="0"/>
                </a:spcBef>
                <a:spcAft>
                  <a:spcPts val="0"/>
                </a:spcAft>
                <a:buNone/>
              </a:pPr>
              <a:r>
                <a:rPr b="1" lang="en" sz="1200">
                  <a:solidFill>
                    <a:schemeClr val="lt1"/>
                  </a:solidFill>
                  <a:latin typeface="Lato"/>
                  <a:ea typeface="Lato"/>
                  <a:cs typeface="Lato"/>
                  <a:sym typeface="Lato"/>
                </a:rPr>
                <a:t> Real             Estate</a:t>
              </a:r>
              <a:endParaRPr b="1" sz="1200">
                <a:solidFill>
                  <a:schemeClr val="lt1"/>
                </a:solidFill>
                <a:latin typeface="Lato"/>
                <a:ea typeface="Lato"/>
                <a:cs typeface="Lato"/>
                <a:sym typeface="Lato"/>
              </a:endParaRPr>
            </a:p>
          </p:txBody>
        </p:sp>
        <p:sp>
          <p:nvSpPr>
            <p:cNvPr id="441" name="Google Shape;441;p41"/>
            <p:cNvSpPr/>
            <p:nvPr/>
          </p:nvSpPr>
          <p:spPr>
            <a:xfrm>
              <a:off x="7268165" y="1354606"/>
              <a:ext cx="949500" cy="949500"/>
            </a:xfrm>
            <a:prstGeom prst="ellipse">
              <a:avLst/>
            </a:prstGeom>
            <a:solidFill>
              <a:srgbClr val="93C47D"/>
            </a:solidFill>
            <a:ln>
              <a:noFill/>
            </a:ln>
          </p:spPr>
          <p:txBody>
            <a:bodyPr anchorCtr="0" anchor="ctr" bIns="0" lIns="0" spcFirstLastPara="1" rIns="0" wrap="square" tIns="0">
              <a:noAutofit/>
            </a:bodyPr>
            <a:lstStyle/>
            <a:p>
              <a:pPr indent="0" lvl="0" marL="0" rtl="0" algn="ctr">
                <a:spcBef>
                  <a:spcPts val="0"/>
                </a:spcBef>
                <a:spcAft>
                  <a:spcPts val="0"/>
                </a:spcAft>
                <a:buNone/>
              </a:pPr>
              <a:r>
                <a:rPr b="1" lang="en">
                  <a:solidFill>
                    <a:schemeClr val="lt1"/>
                  </a:solidFill>
                  <a:latin typeface="Lato"/>
                  <a:ea typeface="Lato"/>
                  <a:cs typeface="Lato"/>
                  <a:sym typeface="Lato"/>
                </a:rPr>
                <a:t>Finance</a:t>
              </a:r>
              <a:endParaRPr b="1">
                <a:solidFill>
                  <a:schemeClr val="lt1"/>
                </a:solidFill>
                <a:latin typeface="Lato"/>
                <a:ea typeface="Lato"/>
                <a:cs typeface="Lato"/>
                <a:sym typeface="Lato"/>
              </a:endParaRPr>
            </a:p>
          </p:txBody>
        </p:sp>
      </p:grpSp>
      <p:grpSp>
        <p:nvGrpSpPr>
          <p:cNvPr id="442" name="Google Shape;442;p41"/>
          <p:cNvGrpSpPr/>
          <p:nvPr/>
        </p:nvGrpSpPr>
        <p:grpSpPr>
          <a:xfrm>
            <a:off x="905588" y="2944404"/>
            <a:ext cx="7372716" cy="1445973"/>
            <a:chOff x="699838" y="2871054"/>
            <a:chExt cx="7372716" cy="1445973"/>
          </a:xfrm>
        </p:grpSpPr>
        <p:grpSp>
          <p:nvGrpSpPr>
            <p:cNvPr id="443" name="Google Shape;443;p41"/>
            <p:cNvGrpSpPr/>
            <p:nvPr/>
          </p:nvGrpSpPr>
          <p:grpSpPr>
            <a:xfrm>
              <a:off x="699838" y="2871054"/>
              <a:ext cx="7372716" cy="1445973"/>
              <a:chOff x="623638" y="2871054"/>
              <a:chExt cx="7372716" cy="1445973"/>
            </a:xfrm>
          </p:grpSpPr>
          <p:sp>
            <p:nvSpPr>
              <p:cNvPr id="444" name="Google Shape;444;p41"/>
              <p:cNvSpPr/>
              <p:nvPr/>
            </p:nvSpPr>
            <p:spPr>
              <a:xfrm>
                <a:off x="7164753" y="3485427"/>
                <a:ext cx="831600" cy="831600"/>
              </a:xfrm>
              <a:prstGeom prst="ellipse">
                <a:avLst/>
              </a:prstGeom>
              <a:solidFill>
                <a:srgbClr val="ECCC40"/>
              </a:solidFill>
              <a:ln>
                <a:noFill/>
              </a:ln>
            </p:spPr>
            <p:txBody>
              <a:bodyPr anchorCtr="0" anchor="ctr" bIns="0" lIns="0" spcFirstLastPara="1" rIns="0" wrap="square" tIns="0">
                <a:noAutofit/>
              </a:bodyPr>
              <a:lstStyle/>
              <a:p>
                <a:pPr indent="0" lvl="0" marL="0" rtl="0" algn="ctr">
                  <a:spcBef>
                    <a:spcPts val="0"/>
                  </a:spcBef>
                  <a:spcAft>
                    <a:spcPts val="0"/>
                  </a:spcAft>
                  <a:buNone/>
                </a:pPr>
                <a:r>
                  <a:rPr b="1" lang="en" sz="1200">
                    <a:solidFill>
                      <a:schemeClr val="lt1"/>
                    </a:solidFill>
                    <a:latin typeface="Lato"/>
                    <a:ea typeface="Lato"/>
                    <a:cs typeface="Lato"/>
                    <a:sym typeface="Lato"/>
                  </a:rPr>
                  <a:t>Utilities</a:t>
                </a:r>
                <a:endParaRPr b="1" sz="1200">
                  <a:solidFill>
                    <a:schemeClr val="lt1"/>
                  </a:solidFill>
                  <a:latin typeface="Lato"/>
                  <a:ea typeface="Lato"/>
                  <a:cs typeface="Lato"/>
                  <a:sym typeface="Lato"/>
                </a:endParaRPr>
              </a:p>
            </p:txBody>
          </p:sp>
          <p:cxnSp>
            <p:nvCxnSpPr>
              <p:cNvPr id="445" name="Google Shape;445;p41"/>
              <p:cNvCxnSpPr/>
              <p:nvPr/>
            </p:nvCxnSpPr>
            <p:spPr>
              <a:xfrm flipH="1" rot="10800000">
                <a:off x="1433998" y="3343569"/>
                <a:ext cx="1116300" cy="449100"/>
              </a:xfrm>
              <a:prstGeom prst="curvedConnector3">
                <a:avLst>
                  <a:gd fmla="val 37752" name="adj1"/>
                </a:avLst>
              </a:prstGeom>
              <a:noFill/>
              <a:ln cap="flat" cmpd="sng" w="28575">
                <a:solidFill>
                  <a:schemeClr val="accent5"/>
                </a:solidFill>
                <a:prstDash val="dashDot"/>
                <a:round/>
                <a:headEnd len="med" w="med" type="none"/>
                <a:tailEnd len="med" w="med" type="none"/>
              </a:ln>
            </p:spPr>
          </p:cxnSp>
          <p:cxnSp>
            <p:nvCxnSpPr>
              <p:cNvPr id="446" name="Google Shape;446;p41"/>
              <p:cNvCxnSpPr>
                <a:stCxn id="447" idx="3"/>
              </p:cNvCxnSpPr>
              <p:nvPr/>
            </p:nvCxnSpPr>
            <p:spPr>
              <a:xfrm>
                <a:off x="3404836" y="3345798"/>
                <a:ext cx="810600" cy="489600"/>
              </a:xfrm>
              <a:prstGeom prst="curvedConnector3">
                <a:avLst>
                  <a:gd fmla="val 41107" name="adj1"/>
                </a:avLst>
              </a:prstGeom>
              <a:noFill/>
              <a:ln cap="flat" cmpd="sng" w="28575">
                <a:solidFill>
                  <a:schemeClr val="accent5"/>
                </a:solidFill>
                <a:prstDash val="dashDot"/>
                <a:round/>
                <a:headEnd len="med" w="med" type="none"/>
                <a:tailEnd len="med" w="med" type="none"/>
              </a:ln>
            </p:spPr>
          </p:cxnSp>
          <p:cxnSp>
            <p:nvCxnSpPr>
              <p:cNvPr id="448" name="Google Shape;448;p41"/>
              <p:cNvCxnSpPr>
                <a:stCxn id="449" idx="5"/>
              </p:cNvCxnSpPr>
              <p:nvPr/>
            </p:nvCxnSpPr>
            <p:spPr>
              <a:xfrm rot="-5400000">
                <a:off x="5137799" y="2861344"/>
                <a:ext cx="729600" cy="1322700"/>
              </a:xfrm>
              <a:prstGeom prst="curvedConnector4">
                <a:avLst>
                  <a:gd fmla="val 11786" name="adj1"/>
                  <a:gd fmla="val 67215" name="adj2"/>
                </a:avLst>
              </a:prstGeom>
              <a:noFill/>
              <a:ln cap="flat" cmpd="sng" w="28575">
                <a:solidFill>
                  <a:schemeClr val="accent5"/>
                </a:solidFill>
                <a:prstDash val="dashDot"/>
                <a:round/>
                <a:headEnd len="med" w="med" type="none"/>
                <a:tailEnd len="med" w="med" type="none"/>
              </a:ln>
            </p:spPr>
          </p:cxnSp>
          <p:cxnSp>
            <p:nvCxnSpPr>
              <p:cNvPr id="450" name="Google Shape;450;p41"/>
              <p:cNvCxnSpPr>
                <a:endCxn id="444" idx="1"/>
              </p:cNvCxnSpPr>
              <p:nvPr/>
            </p:nvCxnSpPr>
            <p:spPr>
              <a:xfrm>
                <a:off x="6246738" y="3185412"/>
                <a:ext cx="1039800" cy="421800"/>
              </a:xfrm>
              <a:prstGeom prst="curvedConnector2">
                <a:avLst/>
              </a:prstGeom>
              <a:noFill/>
              <a:ln cap="flat" cmpd="sng" w="28575">
                <a:solidFill>
                  <a:schemeClr val="accent5"/>
                </a:solidFill>
                <a:prstDash val="dashDot"/>
                <a:round/>
                <a:headEnd len="med" w="med" type="none"/>
                <a:tailEnd len="med" w="med" type="none"/>
              </a:ln>
            </p:spPr>
          </p:cxnSp>
          <p:sp>
            <p:nvSpPr>
              <p:cNvPr id="451" name="Google Shape;451;p41"/>
              <p:cNvSpPr/>
              <p:nvPr/>
            </p:nvSpPr>
            <p:spPr>
              <a:xfrm>
                <a:off x="2358748" y="2871054"/>
                <a:ext cx="949500" cy="949500"/>
              </a:xfrm>
              <a:prstGeom prst="ellipse">
                <a:avLst/>
              </a:prstGeom>
              <a:solidFill>
                <a:srgbClr val="D93A3A"/>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sz="800">
                  <a:solidFill>
                    <a:schemeClr val="lt1"/>
                  </a:solidFill>
                  <a:latin typeface="Lato"/>
                  <a:ea typeface="Lato"/>
                  <a:cs typeface="Lato"/>
                  <a:sym typeface="Lato"/>
                </a:endParaRPr>
              </a:p>
            </p:txBody>
          </p:sp>
          <p:sp>
            <p:nvSpPr>
              <p:cNvPr id="447" name="Google Shape;447;p41"/>
              <p:cNvSpPr txBox="1"/>
              <p:nvPr/>
            </p:nvSpPr>
            <p:spPr>
              <a:xfrm>
                <a:off x="2329036" y="3157698"/>
                <a:ext cx="1075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Lato"/>
                    <a:ea typeface="Lato"/>
                    <a:cs typeface="Lato"/>
                    <a:sym typeface="Lato"/>
                  </a:rPr>
                  <a:t>Commodities</a:t>
                </a:r>
                <a:endParaRPr b="1" sz="1100">
                  <a:solidFill>
                    <a:srgbClr val="FFFFFF"/>
                  </a:solidFill>
                  <a:latin typeface="Lato"/>
                  <a:ea typeface="Lato"/>
                  <a:cs typeface="Lato"/>
                  <a:sym typeface="Lato"/>
                </a:endParaRPr>
              </a:p>
            </p:txBody>
          </p:sp>
          <p:sp>
            <p:nvSpPr>
              <p:cNvPr id="452" name="Google Shape;452;p41"/>
              <p:cNvSpPr/>
              <p:nvPr/>
            </p:nvSpPr>
            <p:spPr>
              <a:xfrm>
                <a:off x="5789410" y="2875497"/>
                <a:ext cx="831600" cy="831600"/>
              </a:xfrm>
              <a:prstGeom prst="ellipse">
                <a:avLst/>
              </a:prstGeom>
              <a:solidFill>
                <a:srgbClr val="4A86E8"/>
              </a:solidFill>
              <a:ln>
                <a:noFill/>
              </a:ln>
            </p:spPr>
            <p:txBody>
              <a:bodyPr anchorCtr="0" anchor="ctr" bIns="0" lIns="0" spcFirstLastPara="1" rIns="0" wrap="square" tIns="0">
                <a:noAutofit/>
              </a:bodyPr>
              <a:lstStyle/>
              <a:p>
                <a:pPr indent="0" lvl="0" marL="0" rtl="0" algn="ctr">
                  <a:spcBef>
                    <a:spcPts val="0"/>
                  </a:spcBef>
                  <a:spcAft>
                    <a:spcPts val="0"/>
                  </a:spcAft>
                  <a:buNone/>
                </a:pPr>
                <a:r>
                  <a:rPr b="1" lang="en" sz="1200">
                    <a:solidFill>
                      <a:schemeClr val="lt1"/>
                    </a:solidFill>
                    <a:latin typeface="Lato"/>
                    <a:ea typeface="Lato"/>
                    <a:cs typeface="Lato"/>
                    <a:sym typeface="Lato"/>
                  </a:rPr>
                  <a:t>Telecom</a:t>
                </a:r>
                <a:endParaRPr b="1" sz="1200">
                  <a:solidFill>
                    <a:schemeClr val="lt1"/>
                  </a:solidFill>
                  <a:latin typeface="Lato"/>
                  <a:ea typeface="Lato"/>
                  <a:cs typeface="Lato"/>
                  <a:sym typeface="Lato"/>
                </a:endParaRPr>
              </a:p>
            </p:txBody>
          </p:sp>
          <p:sp>
            <p:nvSpPr>
              <p:cNvPr id="453" name="Google Shape;453;p41"/>
              <p:cNvSpPr/>
              <p:nvPr/>
            </p:nvSpPr>
            <p:spPr>
              <a:xfrm>
                <a:off x="623638" y="3157700"/>
                <a:ext cx="1172400" cy="1131900"/>
              </a:xfrm>
              <a:prstGeom prst="ellipse">
                <a:avLst/>
              </a:prstGeom>
              <a:solidFill>
                <a:schemeClr val="accent2"/>
              </a:solidFill>
              <a:ln>
                <a:noFill/>
              </a:ln>
            </p:spPr>
            <p:txBody>
              <a:bodyPr anchorCtr="0" anchor="ctr" bIns="0" lIns="0" spcFirstLastPara="1" rIns="0" wrap="square" tIns="0">
                <a:noAutofit/>
              </a:bodyPr>
              <a:lstStyle/>
              <a:p>
                <a:pPr indent="0" lvl="0" marL="0" rtl="0" algn="ctr">
                  <a:spcBef>
                    <a:spcPts val="0"/>
                  </a:spcBef>
                  <a:spcAft>
                    <a:spcPts val="0"/>
                  </a:spcAft>
                  <a:buNone/>
                </a:pPr>
                <a:r>
                  <a:rPr b="1" lang="en" sz="1200">
                    <a:solidFill>
                      <a:schemeClr val="lt1"/>
                    </a:solidFill>
                    <a:latin typeface="Lato"/>
                    <a:ea typeface="Lato"/>
                    <a:cs typeface="Lato"/>
                    <a:sym typeface="Lato"/>
                  </a:rPr>
                  <a:t>Technology</a:t>
                </a:r>
                <a:endParaRPr b="1" sz="1200">
                  <a:solidFill>
                    <a:schemeClr val="lt1"/>
                  </a:solidFill>
                  <a:latin typeface="Lato"/>
                  <a:ea typeface="Lato"/>
                  <a:cs typeface="Lato"/>
                  <a:sym typeface="Lato"/>
                </a:endParaRPr>
              </a:p>
            </p:txBody>
          </p:sp>
        </p:grpSp>
        <p:sp>
          <p:nvSpPr>
            <p:cNvPr id="449" name="Google Shape;449;p41"/>
            <p:cNvSpPr/>
            <p:nvPr/>
          </p:nvSpPr>
          <p:spPr>
            <a:xfrm>
              <a:off x="4107000" y="3077045"/>
              <a:ext cx="949500" cy="949500"/>
            </a:xfrm>
            <a:prstGeom prst="ellipse">
              <a:avLst/>
            </a:prstGeom>
            <a:solidFill>
              <a:srgbClr val="FF9715"/>
            </a:solidFill>
            <a:ln>
              <a:noFill/>
            </a:ln>
          </p:spPr>
          <p:txBody>
            <a:bodyPr anchorCtr="0" anchor="ctr" bIns="0" lIns="0" spcFirstLastPara="1" rIns="0" wrap="square" tIns="0">
              <a:noAutofit/>
            </a:bodyPr>
            <a:lstStyle/>
            <a:p>
              <a:pPr indent="0" lvl="0" marL="0" rtl="0" algn="ctr">
                <a:spcBef>
                  <a:spcPts val="0"/>
                </a:spcBef>
                <a:spcAft>
                  <a:spcPts val="0"/>
                </a:spcAft>
                <a:buNone/>
              </a:pPr>
              <a:r>
                <a:rPr b="1" lang="en" sz="1600">
                  <a:solidFill>
                    <a:schemeClr val="lt1"/>
                  </a:solidFill>
                  <a:latin typeface="Lato"/>
                  <a:ea typeface="Lato"/>
                  <a:cs typeface="Lato"/>
                  <a:sym typeface="Lato"/>
                </a:rPr>
                <a:t>Energy</a:t>
              </a:r>
              <a:endParaRPr b="1" sz="1600">
                <a:solidFill>
                  <a:schemeClr val="lt1"/>
                </a:solidFill>
                <a:latin typeface="Lato"/>
                <a:ea typeface="Lato"/>
                <a:cs typeface="Lato"/>
                <a:sym typeface="Lat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7" name="Shape 457"/>
        <p:cNvGrpSpPr/>
        <p:nvPr/>
      </p:nvGrpSpPr>
      <p:grpSpPr>
        <a:xfrm>
          <a:off x="0" y="0"/>
          <a:ext cx="0" cy="0"/>
          <a:chOff x="0" y="0"/>
          <a:chExt cx="0" cy="0"/>
        </a:xfrm>
      </p:grpSpPr>
      <p:sp>
        <p:nvSpPr>
          <p:cNvPr id="458" name="Google Shape;458;p42"/>
          <p:cNvSpPr txBox="1"/>
          <p:nvPr>
            <p:ph type="title"/>
          </p:nvPr>
        </p:nvSpPr>
        <p:spPr>
          <a:xfrm>
            <a:off x="665100" y="282188"/>
            <a:ext cx="7628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Introduction</a:t>
            </a:r>
            <a:endParaRPr b="1"/>
          </a:p>
        </p:txBody>
      </p:sp>
      <p:sp>
        <p:nvSpPr>
          <p:cNvPr id="459" name="Google Shape;459;p42"/>
          <p:cNvSpPr txBox="1"/>
          <p:nvPr/>
        </p:nvSpPr>
        <p:spPr>
          <a:xfrm>
            <a:off x="817500" y="1142400"/>
            <a:ext cx="8211900" cy="3173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700">
                <a:latin typeface="Lato"/>
                <a:ea typeface="Lato"/>
                <a:cs typeface="Lato"/>
                <a:sym typeface="Lato"/>
              </a:rPr>
              <a:t>Purpose</a:t>
            </a:r>
            <a:endParaRPr b="1" sz="1700">
              <a:latin typeface="Lato"/>
              <a:ea typeface="Lato"/>
              <a:cs typeface="Lato"/>
              <a:sym typeface="Lato"/>
            </a:endParaRPr>
          </a:p>
          <a:p>
            <a:pPr indent="-330200" lvl="0" marL="457200" rtl="0" algn="l">
              <a:lnSpc>
                <a:spcPct val="150000"/>
              </a:lnSpc>
              <a:spcBef>
                <a:spcPts val="0"/>
              </a:spcBef>
              <a:spcAft>
                <a:spcPts val="0"/>
              </a:spcAft>
              <a:buClr>
                <a:schemeClr val="dk2"/>
              </a:buClr>
              <a:buSzPts val="1600"/>
              <a:buFont typeface="Lato"/>
              <a:buChar char="●"/>
            </a:pPr>
            <a:r>
              <a:rPr lang="en" sz="1600">
                <a:latin typeface="Lato"/>
                <a:ea typeface="Lato"/>
                <a:cs typeface="Lato"/>
                <a:sym typeface="Lato"/>
              </a:rPr>
              <a:t>Find the tradable signals for the investors to decide whether to  buy or sell</a:t>
            </a:r>
            <a:endParaRPr sz="1600">
              <a:latin typeface="Lato"/>
              <a:ea typeface="Lato"/>
              <a:cs typeface="Lato"/>
              <a:sym typeface="Lato"/>
            </a:endParaRPr>
          </a:p>
          <a:p>
            <a:pPr indent="0" lvl="0" marL="0" rtl="0" algn="l">
              <a:lnSpc>
                <a:spcPct val="150000"/>
              </a:lnSpc>
              <a:spcBef>
                <a:spcPts val="0"/>
              </a:spcBef>
              <a:spcAft>
                <a:spcPts val="0"/>
              </a:spcAft>
              <a:buNone/>
            </a:pPr>
            <a:r>
              <a:rPr b="1" lang="en" sz="1700">
                <a:latin typeface="Lato"/>
                <a:ea typeface="Lato"/>
                <a:cs typeface="Lato"/>
                <a:sym typeface="Lato"/>
              </a:rPr>
              <a:t>Dataset</a:t>
            </a:r>
            <a:endParaRPr b="1" sz="1700">
              <a:latin typeface="Lato"/>
              <a:ea typeface="Lato"/>
              <a:cs typeface="Lato"/>
              <a:sym typeface="Lato"/>
            </a:endParaRPr>
          </a:p>
          <a:p>
            <a:pPr indent="-330200" lvl="0" marL="457200" rtl="0" algn="l">
              <a:lnSpc>
                <a:spcPct val="115000"/>
              </a:lnSpc>
              <a:spcBef>
                <a:spcPts val="0"/>
              </a:spcBef>
              <a:spcAft>
                <a:spcPts val="0"/>
              </a:spcAft>
              <a:buClr>
                <a:schemeClr val="dk2"/>
              </a:buClr>
              <a:buSzPts val="1600"/>
              <a:buFont typeface="Lato"/>
              <a:buChar char="●"/>
            </a:pPr>
            <a:r>
              <a:rPr lang="en" sz="1600">
                <a:latin typeface="Lato"/>
                <a:ea typeface="Lato"/>
                <a:cs typeface="Lato"/>
                <a:sym typeface="Lato"/>
              </a:rPr>
              <a:t>Weekly data spans 10 year from 2006 through end-Jan 2017</a:t>
            </a:r>
            <a:endParaRPr sz="1600">
              <a:latin typeface="Lato"/>
              <a:ea typeface="Lato"/>
              <a:cs typeface="Lato"/>
              <a:sym typeface="Lato"/>
            </a:endParaRPr>
          </a:p>
          <a:p>
            <a:pPr indent="-330200" lvl="0" marL="457200" rtl="0" algn="l">
              <a:lnSpc>
                <a:spcPct val="115000"/>
              </a:lnSpc>
              <a:spcBef>
                <a:spcPts val="0"/>
              </a:spcBef>
              <a:spcAft>
                <a:spcPts val="0"/>
              </a:spcAft>
              <a:buClr>
                <a:schemeClr val="dk2"/>
              </a:buClr>
              <a:buSzPts val="1600"/>
              <a:buFont typeface="Lato"/>
              <a:buChar char="●"/>
            </a:pPr>
            <a:r>
              <a:rPr lang="en" sz="1600">
                <a:latin typeface="Lato"/>
                <a:ea typeface="Lato"/>
                <a:cs typeface="Lato"/>
                <a:sym typeface="Lato"/>
              </a:rPr>
              <a:t>3 types of funds: Institutional mutual fund, ETF, retail mutual fund</a:t>
            </a:r>
            <a:endParaRPr sz="1600">
              <a:latin typeface="Lato"/>
              <a:ea typeface="Lato"/>
              <a:cs typeface="Lato"/>
              <a:sym typeface="Lato"/>
            </a:endParaRPr>
          </a:p>
          <a:p>
            <a:pPr indent="-330200" lvl="0" marL="457200" rtl="0" algn="l">
              <a:lnSpc>
                <a:spcPct val="115000"/>
              </a:lnSpc>
              <a:spcBef>
                <a:spcPts val="0"/>
              </a:spcBef>
              <a:spcAft>
                <a:spcPts val="0"/>
              </a:spcAft>
              <a:buClr>
                <a:schemeClr val="dk2"/>
              </a:buClr>
              <a:buSzPts val="1600"/>
              <a:buFont typeface="Lato"/>
              <a:buChar char="●"/>
            </a:pPr>
            <a:r>
              <a:rPr lang="en" sz="1600">
                <a:latin typeface="Lato"/>
                <a:ea typeface="Lato"/>
                <a:cs typeface="Lato"/>
                <a:sym typeface="Lato"/>
              </a:rPr>
              <a:t>20 sectors in each market</a:t>
            </a:r>
            <a:endParaRPr sz="1600">
              <a:latin typeface="Lato"/>
              <a:ea typeface="Lato"/>
              <a:cs typeface="Lato"/>
              <a:sym typeface="Lato"/>
            </a:endParaRPr>
          </a:p>
          <a:p>
            <a:pPr indent="-330200" lvl="0" marL="457200" rtl="0" algn="l">
              <a:lnSpc>
                <a:spcPct val="115000"/>
              </a:lnSpc>
              <a:spcBef>
                <a:spcPts val="0"/>
              </a:spcBef>
              <a:spcAft>
                <a:spcPts val="0"/>
              </a:spcAft>
              <a:buClr>
                <a:schemeClr val="dk2"/>
              </a:buClr>
              <a:buSzPts val="1600"/>
              <a:buFont typeface="Lato"/>
              <a:buChar char="●"/>
            </a:pPr>
            <a:r>
              <a:rPr lang="en" sz="1600">
                <a:latin typeface="Lato"/>
                <a:ea typeface="Lato"/>
                <a:cs typeface="Lato"/>
                <a:sym typeface="Lato"/>
              </a:rPr>
              <a:t>Close price percentage change  of Russell 2000, SP 500, Dow Jones, and Nasdaq</a:t>
            </a:r>
            <a:endParaRPr sz="1600">
              <a:latin typeface="Lato"/>
              <a:ea typeface="Lato"/>
              <a:cs typeface="Lato"/>
              <a:sym typeface="Lato"/>
            </a:endParaRPr>
          </a:p>
          <a:p>
            <a:pPr indent="-330200" lvl="0" marL="457200" rtl="0" algn="l">
              <a:lnSpc>
                <a:spcPct val="115000"/>
              </a:lnSpc>
              <a:spcBef>
                <a:spcPts val="0"/>
              </a:spcBef>
              <a:spcAft>
                <a:spcPts val="0"/>
              </a:spcAft>
              <a:buClr>
                <a:schemeClr val="dk2"/>
              </a:buClr>
              <a:buSzPts val="1600"/>
              <a:buFont typeface="Lato"/>
              <a:buChar char="●"/>
            </a:pPr>
            <a:r>
              <a:rPr lang="en" sz="1600">
                <a:latin typeface="Lato"/>
                <a:ea typeface="Lato"/>
                <a:cs typeface="Lato"/>
                <a:sym typeface="Lato"/>
              </a:rPr>
              <a:t>6 columns ( 4 features)</a:t>
            </a:r>
            <a:endParaRPr sz="1600">
              <a:latin typeface="Lato"/>
              <a:ea typeface="Lato"/>
              <a:cs typeface="Lato"/>
              <a:sym typeface="Lato"/>
            </a:endParaRPr>
          </a:p>
          <a:p>
            <a:pPr indent="-330200" lvl="1" marL="914400" rtl="0" algn="l">
              <a:lnSpc>
                <a:spcPct val="115000"/>
              </a:lnSpc>
              <a:spcBef>
                <a:spcPts val="0"/>
              </a:spcBef>
              <a:spcAft>
                <a:spcPts val="0"/>
              </a:spcAft>
              <a:buClr>
                <a:srgbClr val="000000"/>
              </a:buClr>
              <a:buSzPts val="1600"/>
              <a:buFont typeface="Lato"/>
              <a:buChar char="○"/>
            </a:pPr>
            <a:r>
              <a:rPr lang="en" sz="1600">
                <a:latin typeface="Lato"/>
                <a:ea typeface="Lato"/>
                <a:cs typeface="Lato"/>
                <a:sym typeface="Lato"/>
              </a:rPr>
              <a:t>ReportDate, AssetClass, </a:t>
            </a:r>
            <a:r>
              <a:rPr b="1" lang="en" sz="1600">
                <a:latin typeface="Lato"/>
                <a:ea typeface="Lato"/>
                <a:cs typeface="Lato"/>
                <a:sym typeface="Lato"/>
              </a:rPr>
              <a:t>Flow, </a:t>
            </a:r>
            <a:r>
              <a:rPr b="1" lang="en" sz="1600">
                <a:solidFill>
                  <a:schemeClr val="accent3"/>
                </a:solidFill>
                <a:latin typeface="Lato"/>
                <a:ea typeface="Lato"/>
                <a:cs typeface="Lato"/>
                <a:sym typeface="Lato"/>
              </a:rPr>
              <a:t>FlowPct</a:t>
            </a:r>
            <a:r>
              <a:rPr b="1" lang="en" sz="1600">
                <a:latin typeface="Lato"/>
                <a:ea typeface="Lato"/>
                <a:cs typeface="Lato"/>
                <a:sym typeface="Lato"/>
              </a:rPr>
              <a:t>, AssetsEnd, </a:t>
            </a:r>
            <a:r>
              <a:rPr b="1" lang="en" sz="1600">
                <a:solidFill>
                  <a:schemeClr val="accent3"/>
                </a:solidFill>
                <a:latin typeface="Lato"/>
                <a:ea typeface="Lato"/>
                <a:cs typeface="Lato"/>
                <a:sym typeface="Lato"/>
              </a:rPr>
              <a:t>PortfolioChangePct</a:t>
            </a:r>
            <a:r>
              <a:rPr b="1" lang="en" sz="1600">
                <a:latin typeface="Lato"/>
                <a:ea typeface="Lato"/>
                <a:cs typeface="Lato"/>
                <a:sym typeface="Lato"/>
              </a:rPr>
              <a:t>,</a:t>
            </a:r>
            <a:r>
              <a:rPr b="1" lang="en" sz="1600">
                <a:solidFill>
                  <a:schemeClr val="accent3"/>
                </a:solidFill>
                <a:latin typeface="Lato"/>
                <a:ea typeface="Lato"/>
                <a:cs typeface="Lato"/>
                <a:sym typeface="Lato"/>
              </a:rPr>
              <a:t> ClosePct</a:t>
            </a:r>
            <a:endParaRPr sz="1800">
              <a:solidFill>
                <a:schemeClr val="accent3"/>
              </a:solidFill>
            </a:endParaRPr>
          </a:p>
          <a:p>
            <a:pPr indent="0" lvl="0" marL="0" rtl="0" algn="l">
              <a:spcBef>
                <a:spcPts val="600"/>
              </a:spcBef>
              <a:spcAft>
                <a:spcPts val="0"/>
              </a:spcAft>
              <a:buClr>
                <a:schemeClr val="dk1"/>
              </a:buClr>
              <a:buSzPts val="1100"/>
              <a:buFont typeface="Arial"/>
              <a:buNone/>
            </a:pPr>
            <a:r>
              <a:t/>
            </a:r>
            <a:endParaRPr>
              <a:solidFill>
                <a:schemeClr val="dk1"/>
              </a:solidFill>
              <a:latin typeface="Lato"/>
              <a:ea typeface="Lato"/>
              <a:cs typeface="Lato"/>
              <a:sym typeface="Lato"/>
            </a:endParaRPr>
          </a:p>
          <a:p>
            <a:pPr indent="0" lvl="0" marL="0" rtl="0" algn="l">
              <a:spcBef>
                <a:spcPts val="600"/>
              </a:spcBef>
              <a:spcAft>
                <a:spcPts val="0"/>
              </a:spcAft>
              <a:buNone/>
            </a:pPr>
            <a:r>
              <a:t/>
            </a:r>
            <a:endParaRPr>
              <a:solidFill>
                <a:schemeClr val="dk1"/>
              </a:solidFill>
              <a:latin typeface="Lato"/>
              <a:ea typeface="Lato"/>
              <a:cs typeface="Lato"/>
              <a:sym typeface="Lato"/>
            </a:endParaRPr>
          </a:p>
        </p:txBody>
      </p:sp>
      <p:sp>
        <p:nvSpPr>
          <p:cNvPr id="460" name="Google Shape;460;p42"/>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1" name="Google Shape;461;p42"/>
          <p:cNvPicPr preferRelativeResize="0"/>
          <p:nvPr/>
        </p:nvPicPr>
        <p:blipFill rotWithShape="1">
          <a:blip r:embed="rId3">
            <a:alphaModFix/>
          </a:blip>
          <a:srcRect b="0" l="2881" r="4474" t="0"/>
          <a:stretch/>
        </p:blipFill>
        <p:spPr>
          <a:xfrm>
            <a:off x="152400" y="4627300"/>
            <a:ext cx="2427575" cy="444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3"/>
          <p:cNvSpPr txBox="1"/>
          <p:nvPr>
            <p:ph type="title"/>
          </p:nvPr>
        </p:nvSpPr>
        <p:spPr>
          <a:xfrm>
            <a:off x="665100" y="282188"/>
            <a:ext cx="7628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Appendix</a:t>
            </a:r>
            <a:endParaRPr b="1"/>
          </a:p>
        </p:txBody>
      </p:sp>
      <p:sp>
        <p:nvSpPr>
          <p:cNvPr id="467" name="Google Shape;467;p43"/>
          <p:cNvSpPr txBox="1"/>
          <p:nvPr/>
        </p:nvSpPr>
        <p:spPr>
          <a:xfrm>
            <a:off x="817500" y="1142400"/>
            <a:ext cx="7365900" cy="3173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700">
                <a:solidFill>
                  <a:srgbClr val="1A1A1A"/>
                </a:solidFill>
                <a:latin typeface="Lato"/>
                <a:ea typeface="Lato"/>
                <a:cs typeface="Lato"/>
                <a:sym typeface="Lato"/>
              </a:rPr>
              <a:t>5 features</a:t>
            </a:r>
            <a:r>
              <a:rPr b="1" lang="en" sz="1600">
                <a:solidFill>
                  <a:srgbClr val="1A1A1A"/>
                </a:solidFill>
                <a:latin typeface="Lato"/>
                <a:ea typeface="Lato"/>
                <a:cs typeface="Lato"/>
                <a:sym typeface="Lato"/>
              </a:rPr>
              <a:t> </a:t>
            </a:r>
            <a:endParaRPr b="1" sz="1600">
              <a:solidFill>
                <a:srgbClr val="1A1A1A"/>
              </a:solidFill>
              <a:latin typeface="Lato"/>
              <a:ea typeface="Lato"/>
              <a:cs typeface="Lato"/>
              <a:sym typeface="Lato"/>
            </a:endParaRPr>
          </a:p>
          <a:p>
            <a:pPr indent="-330200" lvl="0" marL="457200" rtl="0" algn="l">
              <a:lnSpc>
                <a:spcPct val="115000"/>
              </a:lnSpc>
              <a:spcBef>
                <a:spcPts val="0"/>
              </a:spcBef>
              <a:spcAft>
                <a:spcPts val="0"/>
              </a:spcAft>
              <a:buClr>
                <a:schemeClr val="dk2"/>
              </a:buClr>
              <a:buSzPts val="1600"/>
              <a:buFont typeface="Lato"/>
              <a:buChar char="●"/>
            </a:pPr>
            <a:r>
              <a:rPr b="1" lang="en" sz="1600">
                <a:solidFill>
                  <a:srgbClr val="1A1A1A"/>
                </a:solidFill>
                <a:latin typeface="Lato"/>
                <a:ea typeface="Lato"/>
                <a:cs typeface="Lato"/>
                <a:sym typeface="Lato"/>
              </a:rPr>
              <a:t>Flow: </a:t>
            </a:r>
            <a:r>
              <a:rPr lang="en" sz="1600">
                <a:solidFill>
                  <a:srgbClr val="1A1A1A"/>
                </a:solidFill>
                <a:latin typeface="Lato"/>
                <a:ea typeface="Lato"/>
                <a:cs typeface="Lato"/>
                <a:sym typeface="Lato"/>
              </a:rPr>
              <a:t>amount of inflow and outflow in Millions of USD</a:t>
            </a:r>
            <a:endParaRPr b="1" sz="1600">
              <a:solidFill>
                <a:srgbClr val="1A1A1A"/>
              </a:solidFill>
              <a:latin typeface="Lato"/>
              <a:ea typeface="Lato"/>
              <a:cs typeface="Lato"/>
              <a:sym typeface="Lato"/>
            </a:endParaRPr>
          </a:p>
          <a:p>
            <a:pPr indent="-330200" lvl="0" marL="457200" rtl="0" algn="l">
              <a:lnSpc>
                <a:spcPct val="115000"/>
              </a:lnSpc>
              <a:spcBef>
                <a:spcPts val="0"/>
              </a:spcBef>
              <a:spcAft>
                <a:spcPts val="0"/>
              </a:spcAft>
              <a:buClr>
                <a:schemeClr val="dk2"/>
              </a:buClr>
              <a:buSzPts val="1600"/>
              <a:buFont typeface="Lato"/>
              <a:buChar char="●"/>
            </a:pPr>
            <a:r>
              <a:rPr b="1" lang="en" sz="1600">
                <a:solidFill>
                  <a:schemeClr val="accent3"/>
                </a:solidFill>
                <a:latin typeface="Lato"/>
                <a:ea typeface="Lato"/>
                <a:cs typeface="Lato"/>
                <a:sym typeface="Lato"/>
              </a:rPr>
              <a:t>FlowPct</a:t>
            </a:r>
            <a:r>
              <a:rPr b="1" lang="en" sz="1600">
                <a:solidFill>
                  <a:srgbClr val="1A1A1A"/>
                </a:solidFill>
                <a:latin typeface="Lato"/>
                <a:ea typeface="Lato"/>
                <a:cs typeface="Lato"/>
                <a:sym typeface="Lato"/>
              </a:rPr>
              <a:t>: </a:t>
            </a:r>
            <a:r>
              <a:rPr lang="en" sz="1600">
                <a:solidFill>
                  <a:srgbClr val="1A1A1A"/>
                </a:solidFill>
                <a:latin typeface="Lato"/>
                <a:ea typeface="Lato"/>
                <a:cs typeface="Lato"/>
                <a:sym typeface="Lato"/>
              </a:rPr>
              <a:t>flow as percent of assets at beginning of the week</a:t>
            </a:r>
            <a:endParaRPr b="1" sz="1600">
              <a:solidFill>
                <a:srgbClr val="1A1A1A"/>
              </a:solidFill>
              <a:latin typeface="Lato"/>
              <a:ea typeface="Lato"/>
              <a:cs typeface="Lato"/>
              <a:sym typeface="Lato"/>
            </a:endParaRPr>
          </a:p>
          <a:p>
            <a:pPr indent="-330200" lvl="0" marL="457200" rtl="0" algn="l">
              <a:lnSpc>
                <a:spcPct val="115000"/>
              </a:lnSpc>
              <a:spcBef>
                <a:spcPts val="0"/>
              </a:spcBef>
              <a:spcAft>
                <a:spcPts val="0"/>
              </a:spcAft>
              <a:buClr>
                <a:schemeClr val="dk2"/>
              </a:buClr>
              <a:buSzPts val="1600"/>
              <a:buFont typeface="Lato"/>
              <a:buChar char="●"/>
            </a:pPr>
            <a:r>
              <a:rPr b="1" lang="en" sz="1600">
                <a:solidFill>
                  <a:srgbClr val="1A1A1A"/>
                </a:solidFill>
                <a:latin typeface="Lato"/>
                <a:ea typeface="Lato"/>
                <a:cs typeface="Lato"/>
                <a:sym typeface="Lato"/>
              </a:rPr>
              <a:t>AssetsEnd: </a:t>
            </a:r>
            <a:r>
              <a:rPr lang="en" sz="1600">
                <a:solidFill>
                  <a:srgbClr val="1A1A1A"/>
                </a:solidFill>
                <a:latin typeface="Lato"/>
                <a:ea typeface="Lato"/>
                <a:cs typeface="Lato"/>
                <a:sym typeface="Lato"/>
              </a:rPr>
              <a:t>assets at end of the week in Millions of USD</a:t>
            </a:r>
            <a:endParaRPr sz="1600">
              <a:solidFill>
                <a:srgbClr val="1A1A1A"/>
              </a:solidFill>
              <a:latin typeface="Lato"/>
              <a:ea typeface="Lato"/>
              <a:cs typeface="Lato"/>
              <a:sym typeface="Lato"/>
            </a:endParaRPr>
          </a:p>
          <a:p>
            <a:pPr indent="-330200" lvl="0" marL="457200" rtl="0" algn="l">
              <a:lnSpc>
                <a:spcPct val="115000"/>
              </a:lnSpc>
              <a:spcBef>
                <a:spcPts val="0"/>
              </a:spcBef>
              <a:spcAft>
                <a:spcPts val="0"/>
              </a:spcAft>
              <a:buClr>
                <a:schemeClr val="dk2"/>
              </a:buClr>
              <a:buSzPts val="1600"/>
              <a:buFont typeface="Lato"/>
              <a:buChar char="●"/>
            </a:pPr>
            <a:r>
              <a:rPr b="1" lang="en" sz="1600">
                <a:solidFill>
                  <a:schemeClr val="accent3"/>
                </a:solidFill>
                <a:latin typeface="Lato"/>
                <a:ea typeface="Lato"/>
                <a:cs typeface="Lato"/>
                <a:sym typeface="Lato"/>
              </a:rPr>
              <a:t>PortfolioChangePct</a:t>
            </a:r>
            <a:r>
              <a:rPr b="1" lang="en" sz="1600">
                <a:latin typeface="Lato"/>
                <a:ea typeface="Lato"/>
                <a:cs typeface="Lato"/>
                <a:sym typeface="Lato"/>
              </a:rPr>
              <a:t>:</a:t>
            </a:r>
            <a:r>
              <a:rPr b="1" lang="en" sz="1600">
                <a:solidFill>
                  <a:srgbClr val="FF0000"/>
                </a:solidFill>
                <a:latin typeface="Lato"/>
                <a:ea typeface="Lato"/>
                <a:cs typeface="Lato"/>
                <a:sym typeface="Lato"/>
              </a:rPr>
              <a:t> </a:t>
            </a:r>
            <a:r>
              <a:rPr lang="en" sz="1600">
                <a:solidFill>
                  <a:srgbClr val="1A1A1A"/>
                </a:solidFill>
                <a:latin typeface="Lato"/>
                <a:ea typeface="Lato"/>
                <a:cs typeface="Lato"/>
                <a:sym typeface="Lato"/>
              </a:rPr>
              <a:t>percent change in overall portfolio during the week</a:t>
            </a:r>
            <a:endParaRPr sz="1600">
              <a:solidFill>
                <a:srgbClr val="1A1A1A"/>
              </a:solidFill>
              <a:latin typeface="Lato"/>
              <a:ea typeface="Lato"/>
              <a:cs typeface="Lato"/>
              <a:sym typeface="Lato"/>
            </a:endParaRPr>
          </a:p>
          <a:p>
            <a:pPr indent="-330200" lvl="0" marL="457200" rtl="0" algn="l">
              <a:lnSpc>
                <a:spcPct val="150000"/>
              </a:lnSpc>
              <a:spcBef>
                <a:spcPts val="0"/>
              </a:spcBef>
              <a:spcAft>
                <a:spcPts val="0"/>
              </a:spcAft>
              <a:buClr>
                <a:schemeClr val="dk2"/>
              </a:buClr>
              <a:buSzPts val="1600"/>
              <a:buFont typeface="Lato"/>
              <a:buChar char="●"/>
            </a:pPr>
            <a:r>
              <a:rPr b="1" lang="en" sz="1600">
                <a:solidFill>
                  <a:schemeClr val="accent3"/>
                </a:solidFill>
                <a:latin typeface="Lato"/>
                <a:ea typeface="Lato"/>
                <a:cs typeface="Lato"/>
                <a:sym typeface="Lato"/>
              </a:rPr>
              <a:t>ClosePct</a:t>
            </a:r>
            <a:r>
              <a:rPr lang="en" sz="1600">
                <a:solidFill>
                  <a:srgbClr val="1A1A1A"/>
                </a:solidFill>
                <a:latin typeface="Lato"/>
                <a:ea typeface="Lato"/>
                <a:cs typeface="Lato"/>
                <a:sym typeface="Lato"/>
              </a:rPr>
              <a:t>: percentage change in close price of 4 US major indices</a:t>
            </a:r>
            <a:endParaRPr sz="1600">
              <a:solidFill>
                <a:srgbClr val="1A1A1A"/>
              </a:solidFill>
              <a:latin typeface="Lato"/>
              <a:ea typeface="Lato"/>
              <a:cs typeface="Lato"/>
              <a:sym typeface="Lato"/>
            </a:endParaRPr>
          </a:p>
          <a:p>
            <a:pPr indent="0" lvl="0" marL="0" rtl="0" algn="l">
              <a:lnSpc>
                <a:spcPct val="150000"/>
              </a:lnSpc>
              <a:spcBef>
                <a:spcPts val="0"/>
              </a:spcBef>
              <a:spcAft>
                <a:spcPts val="0"/>
              </a:spcAft>
              <a:buNone/>
            </a:pPr>
            <a:r>
              <a:rPr b="1" lang="en" sz="1700">
                <a:solidFill>
                  <a:srgbClr val="1A1A1A"/>
                </a:solidFill>
                <a:latin typeface="Lato"/>
                <a:ea typeface="Lato"/>
                <a:cs typeface="Lato"/>
                <a:sym typeface="Lato"/>
              </a:rPr>
              <a:t>20 asset classes</a:t>
            </a:r>
            <a:endParaRPr b="1" sz="1700">
              <a:solidFill>
                <a:srgbClr val="1A1A1A"/>
              </a:solidFill>
              <a:latin typeface="Lato"/>
              <a:ea typeface="Lato"/>
              <a:cs typeface="Lato"/>
              <a:sym typeface="Lato"/>
            </a:endParaRPr>
          </a:p>
          <a:p>
            <a:pPr indent="-330200" lvl="0" marL="457200" rtl="0" algn="l">
              <a:lnSpc>
                <a:spcPct val="115000"/>
              </a:lnSpc>
              <a:spcBef>
                <a:spcPts val="0"/>
              </a:spcBef>
              <a:spcAft>
                <a:spcPts val="0"/>
              </a:spcAft>
              <a:buClr>
                <a:schemeClr val="dk2"/>
              </a:buClr>
              <a:buSzPts val="1600"/>
              <a:buFont typeface="Lato"/>
              <a:buChar char="●"/>
            </a:pPr>
            <a:r>
              <a:rPr lang="en" sz="1600">
                <a:latin typeface="Lato"/>
                <a:ea typeface="Lato"/>
                <a:cs typeface="Lato"/>
                <a:sym typeface="Lato"/>
              </a:rPr>
              <a:t>Consumer Goods, Energy, Financials, Health Care, Industrials, Technology, Telecom and Utilities Industries</a:t>
            </a:r>
            <a:endParaRPr sz="1600">
              <a:latin typeface="Lato"/>
              <a:ea typeface="Lato"/>
              <a:cs typeface="Lato"/>
              <a:sym typeface="Lato"/>
            </a:endParaRPr>
          </a:p>
          <a:p>
            <a:pPr indent="-330200" lvl="0" marL="457200" rtl="0" algn="l">
              <a:lnSpc>
                <a:spcPct val="115000"/>
              </a:lnSpc>
              <a:spcBef>
                <a:spcPts val="0"/>
              </a:spcBef>
              <a:spcAft>
                <a:spcPts val="0"/>
              </a:spcAft>
              <a:buClr>
                <a:schemeClr val="dk2"/>
              </a:buClr>
              <a:buSzPts val="1600"/>
              <a:buFont typeface="Lato"/>
              <a:buChar char="●"/>
            </a:pPr>
            <a:r>
              <a:rPr lang="en" sz="1600">
                <a:latin typeface="Lato"/>
                <a:ea typeface="Lato"/>
                <a:cs typeface="Lato"/>
                <a:sym typeface="Lato"/>
              </a:rPr>
              <a:t>Combinations of large, mid and small companies in different phases like value, growth and blend . </a:t>
            </a:r>
            <a:endParaRPr b="1" sz="1600">
              <a:latin typeface="Lato"/>
              <a:ea typeface="Lato"/>
              <a:cs typeface="Lato"/>
              <a:sym typeface="Lato"/>
            </a:endParaRPr>
          </a:p>
          <a:p>
            <a:pPr indent="0" lvl="0" marL="0" rtl="0" algn="l">
              <a:spcBef>
                <a:spcPts val="600"/>
              </a:spcBef>
              <a:spcAft>
                <a:spcPts val="0"/>
              </a:spcAft>
              <a:buClr>
                <a:schemeClr val="dk1"/>
              </a:buClr>
              <a:buSzPts val="1100"/>
              <a:buFont typeface="Arial"/>
              <a:buNone/>
            </a:pPr>
            <a:r>
              <a:t/>
            </a:r>
            <a:endParaRPr>
              <a:solidFill>
                <a:schemeClr val="dk1"/>
              </a:solidFill>
              <a:latin typeface="Lato"/>
              <a:ea typeface="Lato"/>
              <a:cs typeface="Lato"/>
              <a:sym typeface="Lato"/>
            </a:endParaRPr>
          </a:p>
          <a:p>
            <a:pPr indent="0" lvl="0" marL="0" rtl="0" algn="l">
              <a:spcBef>
                <a:spcPts val="600"/>
              </a:spcBef>
              <a:spcAft>
                <a:spcPts val="0"/>
              </a:spcAft>
              <a:buNone/>
            </a:pPr>
            <a:r>
              <a:t/>
            </a:r>
            <a:endParaRPr>
              <a:solidFill>
                <a:schemeClr val="dk1"/>
              </a:solidFill>
              <a:latin typeface="Lato"/>
              <a:ea typeface="Lato"/>
              <a:cs typeface="Lato"/>
              <a:sym typeface="Lato"/>
            </a:endParaRPr>
          </a:p>
        </p:txBody>
      </p:sp>
      <p:sp>
        <p:nvSpPr>
          <p:cNvPr id="468" name="Google Shape;468;p43"/>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9" name="Google Shape;469;p43"/>
          <p:cNvPicPr preferRelativeResize="0"/>
          <p:nvPr/>
        </p:nvPicPr>
        <p:blipFill rotWithShape="1">
          <a:blip r:embed="rId3">
            <a:alphaModFix/>
          </a:blip>
          <a:srcRect b="0" l="2881" r="4474" t="0"/>
          <a:stretch/>
        </p:blipFill>
        <p:spPr>
          <a:xfrm>
            <a:off x="152400" y="4627300"/>
            <a:ext cx="2427575" cy="444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t>Appendix</a:t>
            </a:r>
            <a:endParaRPr b="1"/>
          </a:p>
        </p:txBody>
      </p:sp>
      <p:sp>
        <p:nvSpPr>
          <p:cNvPr id="475" name="Google Shape;475;p44"/>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476" name="Google Shape;476;p44"/>
          <p:cNvPicPr preferRelativeResize="0"/>
          <p:nvPr/>
        </p:nvPicPr>
        <p:blipFill rotWithShape="1">
          <a:blip r:embed="rId3">
            <a:alphaModFix/>
          </a:blip>
          <a:srcRect b="0" l="2881" r="4474" t="0"/>
          <a:stretch/>
        </p:blipFill>
        <p:spPr>
          <a:xfrm>
            <a:off x="152400" y="4627300"/>
            <a:ext cx="2427575" cy="444825"/>
          </a:xfrm>
          <a:prstGeom prst="rect">
            <a:avLst/>
          </a:prstGeom>
          <a:noFill/>
          <a:ln>
            <a:noFill/>
          </a:ln>
        </p:spPr>
      </p:pic>
      <p:sp>
        <p:nvSpPr>
          <p:cNvPr id="477" name="Google Shape;477;p44"/>
          <p:cNvSpPr txBox="1"/>
          <p:nvPr>
            <p:ph idx="1" type="body"/>
          </p:nvPr>
        </p:nvSpPr>
        <p:spPr>
          <a:xfrm>
            <a:off x="628650" y="1369225"/>
            <a:ext cx="8279400" cy="3263400"/>
          </a:xfrm>
          <a:prstGeom prst="rect">
            <a:avLst/>
          </a:prstGeom>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b="1" lang="en" sz="1400">
                <a:solidFill>
                  <a:srgbClr val="000000"/>
                </a:solidFill>
              </a:rPr>
              <a:t>VAR model (vector autoregressive model):</a:t>
            </a:r>
            <a:endParaRPr b="1" sz="1400">
              <a:solidFill>
                <a:srgbClr val="000000"/>
              </a:solidFill>
            </a:endParaRPr>
          </a:p>
          <a:p>
            <a:pPr indent="-317500" lvl="0" marL="457200" rtl="0" algn="l">
              <a:lnSpc>
                <a:spcPct val="100000"/>
              </a:lnSpc>
              <a:spcBef>
                <a:spcPts val="1200"/>
              </a:spcBef>
              <a:spcAft>
                <a:spcPts val="0"/>
              </a:spcAft>
              <a:buClr>
                <a:srgbClr val="202124"/>
              </a:buClr>
              <a:buSzPts val="1400"/>
              <a:buChar char="▷"/>
            </a:pPr>
            <a:r>
              <a:rPr lang="en" sz="1400">
                <a:solidFill>
                  <a:srgbClr val="202124"/>
                </a:solidFill>
                <a:highlight>
                  <a:srgbClr val="FFFFFF"/>
                </a:highlight>
              </a:rPr>
              <a:t>A statistical </a:t>
            </a:r>
            <a:r>
              <a:rPr b="1" lang="en" sz="1400">
                <a:solidFill>
                  <a:srgbClr val="202124"/>
                </a:solidFill>
                <a:highlight>
                  <a:srgbClr val="FFFFFF"/>
                </a:highlight>
              </a:rPr>
              <a:t>model</a:t>
            </a:r>
            <a:r>
              <a:rPr lang="en" sz="1400">
                <a:solidFill>
                  <a:srgbClr val="202124"/>
                </a:solidFill>
                <a:highlight>
                  <a:srgbClr val="FFFFFF"/>
                </a:highlight>
              </a:rPr>
              <a:t> used to capture the relationship between multiple quantities as they change over time. </a:t>
            </a:r>
            <a:r>
              <a:rPr b="1" lang="en" sz="1400">
                <a:solidFill>
                  <a:srgbClr val="202124"/>
                </a:solidFill>
                <a:highlight>
                  <a:srgbClr val="FFFFFF"/>
                </a:highlight>
              </a:rPr>
              <a:t>VAR</a:t>
            </a:r>
            <a:r>
              <a:rPr lang="en" sz="1400">
                <a:solidFill>
                  <a:srgbClr val="202124"/>
                </a:solidFill>
                <a:highlight>
                  <a:srgbClr val="FFFFFF"/>
                </a:highlight>
              </a:rPr>
              <a:t> is a type of stochastic process </a:t>
            </a:r>
            <a:r>
              <a:rPr b="1" lang="en" sz="1400">
                <a:solidFill>
                  <a:srgbClr val="202124"/>
                </a:solidFill>
                <a:highlight>
                  <a:srgbClr val="FFFFFF"/>
                </a:highlight>
              </a:rPr>
              <a:t>model</a:t>
            </a:r>
            <a:r>
              <a:rPr lang="en" sz="1400">
                <a:solidFill>
                  <a:srgbClr val="202124"/>
                </a:solidFill>
                <a:highlight>
                  <a:srgbClr val="FFFFFF"/>
                </a:highlight>
              </a:rPr>
              <a:t>. </a:t>
            </a:r>
            <a:r>
              <a:rPr b="1" lang="en" sz="1400">
                <a:solidFill>
                  <a:srgbClr val="202124"/>
                </a:solidFill>
                <a:highlight>
                  <a:srgbClr val="FFFFFF"/>
                </a:highlight>
              </a:rPr>
              <a:t>VAR models</a:t>
            </a:r>
            <a:r>
              <a:rPr lang="en" sz="1400">
                <a:solidFill>
                  <a:srgbClr val="202124"/>
                </a:solidFill>
                <a:highlight>
                  <a:srgbClr val="FFFFFF"/>
                </a:highlight>
              </a:rPr>
              <a:t> generalize the single-variable (univariate) autoregressive </a:t>
            </a:r>
            <a:r>
              <a:rPr b="1" lang="en" sz="1400">
                <a:solidFill>
                  <a:srgbClr val="202124"/>
                </a:solidFill>
                <a:highlight>
                  <a:srgbClr val="FFFFFF"/>
                </a:highlight>
              </a:rPr>
              <a:t>model</a:t>
            </a:r>
            <a:r>
              <a:rPr lang="en" sz="1400">
                <a:solidFill>
                  <a:srgbClr val="202124"/>
                </a:solidFill>
                <a:highlight>
                  <a:srgbClr val="FFFFFF"/>
                </a:highlight>
              </a:rPr>
              <a:t> by allowing for multivariate time series.</a:t>
            </a:r>
            <a:endParaRPr b="1" sz="1600">
              <a:solidFill>
                <a:srgbClr val="000000"/>
              </a:solidFill>
            </a:endParaRPr>
          </a:p>
          <a:p>
            <a:pPr indent="0" lvl="0" marL="0" rtl="0" algn="l">
              <a:lnSpc>
                <a:spcPct val="100000"/>
              </a:lnSpc>
              <a:spcBef>
                <a:spcPts val="1200"/>
              </a:spcBef>
              <a:spcAft>
                <a:spcPts val="0"/>
              </a:spcAft>
              <a:buNone/>
            </a:pPr>
            <a:r>
              <a:rPr b="1" lang="en" sz="1400">
                <a:solidFill>
                  <a:srgbClr val="000000"/>
                </a:solidFill>
              </a:rPr>
              <a:t>Cross-markets:  </a:t>
            </a:r>
            <a:endParaRPr b="1" sz="1400">
              <a:solidFill>
                <a:srgbClr val="000000"/>
              </a:solidFill>
            </a:endParaRPr>
          </a:p>
          <a:p>
            <a:pPr indent="-317500" lvl="0" marL="457200" rtl="0" algn="l">
              <a:lnSpc>
                <a:spcPct val="100000"/>
              </a:lnSpc>
              <a:spcBef>
                <a:spcPts val="1200"/>
              </a:spcBef>
              <a:spcAft>
                <a:spcPts val="0"/>
              </a:spcAft>
              <a:buClr>
                <a:srgbClr val="000000"/>
              </a:buClr>
              <a:buSzPts val="1400"/>
              <a:buChar char="▷"/>
            </a:pPr>
            <a:r>
              <a:rPr lang="en" sz="1400">
                <a:solidFill>
                  <a:srgbClr val="000000"/>
                </a:solidFill>
              </a:rPr>
              <a:t>P(ETF, k, t) = a + b1*F(ETF, k, t-1) + b2*F(instit, k, t-1) + b3*P(instit, k, t-1) + b4*P(ETF, k, t-1)+...+ e</a:t>
            </a:r>
            <a:endParaRPr sz="1400">
              <a:solidFill>
                <a:srgbClr val="000000"/>
              </a:solidFill>
            </a:endParaRPr>
          </a:p>
          <a:p>
            <a:pPr indent="0" lvl="0" marL="0" rtl="0" algn="l">
              <a:lnSpc>
                <a:spcPct val="100000"/>
              </a:lnSpc>
              <a:spcBef>
                <a:spcPts val="1200"/>
              </a:spcBef>
              <a:spcAft>
                <a:spcPts val="0"/>
              </a:spcAft>
              <a:buNone/>
            </a:pPr>
            <a:r>
              <a:rPr b="1" lang="en" sz="1400">
                <a:solidFill>
                  <a:srgbClr val="000000"/>
                </a:solidFill>
              </a:rPr>
              <a:t>Cross-markets with indices: </a:t>
            </a:r>
            <a:endParaRPr b="1" sz="1400">
              <a:solidFill>
                <a:srgbClr val="000000"/>
              </a:solidFill>
            </a:endParaRPr>
          </a:p>
          <a:p>
            <a:pPr indent="-317500" lvl="0" marL="457200" rtl="0" algn="l">
              <a:lnSpc>
                <a:spcPct val="100000"/>
              </a:lnSpc>
              <a:spcBef>
                <a:spcPts val="1200"/>
              </a:spcBef>
              <a:spcAft>
                <a:spcPts val="0"/>
              </a:spcAft>
              <a:buClr>
                <a:srgbClr val="000000"/>
              </a:buClr>
              <a:buSzPts val="1400"/>
              <a:buChar char="▷"/>
            </a:pPr>
            <a:r>
              <a:rPr lang="en" sz="1400">
                <a:solidFill>
                  <a:srgbClr val="000000"/>
                </a:solidFill>
              </a:rPr>
              <a:t>v = related market index (SP 500, Dow Jones, Nasdaq, Russell 2000): ClosePCT</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P(ETF, k, t) = a + b1*F(ETF, k, t-1) + b2*F(instit, k, t-1) + b3*P(instit, k, t-1) + b4*P(ETF, k, t-1)+...+v + 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5"/>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VAR Model Equations</a:t>
            </a:r>
            <a:endParaRPr b="1"/>
          </a:p>
        </p:txBody>
      </p:sp>
      <p:sp>
        <p:nvSpPr>
          <p:cNvPr id="483" name="Google Shape;483;p45"/>
          <p:cNvSpPr txBox="1"/>
          <p:nvPr>
            <p:ph idx="1" type="body"/>
          </p:nvPr>
        </p:nvSpPr>
        <p:spPr>
          <a:xfrm>
            <a:off x="528250" y="1373600"/>
            <a:ext cx="8215800" cy="35523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600"/>
              </a:spcBef>
              <a:spcAft>
                <a:spcPts val="0"/>
              </a:spcAft>
              <a:buSzPts val="1500"/>
              <a:buChar char="●"/>
            </a:pPr>
            <a:r>
              <a:rPr lang="en" sz="2100"/>
              <a:t>%Portfolio_etf(t) = a + b1* %Portfolio_etf(t-1) + b2* %Flow_etf(t-1) + b3* %Portfolio_ins(t-1) + b4* %Flow_ins(t-1)</a:t>
            </a:r>
            <a:endParaRPr sz="2100"/>
          </a:p>
          <a:p>
            <a:pPr indent="-323850" lvl="0" marL="457200" rtl="0" algn="l">
              <a:lnSpc>
                <a:spcPct val="150000"/>
              </a:lnSpc>
              <a:spcBef>
                <a:spcPts val="0"/>
              </a:spcBef>
              <a:spcAft>
                <a:spcPts val="0"/>
              </a:spcAft>
              <a:buSzPts val="1500"/>
              <a:buChar char="●"/>
            </a:pPr>
            <a:r>
              <a:rPr lang="en" sz="2100"/>
              <a:t>%Portfolio_ins(t) = a + b1* %Portfolio_etf(t-1) + b2* %Flow_etf(t-1) + b3* %Portfolio_ins(t-1) + b4* %Flow_ins(t-1)</a:t>
            </a:r>
            <a:endParaRPr sz="2100"/>
          </a:p>
        </p:txBody>
      </p:sp>
      <p:pic>
        <p:nvPicPr>
          <p:cNvPr id="484" name="Google Shape;484;p45"/>
          <p:cNvPicPr preferRelativeResize="0"/>
          <p:nvPr/>
        </p:nvPicPr>
        <p:blipFill rotWithShape="1">
          <a:blip r:embed="rId3">
            <a:alphaModFix/>
          </a:blip>
          <a:srcRect b="0" l="2881" r="4474" t="0"/>
          <a:stretch/>
        </p:blipFill>
        <p:spPr>
          <a:xfrm>
            <a:off x="152400" y="4627300"/>
            <a:ext cx="2427575" cy="444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p:nvPr/>
        </p:nvSpPr>
        <p:spPr>
          <a:xfrm>
            <a:off x="6999025" y="1696325"/>
            <a:ext cx="1600200" cy="1600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8"/>
          <p:cNvSpPr/>
          <p:nvPr/>
        </p:nvSpPr>
        <p:spPr>
          <a:xfrm>
            <a:off x="4958825" y="1696325"/>
            <a:ext cx="1600200" cy="1600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8"/>
          <p:cNvSpPr/>
          <p:nvPr/>
        </p:nvSpPr>
        <p:spPr>
          <a:xfrm>
            <a:off x="2918625" y="1696325"/>
            <a:ext cx="1600200" cy="160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8"/>
          <p:cNvSpPr/>
          <p:nvPr/>
        </p:nvSpPr>
        <p:spPr>
          <a:xfrm>
            <a:off x="877825" y="1696325"/>
            <a:ext cx="1600200" cy="1600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28"/>
          <p:cNvPicPr preferRelativeResize="0"/>
          <p:nvPr/>
        </p:nvPicPr>
        <p:blipFill>
          <a:blip r:embed="rId3">
            <a:alphaModFix/>
          </a:blip>
          <a:stretch>
            <a:fillRect/>
          </a:stretch>
        </p:blipFill>
        <p:spPr>
          <a:xfrm>
            <a:off x="932725" y="1751225"/>
            <a:ext cx="1490400" cy="1490400"/>
          </a:xfrm>
          <a:prstGeom prst="ellipse">
            <a:avLst/>
          </a:prstGeom>
          <a:noFill/>
          <a:ln>
            <a:noFill/>
          </a:ln>
        </p:spPr>
      </p:pic>
      <p:sp>
        <p:nvSpPr>
          <p:cNvPr id="162" name="Google Shape;162;p28"/>
          <p:cNvSpPr txBox="1"/>
          <p:nvPr/>
        </p:nvSpPr>
        <p:spPr>
          <a:xfrm>
            <a:off x="7055125" y="3379000"/>
            <a:ext cx="1489200" cy="21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 sz="1200">
                <a:solidFill>
                  <a:schemeClr val="dk1"/>
                </a:solidFill>
                <a:latin typeface="Lato"/>
                <a:ea typeface="Lato"/>
                <a:cs typeface="Lato"/>
                <a:sym typeface="Lato"/>
              </a:rPr>
              <a:t>Agnes</a:t>
            </a:r>
            <a:r>
              <a:rPr b="1" lang="en" sz="1200">
                <a:solidFill>
                  <a:schemeClr val="dk1"/>
                </a:solidFill>
                <a:latin typeface="Lato"/>
                <a:ea typeface="Lato"/>
                <a:cs typeface="Lato"/>
                <a:sym typeface="Lato"/>
              </a:rPr>
              <a:t> Huang</a:t>
            </a:r>
            <a:endParaRPr>
              <a:latin typeface="Lato"/>
              <a:ea typeface="Lato"/>
              <a:cs typeface="Lato"/>
              <a:sym typeface="Lato"/>
            </a:endParaRPr>
          </a:p>
        </p:txBody>
      </p:sp>
      <p:pic>
        <p:nvPicPr>
          <p:cNvPr id="163" name="Google Shape;163;p28"/>
          <p:cNvPicPr preferRelativeResize="0"/>
          <p:nvPr/>
        </p:nvPicPr>
        <p:blipFill rotWithShape="1">
          <a:blip r:embed="rId4">
            <a:alphaModFix/>
          </a:blip>
          <a:srcRect b="5720" l="5729" r="5720" t="5729"/>
          <a:stretch/>
        </p:blipFill>
        <p:spPr>
          <a:xfrm>
            <a:off x="7054525" y="1751225"/>
            <a:ext cx="1490400" cy="1490400"/>
          </a:xfrm>
          <a:prstGeom prst="ellipse">
            <a:avLst/>
          </a:prstGeom>
          <a:noFill/>
          <a:ln>
            <a:noFill/>
          </a:ln>
        </p:spPr>
      </p:pic>
      <p:sp>
        <p:nvSpPr>
          <p:cNvPr id="164" name="Google Shape;164;p28"/>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Our Team</a:t>
            </a:r>
            <a:endParaRPr b="1"/>
          </a:p>
        </p:txBody>
      </p:sp>
      <p:sp>
        <p:nvSpPr>
          <p:cNvPr id="165" name="Google Shape;165;p2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28"/>
          <p:cNvSpPr txBox="1"/>
          <p:nvPr/>
        </p:nvSpPr>
        <p:spPr>
          <a:xfrm>
            <a:off x="2992450" y="3379000"/>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Ziqi Shan</a:t>
            </a:r>
            <a:endParaRPr>
              <a:latin typeface="Lato"/>
              <a:ea typeface="Lato"/>
              <a:cs typeface="Lato"/>
              <a:sym typeface="Lato"/>
            </a:endParaRPr>
          </a:p>
          <a:p>
            <a:pPr indent="0" lvl="0" marL="0" rtl="0" algn="ctr">
              <a:spcBef>
                <a:spcPts val="400"/>
              </a:spcBef>
              <a:spcAft>
                <a:spcPts val="400"/>
              </a:spcAft>
              <a:buNone/>
            </a:pPr>
            <a:r>
              <a:t/>
            </a:r>
            <a:endParaRPr>
              <a:latin typeface="Lato"/>
              <a:ea typeface="Lato"/>
              <a:cs typeface="Lato"/>
              <a:sym typeface="Lato"/>
            </a:endParaRPr>
          </a:p>
        </p:txBody>
      </p:sp>
      <p:sp>
        <p:nvSpPr>
          <p:cNvPr id="167" name="Google Shape;167;p28"/>
          <p:cNvSpPr txBox="1"/>
          <p:nvPr/>
        </p:nvSpPr>
        <p:spPr>
          <a:xfrm>
            <a:off x="5076775" y="3379000"/>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Man Shi</a:t>
            </a:r>
            <a:br>
              <a:rPr lang="en">
                <a:latin typeface="Lato"/>
                <a:ea typeface="Lato"/>
                <a:cs typeface="Lato"/>
                <a:sym typeface="Lato"/>
              </a:rPr>
            </a:br>
            <a:endParaRPr>
              <a:latin typeface="Lato"/>
              <a:ea typeface="Lato"/>
              <a:cs typeface="Lato"/>
              <a:sym typeface="Lato"/>
            </a:endParaRPr>
          </a:p>
          <a:p>
            <a:pPr indent="0" lvl="0" marL="0" rtl="0" algn="ctr">
              <a:spcBef>
                <a:spcPts val="400"/>
              </a:spcBef>
              <a:spcAft>
                <a:spcPts val="400"/>
              </a:spcAft>
              <a:buNone/>
            </a:pPr>
            <a:r>
              <a:t/>
            </a:r>
            <a:endParaRPr>
              <a:latin typeface="Lato"/>
              <a:ea typeface="Lato"/>
              <a:cs typeface="Lato"/>
              <a:sym typeface="Lato"/>
            </a:endParaRPr>
          </a:p>
        </p:txBody>
      </p:sp>
      <p:sp>
        <p:nvSpPr>
          <p:cNvPr id="168" name="Google Shape;168;p28"/>
          <p:cNvSpPr txBox="1"/>
          <p:nvPr/>
        </p:nvSpPr>
        <p:spPr>
          <a:xfrm>
            <a:off x="933325" y="3379000"/>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Kangjing Shi</a:t>
            </a:r>
            <a:endParaRPr>
              <a:latin typeface="Lato"/>
              <a:ea typeface="Lato"/>
              <a:cs typeface="Lato"/>
              <a:sym typeface="Lato"/>
            </a:endParaRPr>
          </a:p>
          <a:p>
            <a:pPr indent="0" lvl="0" marL="0" rtl="0" algn="ctr">
              <a:spcBef>
                <a:spcPts val="400"/>
              </a:spcBef>
              <a:spcAft>
                <a:spcPts val="400"/>
              </a:spcAft>
              <a:buNone/>
            </a:pPr>
            <a:r>
              <a:t/>
            </a:r>
            <a:endParaRPr>
              <a:latin typeface="Lato"/>
              <a:ea typeface="Lato"/>
              <a:cs typeface="Lato"/>
              <a:sym typeface="Lato"/>
            </a:endParaRPr>
          </a:p>
        </p:txBody>
      </p:sp>
      <p:pic>
        <p:nvPicPr>
          <p:cNvPr id="169" name="Google Shape;169;p28"/>
          <p:cNvPicPr preferRelativeResize="0"/>
          <p:nvPr/>
        </p:nvPicPr>
        <p:blipFill rotWithShape="1">
          <a:blip r:embed="rId5">
            <a:alphaModFix/>
          </a:blip>
          <a:srcRect b="0" l="2881" r="4474" t="0"/>
          <a:stretch/>
        </p:blipFill>
        <p:spPr>
          <a:xfrm>
            <a:off x="152400" y="4627300"/>
            <a:ext cx="2427575" cy="444825"/>
          </a:xfrm>
          <a:prstGeom prst="rect">
            <a:avLst/>
          </a:prstGeom>
          <a:noFill/>
          <a:ln>
            <a:noFill/>
          </a:ln>
        </p:spPr>
      </p:pic>
      <p:pic>
        <p:nvPicPr>
          <p:cNvPr id="170" name="Google Shape;170;p28"/>
          <p:cNvPicPr preferRelativeResize="0"/>
          <p:nvPr/>
        </p:nvPicPr>
        <p:blipFill rotWithShape="1">
          <a:blip r:embed="rId6">
            <a:alphaModFix/>
          </a:blip>
          <a:srcRect b="9989" l="0" r="0" t="12874"/>
          <a:stretch/>
        </p:blipFill>
        <p:spPr>
          <a:xfrm>
            <a:off x="2974125" y="1751225"/>
            <a:ext cx="1489200" cy="1490400"/>
          </a:xfrm>
          <a:prstGeom prst="ellipse">
            <a:avLst/>
          </a:prstGeom>
          <a:noFill/>
          <a:ln>
            <a:noFill/>
          </a:ln>
        </p:spPr>
      </p:pic>
      <p:pic>
        <p:nvPicPr>
          <p:cNvPr id="171" name="Google Shape;171;p28"/>
          <p:cNvPicPr preferRelativeResize="0"/>
          <p:nvPr/>
        </p:nvPicPr>
        <p:blipFill>
          <a:blip r:embed="rId7">
            <a:alphaModFix/>
          </a:blip>
          <a:stretch>
            <a:fillRect/>
          </a:stretch>
        </p:blipFill>
        <p:spPr>
          <a:xfrm>
            <a:off x="5014325" y="1751225"/>
            <a:ext cx="1489200" cy="14904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graphicFrame>
        <p:nvGraphicFramePr>
          <p:cNvPr id="489" name="Google Shape;489;p46"/>
          <p:cNvGraphicFramePr/>
          <p:nvPr/>
        </p:nvGraphicFramePr>
        <p:xfrm>
          <a:off x="172800" y="138200"/>
          <a:ext cx="3000000" cy="3000000"/>
        </p:xfrm>
        <a:graphic>
          <a:graphicData uri="http://schemas.openxmlformats.org/drawingml/2006/table">
            <a:tbl>
              <a:tblPr>
                <a:noFill/>
                <a:tableStyleId>{3298F5F1-5B0C-4E26-9815-E59A5533325E}</a:tableStyleId>
              </a:tblPr>
              <a:tblGrid>
                <a:gridCol w="866650"/>
                <a:gridCol w="1529500"/>
                <a:gridCol w="1505925"/>
                <a:gridCol w="1614600"/>
              </a:tblGrid>
              <a:tr h="396200">
                <a:tc gridSpan="4">
                  <a:txBody>
                    <a:bodyPr/>
                    <a:lstStyle/>
                    <a:p>
                      <a:pPr indent="0" lvl="0" marL="0" rtl="0" algn="ctr">
                        <a:spcBef>
                          <a:spcPts val="0"/>
                        </a:spcBef>
                        <a:spcAft>
                          <a:spcPts val="0"/>
                        </a:spcAft>
                        <a:buNone/>
                      </a:pPr>
                      <a:r>
                        <a:rPr lang="en"/>
                        <a:t>Suitable Models In ETF Market</a:t>
                      </a:r>
                      <a:endParaRPr/>
                    </a:p>
                  </a:txBody>
                  <a:tcPr marT="91425" marB="91425" marR="91425" marL="91425"/>
                </a:tc>
                <a:tc hMerge="1"/>
                <a:tc hMerge="1"/>
                <a:tc hMerge="1"/>
              </a:tr>
              <a:tr h="396200">
                <a:tc>
                  <a:txBody>
                    <a:bodyPr/>
                    <a:lstStyle/>
                    <a:p>
                      <a:pPr indent="0" lvl="0" marL="0" rtl="0" algn="l">
                        <a:spcBef>
                          <a:spcPts val="0"/>
                        </a:spcBef>
                        <a:spcAft>
                          <a:spcPts val="0"/>
                        </a:spcAft>
                        <a:buNone/>
                      </a:pPr>
                      <a:r>
                        <a:rPr lang="en"/>
                        <a:t>VAR M1</a:t>
                      </a:r>
                      <a:endParaRPr/>
                    </a:p>
                  </a:txBody>
                  <a:tcPr marT="91425" marB="91425" marR="91425" marL="91425"/>
                </a:tc>
                <a:tc>
                  <a:txBody>
                    <a:bodyPr/>
                    <a:lstStyle/>
                    <a:p>
                      <a:pPr indent="0" lvl="0" marL="0" rtl="0" algn="l">
                        <a:spcBef>
                          <a:spcPts val="0"/>
                        </a:spcBef>
                        <a:spcAft>
                          <a:spcPts val="0"/>
                        </a:spcAft>
                        <a:buNone/>
                      </a:pPr>
                      <a:r>
                        <a:rPr lang="en"/>
                        <a:t>Energy</a:t>
                      </a:r>
                      <a:endParaRPr/>
                    </a:p>
                  </a:txBody>
                  <a:tcPr marT="91425" marB="91425" marR="91425" marL="91425"/>
                </a:tc>
                <a:tc>
                  <a:txBody>
                    <a:bodyPr/>
                    <a:lstStyle/>
                    <a:p>
                      <a:pPr indent="0" lvl="0" marL="0" rtl="0" algn="l">
                        <a:spcBef>
                          <a:spcPts val="0"/>
                        </a:spcBef>
                        <a:spcAft>
                          <a:spcPts val="0"/>
                        </a:spcAft>
                        <a:buNone/>
                      </a:pPr>
                      <a:r>
                        <a:rPr lang="en"/>
                        <a:t>Health</a:t>
                      </a:r>
                      <a:endParaRPr/>
                    </a:p>
                  </a:txBody>
                  <a:tcPr marT="91425" marB="91425" marR="91425" marL="91425"/>
                </a:tc>
                <a:tc>
                  <a:txBody>
                    <a:bodyPr/>
                    <a:lstStyle/>
                    <a:p>
                      <a:pPr indent="0" lvl="0" marL="0" rtl="0" algn="l">
                        <a:spcBef>
                          <a:spcPts val="0"/>
                        </a:spcBef>
                        <a:spcAft>
                          <a:spcPts val="0"/>
                        </a:spcAft>
                        <a:buNone/>
                      </a:pPr>
                      <a:r>
                        <a:rPr lang="en"/>
                        <a:t>Real estate</a:t>
                      </a:r>
                      <a:endParaRPr/>
                    </a:p>
                  </a:txBody>
                  <a:tcPr marT="91425" marB="91425" marR="91425" marL="91425"/>
                </a:tc>
              </a:tr>
              <a:tr h="401550">
                <a:tc>
                  <a:txBody>
                    <a:bodyPr/>
                    <a:lstStyle/>
                    <a:p>
                      <a:pPr indent="0" lvl="0" marL="0" rtl="0" algn="l">
                        <a:spcBef>
                          <a:spcPts val="0"/>
                        </a:spcBef>
                        <a:spcAft>
                          <a:spcPts val="0"/>
                        </a:spcAft>
                        <a:buNone/>
                      </a:pPr>
                      <a:r>
                        <a:rPr lang="en"/>
                        <a:t>VAR M2</a:t>
                      </a:r>
                      <a:endParaRPr/>
                    </a:p>
                  </a:txBody>
                  <a:tcPr marT="91425" marB="91425" marR="91425" marL="91425"/>
                </a:tc>
                <a:tc>
                  <a:txBody>
                    <a:bodyPr/>
                    <a:lstStyle/>
                    <a:p>
                      <a:pPr indent="0" lvl="0" marL="0" rtl="0" algn="l">
                        <a:spcBef>
                          <a:spcPts val="0"/>
                        </a:spcBef>
                        <a:spcAft>
                          <a:spcPts val="0"/>
                        </a:spcAft>
                        <a:buNone/>
                      </a:pPr>
                      <a:r>
                        <a:rPr lang="en"/>
                        <a:t>Health</a:t>
                      </a:r>
                      <a:endParaRPr/>
                    </a:p>
                  </a:txBody>
                  <a:tcPr marT="91425" marB="91425" marR="91425" marL="91425"/>
                </a:tc>
                <a:tc>
                  <a:txBody>
                    <a:bodyPr/>
                    <a:lstStyle/>
                    <a:p>
                      <a:pPr indent="0" lvl="0" marL="0" rtl="0" algn="l">
                        <a:spcBef>
                          <a:spcPts val="0"/>
                        </a:spcBef>
                        <a:spcAft>
                          <a:spcPts val="0"/>
                        </a:spcAft>
                        <a:buNone/>
                      </a:pPr>
                      <a:r>
                        <a:rPr lang="en"/>
                        <a:t>Mid Cap Blend</a:t>
                      </a:r>
                      <a:endParaRPr/>
                    </a:p>
                  </a:txBody>
                  <a:tcPr marT="91425" marB="91425" marR="91425" marL="91425"/>
                </a:tc>
                <a:tc>
                  <a:txBody>
                    <a:bodyPr/>
                    <a:lstStyle/>
                    <a:p>
                      <a:pPr indent="0" lvl="0" marL="0" rtl="0" algn="l">
                        <a:spcBef>
                          <a:spcPts val="0"/>
                        </a:spcBef>
                        <a:spcAft>
                          <a:spcPts val="0"/>
                        </a:spcAft>
                        <a:buNone/>
                      </a:pPr>
                      <a:r>
                        <a:rPr lang="en"/>
                        <a:t>Small Cap value</a:t>
                      </a:r>
                      <a:endParaRPr/>
                    </a:p>
                  </a:txBody>
                  <a:tcPr marT="91425" marB="91425" marR="91425" marL="91425"/>
                </a:tc>
              </a:tr>
              <a:tr h="447150">
                <a:tc>
                  <a:txBody>
                    <a:bodyPr/>
                    <a:lstStyle/>
                    <a:p>
                      <a:pPr indent="0" lvl="0" marL="0" rtl="0" algn="l">
                        <a:spcBef>
                          <a:spcPts val="0"/>
                        </a:spcBef>
                        <a:spcAft>
                          <a:spcPts val="0"/>
                        </a:spcAft>
                        <a:buNone/>
                      </a:pPr>
                      <a:r>
                        <a:rPr lang="en"/>
                        <a:t>VAR M3</a:t>
                      </a:r>
                      <a:endParaRPr/>
                    </a:p>
                  </a:txBody>
                  <a:tcPr marT="91425" marB="91425" marR="91425" marL="91425"/>
                </a:tc>
                <a:tc>
                  <a:txBody>
                    <a:bodyPr/>
                    <a:lstStyle/>
                    <a:p>
                      <a:pPr indent="0" lvl="0" marL="0" rtl="0" algn="l">
                        <a:spcBef>
                          <a:spcPts val="0"/>
                        </a:spcBef>
                        <a:spcAft>
                          <a:spcPts val="0"/>
                        </a:spcAft>
                        <a:buNone/>
                      </a:pPr>
                      <a:r>
                        <a:rPr lang="en"/>
                        <a:t>Heath</a:t>
                      </a:r>
                      <a:endParaRPr/>
                    </a:p>
                  </a:txBody>
                  <a:tcPr marT="91425" marB="91425" marR="91425" marL="91425"/>
                </a:tc>
                <a:tc>
                  <a:txBody>
                    <a:bodyPr/>
                    <a:lstStyle/>
                    <a:p>
                      <a:pPr indent="0" lvl="0" marL="0" rtl="0" algn="l">
                        <a:spcBef>
                          <a:spcPts val="0"/>
                        </a:spcBef>
                        <a:spcAft>
                          <a:spcPts val="0"/>
                        </a:spcAft>
                        <a:buNone/>
                      </a:pPr>
                      <a:r>
                        <a:rPr lang="en"/>
                        <a:t>Industrials</a:t>
                      </a:r>
                      <a:endParaRPr/>
                    </a:p>
                  </a:txBody>
                  <a:tcPr marT="91425" marB="91425" marR="91425" marL="91425"/>
                </a:tc>
                <a:tc>
                  <a:txBody>
                    <a:bodyPr/>
                    <a:lstStyle/>
                    <a:p>
                      <a:pPr indent="0" lvl="0" marL="0" rtl="0" algn="l">
                        <a:spcBef>
                          <a:spcPts val="0"/>
                        </a:spcBef>
                        <a:spcAft>
                          <a:spcPts val="0"/>
                        </a:spcAft>
                        <a:buNone/>
                      </a:pPr>
                      <a:r>
                        <a:rPr lang="en"/>
                        <a:t>Mid Cap Value</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Small Cap Blend</a:t>
                      </a:r>
                      <a:endParaRPr/>
                    </a:p>
                  </a:txBody>
                  <a:tcPr marT="91425" marB="91425" marR="91425" marL="91425"/>
                </a:tc>
                <a:tc>
                  <a:txBody>
                    <a:bodyPr/>
                    <a:lstStyle/>
                    <a:p>
                      <a:pPr indent="0" lvl="0" marL="0" rtl="0" algn="l">
                        <a:spcBef>
                          <a:spcPts val="0"/>
                        </a:spcBef>
                        <a:spcAft>
                          <a:spcPts val="0"/>
                        </a:spcAft>
                        <a:buNone/>
                      </a:pPr>
                      <a:r>
                        <a:rPr lang="en"/>
                        <a:t>Small Cap Value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
                        <a:t>LSTM</a:t>
                      </a:r>
                      <a:endParaRPr/>
                    </a:p>
                  </a:txBody>
                  <a:tcPr marT="91425" marB="91425" marR="91425" marL="91425"/>
                </a:tc>
                <a:tc>
                  <a:txBody>
                    <a:bodyPr/>
                    <a:lstStyle/>
                    <a:p>
                      <a:pPr indent="0" lvl="0" marL="0" rtl="0" algn="l">
                        <a:spcBef>
                          <a:spcPts val="0"/>
                        </a:spcBef>
                        <a:spcAft>
                          <a:spcPts val="0"/>
                        </a:spcAft>
                        <a:buNone/>
                      </a:pPr>
                      <a:r>
                        <a:rPr lang="en"/>
                        <a:t>Finance</a:t>
                      </a:r>
                      <a:endParaRPr/>
                    </a:p>
                  </a:txBody>
                  <a:tcPr marT="91425" marB="91425" marR="91425" marL="91425"/>
                </a:tc>
                <a:tc>
                  <a:txBody>
                    <a:bodyPr/>
                    <a:lstStyle/>
                    <a:p>
                      <a:pPr indent="0" lvl="0" marL="0" rtl="0" algn="l">
                        <a:spcBef>
                          <a:spcPts val="0"/>
                        </a:spcBef>
                        <a:spcAft>
                          <a:spcPts val="0"/>
                        </a:spcAft>
                        <a:buNone/>
                      </a:pPr>
                      <a:r>
                        <a:rPr lang="en"/>
                        <a:t>Mid Cap Value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490" name="Google Shape;490;p46"/>
          <p:cNvGraphicFramePr/>
          <p:nvPr/>
        </p:nvGraphicFramePr>
        <p:xfrm>
          <a:off x="4702175" y="2647950"/>
          <a:ext cx="3000000" cy="3000000"/>
        </p:xfrm>
        <a:graphic>
          <a:graphicData uri="http://schemas.openxmlformats.org/drawingml/2006/table">
            <a:tbl>
              <a:tblPr>
                <a:noFill/>
                <a:tableStyleId>{3298F5F1-5B0C-4E26-9815-E59A5533325E}</a:tableStyleId>
              </a:tblPr>
              <a:tblGrid>
                <a:gridCol w="1009525"/>
                <a:gridCol w="1513625"/>
                <a:gridCol w="1659950"/>
              </a:tblGrid>
              <a:tr h="396200">
                <a:tc gridSpan="3">
                  <a:txBody>
                    <a:bodyPr/>
                    <a:lstStyle/>
                    <a:p>
                      <a:pPr indent="0" lvl="0" marL="0" rtl="0" algn="ctr">
                        <a:spcBef>
                          <a:spcPts val="0"/>
                        </a:spcBef>
                        <a:spcAft>
                          <a:spcPts val="0"/>
                        </a:spcAft>
                        <a:buNone/>
                      </a:pPr>
                      <a:r>
                        <a:rPr lang="en"/>
                        <a:t>Suitable Models In Institutional Market</a:t>
                      </a:r>
                      <a:endParaRPr/>
                    </a:p>
                  </a:txBody>
                  <a:tcPr marT="91425" marB="91425" marR="91425" marL="91425"/>
                </a:tc>
                <a:tc hMerge="1"/>
                <a:tc hMerge="1"/>
              </a:tr>
              <a:tr h="396200">
                <a:tc>
                  <a:txBody>
                    <a:bodyPr/>
                    <a:lstStyle/>
                    <a:p>
                      <a:pPr indent="0" lvl="0" marL="0" rtl="0" algn="l">
                        <a:spcBef>
                          <a:spcPts val="0"/>
                        </a:spcBef>
                        <a:spcAft>
                          <a:spcPts val="0"/>
                        </a:spcAft>
                        <a:buNone/>
                      </a:pPr>
                      <a:r>
                        <a:rPr lang="en"/>
                        <a:t>VAR M1</a:t>
                      </a:r>
                      <a:endParaRPr/>
                    </a:p>
                  </a:txBody>
                  <a:tcPr marT="91425" marB="91425" marR="91425" marL="91425"/>
                </a:tc>
                <a:tc>
                  <a:txBody>
                    <a:bodyPr/>
                    <a:lstStyle/>
                    <a:p>
                      <a:pPr indent="0" lvl="0" marL="0" rtl="0" algn="l">
                        <a:spcBef>
                          <a:spcPts val="0"/>
                        </a:spcBef>
                        <a:spcAft>
                          <a:spcPts val="0"/>
                        </a:spcAft>
                        <a:buNone/>
                      </a:pPr>
                      <a:r>
                        <a:rPr lang="en"/>
                        <a:t>Commodities</a:t>
                      </a:r>
                      <a:endParaRPr/>
                    </a:p>
                  </a:txBody>
                  <a:tcPr marT="91425" marB="91425" marR="91425" marL="91425"/>
                </a:tc>
                <a:tc>
                  <a:txBody>
                    <a:bodyPr/>
                    <a:lstStyle/>
                    <a:p>
                      <a:pPr indent="0" lvl="0" marL="0" rtl="0" algn="l">
                        <a:spcBef>
                          <a:spcPts val="0"/>
                        </a:spcBef>
                        <a:spcAft>
                          <a:spcPts val="0"/>
                        </a:spcAft>
                        <a:buNone/>
                      </a:pPr>
                      <a:r>
                        <a:rPr lang="en"/>
                        <a:t>Energy</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Telecom</a:t>
                      </a:r>
                      <a:endParaRPr/>
                    </a:p>
                  </a:txBody>
                  <a:tcPr marT="91425" marB="91425" marR="91425" marL="91425"/>
                </a:tc>
                <a:tc>
                  <a:txBody>
                    <a:bodyPr/>
                    <a:lstStyle/>
                    <a:p>
                      <a:pPr indent="0" lvl="0" marL="0" rtl="0" algn="l">
                        <a:spcBef>
                          <a:spcPts val="0"/>
                        </a:spcBef>
                        <a:spcAft>
                          <a:spcPts val="0"/>
                        </a:spcAft>
                        <a:buNone/>
                      </a:pPr>
                      <a:r>
                        <a:rPr lang="en"/>
                        <a:t>Large Cap Blend</a:t>
                      </a:r>
                      <a:endParaRPr/>
                    </a:p>
                  </a:txBody>
                  <a:tcPr marT="91425" marB="91425" marR="91425" marL="91425"/>
                </a:tc>
              </a:tr>
              <a:tr h="401550">
                <a:tc>
                  <a:txBody>
                    <a:bodyPr/>
                    <a:lstStyle/>
                    <a:p>
                      <a:pPr indent="0" lvl="0" marL="0" rtl="0" algn="l">
                        <a:spcBef>
                          <a:spcPts val="0"/>
                        </a:spcBef>
                        <a:spcAft>
                          <a:spcPts val="0"/>
                        </a:spcAft>
                        <a:buNone/>
                      </a:pPr>
                      <a:r>
                        <a:rPr lang="en"/>
                        <a:t>VAR M2</a:t>
                      </a:r>
                      <a:endParaRPr/>
                    </a:p>
                  </a:txBody>
                  <a:tcPr marT="91425" marB="91425" marR="91425" marL="91425"/>
                </a:tc>
                <a:tc>
                  <a:txBody>
                    <a:bodyPr/>
                    <a:lstStyle/>
                    <a:p>
                      <a:pPr indent="0" lvl="0" marL="0" rtl="0" algn="l">
                        <a:spcBef>
                          <a:spcPts val="0"/>
                        </a:spcBef>
                        <a:spcAft>
                          <a:spcPts val="0"/>
                        </a:spcAft>
                        <a:buNone/>
                      </a:pPr>
                      <a:r>
                        <a:rPr lang="en"/>
                        <a:t>Finance</a:t>
                      </a:r>
                      <a:r>
                        <a:rPr lang="en"/>
                        <a:t>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47150">
                <a:tc>
                  <a:txBody>
                    <a:bodyPr/>
                    <a:lstStyle/>
                    <a:p>
                      <a:pPr indent="0" lvl="0" marL="0" rtl="0" algn="l">
                        <a:spcBef>
                          <a:spcPts val="0"/>
                        </a:spcBef>
                        <a:spcAft>
                          <a:spcPts val="0"/>
                        </a:spcAft>
                        <a:buNone/>
                      </a:pPr>
                      <a:r>
                        <a:rPr lang="en"/>
                        <a:t>VAR M3</a:t>
                      </a:r>
                      <a:endParaRPr/>
                    </a:p>
                  </a:txBody>
                  <a:tcPr marT="91425" marB="91425" marR="91425" marL="91425"/>
                </a:tc>
                <a:tc>
                  <a:txBody>
                    <a:bodyPr/>
                    <a:lstStyle/>
                    <a:p>
                      <a:pPr indent="0" lvl="0" marL="0" rtl="0" algn="l">
                        <a:spcBef>
                          <a:spcPts val="0"/>
                        </a:spcBef>
                        <a:spcAft>
                          <a:spcPts val="0"/>
                        </a:spcAft>
                        <a:buNone/>
                      </a:pPr>
                      <a:r>
                        <a:rPr lang="en"/>
                        <a:t>Small Cap Blend</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
                        <a:t>LSTM</a:t>
                      </a:r>
                      <a:endParaRPr/>
                    </a:p>
                  </a:txBody>
                  <a:tcPr marT="91425" marB="91425" marR="91425" marL="91425"/>
                </a:tc>
                <a:tc>
                  <a:txBody>
                    <a:bodyPr/>
                    <a:lstStyle/>
                    <a:p>
                      <a:pPr indent="0" lvl="0" marL="0" rtl="0" algn="l">
                        <a:spcBef>
                          <a:spcPts val="0"/>
                        </a:spcBef>
                        <a:spcAft>
                          <a:spcPts val="0"/>
                        </a:spcAft>
                        <a:buNone/>
                      </a:pPr>
                      <a:r>
                        <a:rPr lang="en"/>
                        <a:t>Finance</a:t>
                      </a:r>
                      <a:endParaRPr/>
                    </a:p>
                  </a:txBody>
                  <a:tcPr marT="91425" marB="91425" marR="91425" marL="91425"/>
                </a:tc>
                <a:tc>
                  <a:txBody>
                    <a:bodyPr/>
                    <a:lstStyle/>
                    <a:p>
                      <a:pPr indent="0" lvl="0" marL="0" rtl="0" algn="l">
                        <a:spcBef>
                          <a:spcPts val="0"/>
                        </a:spcBef>
                        <a:spcAft>
                          <a:spcPts val="0"/>
                        </a:spcAft>
                        <a:buNone/>
                      </a:pPr>
                      <a:r>
                        <a:rPr lang="en"/>
                        <a:t>Health</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graphicFrame>
        <p:nvGraphicFramePr>
          <p:cNvPr id="495" name="Google Shape;495;p47"/>
          <p:cNvGraphicFramePr/>
          <p:nvPr/>
        </p:nvGraphicFramePr>
        <p:xfrm>
          <a:off x="167063" y="1224875"/>
          <a:ext cx="3000000" cy="3000000"/>
        </p:xfrm>
        <a:graphic>
          <a:graphicData uri="http://schemas.openxmlformats.org/drawingml/2006/table">
            <a:tbl>
              <a:tblPr>
                <a:noFill/>
                <a:tableStyleId>{3298F5F1-5B0C-4E26-9815-E59A5533325E}</a:tableStyleId>
              </a:tblPr>
              <a:tblGrid>
                <a:gridCol w="579475"/>
                <a:gridCol w="871950"/>
                <a:gridCol w="871950"/>
                <a:gridCol w="871950"/>
                <a:gridCol w="871950"/>
                <a:gridCol w="871950"/>
                <a:gridCol w="871950"/>
                <a:gridCol w="871950"/>
                <a:gridCol w="871950"/>
                <a:gridCol w="871950"/>
              </a:tblGrid>
              <a:tr h="381000">
                <a:tc>
                  <a:txBody>
                    <a:bodyPr/>
                    <a:lstStyle/>
                    <a:p>
                      <a:pPr indent="0" lvl="0" marL="0" rtl="0" algn="ctr">
                        <a:spcBef>
                          <a:spcPts val="0"/>
                        </a:spcBef>
                        <a:spcAft>
                          <a:spcPts val="0"/>
                        </a:spcAft>
                        <a:buNone/>
                      </a:pPr>
                      <a:r>
                        <a:rPr lang="en" sz="1100">
                          <a:solidFill>
                            <a:schemeClr val="lt1"/>
                          </a:solidFill>
                          <a:latin typeface="Impact"/>
                          <a:ea typeface="Impact"/>
                          <a:cs typeface="Impact"/>
                          <a:sym typeface="Impact"/>
                        </a:rPr>
                        <a:t>sector</a:t>
                      </a:r>
                      <a:endParaRPr sz="1100">
                        <a:solidFill>
                          <a:schemeClr val="lt1"/>
                        </a:solidFill>
                        <a:latin typeface="Impact"/>
                        <a:ea typeface="Impact"/>
                        <a:cs typeface="Impact"/>
                        <a:sym typeface="Impac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000"/>
                        <a:t>Consumer </a:t>
                      </a:r>
                      <a:endParaRPr b="1" sz="1000"/>
                    </a:p>
                    <a:p>
                      <a:pPr indent="0" lvl="0" marL="0" rtl="0" algn="ctr">
                        <a:spcBef>
                          <a:spcPts val="0"/>
                        </a:spcBef>
                        <a:spcAft>
                          <a:spcPts val="0"/>
                        </a:spcAft>
                        <a:buNone/>
                      </a:pPr>
                      <a:r>
                        <a:rPr b="1" lang="en" sz="1000"/>
                        <a:t>Goods</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Commo-</a:t>
                      </a:r>
                      <a:endParaRPr b="1" sz="1000"/>
                    </a:p>
                    <a:p>
                      <a:pPr indent="0" lvl="0" marL="0" rtl="0" algn="ctr">
                        <a:spcBef>
                          <a:spcPts val="0"/>
                        </a:spcBef>
                        <a:spcAft>
                          <a:spcPts val="0"/>
                        </a:spcAft>
                        <a:buNone/>
                      </a:pPr>
                      <a:r>
                        <a:rPr b="1" lang="en" sz="1000"/>
                        <a:t>dities</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Energy</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Finance</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Health/</a:t>
                      </a:r>
                      <a:endParaRPr b="1" sz="1000"/>
                    </a:p>
                    <a:p>
                      <a:pPr indent="0" lvl="0" marL="0" rtl="0" algn="ctr">
                        <a:spcBef>
                          <a:spcPts val="0"/>
                        </a:spcBef>
                        <a:spcAft>
                          <a:spcPts val="0"/>
                        </a:spcAft>
                        <a:buNone/>
                      </a:pPr>
                      <a:r>
                        <a:rPr b="1" lang="en" sz="1000"/>
                        <a:t>Biotech</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Industrials</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Large Cap Blend</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Large Cap Growth</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Large Cap Value</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b="1" sz="1000">
                        <a:solidFill>
                          <a:schemeClr val="lt1"/>
                        </a:solidFill>
                      </a:endParaRPr>
                    </a:p>
                    <a:p>
                      <a:pPr indent="0" lvl="0" marL="0" rtl="0" algn="ctr">
                        <a:spcBef>
                          <a:spcPts val="0"/>
                        </a:spcBef>
                        <a:spcAft>
                          <a:spcPts val="0"/>
                        </a:spcAft>
                        <a:buNone/>
                      </a:pPr>
                      <a:r>
                        <a:rPr b="1" lang="en" sz="1000">
                          <a:solidFill>
                            <a:schemeClr val="lt1"/>
                          </a:solidFill>
                          <a:latin typeface="Impact"/>
                          <a:ea typeface="Impact"/>
                          <a:cs typeface="Impact"/>
                          <a:sym typeface="Impact"/>
                        </a:rPr>
                        <a:t>model</a:t>
                      </a:r>
                      <a:endParaRPr b="1" sz="1000">
                        <a:solidFill>
                          <a:schemeClr val="lt1"/>
                        </a:solidFill>
                        <a:latin typeface="Impact"/>
                        <a:ea typeface="Impact"/>
                        <a:cs typeface="Impact"/>
                        <a:sym typeface="Impac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accent2"/>
                          </a:solidFill>
                        </a:rPr>
                        <a:t>VAR M1</a:t>
                      </a:r>
                      <a:endParaRPr b="1" sz="1200">
                        <a:solidFill>
                          <a:schemeClr val="accent2"/>
                        </a:solidFill>
                      </a:endParaRPr>
                    </a:p>
                  </a:txBody>
                  <a:tcPr marT="25400" marB="25400" marR="25400" marL="25400"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rPr>
                        <a:t> </a:t>
                      </a:r>
                      <a:r>
                        <a:rPr b="1" lang="en" sz="1200">
                          <a:solidFill>
                            <a:schemeClr val="accent2"/>
                          </a:solidFill>
                        </a:rPr>
                        <a:t>VAR M1</a:t>
                      </a:r>
                      <a:r>
                        <a:rPr b="1" lang="en" sz="1200">
                          <a:solidFill>
                            <a:schemeClr val="lt1"/>
                          </a:solidFill>
                        </a:rPr>
                        <a:t>.7</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VAR M1</a:t>
                      </a:r>
                      <a:r>
                        <a:rPr b="1" lang="en" sz="1200">
                          <a:solidFill>
                            <a:schemeClr val="lt1"/>
                          </a:solidFill>
                        </a:rPr>
                        <a:t>.</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t/>
                      </a:r>
                      <a:endParaRPr b="1" sz="1200">
                        <a:solidFill>
                          <a:schemeClr val="accent2"/>
                        </a:solidFill>
                      </a:endParaRPr>
                    </a:p>
                    <a:p>
                      <a:pPr indent="0" lvl="0" marL="0" rtl="0" algn="ctr">
                        <a:lnSpc>
                          <a:spcPct val="115000"/>
                        </a:lnSpc>
                        <a:spcBef>
                          <a:spcPts val="0"/>
                        </a:spcBef>
                        <a:spcAft>
                          <a:spcPts val="0"/>
                        </a:spcAft>
                        <a:buNone/>
                      </a:pPr>
                      <a:r>
                        <a:rPr b="1" lang="en" sz="1200">
                          <a:solidFill>
                            <a:schemeClr val="accent2"/>
                          </a:solidFill>
                        </a:rPr>
                        <a:t>VAR M2</a:t>
                      </a:r>
                      <a:endParaRPr b="1" sz="1200">
                        <a:solidFill>
                          <a:schemeClr val="accent2"/>
                        </a:solidFill>
                      </a:endParaRPr>
                    </a:p>
                    <a:p>
                      <a:pPr indent="0" lvl="0" marL="0" rtl="0" algn="ctr">
                        <a:lnSpc>
                          <a:spcPct val="115000"/>
                        </a:lnSpc>
                        <a:spcBef>
                          <a:spcPts val="0"/>
                        </a:spcBef>
                        <a:spcAft>
                          <a:spcPts val="0"/>
                        </a:spcAft>
                        <a:buNone/>
                      </a:pPr>
                      <a:r>
                        <a:rPr b="1" lang="en" sz="1200">
                          <a:solidFill>
                            <a:schemeClr val="accent2"/>
                          </a:solidFill>
                        </a:rPr>
                        <a:t>LSTM</a:t>
                      </a:r>
                      <a:endParaRPr b="1" sz="1200">
                        <a:solidFill>
                          <a:schemeClr val="accent2"/>
                        </a:solidFill>
                      </a:endParaRPr>
                    </a:p>
                    <a:p>
                      <a:pPr indent="0" lvl="0" marL="0" rtl="0" algn="ctr">
                        <a:lnSpc>
                          <a:spcPct val="115000"/>
                        </a:lnSpc>
                        <a:spcBef>
                          <a:spcPts val="0"/>
                        </a:spcBef>
                        <a:spcAft>
                          <a:spcPts val="0"/>
                        </a:spcAft>
                        <a:buNone/>
                      </a:pPr>
                      <a:r>
                        <a:rPr b="1" lang="en" sz="1200">
                          <a:solidFill>
                            <a:schemeClr val="lt1"/>
                          </a:solidFill>
                        </a:rPr>
                        <a:t>LSTM.</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2"/>
                          </a:solidFill>
                        </a:rPr>
                        <a:t>VAR M2</a:t>
                      </a:r>
                      <a:r>
                        <a:rPr b="1" lang="en" sz="1200">
                          <a:solidFill>
                            <a:schemeClr val="lt1"/>
                          </a:solidFill>
                        </a:rPr>
                        <a:t>.</a:t>
                      </a:r>
                      <a:endParaRPr b="1" sz="1200">
                        <a:solidFill>
                          <a:schemeClr val="accent2"/>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2"/>
                          </a:solidFill>
                        </a:rPr>
                        <a:t>VAR M3</a:t>
                      </a:r>
                      <a:r>
                        <a:rPr b="1" lang="en" sz="1200">
                          <a:solidFill>
                            <a:schemeClr val="lt1"/>
                          </a:solidFill>
                        </a:rPr>
                        <a:t>.</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2"/>
                          </a:solidFill>
                        </a:rPr>
                        <a:t>VAR M1</a:t>
                      </a:r>
                      <a:endParaRPr b="1" sz="1200">
                        <a:solidFill>
                          <a:schemeClr val="l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VAR M2</a:t>
                      </a:r>
                      <a:endParaRPr b="1" sz="1200">
                        <a:solidFill>
                          <a:schemeClr val="accent2"/>
                        </a:solidFill>
                      </a:endParaRPr>
                    </a:p>
                    <a:p>
                      <a:pPr indent="0" lvl="0" marL="0" rtl="0" algn="ctr">
                        <a:lnSpc>
                          <a:spcPct val="115000"/>
                        </a:lnSpc>
                        <a:spcBef>
                          <a:spcPts val="0"/>
                        </a:spcBef>
                        <a:spcAft>
                          <a:spcPts val="0"/>
                        </a:spcAft>
                        <a:buNone/>
                      </a:pPr>
                      <a:r>
                        <a:rPr b="1" lang="en" sz="1200">
                          <a:solidFill>
                            <a:schemeClr val="accent2"/>
                          </a:solidFill>
                        </a:rPr>
                        <a:t>VAR M3</a:t>
                      </a:r>
                      <a:endParaRPr b="1" sz="1200">
                        <a:solidFill>
                          <a:schemeClr val="accent2"/>
                        </a:solidFill>
                      </a:endParaRPr>
                    </a:p>
                    <a:p>
                      <a:pPr indent="0" lvl="0" marL="0" rtl="0" algn="ctr">
                        <a:lnSpc>
                          <a:spcPct val="115000"/>
                        </a:lnSpc>
                        <a:spcBef>
                          <a:spcPts val="0"/>
                        </a:spcBef>
                        <a:spcAft>
                          <a:spcPts val="0"/>
                        </a:spcAft>
                        <a:buNone/>
                      </a:pPr>
                      <a:r>
                        <a:rPr b="1" lang="en" sz="1200">
                          <a:solidFill>
                            <a:schemeClr val="accent2"/>
                          </a:solidFill>
                        </a:rPr>
                        <a:t>   LSTM</a:t>
                      </a:r>
                      <a:r>
                        <a:rPr b="1" lang="en" sz="1200">
                          <a:solidFill>
                            <a:schemeClr val="lt1"/>
                          </a:solidFill>
                        </a:rPr>
                        <a:t>...</a:t>
                      </a:r>
                      <a:endParaRPr b="1" sz="1200">
                        <a:solidFill>
                          <a:schemeClr val="accent2"/>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2"/>
                          </a:solidFill>
                        </a:rPr>
                        <a:t>VAR M1</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bl>
          </a:graphicData>
        </a:graphic>
      </p:graphicFrame>
      <p:graphicFrame>
        <p:nvGraphicFramePr>
          <p:cNvPr id="496" name="Google Shape;496;p47"/>
          <p:cNvGraphicFramePr/>
          <p:nvPr/>
        </p:nvGraphicFramePr>
        <p:xfrm>
          <a:off x="167088" y="2651150"/>
          <a:ext cx="3000000" cy="3000000"/>
        </p:xfrm>
        <a:graphic>
          <a:graphicData uri="http://schemas.openxmlformats.org/drawingml/2006/table">
            <a:tbl>
              <a:tblPr>
                <a:noFill/>
                <a:tableStyleId>{3298F5F1-5B0C-4E26-9815-E59A5533325E}</a:tableStyleId>
              </a:tblPr>
              <a:tblGrid>
                <a:gridCol w="579450"/>
                <a:gridCol w="787450"/>
                <a:gridCol w="787450"/>
                <a:gridCol w="787450"/>
                <a:gridCol w="787450"/>
                <a:gridCol w="787450"/>
                <a:gridCol w="787450"/>
                <a:gridCol w="787450"/>
                <a:gridCol w="787450"/>
                <a:gridCol w="787450"/>
                <a:gridCol w="787450"/>
              </a:tblGrid>
              <a:tr h="381000">
                <a:tc>
                  <a:txBody>
                    <a:bodyPr/>
                    <a:lstStyle/>
                    <a:p>
                      <a:pPr indent="0" lvl="0" marL="0" rtl="0" algn="ctr">
                        <a:spcBef>
                          <a:spcPts val="0"/>
                        </a:spcBef>
                        <a:spcAft>
                          <a:spcPts val="0"/>
                        </a:spcAft>
                        <a:buNone/>
                      </a:pPr>
                      <a:r>
                        <a:rPr lang="en" sz="1100">
                          <a:solidFill>
                            <a:schemeClr val="lt1"/>
                          </a:solidFill>
                          <a:latin typeface="Impact"/>
                          <a:ea typeface="Impact"/>
                          <a:cs typeface="Impact"/>
                          <a:sym typeface="Impact"/>
                        </a:rPr>
                        <a:t>sector</a:t>
                      </a:r>
                      <a:endParaRPr sz="1100">
                        <a:solidFill>
                          <a:schemeClr val="lt1"/>
                        </a:solidFill>
                        <a:latin typeface="Impact"/>
                        <a:ea typeface="Impact"/>
                        <a:cs typeface="Impact"/>
                        <a:sym typeface="Impac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000"/>
                        <a:t>Mid Cap Blend</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Mid Cap Growth</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Mid Cap</a:t>
                      </a:r>
                      <a:endParaRPr b="1" sz="1000"/>
                    </a:p>
                    <a:p>
                      <a:pPr indent="0" lvl="0" marL="0" rtl="0" algn="ctr">
                        <a:spcBef>
                          <a:spcPts val="0"/>
                        </a:spcBef>
                        <a:spcAft>
                          <a:spcPts val="0"/>
                        </a:spcAft>
                        <a:buNone/>
                      </a:pPr>
                      <a:r>
                        <a:rPr b="1" lang="en" sz="1000"/>
                        <a:t>Value</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Real Estate</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900"/>
                        <a:t>Small </a:t>
                      </a:r>
                      <a:endParaRPr b="1" sz="900"/>
                    </a:p>
                    <a:p>
                      <a:pPr indent="0" lvl="0" marL="0" rtl="0" algn="ctr">
                        <a:spcBef>
                          <a:spcPts val="0"/>
                        </a:spcBef>
                        <a:spcAft>
                          <a:spcPts val="0"/>
                        </a:spcAft>
                        <a:buNone/>
                      </a:pPr>
                      <a:r>
                        <a:rPr b="1" lang="en" sz="900"/>
                        <a:t>Cap Blend</a:t>
                      </a:r>
                      <a:endParaRPr b="1" sz="9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900"/>
                        <a:t>Small Cap Growth</a:t>
                      </a:r>
                      <a:endParaRPr b="1" sz="9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900"/>
                        <a:t>Small Cap</a:t>
                      </a:r>
                      <a:endParaRPr b="1" sz="900"/>
                    </a:p>
                    <a:p>
                      <a:pPr indent="0" lvl="0" marL="0" rtl="0" algn="ctr">
                        <a:spcBef>
                          <a:spcPts val="0"/>
                        </a:spcBef>
                        <a:spcAft>
                          <a:spcPts val="0"/>
                        </a:spcAft>
                        <a:buNone/>
                      </a:pPr>
                      <a:r>
                        <a:rPr b="1" lang="en" sz="900"/>
                        <a:t>Value</a:t>
                      </a:r>
                      <a:endParaRPr b="1" sz="9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Techno-</a:t>
                      </a:r>
                      <a:endParaRPr b="1" sz="1000"/>
                    </a:p>
                    <a:p>
                      <a:pPr indent="0" lvl="0" marL="0" rtl="0" algn="ctr">
                        <a:spcBef>
                          <a:spcPts val="0"/>
                        </a:spcBef>
                        <a:spcAft>
                          <a:spcPts val="0"/>
                        </a:spcAft>
                        <a:buNone/>
                      </a:pPr>
                      <a:r>
                        <a:rPr b="1" lang="en" sz="1000"/>
                        <a:t>logy</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Telecom</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Utility</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b="1" sz="1000">
                        <a:solidFill>
                          <a:schemeClr val="lt1"/>
                        </a:solidFill>
                      </a:endParaRPr>
                    </a:p>
                    <a:p>
                      <a:pPr indent="0" lvl="0" marL="0" rtl="0" algn="ctr">
                        <a:spcBef>
                          <a:spcPts val="0"/>
                        </a:spcBef>
                        <a:spcAft>
                          <a:spcPts val="0"/>
                        </a:spcAft>
                        <a:buNone/>
                      </a:pPr>
                      <a:r>
                        <a:rPr b="1" lang="en" sz="1000">
                          <a:solidFill>
                            <a:schemeClr val="lt1"/>
                          </a:solidFill>
                          <a:latin typeface="Impact"/>
                          <a:ea typeface="Impact"/>
                          <a:cs typeface="Impact"/>
                          <a:sym typeface="Impact"/>
                        </a:rPr>
                        <a:t>model</a:t>
                      </a:r>
                      <a:endParaRPr b="1" sz="1000">
                        <a:solidFill>
                          <a:schemeClr val="lt1"/>
                        </a:solidFill>
                        <a:latin typeface="Impact"/>
                        <a:ea typeface="Impact"/>
                        <a:cs typeface="Impact"/>
                        <a:sym typeface="Impac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accent2"/>
                          </a:solidFill>
                        </a:rPr>
                        <a:t>VAR M2</a:t>
                      </a:r>
                      <a:endParaRPr b="1" sz="1200">
                        <a:solidFill>
                          <a:schemeClr val="accent2"/>
                        </a:solidFill>
                      </a:endParaRPr>
                    </a:p>
                  </a:txBody>
                  <a:tcPr marT="25400" marB="25400" marR="25400" marL="25400"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LSTM</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VAR M3</a:t>
                      </a:r>
                      <a:r>
                        <a:rPr b="1" lang="en" sz="1200">
                          <a:solidFill>
                            <a:schemeClr val="lt1"/>
                          </a:solidFill>
                        </a:rPr>
                        <a:t>.</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VAR M1</a:t>
                      </a:r>
                      <a:r>
                        <a:rPr b="1" lang="en" sz="1200">
                          <a:solidFill>
                            <a:schemeClr val="lt1"/>
                          </a:solidFill>
                        </a:rPr>
                        <a:t>.</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VAR M3</a:t>
                      </a:r>
                      <a:endParaRPr b="1" sz="1200">
                        <a:solidFill>
                          <a:schemeClr val="accent2"/>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LSTM</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VAR M2</a:t>
                      </a:r>
                      <a:r>
                        <a:rPr b="1" lang="en" sz="1200">
                          <a:solidFill>
                            <a:schemeClr val="lt1"/>
                          </a:solidFill>
                        </a:rPr>
                        <a:t>.</a:t>
                      </a:r>
                      <a:endParaRPr b="1" sz="1200">
                        <a:solidFill>
                          <a:schemeClr val="lt1"/>
                        </a:solidFill>
                      </a:endParaRPr>
                    </a:p>
                    <a:p>
                      <a:pPr indent="0" lvl="0" marL="0" rtl="0" algn="ctr">
                        <a:lnSpc>
                          <a:spcPct val="115000"/>
                        </a:lnSpc>
                        <a:spcBef>
                          <a:spcPts val="0"/>
                        </a:spcBef>
                        <a:spcAft>
                          <a:spcPts val="0"/>
                        </a:spcAft>
                        <a:buNone/>
                      </a:pPr>
                      <a:r>
                        <a:rPr b="1" lang="en" sz="1200">
                          <a:solidFill>
                            <a:schemeClr val="accent2"/>
                          </a:solidFill>
                        </a:rPr>
                        <a:t>VAR M3</a:t>
                      </a:r>
                      <a:r>
                        <a:rPr b="1" lang="en" sz="1200">
                          <a:solidFill>
                            <a:schemeClr val="lt1"/>
                          </a:solidFill>
                        </a:rPr>
                        <a:t>.</a:t>
                      </a:r>
                      <a:endParaRPr b="1" sz="1200">
                        <a:solidFill>
                          <a:schemeClr val="l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VAR M1</a:t>
                      </a:r>
                      <a:endParaRPr b="1" sz="1200">
                        <a:solidFill>
                          <a:schemeClr val="accent2"/>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VAR M1</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accent2"/>
                          </a:solidFill>
                        </a:rPr>
                        <a:t>LSTM</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r>
            </a:tbl>
          </a:graphicData>
        </a:graphic>
      </p:graphicFrame>
      <p:sp>
        <p:nvSpPr>
          <p:cNvPr id="497" name="Google Shape;497;p47"/>
          <p:cNvSpPr txBox="1"/>
          <p:nvPr/>
        </p:nvSpPr>
        <p:spPr>
          <a:xfrm>
            <a:off x="2649450" y="380425"/>
            <a:ext cx="4583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Impact"/>
                <a:ea typeface="Impact"/>
                <a:cs typeface="Impact"/>
                <a:sym typeface="Impact"/>
              </a:rPr>
              <a:t>Highest predictive accuracy Models for each sector</a:t>
            </a:r>
            <a:endParaRPr sz="1600">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9"/>
          <p:cNvPicPr preferRelativeResize="0"/>
          <p:nvPr/>
        </p:nvPicPr>
        <p:blipFill>
          <a:blip r:embed="rId3">
            <a:alphaModFix/>
          </a:blip>
          <a:stretch>
            <a:fillRect/>
          </a:stretch>
        </p:blipFill>
        <p:spPr>
          <a:xfrm flipH="1">
            <a:off x="0" y="6350"/>
            <a:ext cx="3925800" cy="5065775"/>
          </a:xfrm>
          <a:prstGeom prst="rect">
            <a:avLst/>
          </a:prstGeom>
          <a:noFill/>
          <a:ln>
            <a:noFill/>
          </a:ln>
        </p:spPr>
      </p:pic>
      <p:pic>
        <p:nvPicPr>
          <p:cNvPr id="177" name="Google Shape;177;p29"/>
          <p:cNvPicPr preferRelativeResize="0"/>
          <p:nvPr/>
        </p:nvPicPr>
        <p:blipFill>
          <a:blip r:embed="rId4">
            <a:alphaModFix/>
          </a:blip>
          <a:stretch>
            <a:fillRect/>
          </a:stretch>
        </p:blipFill>
        <p:spPr>
          <a:xfrm>
            <a:off x="245850" y="830225"/>
            <a:ext cx="3106475" cy="3510725"/>
          </a:xfrm>
          <a:prstGeom prst="rect">
            <a:avLst/>
          </a:prstGeom>
          <a:noFill/>
          <a:ln>
            <a:noFill/>
          </a:ln>
        </p:spPr>
      </p:pic>
      <p:sp>
        <p:nvSpPr>
          <p:cNvPr id="178" name="Google Shape;178;p29"/>
          <p:cNvSpPr txBox="1"/>
          <p:nvPr>
            <p:ph type="title"/>
          </p:nvPr>
        </p:nvSpPr>
        <p:spPr>
          <a:xfrm>
            <a:off x="3986400" y="434600"/>
            <a:ext cx="39258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Agenda</a:t>
            </a:r>
            <a:endParaRPr b="1"/>
          </a:p>
        </p:txBody>
      </p:sp>
      <p:sp>
        <p:nvSpPr>
          <p:cNvPr id="179" name="Google Shape;179;p2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0" name="Google Shape;180;p29"/>
          <p:cNvPicPr preferRelativeResize="0"/>
          <p:nvPr/>
        </p:nvPicPr>
        <p:blipFill rotWithShape="1">
          <a:blip r:embed="rId5">
            <a:alphaModFix/>
          </a:blip>
          <a:srcRect b="0" l="2881" r="4474" t="0"/>
          <a:stretch/>
        </p:blipFill>
        <p:spPr>
          <a:xfrm>
            <a:off x="152400" y="4627300"/>
            <a:ext cx="2427575" cy="444825"/>
          </a:xfrm>
          <a:prstGeom prst="rect">
            <a:avLst/>
          </a:prstGeom>
          <a:noFill/>
          <a:ln>
            <a:noFill/>
          </a:ln>
        </p:spPr>
      </p:pic>
      <p:sp>
        <p:nvSpPr>
          <p:cNvPr id="181" name="Google Shape;181;p29"/>
          <p:cNvSpPr txBox="1"/>
          <p:nvPr/>
        </p:nvSpPr>
        <p:spPr>
          <a:xfrm>
            <a:off x="3843600" y="1294800"/>
            <a:ext cx="4068600" cy="3173400"/>
          </a:xfrm>
          <a:prstGeom prst="rect">
            <a:avLst/>
          </a:prstGeom>
          <a:noFill/>
          <a:ln>
            <a:noFill/>
          </a:ln>
        </p:spPr>
        <p:txBody>
          <a:bodyPr anchorCtr="0" anchor="t" bIns="91425" lIns="91425" spcFirstLastPara="1" rIns="91425" wrap="square" tIns="91425">
            <a:noAutofit/>
          </a:bodyPr>
          <a:lstStyle/>
          <a:p>
            <a:pPr indent="-349250" lvl="0" marL="457200" rtl="0" algn="l">
              <a:lnSpc>
                <a:spcPct val="80000"/>
              </a:lnSpc>
              <a:spcBef>
                <a:spcPts val="800"/>
              </a:spcBef>
              <a:spcAft>
                <a:spcPts val="0"/>
              </a:spcAft>
              <a:buClr>
                <a:schemeClr val="dk2"/>
              </a:buClr>
              <a:buSzPts val="1900"/>
              <a:buFont typeface="Lato"/>
              <a:buChar char="●"/>
            </a:pPr>
            <a:r>
              <a:rPr lang="en" sz="1900">
                <a:latin typeface="Lato"/>
                <a:ea typeface="Lato"/>
                <a:cs typeface="Lato"/>
                <a:sym typeface="Lato"/>
              </a:rPr>
              <a:t>Introduction</a:t>
            </a:r>
            <a:endParaRPr sz="1900">
              <a:latin typeface="Lato"/>
              <a:ea typeface="Lato"/>
              <a:cs typeface="Lato"/>
              <a:sym typeface="Lato"/>
            </a:endParaRPr>
          </a:p>
          <a:p>
            <a:pPr indent="-349250" lvl="0" marL="457200" rtl="0" algn="l">
              <a:lnSpc>
                <a:spcPct val="80000"/>
              </a:lnSpc>
              <a:spcBef>
                <a:spcPts val="1200"/>
              </a:spcBef>
              <a:spcAft>
                <a:spcPts val="0"/>
              </a:spcAft>
              <a:buClr>
                <a:schemeClr val="dk2"/>
              </a:buClr>
              <a:buSzPts val="1900"/>
              <a:buFont typeface="Lato"/>
              <a:buChar char="●"/>
            </a:pPr>
            <a:r>
              <a:rPr lang="en" sz="1900">
                <a:latin typeface="Lato"/>
                <a:ea typeface="Lato"/>
                <a:cs typeface="Lato"/>
                <a:sym typeface="Lato"/>
              </a:rPr>
              <a:t>Hypotheses</a:t>
            </a:r>
            <a:endParaRPr sz="1900">
              <a:latin typeface="Lato"/>
              <a:ea typeface="Lato"/>
              <a:cs typeface="Lato"/>
              <a:sym typeface="Lato"/>
            </a:endParaRPr>
          </a:p>
          <a:p>
            <a:pPr indent="-349250" lvl="0" marL="457200" rtl="0" algn="l">
              <a:lnSpc>
                <a:spcPct val="80000"/>
              </a:lnSpc>
              <a:spcBef>
                <a:spcPts val="1200"/>
              </a:spcBef>
              <a:spcAft>
                <a:spcPts val="0"/>
              </a:spcAft>
              <a:buClr>
                <a:schemeClr val="dk2"/>
              </a:buClr>
              <a:buSzPts val="1900"/>
              <a:buFont typeface="Lato"/>
              <a:buChar char="●"/>
            </a:pPr>
            <a:r>
              <a:rPr lang="en" sz="1900">
                <a:latin typeface="Lato"/>
                <a:ea typeface="Lato"/>
                <a:cs typeface="Lato"/>
                <a:sym typeface="Lato"/>
              </a:rPr>
              <a:t>Methods &amp; Models </a:t>
            </a:r>
            <a:endParaRPr sz="1900">
              <a:latin typeface="Lato"/>
              <a:ea typeface="Lato"/>
              <a:cs typeface="Lato"/>
              <a:sym typeface="Lato"/>
            </a:endParaRPr>
          </a:p>
          <a:p>
            <a:pPr indent="-349250" lvl="0" marL="457200" rtl="0" algn="l">
              <a:lnSpc>
                <a:spcPct val="80000"/>
              </a:lnSpc>
              <a:spcBef>
                <a:spcPts val="1200"/>
              </a:spcBef>
              <a:spcAft>
                <a:spcPts val="0"/>
              </a:spcAft>
              <a:buClr>
                <a:schemeClr val="dk2"/>
              </a:buClr>
              <a:buSzPts val="1900"/>
              <a:buFont typeface="Lato"/>
              <a:buChar char="●"/>
            </a:pPr>
            <a:r>
              <a:rPr lang="en" sz="1900">
                <a:latin typeface="Lato"/>
                <a:ea typeface="Lato"/>
                <a:cs typeface="Lato"/>
                <a:sym typeface="Lato"/>
              </a:rPr>
              <a:t>Overview of process</a:t>
            </a:r>
            <a:endParaRPr sz="1900">
              <a:latin typeface="Lato"/>
              <a:ea typeface="Lato"/>
              <a:cs typeface="Lato"/>
              <a:sym typeface="Lato"/>
            </a:endParaRPr>
          </a:p>
          <a:p>
            <a:pPr indent="-349250" lvl="0" marL="457200" rtl="0" algn="l">
              <a:lnSpc>
                <a:spcPct val="80000"/>
              </a:lnSpc>
              <a:spcBef>
                <a:spcPts val="1200"/>
              </a:spcBef>
              <a:spcAft>
                <a:spcPts val="0"/>
              </a:spcAft>
              <a:buClr>
                <a:schemeClr val="dk2"/>
              </a:buClr>
              <a:buSzPts val="1900"/>
              <a:buFont typeface="Lato"/>
              <a:buChar char="●"/>
            </a:pPr>
            <a:r>
              <a:rPr lang="en" sz="1900">
                <a:latin typeface="Lato"/>
                <a:ea typeface="Lato"/>
                <a:cs typeface="Lato"/>
                <a:sym typeface="Lato"/>
              </a:rPr>
              <a:t>Key findings</a:t>
            </a:r>
            <a:endParaRPr sz="1900">
              <a:latin typeface="Lato"/>
              <a:ea typeface="Lato"/>
              <a:cs typeface="Lato"/>
              <a:sym typeface="Lato"/>
            </a:endParaRPr>
          </a:p>
          <a:p>
            <a:pPr indent="-349250" lvl="0" marL="457200" rtl="0" algn="l">
              <a:lnSpc>
                <a:spcPct val="80000"/>
              </a:lnSpc>
              <a:spcBef>
                <a:spcPts val="1200"/>
              </a:spcBef>
              <a:spcAft>
                <a:spcPts val="0"/>
              </a:spcAft>
              <a:buClr>
                <a:schemeClr val="dk2"/>
              </a:buClr>
              <a:buSzPts val="1900"/>
              <a:buFont typeface="Lato"/>
              <a:buChar char="●"/>
            </a:pPr>
            <a:r>
              <a:rPr lang="en" sz="1900">
                <a:latin typeface="Lato"/>
                <a:ea typeface="Lato"/>
                <a:cs typeface="Lato"/>
                <a:sym typeface="Lato"/>
              </a:rPr>
              <a:t>Details</a:t>
            </a:r>
            <a:endParaRPr sz="1900">
              <a:latin typeface="Lato"/>
              <a:ea typeface="Lato"/>
              <a:cs typeface="Lato"/>
              <a:sym typeface="Lato"/>
            </a:endParaRPr>
          </a:p>
          <a:p>
            <a:pPr indent="-349250" lvl="0" marL="457200" rtl="0" algn="l">
              <a:lnSpc>
                <a:spcPct val="80000"/>
              </a:lnSpc>
              <a:spcBef>
                <a:spcPts val="1200"/>
              </a:spcBef>
              <a:spcAft>
                <a:spcPts val="0"/>
              </a:spcAft>
              <a:buClr>
                <a:schemeClr val="dk2"/>
              </a:buClr>
              <a:buSzPts val="1900"/>
              <a:buFont typeface="Lato"/>
              <a:buChar char="●"/>
            </a:pPr>
            <a:r>
              <a:rPr lang="en" sz="1900">
                <a:latin typeface="Lato"/>
                <a:ea typeface="Lato"/>
                <a:cs typeface="Lato"/>
                <a:sym typeface="Lato"/>
              </a:rPr>
              <a:t>Conclusion</a:t>
            </a:r>
            <a:endParaRPr b="1">
              <a:solidFill>
                <a:srgbClr val="485663"/>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t/>
            </a:r>
            <a:endParaRPr>
              <a:solidFill>
                <a:schemeClr val="dk1"/>
              </a:solidFill>
              <a:latin typeface="Lato"/>
              <a:ea typeface="Lato"/>
              <a:cs typeface="Lato"/>
              <a:sym typeface="Lato"/>
            </a:endParaRPr>
          </a:p>
          <a:p>
            <a:pPr indent="0" lvl="0" marL="0" rtl="0" algn="l">
              <a:spcBef>
                <a:spcPts val="60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nvSpPr>
        <p:spPr>
          <a:xfrm>
            <a:off x="778475" y="616575"/>
            <a:ext cx="785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414141"/>
                </a:solidFill>
                <a:latin typeface="Raleway"/>
                <a:ea typeface="Raleway"/>
                <a:cs typeface="Raleway"/>
                <a:sym typeface="Raleway"/>
              </a:rPr>
              <a:t>Predict portfolios' appreciation or depreciation and i</a:t>
            </a:r>
            <a:r>
              <a:rPr b="1" lang="en" sz="2100">
                <a:solidFill>
                  <a:srgbClr val="414141"/>
                </a:solidFill>
                <a:latin typeface="Raleway"/>
                <a:ea typeface="Raleway"/>
                <a:cs typeface="Raleway"/>
                <a:sym typeface="Raleway"/>
              </a:rPr>
              <a:t>dentify ‘tradable signals’ in financial markets for the investors.</a:t>
            </a:r>
            <a:endParaRPr b="1" sz="2100">
              <a:latin typeface="Raleway"/>
              <a:ea typeface="Raleway"/>
              <a:cs typeface="Raleway"/>
              <a:sym typeface="Raleway"/>
            </a:endParaRPr>
          </a:p>
        </p:txBody>
      </p:sp>
      <p:sp>
        <p:nvSpPr>
          <p:cNvPr id="187" name="Google Shape;187;p3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30"/>
          <p:cNvPicPr preferRelativeResize="0"/>
          <p:nvPr/>
        </p:nvPicPr>
        <p:blipFill rotWithShape="1">
          <a:blip r:embed="rId3">
            <a:alphaModFix/>
          </a:blip>
          <a:srcRect b="0" l="2881" r="4474" t="0"/>
          <a:stretch/>
        </p:blipFill>
        <p:spPr>
          <a:xfrm>
            <a:off x="152400" y="4627300"/>
            <a:ext cx="2427575" cy="444825"/>
          </a:xfrm>
          <a:prstGeom prst="rect">
            <a:avLst/>
          </a:prstGeom>
          <a:noFill/>
          <a:ln>
            <a:noFill/>
          </a:ln>
        </p:spPr>
      </p:pic>
      <p:grpSp>
        <p:nvGrpSpPr>
          <p:cNvPr id="189" name="Google Shape;189;p30"/>
          <p:cNvGrpSpPr/>
          <p:nvPr/>
        </p:nvGrpSpPr>
        <p:grpSpPr>
          <a:xfrm>
            <a:off x="986035" y="1674650"/>
            <a:ext cx="7709613" cy="2641275"/>
            <a:chOff x="909835" y="2055650"/>
            <a:chExt cx="7709613" cy="2641275"/>
          </a:xfrm>
        </p:grpSpPr>
        <p:sp>
          <p:nvSpPr>
            <p:cNvPr id="190" name="Google Shape;190;p30"/>
            <p:cNvSpPr/>
            <p:nvPr/>
          </p:nvSpPr>
          <p:spPr>
            <a:xfrm flipH="1">
              <a:off x="909835" y="2070125"/>
              <a:ext cx="3564000" cy="1191000"/>
            </a:xfrm>
            <a:prstGeom prst="round1Rect">
              <a:avLst>
                <a:gd fmla="val 44222" name="adj"/>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p:nvPr/>
          </p:nvSpPr>
          <p:spPr>
            <a:xfrm>
              <a:off x="4663440" y="2070125"/>
              <a:ext cx="3564000" cy="1191000"/>
            </a:xfrm>
            <a:prstGeom prst="round1Rect">
              <a:avLst>
                <a:gd fmla="val 44222"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0"/>
            <p:cNvSpPr/>
            <p:nvPr/>
          </p:nvSpPr>
          <p:spPr>
            <a:xfrm flipH="1" rot="10800000">
              <a:off x="4663440" y="3505925"/>
              <a:ext cx="3564000" cy="1191000"/>
            </a:xfrm>
            <a:prstGeom prst="round1Rect">
              <a:avLst>
                <a:gd fmla="val 44222" name="adj"/>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rot="10800000">
              <a:off x="909835" y="3505925"/>
              <a:ext cx="3564000" cy="1191000"/>
            </a:xfrm>
            <a:prstGeom prst="round1Rect">
              <a:avLst>
                <a:gd fmla="val 44222" name="adj"/>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nvSpPr>
          <p:spPr>
            <a:xfrm>
              <a:off x="1889075" y="2055650"/>
              <a:ext cx="2199300" cy="475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300">
                  <a:solidFill>
                    <a:schemeClr val="accent2"/>
                  </a:solidFill>
                  <a:latin typeface="Kanit Medium"/>
                  <a:ea typeface="Kanit Medium"/>
                  <a:cs typeface="Kanit Medium"/>
                  <a:sym typeface="Kanit Medium"/>
                </a:rPr>
                <a:t>Dataset</a:t>
              </a:r>
              <a:endParaRPr sz="2300">
                <a:solidFill>
                  <a:schemeClr val="accent2"/>
                </a:solidFill>
                <a:latin typeface="Kanit Medium"/>
                <a:ea typeface="Kanit Medium"/>
                <a:cs typeface="Kanit Medium"/>
                <a:sym typeface="Kanit Medium"/>
              </a:endParaRPr>
            </a:p>
          </p:txBody>
        </p:sp>
        <p:sp>
          <p:nvSpPr>
            <p:cNvPr id="195" name="Google Shape;195;p30"/>
            <p:cNvSpPr txBox="1"/>
            <p:nvPr/>
          </p:nvSpPr>
          <p:spPr>
            <a:xfrm>
              <a:off x="1060675" y="2396750"/>
              <a:ext cx="3027600" cy="600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414141"/>
                  </a:solidFill>
                  <a:latin typeface="Maven Pro"/>
                  <a:ea typeface="Maven Pro"/>
                  <a:cs typeface="Maven Pro"/>
                  <a:sym typeface="Maven Pro"/>
                </a:rPr>
                <a:t>Weekly data spans 10 years from 2006 through end-Jan 2017</a:t>
              </a:r>
              <a:endParaRPr>
                <a:solidFill>
                  <a:srgbClr val="414141"/>
                </a:solidFill>
                <a:latin typeface="Maven Pro"/>
                <a:ea typeface="Maven Pro"/>
                <a:cs typeface="Maven Pro"/>
                <a:sym typeface="Maven Pro"/>
              </a:endParaRPr>
            </a:p>
          </p:txBody>
        </p:sp>
        <p:sp>
          <p:nvSpPr>
            <p:cNvPr id="196" name="Google Shape;196;p30"/>
            <p:cNvSpPr txBox="1"/>
            <p:nvPr/>
          </p:nvSpPr>
          <p:spPr>
            <a:xfrm>
              <a:off x="5055448" y="2055650"/>
              <a:ext cx="3564000" cy="47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rgbClr val="2185C5"/>
                  </a:solidFill>
                  <a:latin typeface="Kanit Medium"/>
                  <a:ea typeface="Kanit Medium"/>
                  <a:cs typeface="Kanit Medium"/>
                  <a:sym typeface="Kanit Medium"/>
                </a:rPr>
                <a:t>3 Fund Types</a:t>
              </a:r>
              <a:endParaRPr sz="2300">
                <a:solidFill>
                  <a:srgbClr val="2185C5"/>
                </a:solidFill>
                <a:latin typeface="Kanit Medium"/>
                <a:ea typeface="Kanit Medium"/>
                <a:cs typeface="Kanit Medium"/>
                <a:sym typeface="Kanit Medium"/>
              </a:endParaRPr>
            </a:p>
          </p:txBody>
        </p:sp>
        <p:sp>
          <p:nvSpPr>
            <p:cNvPr id="197" name="Google Shape;197;p30"/>
            <p:cNvSpPr txBox="1"/>
            <p:nvPr/>
          </p:nvSpPr>
          <p:spPr>
            <a:xfrm>
              <a:off x="5055450" y="2396750"/>
              <a:ext cx="2666700" cy="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14141"/>
                  </a:solidFill>
                  <a:latin typeface="Maven Pro"/>
                  <a:ea typeface="Maven Pro"/>
                  <a:cs typeface="Maven Pro"/>
                  <a:sym typeface="Maven Pro"/>
                </a:rPr>
                <a:t>Institutional mutual fund, ETF, retail mutual fund.</a:t>
              </a:r>
              <a:endParaRPr>
                <a:solidFill>
                  <a:srgbClr val="414141"/>
                </a:solidFill>
                <a:latin typeface="Maven Pro"/>
                <a:ea typeface="Maven Pro"/>
                <a:cs typeface="Maven Pro"/>
                <a:sym typeface="Maven Pro"/>
              </a:endParaRPr>
            </a:p>
          </p:txBody>
        </p:sp>
        <p:sp>
          <p:nvSpPr>
            <p:cNvPr id="198" name="Google Shape;198;p30"/>
            <p:cNvSpPr txBox="1"/>
            <p:nvPr/>
          </p:nvSpPr>
          <p:spPr>
            <a:xfrm>
              <a:off x="1244375" y="3488981"/>
              <a:ext cx="2844000" cy="475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300">
                  <a:solidFill>
                    <a:schemeClr val="accent4"/>
                  </a:solidFill>
                  <a:latin typeface="Kanit Medium"/>
                  <a:ea typeface="Kanit Medium"/>
                  <a:cs typeface="Kanit Medium"/>
                  <a:sym typeface="Kanit Medium"/>
                </a:rPr>
                <a:t>20 Asset Classes</a:t>
              </a:r>
              <a:endParaRPr sz="2300">
                <a:solidFill>
                  <a:schemeClr val="accent4"/>
                </a:solidFill>
                <a:latin typeface="Kanit Medium"/>
                <a:ea typeface="Kanit Medium"/>
                <a:cs typeface="Kanit Medium"/>
                <a:sym typeface="Kanit Medium"/>
              </a:endParaRPr>
            </a:p>
          </p:txBody>
        </p:sp>
        <p:sp>
          <p:nvSpPr>
            <p:cNvPr id="199" name="Google Shape;199;p30"/>
            <p:cNvSpPr txBox="1"/>
            <p:nvPr/>
          </p:nvSpPr>
          <p:spPr>
            <a:xfrm>
              <a:off x="1168475" y="3970375"/>
              <a:ext cx="2919900" cy="600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414141"/>
                  </a:solidFill>
                  <a:latin typeface="Maven Pro"/>
                  <a:ea typeface="Maven Pro"/>
                  <a:cs typeface="Maven Pro"/>
                  <a:sym typeface="Maven Pro"/>
                </a:rPr>
                <a:t>20 sectors in each market, including technology, healthcare, financials etc.</a:t>
              </a:r>
              <a:endParaRPr>
                <a:solidFill>
                  <a:srgbClr val="414141"/>
                </a:solidFill>
                <a:latin typeface="Maven Pro"/>
                <a:ea typeface="Maven Pro"/>
                <a:cs typeface="Maven Pro"/>
                <a:sym typeface="Maven Pro"/>
              </a:endParaRPr>
            </a:p>
          </p:txBody>
        </p:sp>
        <p:sp>
          <p:nvSpPr>
            <p:cNvPr id="200" name="Google Shape;200;p30"/>
            <p:cNvSpPr txBox="1"/>
            <p:nvPr/>
          </p:nvSpPr>
          <p:spPr>
            <a:xfrm>
              <a:off x="5055448" y="3488981"/>
              <a:ext cx="3278400" cy="47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300">
                  <a:solidFill>
                    <a:schemeClr val="accent3"/>
                  </a:solidFill>
                  <a:latin typeface="Kanit Medium"/>
                  <a:ea typeface="Kanit Medium"/>
                  <a:cs typeface="Kanit Medium"/>
                  <a:sym typeface="Kanit Medium"/>
                </a:rPr>
                <a:t>4 Features</a:t>
              </a:r>
              <a:endParaRPr sz="2300">
                <a:solidFill>
                  <a:schemeClr val="accent3"/>
                </a:solidFill>
                <a:latin typeface="Kanit Medium"/>
                <a:ea typeface="Kanit Medium"/>
                <a:cs typeface="Kanit Medium"/>
                <a:sym typeface="Kanit Medium"/>
              </a:endParaRPr>
            </a:p>
          </p:txBody>
        </p:sp>
        <p:sp>
          <p:nvSpPr>
            <p:cNvPr id="201" name="Google Shape;201;p30"/>
            <p:cNvSpPr txBox="1"/>
            <p:nvPr/>
          </p:nvSpPr>
          <p:spPr>
            <a:xfrm>
              <a:off x="5055448" y="3958875"/>
              <a:ext cx="3171900" cy="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14141"/>
                  </a:solidFill>
                  <a:latin typeface="Maven Pro"/>
                  <a:ea typeface="Maven Pro"/>
                  <a:cs typeface="Maven Pro"/>
                  <a:sym typeface="Maven Pro"/>
                </a:rPr>
                <a:t>Funds-flow data including Flow, FlowPct, AssetsEnd, PortfolioChangePct</a:t>
              </a:r>
              <a:endParaRPr>
                <a:solidFill>
                  <a:srgbClr val="414141"/>
                </a:solidFill>
                <a:latin typeface="Maven Pro"/>
                <a:ea typeface="Maven Pro"/>
                <a:cs typeface="Maven Pro"/>
                <a:sym typeface="Maven Pro"/>
              </a:endParaRPr>
            </a:p>
          </p:txBody>
        </p:sp>
        <p:sp>
          <p:nvSpPr>
            <p:cNvPr id="202" name="Google Shape;202;p30"/>
            <p:cNvSpPr/>
            <p:nvPr/>
          </p:nvSpPr>
          <p:spPr>
            <a:xfrm rot="5400000">
              <a:off x="4088373" y="2827242"/>
              <a:ext cx="1041000" cy="1040700"/>
            </a:xfrm>
            <a:prstGeom prst="pie">
              <a:avLst>
                <a:gd fmla="val 10807830"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flipH="1" rot="-5400000">
              <a:off x="4014598" y="2827242"/>
              <a:ext cx="1041000" cy="1040700"/>
            </a:xfrm>
            <a:prstGeom prst="pie">
              <a:avLst>
                <a:gd fmla="val 10807830"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p:nvPr/>
          </p:nvSpPr>
          <p:spPr>
            <a:xfrm flipH="1" rot="5400000">
              <a:off x="4088373" y="2899108"/>
              <a:ext cx="1041000" cy="1040700"/>
            </a:xfrm>
            <a:prstGeom prst="pie">
              <a:avLst>
                <a:gd fmla="val 10807830"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p:nvPr/>
          </p:nvSpPr>
          <p:spPr>
            <a:xfrm rot="-5400000">
              <a:off x="4014598" y="2899108"/>
              <a:ext cx="1041000" cy="1040700"/>
            </a:xfrm>
            <a:prstGeom prst="pie">
              <a:avLst>
                <a:gd fmla="val 10807830" name="adj1"/>
                <a:gd fmla="val 1620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txBox="1"/>
            <p:nvPr/>
          </p:nvSpPr>
          <p:spPr>
            <a:xfrm>
              <a:off x="3978428" y="2944075"/>
              <a:ext cx="593700" cy="40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2000">
                <a:solidFill>
                  <a:srgbClr val="FFFFFF"/>
                </a:solidFill>
                <a:latin typeface="Kanit Medium"/>
                <a:ea typeface="Kanit Medium"/>
                <a:cs typeface="Kanit Medium"/>
                <a:sym typeface="Kanit Medium"/>
              </a:endParaRPr>
            </a:p>
          </p:txBody>
        </p:sp>
        <p:sp>
          <p:nvSpPr>
            <p:cNvPr id="207" name="Google Shape;207;p30"/>
            <p:cNvSpPr txBox="1"/>
            <p:nvPr/>
          </p:nvSpPr>
          <p:spPr>
            <a:xfrm>
              <a:off x="3978428" y="3425448"/>
              <a:ext cx="593700" cy="40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2000">
                <a:solidFill>
                  <a:srgbClr val="FFFFFF"/>
                </a:solidFill>
                <a:latin typeface="Kanit Medium"/>
                <a:ea typeface="Kanit Medium"/>
                <a:cs typeface="Kanit Medium"/>
                <a:sym typeface="Kanit Medium"/>
              </a:endParaRPr>
            </a:p>
          </p:txBody>
        </p:sp>
        <p:sp>
          <p:nvSpPr>
            <p:cNvPr id="208" name="Google Shape;208;p30"/>
            <p:cNvSpPr txBox="1"/>
            <p:nvPr/>
          </p:nvSpPr>
          <p:spPr>
            <a:xfrm>
              <a:off x="4572122" y="3425448"/>
              <a:ext cx="593700" cy="40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rgbClr val="FFFFFF"/>
                </a:solidFill>
                <a:latin typeface="Kanit Medium"/>
                <a:ea typeface="Kanit Medium"/>
                <a:cs typeface="Kanit Medium"/>
                <a:sym typeface="Kanit Medium"/>
              </a:endParaRPr>
            </a:p>
          </p:txBody>
        </p:sp>
      </p:grpSp>
      <p:sp>
        <p:nvSpPr>
          <p:cNvPr id="209" name="Google Shape;209;p30"/>
          <p:cNvSpPr txBox="1"/>
          <p:nvPr>
            <p:ph type="title"/>
          </p:nvPr>
        </p:nvSpPr>
        <p:spPr>
          <a:xfrm>
            <a:off x="778475" y="149475"/>
            <a:ext cx="7702200" cy="46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Introduction</a:t>
            </a:r>
            <a:endParaRPr b="1"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15" name="Google Shape;215;p31"/>
          <p:cNvSpPr txBox="1"/>
          <p:nvPr>
            <p:ph idx="4294967295" type="title"/>
          </p:nvPr>
        </p:nvSpPr>
        <p:spPr>
          <a:xfrm>
            <a:off x="152200" y="2036150"/>
            <a:ext cx="2574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1"/>
                </a:solidFill>
              </a:rPr>
              <a:t>Hypothesis</a:t>
            </a:r>
            <a:endParaRPr b="1" sz="3000">
              <a:solidFill>
                <a:schemeClr val="lt1"/>
              </a:solidFill>
            </a:endParaRPr>
          </a:p>
        </p:txBody>
      </p:sp>
      <p:sp>
        <p:nvSpPr>
          <p:cNvPr id="216" name="Google Shape;216;p31"/>
          <p:cNvSpPr txBox="1"/>
          <p:nvPr/>
        </p:nvSpPr>
        <p:spPr>
          <a:xfrm>
            <a:off x="3330025" y="871250"/>
            <a:ext cx="54906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lt1"/>
                </a:solidFill>
              </a:rPr>
              <a:t>%Portfolio Change could be a predictive outcome for trading signals.</a:t>
            </a:r>
            <a:endParaRPr b="1" sz="1600">
              <a:solidFill>
                <a:schemeClr val="lt1"/>
              </a:solidFill>
            </a:endParaRPr>
          </a:p>
        </p:txBody>
      </p:sp>
      <p:sp>
        <p:nvSpPr>
          <p:cNvPr id="217" name="Google Shape;217;p31"/>
          <p:cNvSpPr/>
          <p:nvPr/>
        </p:nvSpPr>
        <p:spPr>
          <a:xfrm>
            <a:off x="2726200" y="954050"/>
            <a:ext cx="548700" cy="548700"/>
          </a:xfrm>
          <a:prstGeom prst="round1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1"/>
                </a:solidFill>
              </a:rPr>
              <a:t>#1</a:t>
            </a:r>
            <a:endParaRPr b="1" sz="1900">
              <a:solidFill>
                <a:schemeClr val="accent1"/>
              </a:solidFill>
            </a:endParaRPr>
          </a:p>
        </p:txBody>
      </p:sp>
      <p:sp>
        <p:nvSpPr>
          <p:cNvPr id="218" name="Google Shape;218;p31"/>
          <p:cNvSpPr/>
          <p:nvPr/>
        </p:nvSpPr>
        <p:spPr>
          <a:xfrm>
            <a:off x="2726200" y="1836250"/>
            <a:ext cx="548700" cy="548700"/>
          </a:xfrm>
          <a:prstGeom prst="round1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1"/>
                </a:solidFill>
              </a:rPr>
              <a:t>#2</a:t>
            </a:r>
            <a:endParaRPr b="1" sz="1900">
              <a:solidFill>
                <a:schemeClr val="accent1"/>
              </a:solidFill>
            </a:endParaRPr>
          </a:p>
        </p:txBody>
      </p:sp>
      <p:sp>
        <p:nvSpPr>
          <p:cNvPr id="219" name="Google Shape;219;p31"/>
          <p:cNvSpPr/>
          <p:nvPr/>
        </p:nvSpPr>
        <p:spPr>
          <a:xfrm>
            <a:off x="2726200" y="2718450"/>
            <a:ext cx="548700" cy="548700"/>
          </a:xfrm>
          <a:prstGeom prst="round1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1"/>
                </a:solidFill>
              </a:rPr>
              <a:t>#3</a:t>
            </a:r>
            <a:endParaRPr b="1" sz="1900">
              <a:solidFill>
                <a:schemeClr val="accent1"/>
              </a:solidFill>
            </a:endParaRPr>
          </a:p>
        </p:txBody>
      </p:sp>
      <p:sp>
        <p:nvSpPr>
          <p:cNvPr id="220" name="Google Shape;220;p31"/>
          <p:cNvSpPr/>
          <p:nvPr/>
        </p:nvSpPr>
        <p:spPr>
          <a:xfrm>
            <a:off x="2726200" y="3600650"/>
            <a:ext cx="548700" cy="548700"/>
          </a:xfrm>
          <a:prstGeom prst="round1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1"/>
                </a:solidFill>
              </a:rPr>
              <a:t>#4</a:t>
            </a:r>
            <a:endParaRPr b="1" sz="1900">
              <a:solidFill>
                <a:schemeClr val="accent1"/>
              </a:solidFill>
            </a:endParaRPr>
          </a:p>
        </p:txBody>
      </p:sp>
      <p:sp>
        <p:nvSpPr>
          <p:cNvPr id="221" name="Google Shape;221;p31"/>
          <p:cNvSpPr txBox="1"/>
          <p:nvPr/>
        </p:nvSpPr>
        <p:spPr>
          <a:xfrm>
            <a:off x="3330025" y="1753450"/>
            <a:ext cx="54906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lt1"/>
                </a:solidFill>
              </a:rPr>
              <a:t>Prediction for each sector may be captured by different methods/models.</a:t>
            </a:r>
            <a:endParaRPr b="1" sz="1600">
              <a:solidFill>
                <a:schemeClr val="lt1"/>
              </a:solidFill>
            </a:endParaRPr>
          </a:p>
        </p:txBody>
      </p:sp>
      <p:sp>
        <p:nvSpPr>
          <p:cNvPr id="222" name="Google Shape;222;p31"/>
          <p:cNvSpPr txBox="1"/>
          <p:nvPr/>
        </p:nvSpPr>
        <p:spPr>
          <a:xfrm>
            <a:off x="3330025" y="3517850"/>
            <a:ext cx="54906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lt1"/>
                </a:solidFill>
                <a:latin typeface="Raleway ExtraBold"/>
                <a:ea typeface="Raleway ExtraBold"/>
                <a:cs typeface="Raleway ExtraBold"/>
                <a:sym typeface="Raleway ExtraBold"/>
              </a:rPr>
              <a:t>Advanced models are expected to </a:t>
            </a:r>
            <a:r>
              <a:rPr b="1" lang="en" sz="1600">
                <a:solidFill>
                  <a:schemeClr val="lt1"/>
                </a:solidFill>
              </a:rPr>
              <a:t>enhance model predictability.</a:t>
            </a:r>
            <a:endParaRPr b="1" sz="1600">
              <a:solidFill>
                <a:schemeClr val="lt1"/>
              </a:solidFill>
            </a:endParaRPr>
          </a:p>
        </p:txBody>
      </p:sp>
      <p:sp>
        <p:nvSpPr>
          <p:cNvPr id="223" name="Google Shape;223;p31"/>
          <p:cNvSpPr txBox="1"/>
          <p:nvPr/>
        </p:nvSpPr>
        <p:spPr>
          <a:xfrm>
            <a:off x="3330025" y="2635650"/>
            <a:ext cx="54906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lt1"/>
                </a:solidFill>
              </a:rPr>
              <a:t>Explanatory and r</a:t>
            </a:r>
            <a:r>
              <a:rPr b="1" lang="en" sz="1600">
                <a:solidFill>
                  <a:schemeClr val="lt1"/>
                </a:solidFill>
              </a:rPr>
              <a:t>esponse variables of ETF and institutional mutual fund are interdependent.</a:t>
            </a:r>
            <a:endParaRPr b="1" sz="1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Methods &amp; </a:t>
            </a:r>
            <a:r>
              <a:rPr b="1" lang="en"/>
              <a:t>Models</a:t>
            </a:r>
            <a:endParaRPr b="1"/>
          </a:p>
        </p:txBody>
      </p:sp>
      <p:sp>
        <p:nvSpPr>
          <p:cNvPr id="229" name="Google Shape;229;p32"/>
          <p:cNvSpPr/>
          <p:nvPr/>
        </p:nvSpPr>
        <p:spPr>
          <a:xfrm>
            <a:off x="0" y="2952700"/>
            <a:ext cx="7243800" cy="547800"/>
          </a:xfrm>
          <a:prstGeom prst="homePlate">
            <a:avLst>
              <a:gd fmla="val 50000" name="adj"/>
            </a:avLst>
          </a:prstGeom>
          <a:solidFill>
            <a:schemeClr val="accent4"/>
          </a:solidFill>
          <a:ln>
            <a:noFill/>
          </a:ln>
        </p:spPr>
        <p:txBody>
          <a:bodyPr anchorCtr="0" anchor="ctr" bIns="91425" lIns="91425" spcFirstLastPara="1" rIns="91425" wrap="square" tIns="91425">
            <a:noAutofit/>
          </a:bodyPr>
          <a:lstStyle/>
          <a:p>
            <a:pPr indent="457200" lvl="0" marL="457200" rtl="0" algn="l">
              <a:spcBef>
                <a:spcPts val="0"/>
              </a:spcBef>
              <a:spcAft>
                <a:spcPts val="0"/>
              </a:spcAft>
              <a:buNone/>
            </a:pPr>
            <a:r>
              <a:rPr b="1" lang="en" sz="2000">
                <a:solidFill>
                  <a:srgbClr val="FFFFFF"/>
                </a:solidFill>
              </a:rPr>
              <a:t>#2 Long Short-Term Memory (LSTM) Networks</a:t>
            </a:r>
            <a:endParaRPr b="1" sz="2000">
              <a:solidFill>
                <a:srgbClr val="FFFFFF"/>
              </a:solidFill>
            </a:endParaRPr>
          </a:p>
        </p:txBody>
      </p:sp>
      <p:sp>
        <p:nvSpPr>
          <p:cNvPr id="230" name="Google Shape;230;p32"/>
          <p:cNvSpPr/>
          <p:nvPr/>
        </p:nvSpPr>
        <p:spPr>
          <a:xfrm>
            <a:off x="0" y="1300275"/>
            <a:ext cx="6229500" cy="547800"/>
          </a:xfrm>
          <a:prstGeom prst="homePlate">
            <a:avLst>
              <a:gd fmla="val 50000" name="adj"/>
            </a:avLst>
          </a:prstGeom>
          <a:solidFill>
            <a:schemeClr val="accent2"/>
          </a:solidFill>
          <a:ln>
            <a:noFill/>
          </a:ln>
        </p:spPr>
        <p:txBody>
          <a:bodyPr anchorCtr="0" anchor="ctr" bIns="91425" lIns="91425" spcFirstLastPara="1" rIns="91425" wrap="square" tIns="91425">
            <a:noAutofit/>
          </a:bodyPr>
          <a:lstStyle/>
          <a:p>
            <a:pPr indent="457200" lvl="0" marL="457200" rtl="0" algn="l">
              <a:spcBef>
                <a:spcPts val="0"/>
              </a:spcBef>
              <a:spcAft>
                <a:spcPts val="0"/>
              </a:spcAft>
              <a:buNone/>
            </a:pPr>
            <a:r>
              <a:rPr b="1" lang="en" sz="2000">
                <a:solidFill>
                  <a:schemeClr val="lt1"/>
                </a:solidFill>
              </a:rPr>
              <a:t>#</a:t>
            </a:r>
            <a:r>
              <a:rPr b="1" lang="en" sz="2000">
                <a:solidFill>
                  <a:schemeClr val="lt1"/>
                </a:solidFill>
              </a:rPr>
              <a:t>1 VAR (Vector Autoregression) Model</a:t>
            </a:r>
            <a:endParaRPr/>
          </a:p>
        </p:txBody>
      </p:sp>
      <p:sp>
        <p:nvSpPr>
          <p:cNvPr id="231" name="Google Shape;231;p32"/>
          <p:cNvSpPr txBox="1"/>
          <p:nvPr/>
        </p:nvSpPr>
        <p:spPr>
          <a:xfrm>
            <a:off x="893700" y="1848075"/>
            <a:ext cx="7686900" cy="8004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accent2"/>
              </a:buClr>
              <a:buSzPts val="1600"/>
              <a:buChar char="●"/>
            </a:pPr>
            <a:r>
              <a:rPr b="1" lang="en" sz="1600">
                <a:solidFill>
                  <a:schemeClr val="accent2"/>
                </a:solidFill>
              </a:rPr>
              <a:t>Capture the relationship between multiple time series variables. </a:t>
            </a:r>
            <a:endParaRPr b="1" sz="1600">
              <a:solidFill>
                <a:schemeClr val="accent2"/>
              </a:solidFill>
            </a:endParaRPr>
          </a:p>
          <a:p>
            <a:pPr indent="-330200" lvl="0" marL="457200" rtl="0" algn="l">
              <a:lnSpc>
                <a:spcPct val="150000"/>
              </a:lnSpc>
              <a:spcBef>
                <a:spcPts val="0"/>
              </a:spcBef>
              <a:spcAft>
                <a:spcPts val="0"/>
              </a:spcAft>
              <a:buClr>
                <a:schemeClr val="accent2"/>
              </a:buClr>
              <a:buSzPts val="1600"/>
              <a:buChar char="●"/>
            </a:pPr>
            <a:r>
              <a:rPr b="1" lang="en" sz="1600">
                <a:solidFill>
                  <a:schemeClr val="accent2"/>
                </a:solidFill>
              </a:rPr>
              <a:t>Comprise one equation per response variable in the system.</a:t>
            </a:r>
            <a:endParaRPr b="1" sz="1600">
              <a:solidFill>
                <a:schemeClr val="accent2"/>
              </a:solidFill>
              <a:latin typeface="Lato"/>
              <a:ea typeface="Lato"/>
              <a:cs typeface="Lato"/>
              <a:sym typeface="Lato"/>
            </a:endParaRPr>
          </a:p>
        </p:txBody>
      </p:sp>
      <p:sp>
        <p:nvSpPr>
          <p:cNvPr id="232" name="Google Shape;232;p32"/>
          <p:cNvSpPr txBox="1"/>
          <p:nvPr/>
        </p:nvSpPr>
        <p:spPr>
          <a:xfrm>
            <a:off x="893700" y="3500500"/>
            <a:ext cx="7686900" cy="8004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accent4"/>
              </a:buClr>
              <a:buSzPts val="1600"/>
              <a:buChar char="●"/>
            </a:pPr>
            <a:r>
              <a:rPr b="1" lang="en" sz="1600">
                <a:solidFill>
                  <a:schemeClr val="accent4"/>
                </a:solidFill>
              </a:rPr>
              <a:t>S</a:t>
            </a:r>
            <a:r>
              <a:rPr b="1" lang="en" sz="1600">
                <a:solidFill>
                  <a:schemeClr val="accent4"/>
                </a:solidFill>
              </a:rPr>
              <a:t>tore previous information and use it for processing the current input.</a:t>
            </a:r>
            <a:endParaRPr b="1" sz="1600">
              <a:solidFill>
                <a:schemeClr val="accent4"/>
              </a:solidFill>
            </a:endParaRPr>
          </a:p>
          <a:p>
            <a:pPr indent="-330200" lvl="0" marL="457200" rtl="0" algn="l">
              <a:lnSpc>
                <a:spcPct val="150000"/>
              </a:lnSpc>
              <a:spcBef>
                <a:spcPts val="0"/>
              </a:spcBef>
              <a:spcAft>
                <a:spcPts val="0"/>
              </a:spcAft>
              <a:buClr>
                <a:schemeClr val="accent4"/>
              </a:buClr>
              <a:buSzPts val="1600"/>
              <a:buChar char="●"/>
            </a:pPr>
            <a:r>
              <a:rPr b="1" lang="en" sz="1600">
                <a:solidFill>
                  <a:schemeClr val="accent4"/>
                </a:solidFill>
              </a:rPr>
              <a:t>Able to l</a:t>
            </a:r>
            <a:r>
              <a:rPr b="1" lang="en" sz="1600">
                <a:solidFill>
                  <a:schemeClr val="accent4"/>
                </a:solidFill>
              </a:rPr>
              <a:t>earn long-term order dependencies.</a:t>
            </a:r>
            <a:endParaRPr b="1" sz="1600">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p:nvPr/>
        </p:nvSpPr>
        <p:spPr>
          <a:xfrm>
            <a:off x="2336450" y="3594200"/>
            <a:ext cx="3099900" cy="444900"/>
          </a:xfrm>
          <a:prstGeom prst="wedgeRoundRectCallout">
            <a:avLst>
              <a:gd fmla="val 57673" name="adj1"/>
              <a:gd fmla="val -11222" name="adj2"/>
              <a:gd fmla="val 0" name="adj3"/>
            </a:avLst>
          </a:prstGeom>
          <a:solidFill>
            <a:srgbClr val="849B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Return(t) - Return(t-1) &lt; - 0.1</a:t>
            </a:r>
            <a:endParaRPr b="1">
              <a:solidFill>
                <a:schemeClr val="lt1"/>
              </a:solidFill>
            </a:endParaRPr>
          </a:p>
        </p:txBody>
      </p:sp>
      <p:sp>
        <p:nvSpPr>
          <p:cNvPr id="238" name="Google Shape;238;p33"/>
          <p:cNvSpPr/>
          <p:nvPr/>
        </p:nvSpPr>
        <p:spPr>
          <a:xfrm>
            <a:off x="2336450" y="3073200"/>
            <a:ext cx="3099900" cy="444900"/>
          </a:xfrm>
          <a:prstGeom prst="wedgeRoundRectCallout">
            <a:avLst>
              <a:gd fmla="val 57673" name="adj1"/>
              <a:gd fmla="val -11222" name="adj2"/>
              <a:gd fmla="val 0" name="adj3"/>
            </a:avLst>
          </a:prstGeom>
          <a:solidFill>
            <a:srgbClr val="849B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Return(t) - Return(t-1) </a:t>
            </a:r>
            <a:r>
              <a:rPr b="1" lang="en">
                <a:solidFill>
                  <a:schemeClr val="lt1"/>
                </a:solidFill>
              </a:rPr>
              <a:t>&gt;</a:t>
            </a:r>
            <a:r>
              <a:rPr b="1" lang="en">
                <a:solidFill>
                  <a:schemeClr val="lt1"/>
                </a:solidFill>
              </a:rPr>
              <a:t> 0.1</a:t>
            </a:r>
            <a:endParaRPr b="1">
              <a:solidFill>
                <a:schemeClr val="lt1"/>
              </a:solidFill>
            </a:endParaRPr>
          </a:p>
        </p:txBody>
      </p:sp>
      <p:sp>
        <p:nvSpPr>
          <p:cNvPr id="239" name="Google Shape;239;p33"/>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33"/>
          <p:cNvSpPr txBox="1"/>
          <p:nvPr>
            <p:ph type="title"/>
          </p:nvPr>
        </p:nvSpPr>
        <p:spPr>
          <a:xfrm>
            <a:off x="665100" y="282188"/>
            <a:ext cx="7628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Overview of Process</a:t>
            </a:r>
            <a:endParaRPr b="1"/>
          </a:p>
        </p:txBody>
      </p:sp>
      <p:pic>
        <p:nvPicPr>
          <p:cNvPr id="241" name="Google Shape;241;p33"/>
          <p:cNvPicPr preferRelativeResize="0"/>
          <p:nvPr/>
        </p:nvPicPr>
        <p:blipFill rotWithShape="1">
          <a:blip r:embed="rId3">
            <a:alphaModFix/>
          </a:blip>
          <a:srcRect b="0" l="2881" r="4474" t="0"/>
          <a:stretch/>
        </p:blipFill>
        <p:spPr>
          <a:xfrm>
            <a:off x="152400" y="4627300"/>
            <a:ext cx="2427575" cy="444825"/>
          </a:xfrm>
          <a:prstGeom prst="rect">
            <a:avLst/>
          </a:prstGeom>
          <a:noFill/>
          <a:ln>
            <a:noFill/>
          </a:ln>
        </p:spPr>
      </p:pic>
      <p:sp>
        <p:nvSpPr>
          <p:cNvPr id="242" name="Google Shape;242;p33"/>
          <p:cNvSpPr/>
          <p:nvPr/>
        </p:nvSpPr>
        <p:spPr>
          <a:xfrm>
            <a:off x="6583223" y="1316274"/>
            <a:ext cx="2346300" cy="501900"/>
          </a:xfrm>
          <a:prstGeom prst="chevron">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b="1" lang="en" sz="2000">
                <a:solidFill>
                  <a:schemeClr val="lt1"/>
                </a:solidFill>
                <a:latin typeface="Raleway"/>
                <a:ea typeface="Raleway"/>
                <a:cs typeface="Raleway"/>
                <a:sym typeface="Raleway"/>
              </a:rPr>
              <a:t>LSTM</a:t>
            </a:r>
            <a:endParaRPr b="1" sz="2000">
              <a:solidFill>
                <a:schemeClr val="lt1"/>
              </a:solidFill>
              <a:latin typeface="Lato"/>
              <a:ea typeface="Lato"/>
              <a:cs typeface="Lato"/>
              <a:sym typeface="Lato"/>
            </a:endParaRPr>
          </a:p>
        </p:txBody>
      </p:sp>
      <p:sp>
        <p:nvSpPr>
          <p:cNvPr id="243" name="Google Shape;243;p33"/>
          <p:cNvSpPr txBox="1"/>
          <p:nvPr/>
        </p:nvSpPr>
        <p:spPr>
          <a:xfrm>
            <a:off x="7052427" y="1890545"/>
            <a:ext cx="1693200" cy="1030200"/>
          </a:xfrm>
          <a:prstGeom prst="rect">
            <a:avLst/>
          </a:prstGeom>
          <a:noFill/>
          <a:ln>
            <a:noFill/>
          </a:ln>
        </p:spPr>
        <p:txBody>
          <a:bodyPr anchorCtr="0" anchor="t" bIns="91425" lIns="91425" spcFirstLastPara="1" rIns="91425" wrap="square" tIns="91425">
            <a:noAutofit/>
          </a:bodyPr>
          <a:lstStyle/>
          <a:p>
            <a:pPr indent="0" lvl="0" marL="0" rtl="0" algn="l">
              <a:spcBef>
                <a:spcPts val="800"/>
              </a:spcBef>
              <a:spcAft>
                <a:spcPts val="1200"/>
              </a:spcAft>
              <a:buNone/>
            </a:pPr>
            <a:r>
              <a:rPr b="1" lang="en">
                <a:latin typeface="Lato"/>
                <a:ea typeface="Lato"/>
                <a:cs typeface="Lato"/>
                <a:sym typeface="Lato"/>
              </a:rPr>
              <a:t>Cross-market </a:t>
            </a:r>
            <a:r>
              <a:rPr b="1" lang="en">
                <a:solidFill>
                  <a:schemeClr val="accent4"/>
                </a:solidFill>
                <a:latin typeface="Lato"/>
                <a:ea typeface="Lato"/>
                <a:cs typeface="Lato"/>
                <a:sym typeface="Lato"/>
              </a:rPr>
              <a:t>with  MA(4)</a:t>
            </a:r>
            <a:r>
              <a:rPr b="1" lang="en">
                <a:solidFill>
                  <a:schemeClr val="accent3"/>
                </a:solidFill>
                <a:latin typeface="Lato"/>
                <a:ea typeface="Lato"/>
                <a:cs typeface="Lato"/>
                <a:sym typeface="Lato"/>
              </a:rPr>
              <a:t> </a:t>
            </a:r>
            <a:r>
              <a:rPr b="1" lang="en">
                <a:latin typeface="Lato"/>
                <a:ea typeface="Lato"/>
                <a:cs typeface="Lato"/>
                <a:sym typeface="Lato"/>
              </a:rPr>
              <a:t>variable</a:t>
            </a:r>
            <a:endParaRPr b="1" sz="1200">
              <a:solidFill>
                <a:schemeClr val="dk1"/>
              </a:solidFill>
              <a:latin typeface="Lato"/>
              <a:ea typeface="Lato"/>
              <a:cs typeface="Lato"/>
              <a:sym typeface="Lato"/>
            </a:endParaRPr>
          </a:p>
        </p:txBody>
      </p:sp>
      <p:sp>
        <p:nvSpPr>
          <p:cNvPr id="244" name="Google Shape;244;p33"/>
          <p:cNvSpPr/>
          <p:nvPr/>
        </p:nvSpPr>
        <p:spPr>
          <a:xfrm>
            <a:off x="4429617" y="1316274"/>
            <a:ext cx="2346300" cy="5019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b="1" lang="en" sz="2000">
                <a:solidFill>
                  <a:schemeClr val="lt1"/>
                </a:solidFill>
                <a:latin typeface="Raleway"/>
                <a:ea typeface="Raleway"/>
                <a:cs typeface="Raleway"/>
                <a:sym typeface="Raleway"/>
              </a:rPr>
              <a:t>VAR Model 3</a:t>
            </a:r>
            <a:endParaRPr b="1" sz="2000">
              <a:solidFill>
                <a:schemeClr val="lt1"/>
              </a:solidFill>
              <a:latin typeface="Lato"/>
              <a:ea typeface="Lato"/>
              <a:cs typeface="Lato"/>
              <a:sym typeface="Lato"/>
            </a:endParaRPr>
          </a:p>
        </p:txBody>
      </p:sp>
      <p:sp>
        <p:nvSpPr>
          <p:cNvPr id="245" name="Google Shape;245;p33"/>
          <p:cNvSpPr txBox="1"/>
          <p:nvPr/>
        </p:nvSpPr>
        <p:spPr>
          <a:xfrm>
            <a:off x="4746421" y="1890545"/>
            <a:ext cx="1693200" cy="1030200"/>
          </a:xfrm>
          <a:prstGeom prst="rect">
            <a:avLst/>
          </a:prstGeom>
          <a:noFill/>
          <a:ln>
            <a:noFill/>
          </a:ln>
        </p:spPr>
        <p:txBody>
          <a:bodyPr anchorCtr="0" anchor="t" bIns="91425" lIns="91425" spcFirstLastPara="1" rIns="91425" wrap="square" tIns="91425">
            <a:noAutofit/>
          </a:bodyPr>
          <a:lstStyle/>
          <a:p>
            <a:pPr indent="0" lvl="0" marL="0" rtl="0" algn="l">
              <a:spcBef>
                <a:spcPts val="800"/>
              </a:spcBef>
              <a:spcAft>
                <a:spcPts val="1200"/>
              </a:spcAft>
              <a:buNone/>
            </a:pPr>
            <a:r>
              <a:rPr b="1" lang="en">
                <a:latin typeface="Lato"/>
                <a:ea typeface="Lato"/>
                <a:cs typeface="Lato"/>
                <a:sym typeface="Lato"/>
              </a:rPr>
              <a:t>Cross-market </a:t>
            </a:r>
            <a:r>
              <a:rPr b="1" lang="en">
                <a:solidFill>
                  <a:schemeClr val="accent5"/>
                </a:solidFill>
                <a:latin typeface="Lato"/>
                <a:ea typeface="Lato"/>
                <a:cs typeface="Lato"/>
                <a:sym typeface="Lato"/>
              </a:rPr>
              <a:t>with  MA(4) &amp; market indices</a:t>
            </a:r>
            <a:r>
              <a:rPr b="1" lang="en">
                <a:latin typeface="Lato"/>
                <a:ea typeface="Lato"/>
                <a:cs typeface="Lato"/>
                <a:sym typeface="Lato"/>
              </a:rPr>
              <a:t> variable</a:t>
            </a:r>
            <a:endParaRPr b="1" sz="1200">
              <a:solidFill>
                <a:schemeClr val="dk1"/>
              </a:solidFill>
              <a:latin typeface="Lato"/>
              <a:ea typeface="Lato"/>
              <a:cs typeface="Lato"/>
              <a:sym typeface="Lato"/>
            </a:endParaRPr>
          </a:p>
        </p:txBody>
      </p:sp>
      <p:sp>
        <p:nvSpPr>
          <p:cNvPr id="246" name="Google Shape;246;p33"/>
          <p:cNvSpPr/>
          <p:nvPr/>
        </p:nvSpPr>
        <p:spPr>
          <a:xfrm>
            <a:off x="2276010" y="1316274"/>
            <a:ext cx="2346300" cy="5019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b="1" lang="en" sz="2000">
                <a:solidFill>
                  <a:schemeClr val="lt1"/>
                </a:solidFill>
                <a:latin typeface="Raleway"/>
                <a:ea typeface="Raleway"/>
                <a:cs typeface="Raleway"/>
                <a:sym typeface="Raleway"/>
              </a:rPr>
              <a:t>VAR Model 2</a:t>
            </a:r>
            <a:endParaRPr b="1" sz="2000">
              <a:solidFill>
                <a:schemeClr val="lt1"/>
              </a:solidFill>
              <a:latin typeface="Lato"/>
              <a:ea typeface="Lato"/>
              <a:cs typeface="Lato"/>
              <a:sym typeface="Lato"/>
            </a:endParaRPr>
          </a:p>
        </p:txBody>
      </p:sp>
      <p:sp>
        <p:nvSpPr>
          <p:cNvPr id="247" name="Google Shape;247;p33"/>
          <p:cNvSpPr txBox="1"/>
          <p:nvPr/>
        </p:nvSpPr>
        <p:spPr>
          <a:xfrm>
            <a:off x="2526038" y="1890545"/>
            <a:ext cx="1716600" cy="1030200"/>
          </a:xfrm>
          <a:prstGeom prst="rect">
            <a:avLst/>
          </a:prstGeom>
          <a:noFill/>
          <a:ln>
            <a:noFill/>
          </a:ln>
        </p:spPr>
        <p:txBody>
          <a:bodyPr anchorCtr="0" anchor="t" bIns="91425" lIns="91425" spcFirstLastPara="1" rIns="91425" wrap="square" tIns="91425">
            <a:noAutofit/>
          </a:bodyPr>
          <a:lstStyle/>
          <a:p>
            <a:pPr indent="0" lvl="0" marL="0" rtl="0" algn="l">
              <a:spcBef>
                <a:spcPts val="800"/>
              </a:spcBef>
              <a:spcAft>
                <a:spcPts val="1200"/>
              </a:spcAft>
              <a:buNone/>
            </a:pPr>
            <a:r>
              <a:rPr b="1" lang="en">
                <a:latin typeface="Lato"/>
                <a:ea typeface="Lato"/>
                <a:cs typeface="Lato"/>
                <a:sym typeface="Lato"/>
              </a:rPr>
              <a:t>Cross-market </a:t>
            </a:r>
            <a:r>
              <a:rPr b="1" lang="en">
                <a:solidFill>
                  <a:schemeClr val="accent1"/>
                </a:solidFill>
                <a:latin typeface="Lato"/>
                <a:ea typeface="Lato"/>
                <a:cs typeface="Lato"/>
                <a:sym typeface="Lato"/>
              </a:rPr>
              <a:t>with  MA(4)</a:t>
            </a:r>
            <a:endParaRPr b="1" sz="1200">
              <a:solidFill>
                <a:schemeClr val="accent1"/>
              </a:solidFill>
              <a:latin typeface="Lato"/>
              <a:ea typeface="Lato"/>
              <a:cs typeface="Lato"/>
              <a:sym typeface="Lato"/>
            </a:endParaRPr>
          </a:p>
        </p:txBody>
      </p:sp>
      <p:sp>
        <p:nvSpPr>
          <p:cNvPr id="248" name="Google Shape;248;p33"/>
          <p:cNvSpPr/>
          <p:nvPr/>
        </p:nvSpPr>
        <p:spPr>
          <a:xfrm>
            <a:off x="-48800" y="1316360"/>
            <a:ext cx="2517600" cy="501900"/>
          </a:xfrm>
          <a:prstGeom prst="homePlat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b="1" lang="en" sz="2000">
                <a:solidFill>
                  <a:schemeClr val="lt1"/>
                </a:solidFill>
                <a:latin typeface="Raleway"/>
                <a:ea typeface="Raleway"/>
                <a:cs typeface="Raleway"/>
                <a:sym typeface="Raleway"/>
              </a:rPr>
              <a:t>VAR Model 1</a:t>
            </a:r>
            <a:endParaRPr b="1" sz="2000">
              <a:solidFill>
                <a:schemeClr val="lt1"/>
              </a:solidFill>
              <a:latin typeface="Raleway"/>
              <a:ea typeface="Raleway"/>
              <a:cs typeface="Raleway"/>
              <a:sym typeface="Raleway"/>
            </a:endParaRPr>
          </a:p>
        </p:txBody>
      </p:sp>
      <p:sp>
        <p:nvSpPr>
          <p:cNvPr id="249" name="Google Shape;249;p33"/>
          <p:cNvSpPr txBox="1"/>
          <p:nvPr/>
        </p:nvSpPr>
        <p:spPr>
          <a:xfrm>
            <a:off x="164925" y="1890506"/>
            <a:ext cx="1957500" cy="103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1200"/>
              </a:spcAft>
              <a:buNone/>
            </a:pPr>
            <a:r>
              <a:rPr b="1" lang="en">
                <a:latin typeface="Lato"/>
                <a:ea typeface="Lato"/>
                <a:cs typeface="Lato"/>
                <a:sym typeface="Lato"/>
              </a:rPr>
              <a:t>Cross-market </a:t>
            </a:r>
            <a:r>
              <a:rPr b="1" lang="en">
                <a:solidFill>
                  <a:schemeClr val="accent2"/>
                </a:solidFill>
                <a:latin typeface="Lato"/>
                <a:ea typeface="Lato"/>
                <a:cs typeface="Lato"/>
                <a:sym typeface="Lato"/>
              </a:rPr>
              <a:t>without  MA(4)</a:t>
            </a:r>
            <a:endParaRPr b="1" sz="1300">
              <a:solidFill>
                <a:schemeClr val="accent2"/>
              </a:solidFill>
              <a:latin typeface="Lato"/>
              <a:ea typeface="Lato"/>
              <a:cs typeface="Lato"/>
              <a:sym typeface="Lato"/>
            </a:endParaRPr>
          </a:p>
        </p:txBody>
      </p:sp>
      <p:sp>
        <p:nvSpPr>
          <p:cNvPr id="250" name="Google Shape;250;p33"/>
          <p:cNvSpPr/>
          <p:nvPr/>
        </p:nvSpPr>
        <p:spPr>
          <a:xfrm>
            <a:off x="322225" y="3073100"/>
            <a:ext cx="1874100" cy="1487100"/>
          </a:xfrm>
          <a:prstGeom prst="roundRect">
            <a:avLst>
              <a:gd fmla="val 16667" name="adj"/>
            </a:avLst>
          </a:prstGeom>
          <a:solidFill>
            <a:srgbClr val="849B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rPr>
              <a:t>Evaluate Model </a:t>
            </a:r>
            <a:endParaRPr b="1" sz="1600">
              <a:solidFill>
                <a:schemeClr val="lt1"/>
              </a:solidFill>
            </a:endParaRPr>
          </a:p>
          <a:p>
            <a:pPr indent="0" lvl="0" marL="0" rtl="0" algn="ctr">
              <a:spcBef>
                <a:spcPts val="0"/>
              </a:spcBef>
              <a:spcAft>
                <a:spcPts val="0"/>
              </a:spcAft>
              <a:buNone/>
            </a:pPr>
            <a:r>
              <a:rPr b="1" lang="en" sz="1600">
                <a:solidFill>
                  <a:schemeClr val="lt1"/>
                </a:solidFill>
              </a:rPr>
              <a:t>Predictability</a:t>
            </a:r>
            <a:endParaRPr b="1" sz="1600">
              <a:solidFill>
                <a:schemeClr val="lt1"/>
              </a:solidFill>
            </a:endParaRPr>
          </a:p>
        </p:txBody>
      </p:sp>
      <p:sp>
        <p:nvSpPr>
          <p:cNvPr id="251" name="Google Shape;251;p33"/>
          <p:cNvSpPr/>
          <p:nvPr/>
        </p:nvSpPr>
        <p:spPr>
          <a:xfrm>
            <a:off x="2336450" y="4115200"/>
            <a:ext cx="3099900" cy="444900"/>
          </a:xfrm>
          <a:prstGeom prst="wedgeRoundRectCallout">
            <a:avLst>
              <a:gd fmla="val 57673" name="adj1"/>
              <a:gd fmla="val -11222" name="adj2"/>
              <a:gd fmla="val 0" name="adj3"/>
            </a:avLst>
          </a:prstGeom>
          <a:solidFill>
            <a:srgbClr val="849B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-0.1 </a:t>
            </a:r>
            <a:r>
              <a:rPr b="1" lang="en" sz="1200">
                <a:solidFill>
                  <a:schemeClr val="lt1"/>
                </a:solidFill>
              </a:rPr>
              <a:t>≤</a:t>
            </a:r>
            <a:r>
              <a:rPr b="1" lang="en">
                <a:solidFill>
                  <a:schemeClr val="lt1"/>
                </a:solidFill>
              </a:rPr>
              <a:t> </a:t>
            </a:r>
            <a:r>
              <a:rPr b="1" lang="en">
                <a:solidFill>
                  <a:schemeClr val="lt1"/>
                </a:solidFill>
              </a:rPr>
              <a:t>Return(t) - Return(t-1) </a:t>
            </a:r>
            <a:r>
              <a:rPr b="1" lang="en" sz="1200">
                <a:solidFill>
                  <a:schemeClr val="lt1"/>
                </a:solidFill>
              </a:rPr>
              <a:t>≤</a:t>
            </a:r>
            <a:r>
              <a:rPr b="1" lang="en">
                <a:solidFill>
                  <a:schemeClr val="lt1"/>
                </a:solidFill>
              </a:rPr>
              <a:t> 0.1 </a:t>
            </a:r>
            <a:endParaRPr b="1">
              <a:solidFill>
                <a:schemeClr val="lt1"/>
              </a:solidFill>
            </a:endParaRPr>
          </a:p>
        </p:txBody>
      </p:sp>
      <p:sp>
        <p:nvSpPr>
          <p:cNvPr id="252" name="Google Shape;252;p33"/>
          <p:cNvSpPr/>
          <p:nvPr/>
        </p:nvSpPr>
        <p:spPr>
          <a:xfrm>
            <a:off x="5755150" y="3073100"/>
            <a:ext cx="3099900" cy="444900"/>
          </a:xfrm>
          <a:prstGeom prst="roundRect">
            <a:avLst>
              <a:gd fmla="val 16667" name="adj"/>
            </a:avLst>
          </a:prstGeom>
          <a:solidFill>
            <a:srgbClr val="849B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1: Increase in portfolio return</a:t>
            </a:r>
            <a:endParaRPr b="1">
              <a:solidFill>
                <a:schemeClr val="lt1"/>
              </a:solidFill>
            </a:endParaRPr>
          </a:p>
        </p:txBody>
      </p:sp>
      <p:sp>
        <p:nvSpPr>
          <p:cNvPr id="253" name="Google Shape;253;p33"/>
          <p:cNvSpPr/>
          <p:nvPr/>
        </p:nvSpPr>
        <p:spPr>
          <a:xfrm>
            <a:off x="5755150" y="4115200"/>
            <a:ext cx="3099900" cy="444900"/>
          </a:xfrm>
          <a:prstGeom prst="roundRect">
            <a:avLst>
              <a:gd fmla="val 16667" name="adj"/>
            </a:avLst>
          </a:prstGeom>
          <a:solidFill>
            <a:srgbClr val="849B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0: Unchanged</a:t>
            </a:r>
            <a:endParaRPr b="1">
              <a:solidFill>
                <a:schemeClr val="lt1"/>
              </a:solidFill>
            </a:endParaRPr>
          </a:p>
        </p:txBody>
      </p:sp>
      <p:sp>
        <p:nvSpPr>
          <p:cNvPr id="254" name="Google Shape;254;p33"/>
          <p:cNvSpPr/>
          <p:nvPr/>
        </p:nvSpPr>
        <p:spPr>
          <a:xfrm>
            <a:off x="5755150" y="3594150"/>
            <a:ext cx="3099900" cy="444900"/>
          </a:xfrm>
          <a:prstGeom prst="roundRect">
            <a:avLst>
              <a:gd fmla="val 16667" name="adj"/>
            </a:avLst>
          </a:prstGeom>
          <a:solidFill>
            <a:srgbClr val="849B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-1: Decrease in portfolio return</a:t>
            </a:r>
            <a:endParaRPr b="1">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p:nvPr/>
        </p:nvSpPr>
        <p:spPr>
          <a:xfrm flipH="1">
            <a:off x="4695213" y="1572238"/>
            <a:ext cx="647700" cy="647700"/>
          </a:xfrm>
          <a:prstGeom prst="round2DiagRect">
            <a:avLst>
              <a:gd fmla="val 20472"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0" name="Google Shape;260;p34"/>
          <p:cNvPicPr preferRelativeResize="0"/>
          <p:nvPr/>
        </p:nvPicPr>
        <p:blipFill>
          <a:blip r:embed="rId3">
            <a:alphaModFix/>
          </a:blip>
          <a:stretch>
            <a:fillRect/>
          </a:stretch>
        </p:blipFill>
        <p:spPr>
          <a:xfrm>
            <a:off x="4685050" y="1572250"/>
            <a:ext cx="647700" cy="647700"/>
          </a:xfrm>
          <a:prstGeom prst="rect">
            <a:avLst/>
          </a:prstGeom>
          <a:noFill/>
          <a:ln>
            <a:noFill/>
          </a:ln>
        </p:spPr>
      </p:pic>
      <p:sp>
        <p:nvSpPr>
          <p:cNvPr id="261" name="Google Shape;261;p34"/>
          <p:cNvSpPr/>
          <p:nvPr/>
        </p:nvSpPr>
        <p:spPr>
          <a:xfrm flipH="1">
            <a:off x="713562" y="1572238"/>
            <a:ext cx="647700" cy="647700"/>
          </a:xfrm>
          <a:prstGeom prst="round2DiagRect">
            <a:avLst>
              <a:gd fmla="val 20472"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4"/>
          <p:cNvSpPr/>
          <p:nvPr/>
        </p:nvSpPr>
        <p:spPr>
          <a:xfrm flipH="1">
            <a:off x="713562" y="3092038"/>
            <a:ext cx="647700" cy="647700"/>
          </a:xfrm>
          <a:prstGeom prst="round2DiagRect">
            <a:avLst>
              <a:gd fmla="val 20472"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263" name="Google Shape;263;p34"/>
          <p:cNvSpPr txBox="1"/>
          <p:nvPr/>
        </p:nvSpPr>
        <p:spPr>
          <a:xfrm>
            <a:off x="3832088" y="2231025"/>
            <a:ext cx="2373900" cy="531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300">
                <a:solidFill>
                  <a:schemeClr val="accent5"/>
                </a:solidFill>
                <a:latin typeface="Kanit Medium"/>
                <a:ea typeface="Kanit Medium"/>
                <a:cs typeface="Kanit Medium"/>
                <a:sym typeface="Kanit Medium"/>
              </a:rPr>
              <a:t>02</a:t>
            </a:r>
            <a:endParaRPr sz="2300">
              <a:solidFill>
                <a:schemeClr val="accent5"/>
              </a:solidFill>
              <a:latin typeface="Kanit Medium"/>
              <a:ea typeface="Kanit Medium"/>
              <a:cs typeface="Kanit Medium"/>
              <a:sym typeface="Kanit Medium"/>
            </a:endParaRPr>
          </a:p>
        </p:txBody>
      </p:sp>
      <p:sp>
        <p:nvSpPr>
          <p:cNvPr id="264" name="Google Shape;264;p34"/>
          <p:cNvSpPr txBox="1"/>
          <p:nvPr/>
        </p:nvSpPr>
        <p:spPr>
          <a:xfrm>
            <a:off x="5546508" y="1739175"/>
            <a:ext cx="2793300" cy="7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14141"/>
                </a:solidFill>
                <a:latin typeface="Lato"/>
                <a:ea typeface="Lato"/>
                <a:cs typeface="Lato"/>
                <a:sym typeface="Lato"/>
              </a:rPr>
              <a:t>Applying moving average removes </a:t>
            </a:r>
            <a:r>
              <a:rPr lang="en">
                <a:solidFill>
                  <a:srgbClr val="414141"/>
                </a:solidFill>
                <a:latin typeface="Lato"/>
                <a:ea typeface="Lato"/>
                <a:cs typeface="Lato"/>
                <a:sym typeface="Lato"/>
              </a:rPr>
              <a:t>volatility</a:t>
            </a:r>
            <a:r>
              <a:rPr lang="en">
                <a:solidFill>
                  <a:srgbClr val="414141"/>
                </a:solidFill>
                <a:latin typeface="Lato"/>
                <a:ea typeface="Lato"/>
                <a:cs typeface="Lato"/>
                <a:sym typeface="Lato"/>
              </a:rPr>
              <a:t> and increases prediction accuracy.</a:t>
            </a:r>
            <a:endParaRPr>
              <a:solidFill>
                <a:srgbClr val="414141"/>
              </a:solidFill>
              <a:latin typeface="Lato"/>
              <a:ea typeface="Lato"/>
              <a:cs typeface="Lato"/>
              <a:sym typeface="Lato"/>
            </a:endParaRPr>
          </a:p>
        </p:txBody>
      </p:sp>
      <p:sp>
        <p:nvSpPr>
          <p:cNvPr id="265" name="Google Shape;265;p34"/>
          <p:cNvSpPr txBox="1"/>
          <p:nvPr/>
        </p:nvSpPr>
        <p:spPr>
          <a:xfrm>
            <a:off x="-149538" y="2231025"/>
            <a:ext cx="2373900" cy="531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300">
                <a:solidFill>
                  <a:srgbClr val="7ECEFD"/>
                </a:solidFill>
                <a:latin typeface="Kanit Medium"/>
                <a:ea typeface="Kanit Medium"/>
                <a:cs typeface="Kanit Medium"/>
                <a:sym typeface="Kanit Medium"/>
              </a:rPr>
              <a:t>01</a:t>
            </a:r>
            <a:endParaRPr sz="2300">
              <a:solidFill>
                <a:srgbClr val="7ECEFD"/>
              </a:solidFill>
              <a:latin typeface="Kanit Medium"/>
              <a:ea typeface="Kanit Medium"/>
              <a:cs typeface="Kanit Medium"/>
              <a:sym typeface="Kanit Medium"/>
            </a:endParaRPr>
          </a:p>
        </p:txBody>
      </p:sp>
      <p:sp>
        <p:nvSpPr>
          <p:cNvPr id="266" name="Google Shape;266;p34"/>
          <p:cNvSpPr txBox="1"/>
          <p:nvPr/>
        </p:nvSpPr>
        <p:spPr>
          <a:xfrm>
            <a:off x="1573252" y="1739175"/>
            <a:ext cx="2793300" cy="7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14141"/>
                </a:solidFill>
                <a:latin typeface="Lato"/>
                <a:ea typeface="Lato"/>
                <a:cs typeface="Lato"/>
                <a:sym typeface="Lato"/>
              </a:rPr>
              <a:t>Converting actual values into  classification labels  helps  identify tradable signals.</a:t>
            </a:r>
            <a:endParaRPr>
              <a:solidFill>
                <a:srgbClr val="414141"/>
              </a:solidFill>
              <a:latin typeface="Lato"/>
              <a:ea typeface="Lato"/>
              <a:cs typeface="Lato"/>
              <a:sym typeface="Lato"/>
            </a:endParaRPr>
          </a:p>
        </p:txBody>
      </p:sp>
      <p:sp>
        <p:nvSpPr>
          <p:cNvPr id="267" name="Google Shape;267;p34"/>
          <p:cNvSpPr txBox="1"/>
          <p:nvPr/>
        </p:nvSpPr>
        <p:spPr>
          <a:xfrm>
            <a:off x="-149538" y="3750825"/>
            <a:ext cx="2373900" cy="531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300">
                <a:solidFill>
                  <a:schemeClr val="accent4"/>
                </a:solidFill>
                <a:latin typeface="Kanit Medium"/>
                <a:ea typeface="Kanit Medium"/>
                <a:cs typeface="Kanit Medium"/>
                <a:sym typeface="Kanit Medium"/>
              </a:rPr>
              <a:t>03</a:t>
            </a:r>
            <a:endParaRPr sz="2300">
              <a:solidFill>
                <a:schemeClr val="accent4"/>
              </a:solidFill>
              <a:latin typeface="Kanit Medium"/>
              <a:ea typeface="Kanit Medium"/>
              <a:cs typeface="Kanit Medium"/>
              <a:sym typeface="Kanit Medium"/>
            </a:endParaRPr>
          </a:p>
        </p:txBody>
      </p:sp>
      <p:sp>
        <p:nvSpPr>
          <p:cNvPr id="268" name="Google Shape;268;p34"/>
          <p:cNvSpPr txBox="1"/>
          <p:nvPr/>
        </p:nvSpPr>
        <p:spPr>
          <a:xfrm>
            <a:off x="1573237" y="3206825"/>
            <a:ext cx="2793300" cy="7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14141"/>
                </a:solidFill>
                <a:latin typeface="Lato"/>
                <a:ea typeface="Lato"/>
                <a:cs typeface="Lato"/>
                <a:sym typeface="Lato"/>
              </a:rPr>
              <a:t>Adding market index variables improves model predictability.</a:t>
            </a:r>
            <a:endParaRPr>
              <a:solidFill>
                <a:srgbClr val="414141"/>
              </a:solidFill>
              <a:latin typeface="Lato"/>
              <a:ea typeface="Lato"/>
              <a:cs typeface="Lato"/>
              <a:sym typeface="Lato"/>
            </a:endParaRPr>
          </a:p>
        </p:txBody>
      </p:sp>
      <p:pic>
        <p:nvPicPr>
          <p:cNvPr id="269" name="Google Shape;269;p34"/>
          <p:cNvPicPr preferRelativeResize="0"/>
          <p:nvPr/>
        </p:nvPicPr>
        <p:blipFill>
          <a:blip r:embed="rId4">
            <a:alphaModFix/>
          </a:blip>
          <a:stretch>
            <a:fillRect/>
          </a:stretch>
        </p:blipFill>
        <p:spPr>
          <a:xfrm>
            <a:off x="713562" y="1572250"/>
            <a:ext cx="647700" cy="647700"/>
          </a:xfrm>
          <a:prstGeom prst="rect">
            <a:avLst/>
          </a:prstGeom>
          <a:noFill/>
          <a:ln>
            <a:noFill/>
          </a:ln>
        </p:spPr>
      </p:pic>
      <p:pic>
        <p:nvPicPr>
          <p:cNvPr id="270" name="Google Shape;270;p34"/>
          <p:cNvPicPr preferRelativeResize="0"/>
          <p:nvPr/>
        </p:nvPicPr>
        <p:blipFill>
          <a:blip r:embed="rId5">
            <a:alphaModFix/>
          </a:blip>
          <a:stretch>
            <a:fillRect/>
          </a:stretch>
        </p:blipFill>
        <p:spPr>
          <a:xfrm>
            <a:off x="771612" y="3150100"/>
            <a:ext cx="531600" cy="531600"/>
          </a:xfrm>
          <a:prstGeom prst="rect">
            <a:avLst/>
          </a:prstGeom>
          <a:noFill/>
          <a:ln>
            <a:noFill/>
          </a:ln>
        </p:spPr>
      </p:pic>
      <p:sp>
        <p:nvSpPr>
          <p:cNvPr id="271" name="Google Shape;271;p34"/>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Key Findings</a:t>
            </a:r>
            <a:endParaRPr b="1"/>
          </a:p>
        </p:txBody>
      </p:sp>
      <p:sp>
        <p:nvSpPr>
          <p:cNvPr id="272" name="Google Shape;272;p34"/>
          <p:cNvSpPr/>
          <p:nvPr/>
        </p:nvSpPr>
        <p:spPr>
          <a:xfrm flipH="1">
            <a:off x="4695212" y="3092050"/>
            <a:ext cx="647700" cy="647700"/>
          </a:xfrm>
          <a:prstGeom prst="round2DiagRect">
            <a:avLst>
              <a:gd fmla="val 20472"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273" name="Google Shape;273;p34"/>
          <p:cNvSpPr txBox="1"/>
          <p:nvPr/>
        </p:nvSpPr>
        <p:spPr>
          <a:xfrm>
            <a:off x="3832112" y="3750838"/>
            <a:ext cx="2373900" cy="531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300">
                <a:solidFill>
                  <a:schemeClr val="accent3"/>
                </a:solidFill>
                <a:latin typeface="Kanit Medium"/>
                <a:ea typeface="Kanit Medium"/>
                <a:cs typeface="Kanit Medium"/>
                <a:sym typeface="Kanit Medium"/>
              </a:rPr>
              <a:t>04</a:t>
            </a:r>
            <a:endParaRPr sz="2300">
              <a:solidFill>
                <a:schemeClr val="accent3"/>
              </a:solidFill>
              <a:latin typeface="Kanit Medium"/>
              <a:ea typeface="Kanit Medium"/>
              <a:cs typeface="Kanit Medium"/>
              <a:sym typeface="Kanit Medium"/>
            </a:endParaRPr>
          </a:p>
        </p:txBody>
      </p:sp>
      <p:sp>
        <p:nvSpPr>
          <p:cNvPr id="274" name="Google Shape;274;p34"/>
          <p:cNvSpPr txBox="1"/>
          <p:nvPr/>
        </p:nvSpPr>
        <p:spPr>
          <a:xfrm>
            <a:off x="5546480" y="3206825"/>
            <a:ext cx="2793300" cy="7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14141"/>
                </a:solidFill>
                <a:latin typeface="Lato"/>
                <a:ea typeface="Lato"/>
                <a:cs typeface="Lato"/>
                <a:sym typeface="Lato"/>
              </a:rPr>
              <a:t>Compared to LSTM, </a:t>
            </a:r>
            <a:r>
              <a:rPr lang="en">
                <a:solidFill>
                  <a:srgbClr val="414141"/>
                </a:solidFill>
                <a:latin typeface="Lato"/>
                <a:ea typeface="Lato"/>
                <a:cs typeface="Lato"/>
                <a:sym typeface="Lato"/>
              </a:rPr>
              <a:t>VAR models demonstrate desirable prediction in several sectors.</a:t>
            </a:r>
            <a:endParaRPr>
              <a:solidFill>
                <a:srgbClr val="414141"/>
              </a:solidFill>
              <a:latin typeface="Lato"/>
              <a:ea typeface="Lato"/>
              <a:cs typeface="Lato"/>
              <a:sym typeface="Lato"/>
            </a:endParaRPr>
          </a:p>
        </p:txBody>
      </p:sp>
      <p:pic>
        <p:nvPicPr>
          <p:cNvPr id="275" name="Google Shape;275;p34"/>
          <p:cNvPicPr preferRelativeResize="0"/>
          <p:nvPr/>
        </p:nvPicPr>
        <p:blipFill>
          <a:blip r:embed="rId6">
            <a:alphaModFix/>
          </a:blip>
          <a:stretch>
            <a:fillRect/>
          </a:stretch>
        </p:blipFill>
        <p:spPr>
          <a:xfrm>
            <a:off x="4809953" y="3206825"/>
            <a:ext cx="418195" cy="41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graphicFrame>
        <p:nvGraphicFramePr>
          <p:cNvPr id="280" name="Google Shape;280;p35"/>
          <p:cNvGraphicFramePr/>
          <p:nvPr/>
        </p:nvGraphicFramePr>
        <p:xfrm>
          <a:off x="167063" y="1224875"/>
          <a:ext cx="3000000" cy="3000000"/>
        </p:xfrm>
        <a:graphic>
          <a:graphicData uri="http://schemas.openxmlformats.org/drawingml/2006/table">
            <a:tbl>
              <a:tblPr>
                <a:noFill/>
                <a:tableStyleId>{3298F5F1-5B0C-4E26-9815-E59A5533325E}</a:tableStyleId>
              </a:tblPr>
              <a:tblGrid>
                <a:gridCol w="495075"/>
                <a:gridCol w="467250"/>
                <a:gridCol w="871950"/>
                <a:gridCol w="871950"/>
                <a:gridCol w="871950"/>
                <a:gridCol w="871950"/>
                <a:gridCol w="871950"/>
                <a:gridCol w="871950"/>
                <a:gridCol w="871950"/>
                <a:gridCol w="871950"/>
                <a:gridCol w="871950"/>
              </a:tblGrid>
              <a:tr h="381000">
                <a:tc>
                  <a:txBody>
                    <a:bodyPr/>
                    <a:lstStyle/>
                    <a:p>
                      <a:pPr indent="0" lvl="0" marL="0" rtl="0" algn="ctr">
                        <a:spcBef>
                          <a:spcPts val="0"/>
                        </a:spcBef>
                        <a:spcAft>
                          <a:spcPts val="0"/>
                        </a:spcAft>
                        <a:buNone/>
                      </a:pPr>
                      <a:r>
                        <a:t/>
                      </a:r>
                      <a:endParaRPr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Consumer </a:t>
                      </a:r>
                      <a:endParaRPr b="1" sz="1000"/>
                    </a:p>
                    <a:p>
                      <a:pPr indent="0" lvl="0" marL="0" rtl="0" algn="ctr">
                        <a:spcBef>
                          <a:spcPts val="0"/>
                        </a:spcBef>
                        <a:spcAft>
                          <a:spcPts val="0"/>
                        </a:spcAft>
                        <a:buNone/>
                      </a:pPr>
                      <a:r>
                        <a:rPr b="1" lang="en" sz="1000"/>
                        <a:t>Goods</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Commo-</a:t>
                      </a:r>
                      <a:endParaRPr b="1" sz="1000"/>
                    </a:p>
                    <a:p>
                      <a:pPr indent="0" lvl="0" marL="0" rtl="0" algn="ctr">
                        <a:spcBef>
                          <a:spcPts val="0"/>
                        </a:spcBef>
                        <a:spcAft>
                          <a:spcPts val="0"/>
                        </a:spcAft>
                        <a:buNone/>
                      </a:pPr>
                      <a:r>
                        <a:rPr b="1" lang="en" sz="1000"/>
                        <a:t>dities</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Energy</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Finance</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Health/</a:t>
                      </a:r>
                      <a:endParaRPr b="1" sz="1000"/>
                    </a:p>
                    <a:p>
                      <a:pPr indent="0" lvl="0" marL="0" rtl="0" algn="ctr">
                        <a:spcBef>
                          <a:spcPts val="0"/>
                        </a:spcBef>
                        <a:spcAft>
                          <a:spcPts val="0"/>
                        </a:spcAft>
                        <a:buNone/>
                      </a:pPr>
                      <a:r>
                        <a:rPr b="1" lang="en" sz="1000"/>
                        <a:t>Biotech</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Industrials</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Large Cap Blend</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Large Cap Growth</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Large Cap Value</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81000">
                <a:tc rowSpan="2">
                  <a:txBody>
                    <a:bodyPr/>
                    <a:lstStyle/>
                    <a:p>
                      <a:pPr indent="0" lvl="0" marL="0" rtl="0" algn="ctr">
                        <a:spcBef>
                          <a:spcPts val="0"/>
                        </a:spcBef>
                        <a:spcAft>
                          <a:spcPts val="0"/>
                        </a:spcAft>
                        <a:buNone/>
                      </a:pPr>
                      <a:r>
                        <a:rPr b="1" lang="en" sz="1000">
                          <a:solidFill>
                            <a:schemeClr val="lt1"/>
                          </a:solidFill>
                        </a:rPr>
                        <a:t>VAR</a:t>
                      </a:r>
                      <a:endParaRPr b="1" sz="1000">
                        <a:solidFill>
                          <a:schemeClr val="lt1"/>
                        </a:solidFill>
                      </a:endParaRPr>
                    </a:p>
                    <a:p>
                      <a:pPr indent="0" lvl="0" marL="0" rtl="0" algn="ctr">
                        <a:spcBef>
                          <a:spcPts val="0"/>
                        </a:spcBef>
                        <a:spcAft>
                          <a:spcPts val="0"/>
                        </a:spcAft>
                        <a:buNone/>
                      </a:pPr>
                      <a:r>
                        <a:rPr b="1" lang="en" sz="1000">
                          <a:solidFill>
                            <a:schemeClr val="lt1"/>
                          </a:solidFill>
                        </a:rPr>
                        <a:t>M1</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000">
                          <a:solidFill>
                            <a:schemeClr val="lt1"/>
                          </a:solidFill>
                        </a:rPr>
                        <a:t>P_e</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accent2"/>
                          </a:solidFill>
                        </a:rPr>
                        <a:t>0.6</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2"/>
                          </a:solidFill>
                        </a:rPr>
                        <a:t>0.4 </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accent2"/>
                          </a:solidFill>
                        </a:rPr>
                        <a:t>0.4</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accent2"/>
                          </a:solidFill>
                        </a:rPr>
                        <a:t>0.5</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2"/>
                          </a:solidFill>
                        </a:rPr>
                        <a:t>0.6</a:t>
                      </a:r>
                      <a:endParaRPr b="1" sz="1200">
                        <a:solidFill>
                          <a:schemeClr val="accent2"/>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2"/>
                          </a:solidFill>
                        </a:rPr>
                        <a:t>0.3</a:t>
                      </a:r>
                      <a:endParaRPr b="1" sz="1200">
                        <a:solidFill>
                          <a:schemeClr val="accent2"/>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2"/>
                          </a:solidFill>
                        </a:rPr>
                        <a:t>0.5</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b="1" lang="en" sz="1000">
                          <a:solidFill>
                            <a:schemeClr val="lt1"/>
                          </a:solidFill>
                        </a:rPr>
                        <a:t>P_i</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accent2"/>
                          </a:solidFill>
                        </a:rPr>
                        <a:t>0.2</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lt1"/>
                          </a:solidFill>
                        </a:rPr>
                        <a:t>0.8</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accent2"/>
                          </a:solidFill>
                        </a:rPr>
                        <a:t>0.5</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2"/>
                          </a:solidFill>
                        </a:rPr>
                        <a:t>0.5</a:t>
                      </a:r>
                      <a:endParaRPr b="1" sz="1200">
                        <a:solidFill>
                          <a:schemeClr val="accent2"/>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2"/>
                          </a:solidFill>
                        </a:rPr>
                        <a:t>0.5</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accent2"/>
                          </a:solidFill>
                        </a:rPr>
                        <a:t>0.5</a:t>
                      </a:r>
                      <a:endParaRPr b="1" sz="1200">
                        <a:solidFill>
                          <a:schemeClr val="accent2"/>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2"/>
                          </a:solidFill>
                        </a:rPr>
                        <a:t>0.5</a:t>
                      </a:r>
                      <a:endParaRPr b="1" sz="1200">
                        <a:solidFill>
                          <a:schemeClr val="accent2"/>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81000">
                <a:tc rowSpan="2">
                  <a:txBody>
                    <a:bodyPr/>
                    <a:lstStyle/>
                    <a:p>
                      <a:pPr indent="0" lvl="0" marL="0" rtl="0" algn="ctr">
                        <a:spcBef>
                          <a:spcPts val="0"/>
                        </a:spcBef>
                        <a:spcAft>
                          <a:spcPts val="0"/>
                        </a:spcAft>
                        <a:buNone/>
                      </a:pPr>
                      <a:r>
                        <a:rPr b="1" lang="en" sz="1000">
                          <a:solidFill>
                            <a:schemeClr val="lt1"/>
                          </a:solidFill>
                        </a:rPr>
                        <a:t>VAR M2</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000">
                          <a:solidFill>
                            <a:schemeClr val="lt1"/>
                          </a:solidFill>
                        </a:rPr>
                        <a:t>P_e</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b="1" lang="en" sz="1200">
                          <a:solidFill>
                            <a:schemeClr val="accent1"/>
                          </a:solidFill>
                        </a:rPr>
                        <a:t>0.3 </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0.6  </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0.6</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0.4 </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rPr>
                        <a:t>0.9</a:t>
                      </a:r>
                      <a:endParaRPr b="1" sz="1200">
                        <a:solidFill>
                          <a:schemeClr val="l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b="1" lang="en" sz="1200">
                          <a:solidFill>
                            <a:schemeClr val="accent1"/>
                          </a:solidFill>
                        </a:rPr>
                        <a:t>0.5 </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0.5</a:t>
                      </a:r>
                      <a:endParaRPr b="1" sz="1200">
                        <a:solidFill>
                          <a:schemeClr val="accen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0.6</a:t>
                      </a:r>
                      <a:endParaRPr b="1" sz="1200">
                        <a:solidFill>
                          <a:schemeClr val="accen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0.4 </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b="1" lang="en" sz="1000">
                          <a:solidFill>
                            <a:schemeClr val="lt1"/>
                          </a:solidFill>
                        </a:rPr>
                        <a:t>P_i</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b="1" lang="en" sz="1200">
                          <a:solidFill>
                            <a:schemeClr val="accent1"/>
                          </a:solidFill>
                        </a:rPr>
                        <a:t>0.2 </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0.4</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0.5</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b="1" lang="en" sz="1200">
                          <a:solidFill>
                            <a:schemeClr val="accent1"/>
                          </a:solidFill>
                        </a:rPr>
                        <a:t>0.4</a:t>
                      </a:r>
                      <a:endParaRPr b="1" sz="1200">
                        <a:solidFill>
                          <a:schemeClr val="accen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 0.6</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0.3</a:t>
                      </a:r>
                      <a:endParaRPr b="1" sz="1200">
                        <a:solidFill>
                          <a:schemeClr val="accen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0.4</a:t>
                      </a:r>
                      <a:endParaRPr b="1" sz="1200">
                        <a:solidFill>
                          <a:schemeClr val="accen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1"/>
                          </a:solidFill>
                        </a:rPr>
                        <a:t>0.4 </a:t>
                      </a:r>
                      <a:endParaRPr b="1" sz="1200">
                        <a:solidFill>
                          <a:schemeClr val="accen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81000">
                <a:tc rowSpan="2">
                  <a:txBody>
                    <a:bodyPr/>
                    <a:lstStyle/>
                    <a:p>
                      <a:pPr indent="0" lvl="0" marL="0" rtl="0" algn="ctr">
                        <a:spcBef>
                          <a:spcPts val="0"/>
                        </a:spcBef>
                        <a:spcAft>
                          <a:spcPts val="0"/>
                        </a:spcAft>
                        <a:buNone/>
                      </a:pPr>
                      <a:r>
                        <a:rPr b="1" lang="en" sz="1000">
                          <a:solidFill>
                            <a:schemeClr val="lt1"/>
                          </a:solidFill>
                        </a:rPr>
                        <a:t>VAR M3</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000">
                          <a:solidFill>
                            <a:schemeClr val="lt1"/>
                          </a:solidFill>
                        </a:rPr>
                        <a:t>P_e</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lnSpc>
                          <a:spcPct val="115000"/>
                        </a:lnSpc>
                        <a:spcBef>
                          <a:spcPts val="0"/>
                        </a:spcBef>
                        <a:spcAft>
                          <a:spcPts val="0"/>
                        </a:spcAft>
                        <a:buNone/>
                      </a:pPr>
                      <a:r>
                        <a:rPr b="1" lang="en" sz="1200">
                          <a:solidFill>
                            <a:schemeClr val="accent5"/>
                          </a:solidFill>
                        </a:rPr>
                        <a:t>0.4</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0.3 </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0.6</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0.3</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rPr>
                        <a:t>0.8</a:t>
                      </a:r>
                      <a:endParaRPr b="1" sz="1200">
                        <a:solidFill>
                          <a:schemeClr val="l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5"/>
                    </a:solidFill>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5"/>
                    </a:solidFill>
                  </a:tcPr>
                </a:tc>
                <a:tc>
                  <a:txBody>
                    <a:bodyPr/>
                    <a:lstStyle/>
                    <a:p>
                      <a:pPr indent="0" lvl="0" marL="0" rtl="0" algn="ctr">
                        <a:lnSpc>
                          <a:spcPct val="115000"/>
                        </a:lnSpc>
                        <a:spcBef>
                          <a:spcPts val="0"/>
                        </a:spcBef>
                        <a:spcAft>
                          <a:spcPts val="0"/>
                        </a:spcAft>
                        <a:buNone/>
                      </a:pPr>
                      <a:r>
                        <a:rPr b="1" lang="en" sz="1200">
                          <a:solidFill>
                            <a:schemeClr val="accent5"/>
                          </a:solidFill>
                        </a:rPr>
                        <a:t>0.6</a:t>
                      </a:r>
                      <a:endParaRPr b="1" sz="1200">
                        <a:solidFill>
                          <a:schemeClr val="accent5"/>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0.6</a:t>
                      </a:r>
                      <a:endParaRPr b="1" sz="1200">
                        <a:solidFill>
                          <a:schemeClr val="accent5"/>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0.4 </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b="1" lang="en" sz="1000">
                          <a:solidFill>
                            <a:schemeClr val="lt1"/>
                          </a:solidFill>
                        </a:rPr>
                        <a:t>P_i</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lnSpc>
                          <a:spcPct val="115000"/>
                        </a:lnSpc>
                        <a:spcBef>
                          <a:spcPts val="0"/>
                        </a:spcBef>
                        <a:spcAft>
                          <a:spcPts val="0"/>
                        </a:spcAft>
                        <a:buNone/>
                      </a:pPr>
                      <a:r>
                        <a:rPr b="1" lang="en" sz="1200">
                          <a:solidFill>
                            <a:schemeClr val="accent5"/>
                          </a:solidFill>
                        </a:rPr>
                        <a:t>0.5 </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0.4</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0.3</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0.6</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0.5</a:t>
                      </a:r>
                      <a:endParaRPr b="1" sz="1200">
                        <a:solidFill>
                          <a:schemeClr val="accent5"/>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 0.6</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0.5</a:t>
                      </a:r>
                      <a:endParaRPr b="1" sz="1200">
                        <a:solidFill>
                          <a:schemeClr val="accent5"/>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0.6</a:t>
                      </a:r>
                      <a:endParaRPr b="1" sz="1200">
                        <a:solidFill>
                          <a:schemeClr val="accent5"/>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5"/>
                          </a:solidFill>
                        </a:rPr>
                        <a:t>0.4 </a:t>
                      </a:r>
                      <a:endParaRPr b="1" sz="1200">
                        <a:solidFill>
                          <a:schemeClr val="accent5"/>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81000">
                <a:tc rowSpan="2">
                  <a:txBody>
                    <a:bodyPr/>
                    <a:lstStyle/>
                    <a:p>
                      <a:pPr indent="0" lvl="0" marL="0" rtl="0" algn="ctr">
                        <a:spcBef>
                          <a:spcPts val="0"/>
                        </a:spcBef>
                        <a:spcAft>
                          <a:spcPts val="0"/>
                        </a:spcAft>
                        <a:buNone/>
                      </a:pPr>
                      <a:r>
                        <a:rPr b="1" lang="en" sz="900">
                          <a:solidFill>
                            <a:schemeClr val="lt1"/>
                          </a:solidFill>
                        </a:rPr>
                        <a:t>LSTM</a:t>
                      </a:r>
                      <a:endParaRPr b="1" sz="9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000">
                          <a:solidFill>
                            <a:schemeClr val="lt1"/>
                          </a:solidFill>
                        </a:rPr>
                        <a:t>P_e</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200">
                          <a:solidFill>
                            <a:schemeClr val="accent4"/>
                          </a:solidFill>
                        </a:rPr>
                        <a:t>0.5</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0.4</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0.6</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200">
                          <a:solidFill>
                            <a:schemeClr val="accent4"/>
                          </a:solidFill>
                        </a:rPr>
                        <a:t>0.6</a:t>
                      </a:r>
                      <a:endParaRPr b="1" sz="1200">
                        <a:solidFill>
                          <a:schemeClr val="accent4"/>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0.6</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0.5</a:t>
                      </a:r>
                      <a:endParaRPr b="1" sz="1200">
                        <a:solidFill>
                          <a:schemeClr val="accent4"/>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0.6</a:t>
                      </a:r>
                      <a:endParaRPr b="1" sz="1200">
                        <a:solidFill>
                          <a:schemeClr val="accent4"/>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0.4</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b="1" lang="en" sz="1000">
                          <a:solidFill>
                            <a:schemeClr val="lt1"/>
                          </a:solidFill>
                        </a:rPr>
                        <a:t>P_i</a:t>
                      </a:r>
                      <a:endParaRPr b="1" sz="10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200">
                          <a:solidFill>
                            <a:schemeClr val="accent4"/>
                          </a:solidFill>
                        </a:rPr>
                        <a:t>0.5</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0.4</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0.6</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200">
                          <a:solidFill>
                            <a:schemeClr val="lt1"/>
                          </a:solidFill>
                        </a:rPr>
                        <a:t>0.7</a:t>
                      </a:r>
                      <a:endParaRPr b="1" sz="1200">
                        <a:solidFill>
                          <a:schemeClr val="lt1"/>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200">
                          <a:solidFill>
                            <a:schemeClr val="accent4"/>
                          </a:solidFill>
                        </a:rPr>
                        <a:t> 0.6</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0.6</a:t>
                      </a:r>
                      <a:endParaRPr b="1" sz="1200">
                        <a:solidFill>
                          <a:schemeClr val="accent4"/>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0.5</a:t>
                      </a:r>
                      <a:endParaRPr b="1" sz="1200">
                        <a:solidFill>
                          <a:schemeClr val="accent4"/>
                        </a:solidFill>
                      </a:endParaRPr>
                    </a:p>
                  </a:txBody>
                  <a:tcPr marT="50800" marB="50800" marR="88900" marL="889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accent4"/>
                          </a:solidFill>
                        </a:rPr>
                        <a:t>0.5</a:t>
                      </a:r>
                      <a:endParaRPr b="1" sz="1200">
                        <a:solidFill>
                          <a:schemeClr val="accent4"/>
                        </a:solidFill>
                      </a:endParaRPr>
                    </a:p>
                  </a:txBody>
                  <a:tcPr marT="25400" marB="25400" marR="25400" marL="25400" anchor="ctr">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bl>
          </a:graphicData>
        </a:graphic>
      </p:graphicFrame>
      <p:cxnSp>
        <p:nvCxnSpPr>
          <p:cNvPr id="281" name="Google Shape;281;p35"/>
          <p:cNvCxnSpPr/>
          <p:nvPr/>
        </p:nvCxnSpPr>
        <p:spPr>
          <a:xfrm>
            <a:off x="166825" y="1178125"/>
            <a:ext cx="8799000" cy="0"/>
          </a:xfrm>
          <a:prstGeom prst="straightConnector1">
            <a:avLst/>
          </a:prstGeom>
          <a:noFill/>
          <a:ln cap="flat" cmpd="sng" w="9525">
            <a:solidFill>
              <a:schemeClr val="accent2"/>
            </a:solidFill>
            <a:prstDash val="solid"/>
            <a:round/>
            <a:headEnd len="med" w="med" type="none"/>
            <a:tailEnd len="med" w="med" type="none"/>
          </a:ln>
        </p:spPr>
      </p:cxnSp>
      <p:sp>
        <p:nvSpPr>
          <p:cNvPr id="282" name="Google Shape;282;p35"/>
          <p:cNvSpPr txBox="1"/>
          <p:nvPr/>
        </p:nvSpPr>
        <p:spPr>
          <a:xfrm>
            <a:off x="804988" y="4735200"/>
            <a:ext cx="7985700" cy="384900"/>
          </a:xfrm>
          <a:prstGeom prst="rect">
            <a:avLst/>
          </a:prstGeom>
          <a:noFill/>
          <a:ln>
            <a:noFill/>
          </a:ln>
        </p:spPr>
        <p:txBody>
          <a:bodyPr anchorCtr="0" anchor="t" bIns="91425" lIns="91425" spcFirstLastPara="1" rIns="91425" wrap="square" tIns="91425">
            <a:spAutoFit/>
          </a:bodyPr>
          <a:lstStyle/>
          <a:p>
            <a:pPr indent="0" lvl="0" marL="0" marR="88900" rtl="0" algn="ctr">
              <a:lnSpc>
                <a:spcPct val="115000"/>
              </a:lnSpc>
              <a:spcBef>
                <a:spcPts val="0"/>
              </a:spcBef>
              <a:spcAft>
                <a:spcPts val="0"/>
              </a:spcAft>
              <a:buNone/>
            </a:pPr>
            <a:r>
              <a:rPr b="1" lang="en" sz="1300">
                <a:solidFill>
                  <a:srgbClr val="666666"/>
                </a:solidFill>
                <a:latin typeface="Calibri"/>
                <a:ea typeface="Calibri"/>
                <a:cs typeface="Calibri"/>
                <a:sym typeface="Calibri"/>
              </a:rPr>
              <a:t>P_e:   %Portofolio Change in ETF           P_i:   %Portofolio Change in Institutional Mutual Fund</a:t>
            </a:r>
            <a:endParaRPr>
              <a:solidFill>
                <a:srgbClr val="666666"/>
              </a:solidFill>
              <a:latin typeface="Lato"/>
              <a:ea typeface="Lato"/>
              <a:cs typeface="Lato"/>
              <a:sym typeface="Lato"/>
            </a:endParaRPr>
          </a:p>
        </p:txBody>
      </p:sp>
      <p:sp>
        <p:nvSpPr>
          <p:cNvPr id="283" name="Google Shape;283;p35"/>
          <p:cNvSpPr txBox="1"/>
          <p:nvPr>
            <p:ph idx="4294967295" type="title"/>
          </p:nvPr>
        </p:nvSpPr>
        <p:spPr>
          <a:xfrm>
            <a:off x="1340700" y="33946"/>
            <a:ext cx="6462600" cy="5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t>More Details</a:t>
            </a:r>
            <a:endParaRPr b="1" sz="3000"/>
          </a:p>
        </p:txBody>
      </p:sp>
      <p:graphicFrame>
        <p:nvGraphicFramePr>
          <p:cNvPr id="284" name="Google Shape;284;p35"/>
          <p:cNvGraphicFramePr/>
          <p:nvPr/>
        </p:nvGraphicFramePr>
        <p:xfrm>
          <a:off x="1340700" y="476450"/>
          <a:ext cx="3000000" cy="3000000"/>
        </p:xfrm>
        <a:graphic>
          <a:graphicData uri="http://schemas.openxmlformats.org/drawingml/2006/table">
            <a:tbl>
              <a:tblPr>
                <a:noFill/>
                <a:tableStyleId>{3298F5F1-5B0C-4E26-9815-E59A5533325E}</a:tableStyleId>
              </a:tblPr>
              <a:tblGrid>
                <a:gridCol w="3593425"/>
                <a:gridCol w="2688500"/>
              </a:tblGrid>
              <a:tr h="365750">
                <a:tc>
                  <a:txBody>
                    <a:bodyPr/>
                    <a:lstStyle/>
                    <a:p>
                      <a:pPr indent="0" lvl="0" marL="0" rtl="0" algn="l">
                        <a:spcBef>
                          <a:spcPts val="0"/>
                        </a:spcBef>
                        <a:spcAft>
                          <a:spcPts val="0"/>
                        </a:spcAft>
                        <a:buNone/>
                      </a:pPr>
                      <a:r>
                        <a:rPr b="1" lang="en" sz="1200">
                          <a:solidFill>
                            <a:schemeClr val="accent2"/>
                          </a:solidFill>
                          <a:highlight>
                            <a:schemeClr val="lt1"/>
                          </a:highlight>
                          <a:latin typeface="Raleway"/>
                          <a:ea typeface="Raleway"/>
                          <a:cs typeface="Raleway"/>
                          <a:sym typeface="Raleway"/>
                        </a:rPr>
                        <a:t>■ VAR </a:t>
                      </a:r>
                      <a:r>
                        <a:rPr b="1" lang="en" sz="1200">
                          <a:solidFill>
                            <a:schemeClr val="accent2"/>
                          </a:solidFill>
                          <a:latin typeface="Raleway"/>
                          <a:ea typeface="Raleway"/>
                          <a:cs typeface="Raleway"/>
                          <a:sym typeface="Raleway"/>
                        </a:rPr>
                        <a:t>M1: Cross-market</a:t>
                      </a:r>
                      <a:r>
                        <a:rPr b="1" lang="en" sz="1200">
                          <a:latin typeface="Raleway"/>
                          <a:ea typeface="Raleway"/>
                          <a:cs typeface="Raleway"/>
                          <a:sym typeface="Raleway"/>
                        </a:rPr>
                        <a:t> </a:t>
                      </a:r>
                      <a:r>
                        <a:rPr b="1" lang="en" sz="1200">
                          <a:solidFill>
                            <a:schemeClr val="dk2"/>
                          </a:solidFill>
                          <a:latin typeface="Raleway"/>
                          <a:ea typeface="Raleway"/>
                          <a:cs typeface="Raleway"/>
                          <a:sym typeface="Raleway"/>
                        </a:rPr>
                        <a:t> </a:t>
                      </a:r>
                      <a:endParaRPr sz="12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highlight>
                            <a:schemeClr val="lt1"/>
                          </a:highlight>
                          <a:latin typeface="Raleway"/>
                          <a:ea typeface="Raleway"/>
                          <a:cs typeface="Raleway"/>
                          <a:sym typeface="Raleway"/>
                        </a:rPr>
                        <a:t>■</a:t>
                      </a:r>
                      <a:r>
                        <a:rPr b="1" lang="en" sz="1200">
                          <a:solidFill>
                            <a:schemeClr val="dk2"/>
                          </a:solidFill>
                          <a:latin typeface="Raleway"/>
                          <a:ea typeface="Raleway"/>
                          <a:cs typeface="Raleway"/>
                          <a:sym typeface="Raleway"/>
                        </a:rPr>
                        <a:t> VAR M2: Cross-market MA(4) </a:t>
                      </a:r>
                      <a:r>
                        <a:rPr b="1" lang="en" sz="1200">
                          <a:solidFill>
                            <a:schemeClr val="accent5"/>
                          </a:solidFill>
                          <a:latin typeface="Raleway"/>
                          <a:ea typeface="Raleway"/>
                          <a:cs typeface="Raleway"/>
                          <a:sym typeface="Raleway"/>
                        </a:rPr>
                        <a:t> </a:t>
                      </a:r>
                      <a:endParaRPr sz="12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65750">
                <a:tc>
                  <a:txBody>
                    <a:bodyPr/>
                    <a:lstStyle/>
                    <a:p>
                      <a:pPr indent="0" lvl="0" marL="0" rtl="0" algn="l">
                        <a:spcBef>
                          <a:spcPts val="0"/>
                        </a:spcBef>
                        <a:spcAft>
                          <a:spcPts val="0"/>
                        </a:spcAft>
                        <a:buNone/>
                      </a:pPr>
                      <a:r>
                        <a:rPr b="1" lang="en" sz="1200">
                          <a:solidFill>
                            <a:schemeClr val="accent5"/>
                          </a:solidFill>
                          <a:highlight>
                            <a:schemeClr val="lt1"/>
                          </a:highlight>
                          <a:latin typeface="Raleway"/>
                          <a:ea typeface="Raleway"/>
                          <a:cs typeface="Raleway"/>
                          <a:sym typeface="Raleway"/>
                        </a:rPr>
                        <a:t>■ </a:t>
                      </a:r>
                      <a:r>
                        <a:rPr b="1" lang="en" sz="1200">
                          <a:solidFill>
                            <a:schemeClr val="accent5"/>
                          </a:solidFill>
                          <a:latin typeface="Raleway"/>
                          <a:ea typeface="Raleway"/>
                          <a:cs typeface="Raleway"/>
                          <a:sym typeface="Raleway"/>
                        </a:rPr>
                        <a:t>VAR M3: Cross-market MA(4) &amp; market index  </a:t>
                      </a:r>
                      <a:endParaRPr sz="12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accent4"/>
                          </a:solidFill>
                          <a:highlight>
                            <a:schemeClr val="lt1"/>
                          </a:highlight>
                          <a:latin typeface="Raleway"/>
                          <a:ea typeface="Raleway"/>
                          <a:cs typeface="Raleway"/>
                          <a:sym typeface="Raleway"/>
                        </a:rPr>
                        <a:t>■ </a:t>
                      </a:r>
                      <a:r>
                        <a:rPr b="1" lang="en" sz="1200">
                          <a:solidFill>
                            <a:schemeClr val="accent4"/>
                          </a:solidFill>
                          <a:latin typeface="Raleway"/>
                          <a:ea typeface="Raleway"/>
                          <a:cs typeface="Raleway"/>
                          <a:sym typeface="Raleway"/>
                        </a:rPr>
                        <a:t>LSTM Network</a:t>
                      </a:r>
                      <a:endParaRPr sz="12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