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63" r:id="rId4"/>
    <p:sldId id="264" r:id="rId5"/>
    <p:sldId id="265" r:id="rId6"/>
    <p:sldId id="266" r:id="rId7"/>
    <p:sldId id="267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76167-32BE-4666-883B-79890A482F4B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C507F3-C895-4DCA-B52C-56F6D7624B70}">
      <dgm:prSet phldrT="[Text]"/>
      <dgm:spPr/>
      <dgm:t>
        <a:bodyPr/>
        <a:lstStyle/>
        <a:p>
          <a:r>
            <a:rPr lang="en-US" dirty="0" smtClean="0"/>
            <a:t>1. Manipulate Data to be Stationary</a:t>
          </a:r>
          <a:endParaRPr lang="en-US" dirty="0"/>
        </a:p>
      </dgm:t>
    </dgm:pt>
    <dgm:pt modelId="{62FD3330-A79B-4A4B-9AB9-1BB9B200D62B}" type="parTrans" cxnId="{26EC6E68-213F-4C44-B3B4-915C313F9F81}">
      <dgm:prSet/>
      <dgm:spPr/>
      <dgm:t>
        <a:bodyPr/>
        <a:lstStyle/>
        <a:p>
          <a:endParaRPr lang="en-US"/>
        </a:p>
      </dgm:t>
    </dgm:pt>
    <dgm:pt modelId="{1B1E7C11-F466-4117-811C-7DEE1F795399}" type="sibTrans" cxnId="{26EC6E68-213F-4C44-B3B4-915C313F9F81}">
      <dgm:prSet/>
      <dgm:spPr/>
      <dgm:t>
        <a:bodyPr/>
        <a:lstStyle/>
        <a:p>
          <a:endParaRPr lang="en-US"/>
        </a:p>
      </dgm:t>
    </dgm:pt>
    <dgm:pt modelId="{39CF639A-2F2C-4440-B2A8-8570C7FF8564}">
      <dgm:prSet phldrT="[Text]"/>
      <dgm:spPr/>
      <dgm:t>
        <a:bodyPr/>
        <a:lstStyle/>
        <a:p>
          <a:r>
            <a:rPr lang="en-US" dirty="0" smtClean="0"/>
            <a:t>2. Create Forecasting Model</a:t>
          </a:r>
          <a:endParaRPr lang="en-US" dirty="0"/>
        </a:p>
      </dgm:t>
    </dgm:pt>
    <dgm:pt modelId="{078E327B-D535-47FB-90BF-8393630A4AA2}" type="parTrans" cxnId="{A417F42E-BF2E-4EDF-8D65-C021DF71E167}">
      <dgm:prSet/>
      <dgm:spPr/>
      <dgm:t>
        <a:bodyPr/>
        <a:lstStyle/>
        <a:p>
          <a:endParaRPr lang="en-US"/>
        </a:p>
      </dgm:t>
    </dgm:pt>
    <dgm:pt modelId="{54ED9CCD-B06C-4223-BBB7-A2FB0DE8F2E4}" type="sibTrans" cxnId="{A417F42E-BF2E-4EDF-8D65-C021DF71E167}">
      <dgm:prSet/>
      <dgm:spPr/>
      <dgm:t>
        <a:bodyPr/>
        <a:lstStyle/>
        <a:p>
          <a:endParaRPr lang="en-US"/>
        </a:p>
      </dgm:t>
    </dgm:pt>
    <dgm:pt modelId="{93E3EEF6-F98A-4894-847E-23AA6A552947}">
      <dgm:prSet phldrT="[Text]"/>
      <dgm:spPr/>
      <dgm:t>
        <a:bodyPr/>
        <a:lstStyle/>
        <a:p>
          <a:r>
            <a:rPr lang="en-US" dirty="0" smtClean="0"/>
            <a:t>3. Obtain Residual Distribution </a:t>
          </a:r>
          <a:endParaRPr lang="en-US" dirty="0"/>
        </a:p>
      </dgm:t>
    </dgm:pt>
    <dgm:pt modelId="{E6429821-EAE7-408C-8DD8-38C2AD235A24}" type="parTrans" cxnId="{D28E843F-C640-463F-A284-7124DE8800BA}">
      <dgm:prSet/>
      <dgm:spPr/>
      <dgm:t>
        <a:bodyPr/>
        <a:lstStyle/>
        <a:p>
          <a:endParaRPr lang="en-US"/>
        </a:p>
      </dgm:t>
    </dgm:pt>
    <dgm:pt modelId="{6D3DD372-749A-46B6-BDA7-163886ED6751}" type="sibTrans" cxnId="{D28E843F-C640-463F-A284-7124DE8800BA}">
      <dgm:prSet/>
      <dgm:spPr/>
      <dgm:t>
        <a:bodyPr/>
        <a:lstStyle/>
        <a:p>
          <a:endParaRPr lang="en-US"/>
        </a:p>
      </dgm:t>
    </dgm:pt>
    <dgm:pt modelId="{5D13249F-2D77-4F37-B27B-287BB764EE66}">
      <dgm:prSet phldrT="[Text]"/>
      <dgm:spPr/>
      <dgm:t>
        <a:bodyPr/>
        <a:lstStyle/>
        <a:p>
          <a:r>
            <a:rPr lang="en-US" dirty="0" smtClean="0"/>
            <a:t>4. </a:t>
          </a:r>
          <a:r>
            <a:rPr lang="en-US" b="1" dirty="0" smtClean="0"/>
            <a:t>Flag </a:t>
          </a:r>
          <a:r>
            <a:rPr lang="en-US" dirty="0" smtClean="0"/>
            <a:t>Points with Z-Score above Threshold</a:t>
          </a:r>
          <a:endParaRPr lang="en-US" dirty="0"/>
        </a:p>
      </dgm:t>
    </dgm:pt>
    <dgm:pt modelId="{B90AD750-B101-40A8-B5D5-8E820A96CD1B}" type="parTrans" cxnId="{204C0E2A-8C88-427E-BB0D-B23D2598611B}">
      <dgm:prSet/>
      <dgm:spPr/>
      <dgm:t>
        <a:bodyPr/>
        <a:lstStyle/>
        <a:p>
          <a:endParaRPr lang="en-US"/>
        </a:p>
      </dgm:t>
    </dgm:pt>
    <dgm:pt modelId="{028B2DC5-724E-4A43-BE0F-1C37C1450706}" type="sibTrans" cxnId="{204C0E2A-8C88-427E-BB0D-B23D2598611B}">
      <dgm:prSet/>
      <dgm:spPr/>
      <dgm:t>
        <a:bodyPr/>
        <a:lstStyle/>
        <a:p>
          <a:endParaRPr lang="en-US"/>
        </a:p>
      </dgm:t>
    </dgm:pt>
    <dgm:pt modelId="{1E317901-2E64-4E8E-AF37-5BA2B9FB574B}" type="pres">
      <dgm:prSet presAssocID="{C2B76167-32BE-4666-883B-79890A482F4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967C8A-42D3-4CEA-8259-D7B199294674}" type="pres">
      <dgm:prSet presAssocID="{B9C507F3-C895-4DCA-B52C-56F6D7624B7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9D6DA-ABB5-4877-8835-0A2CE93C4E83}" type="pres">
      <dgm:prSet presAssocID="{1B1E7C11-F466-4117-811C-7DEE1F795399}" presName="sibTrans" presStyleLbl="sibTrans1D1" presStyleIdx="0" presStyleCnt="3"/>
      <dgm:spPr/>
      <dgm:t>
        <a:bodyPr/>
        <a:lstStyle/>
        <a:p>
          <a:endParaRPr lang="en-US"/>
        </a:p>
      </dgm:t>
    </dgm:pt>
    <dgm:pt modelId="{77632346-596C-4BD7-81EA-C7D1A7DF0E20}" type="pres">
      <dgm:prSet presAssocID="{1B1E7C11-F466-4117-811C-7DEE1F795399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4B1F95FE-5761-4AF1-B96C-F5FDC55BCBB9}" type="pres">
      <dgm:prSet presAssocID="{39CF639A-2F2C-4440-B2A8-8570C7FF856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C64C6-EC7F-4396-9CDD-E01A03EF9190}" type="pres">
      <dgm:prSet presAssocID="{54ED9CCD-B06C-4223-BBB7-A2FB0DE8F2E4}" presName="sibTrans" presStyleLbl="sibTrans1D1" presStyleIdx="1" presStyleCnt="3"/>
      <dgm:spPr/>
      <dgm:t>
        <a:bodyPr/>
        <a:lstStyle/>
        <a:p>
          <a:endParaRPr lang="en-US"/>
        </a:p>
      </dgm:t>
    </dgm:pt>
    <dgm:pt modelId="{E3FB100A-45EE-4A74-AD41-E75B23E01006}" type="pres">
      <dgm:prSet presAssocID="{54ED9CCD-B06C-4223-BBB7-A2FB0DE8F2E4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35116481-465E-4366-8F62-6F859AB275AB}" type="pres">
      <dgm:prSet presAssocID="{93E3EEF6-F98A-4894-847E-23AA6A55294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B2AEB-A827-48DF-8836-815E24713745}" type="pres">
      <dgm:prSet presAssocID="{6D3DD372-749A-46B6-BDA7-163886ED6751}" presName="sibTrans" presStyleLbl="sibTrans1D1" presStyleIdx="2" presStyleCnt="3"/>
      <dgm:spPr/>
      <dgm:t>
        <a:bodyPr/>
        <a:lstStyle/>
        <a:p>
          <a:endParaRPr lang="en-US"/>
        </a:p>
      </dgm:t>
    </dgm:pt>
    <dgm:pt modelId="{CDCC39D7-0742-448B-9194-96828B8F527C}" type="pres">
      <dgm:prSet presAssocID="{6D3DD372-749A-46B6-BDA7-163886ED6751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008F7CC4-37C9-41CD-AE1C-5BD84D62D989}" type="pres">
      <dgm:prSet presAssocID="{5D13249F-2D77-4F37-B27B-287BB764EE6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A1FAAD-F8B3-48B3-A398-9FD9763421EC}" type="presOf" srcId="{6D3DD372-749A-46B6-BDA7-163886ED6751}" destId="{CDCC39D7-0742-448B-9194-96828B8F527C}" srcOrd="1" destOrd="0" presId="urn:microsoft.com/office/officeart/2005/8/layout/bProcess3"/>
    <dgm:cxn modelId="{84892D55-5E5C-47CB-981C-55FAC2AC319F}" type="presOf" srcId="{1B1E7C11-F466-4117-811C-7DEE1F795399}" destId="{77632346-596C-4BD7-81EA-C7D1A7DF0E20}" srcOrd="1" destOrd="0" presId="urn:microsoft.com/office/officeart/2005/8/layout/bProcess3"/>
    <dgm:cxn modelId="{083B62A0-A642-4FB2-9022-E10ABEBE82CA}" type="presOf" srcId="{39CF639A-2F2C-4440-B2A8-8570C7FF8564}" destId="{4B1F95FE-5761-4AF1-B96C-F5FDC55BCBB9}" srcOrd="0" destOrd="0" presId="urn:microsoft.com/office/officeart/2005/8/layout/bProcess3"/>
    <dgm:cxn modelId="{26EC6E68-213F-4C44-B3B4-915C313F9F81}" srcId="{C2B76167-32BE-4666-883B-79890A482F4B}" destId="{B9C507F3-C895-4DCA-B52C-56F6D7624B70}" srcOrd="0" destOrd="0" parTransId="{62FD3330-A79B-4A4B-9AB9-1BB9B200D62B}" sibTransId="{1B1E7C11-F466-4117-811C-7DEE1F795399}"/>
    <dgm:cxn modelId="{9C8CE44E-D386-4D0C-8A58-B69F5567F60D}" type="presOf" srcId="{54ED9CCD-B06C-4223-BBB7-A2FB0DE8F2E4}" destId="{ABCC64C6-EC7F-4396-9CDD-E01A03EF9190}" srcOrd="0" destOrd="0" presId="urn:microsoft.com/office/officeart/2005/8/layout/bProcess3"/>
    <dgm:cxn modelId="{1C557558-04F2-4645-BB39-B57B27347BD6}" type="presOf" srcId="{6D3DD372-749A-46B6-BDA7-163886ED6751}" destId="{242B2AEB-A827-48DF-8836-815E24713745}" srcOrd="0" destOrd="0" presId="urn:microsoft.com/office/officeart/2005/8/layout/bProcess3"/>
    <dgm:cxn modelId="{C2847B51-161E-494F-B309-F9478988A764}" type="presOf" srcId="{5D13249F-2D77-4F37-B27B-287BB764EE66}" destId="{008F7CC4-37C9-41CD-AE1C-5BD84D62D989}" srcOrd="0" destOrd="0" presId="urn:microsoft.com/office/officeart/2005/8/layout/bProcess3"/>
    <dgm:cxn modelId="{A417F42E-BF2E-4EDF-8D65-C021DF71E167}" srcId="{C2B76167-32BE-4666-883B-79890A482F4B}" destId="{39CF639A-2F2C-4440-B2A8-8570C7FF8564}" srcOrd="1" destOrd="0" parTransId="{078E327B-D535-47FB-90BF-8393630A4AA2}" sibTransId="{54ED9CCD-B06C-4223-BBB7-A2FB0DE8F2E4}"/>
    <dgm:cxn modelId="{204C0E2A-8C88-427E-BB0D-B23D2598611B}" srcId="{C2B76167-32BE-4666-883B-79890A482F4B}" destId="{5D13249F-2D77-4F37-B27B-287BB764EE66}" srcOrd="3" destOrd="0" parTransId="{B90AD750-B101-40A8-B5D5-8E820A96CD1B}" sibTransId="{028B2DC5-724E-4A43-BE0F-1C37C1450706}"/>
    <dgm:cxn modelId="{D1AF1A0B-B471-4BA2-A2A4-DD00FB5A8F78}" type="presOf" srcId="{54ED9CCD-B06C-4223-BBB7-A2FB0DE8F2E4}" destId="{E3FB100A-45EE-4A74-AD41-E75B23E01006}" srcOrd="1" destOrd="0" presId="urn:microsoft.com/office/officeart/2005/8/layout/bProcess3"/>
    <dgm:cxn modelId="{D28E843F-C640-463F-A284-7124DE8800BA}" srcId="{C2B76167-32BE-4666-883B-79890A482F4B}" destId="{93E3EEF6-F98A-4894-847E-23AA6A552947}" srcOrd="2" destOrd="0" parTransId="{E6429821-EAE7-408C-8DD8-38C2AD235A24}" sibTransId="{6D3DD372-749A-46B6-BDA7-163886ED6751}"/>
    <dgm:cxn modelId="{549521D3-5CDD-439A-B90F-93DA0678C550}" type="presOf" srcId="{C2B76167-32BE-4666-883B-79890A482F4B}" destId="{1E317901-2E64-4E8E-AF37-5BA2B9FB574B}" srcOrd="0" destOrd="0" presId="urn:microsoft.com/office/officeart/2005/8/layout/bProcess3"/>
    <dgm:cxn modelId="{EE52BE08-4C66-4F7B-9B43-5BA129C030F4}" type="presOf" srcId="{1B1E7C11-F466-4117-811C-7DEE1F795399}" destId="{15F9D6DA-ABB5-4877-8835-0A2CE93C4E83}" srcOrd="0" destOrd="0" presId="urn:microsoft.com/office/officeart/2005/8/layout/bProcess3"/>
    <dgm:cxn modelId="{3F3BF91C-23CD-4B49-972B-F4A924A54A82}" type="presOf" srcId="{93E3EEF6-F98A-4894-847E-23AA6A552947}" destId="{35116481-465E-4366-8F62-6F859AB275AB}" srcOrd="0" destOrd="0" presId="urn:microsoft.com/office/officeart/2005/8/layout/bProcess3"/>
    <dgm:cxn modelId="{241CB8F2-3F8E-4296-9F85-5B5427737C24}" type="presOf" srcId="{B9C507F3-C895-4DCA-B52C-56F6D7624B70}" destId="{1F967C8A-42D3-4CEA-8259-D7B199294674}" srcOrd="0" destOrd="0" presId="urn:microsoft.com/office/officeart/2005/8/layout/bProcess3"/>
    <dgm:cxn modelId="{167B1EDA-8AD7-4574-A5FA-67B337EEE546}" type="presParOf" srcId="{1E317901-2E64-4E8E-AF37-5BA2B9FB574B}" destId="{1F967C8A-42D3-4CEA-8259-D7B199294674}" srcOrd="0" destOrd="0" presId="urn:microsoft.com/office/officeart/2005/8/layout/bProcess3"/>
    <dgm:cxn modelId="{989EF653-B23C-47E8-963F-EA68ED7D5624}" type="presParOf" srcId="{1E317901-2E64-4E8E-AF37-5BA2B9FB574B}" destId="{15F9D6DA-ABB5-4877-8835-0A2CE93C4E83}" srcOrd="1" destOrd="0" presId="urn:microsoft.com/office/officeart/2005/8/layout/bProcess3"/>
    <dgm:cxn modelId="{E30EEF94-3B86-4722-A305-AC000BB88C11}" type="presParOf" srcId="{15F9D6DA-ABB5-4877-8835-0A2CE93C4E83}" destId="{77632346-596C-4BD7-81EA-C7D1A7DF0E20}" srcOrd="0" destOrd="0" presId="urn:microsoft.com/office/officeart/2005/8/layout/bProcess3"/>
    <dgm:cxn modelId="{04257F2A-7E2E-4929-9603-40DAD7F766D7}" type="presParOf" srcId="{1E317901-2E64-4E8E-AF37-5BA2B9FB574B}" destId="{4B1F95FE-5761-4AF1-B96C-F5FDC55BCBB9}" srcOrd="2" destOrd="0" presId="urn:microsoft.com/office/officeart/2005/8/layout/bProcess3"/>
    <dgm:cxn modelId="{C2F5B0A9-A87F-4C80-BD0F-C7B892FB68E2}" type="presParOf" srcId="{1E317901-2E64-4E8E-AF37-5BA2B9FB574B}" destId="{ABCC64C6-EC7F-4396-9CDD-E01A03EF9190}" srcOrd="3" destOrd="0" presId="urn:microsoft.com/office/officeart/2005/8/layout/bProcess3"/>
    <dgm:cxn modelId="{49885E04-63E5-46A5-8D56-6C20126F5C33}" type="presParOf" srcId="{ABCC64C6-EC7F-4396-9CDD-E01A03EF9190}" destId="{E3FB100A-45EE-4A74-AD41-E75B23E01006}" srcOrd="0" destOrd="0" presId="urn:microsoft.com/office/officeart/2005/8/layout/bProcess3"/>
    <dgm:cxn modelId="{AB5C2FBD-3E14-41DD-9AE8-60553662A4CE}" type="presParOf" srcId="{1E317901-2E64-4E8E-AF37-5BA2B9FB574B}" destId="{35116481-465E-4366-8F62-6F859AB275AB}" srcOrd="4" destOrd="0" presId="urn:microsoft.com/office/officeart/2005/8/layout/bProcess3"/>
    <dgm:cxn modelId="{E52F9E7F-28A4-4CBF-A51E-EF975229B11F}" type="presParOf" srcId="{1E317901-2E64-4E8E-AF37-5BA2B9FB574B}" destId="{242B2AEB-A827-48DF-8836-815E24713745}" srcOrd="5" destOrd="0" presId="urn:microsoft.com/office/officeart/2005/8/layout/bProcess3"/>
    <dgm:cxn modelId="{519F5068-46CC-4274-82F8-41DB674829F9}" type="presParOf" srcId="{242B2AEB-A827-48DF-8836-815E24713745}" destId="{CDCC39D7-0742-448B-9194-96828B8F527C}" srcOrd="0" destOrd="0" presId="urn:microsoft.com/office/officeart/2005/8/layout/bProcess3"/>
    <dgm:cxn modelId="{8955166D-4921-45B9-9C4C-C4BF4C95C550}" type="presParOf" srcId="{1E317901-2E64-4E8E-AF37-5BA2B9FB574B}" destId="{008F7CC4-37C9-41CD-AE1C-5BD84D62D989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9D6DA-ABB5-4877-8835-0A2CE93C4E83}">
      <dsp:nvSpPr>
        <dsp:cNvPr id="0" name=""/>
        <dsp:cNvSpPr/>
      </dsp:nvSpPr>
      <dsp:spPr>
        <a:xfrm>
          <a:off x="3433810" y="725173"/>
          <a:ext cx="5592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929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98710" y="767944"/>
        <a:ext cx="29494" cy="5898"/>
      </dsp:txXfrm>
    </dsp:sp>
    <dsp:sp modelId="{1F967C8A-42D3-4CEA-8259-D7B199294674}">
      <dsp:nvSpPr>
        <dsp:cNvPr id="0" name=""/>
        <dsp:cNvSpPr/>
      </dsp:nvSpPr>
      <dsp:spPr>
        <a:xfrm>
          <a:off x="870852" y="1466"/>
          <a:ext cx="2564758" cy="15388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1. Manipulate Data to be Stationary</a:t>
          </a:r>
          <a:endParaRPr lang="en-US" sz="2500" kern="1200" dirty="0"/>
        </a:p>
      </dsp:txBody>
      <dsp:txXfrm>
        <a:off x="870852" y="1466"/>
        <a:ext cx="2564758" cy="1538854"/>
      </dsp:txXfrm>
    </dsp:sp>
    <dsp:sp modelId="{ABCC64C6-EC7F-4396-9CDD-E01A03EF9190}">
      <dsp:nvSpPr>
        <dsp:cNvPr id="0" name=""/>
        <dsp:cNvSpPr/>
      </dsp:nvSpPr>
      <dsp:spPr>
        <a:xfrm>
          <a:off x="2153231" y="1538521"/>
          <a:ext cx="3154652" cy="559294"/>
        </a:xfrm>
        <a:custGeom>
          <a:avLst/>
          <a:gdLst/>
          <a:ahLst/>
          <a:cxnLst/>
          <a:rect l="0" t="0" r="0" b="0"/>
          <a:pathLst>
            <a:path>
              <a:moveTo>
                <a:pt x="3154652" y="0"/>
              </a:moveTo>
              <a:lnTo>
                <a:pt x="3154652" y="296747"/>
              </a:lnTo>
              <a:lnTo>
                <a:pt x="0" y="296747"/>
              </a:lnTo>
              <a:lnTo>
                <a:pt x="0" y="55929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50324" y="1815219"/>
        <a:ext cx="160466" cy="5898"/>
      </dsp:txXfrm>
    </dsp:sp>
    <dsp:sp modelId="{4B1F95FE-5761-4AF1-B96C-F5FDC55BCBB9}">
      <dsp:nvSpPr>
        <dsp:cNvPr id="0" name=""/>
        <dsp:cNvSpPr/>
      </dsp:nvSpPr>
      <dsp:spPr>
        <a:xfrm>
          <a:off x="4025504" y="1466"/>
          <a:ext cx="2564758" cy="15388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2. Create Forecasting Model</a:t>
          </a:r>
          <a:endParaRPr lang="en-US" sz="2500" kern="1200" dirty="0"/>
        </a:p>
      </dsp:txBody>
      <dsp:txXfrm>
        <a:off x="4025504" y="1466"/>
        <a:ext cx="2564758" cy="1538854"/>
      </dsp:txXfrm>
    </dsp:sp>
    <dsp:sp modelId="{242B2AEB-A827-48DF-8836-815E24713745}">
      <dsp:nvSpPr>
        <dsp:cNvPr id="0" name=""/>
        <dsp:cNvSpPr/>
      </dsp:nvSpPr>
      <dsp:spPr>
        <a:xfrm>
          <a:off x="3433810" y="2853923"/>
          <a:ext cx="5592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929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98710" y="2896693"/>
        <a:ext cx="29494" cy="5898"/>
      </dsp:txXfrm>
    </dsp:sp>
    <dsp:sp modelId="{35116481-465E-4366-8F62-6F859AB275AB}">
      <dsp:nvSpPr>
        <dsp:cNvPr id="0" name=""/>
        <dsp:cNvSpPr/>
      </dsp:nvSpPr>
      <dsp:spPr>
        <a:xfrm>
          <a:off x="870852" y="2130215"/>
          <a:ext cx="2564758" cy="15388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3. Obtain Residual Distribution </a:t>
          </a:r>
          <a:endParaRPr lang="en-US" sz="2500" kern="1200" dirty="0"/>
        </a:p>
      </dsp:txBody>
      <dsp:txXfrm>
        <a:off x="870852" y="2130215"/>
        <a:ext cx="2564758" cy="1538854"/>
      </dsp:txXfrm>
    </dsp:sp>
    <dsp:sp modelId="{008F7CC4-37C9-41CD-AE1C-5BD84D62D989}">
      <dsp:nvSpPr>
        <dsp:cNvPr id="0" name=""/>
        <dsp:cNvSpPr/>
      </dsp:nvSpPr>
      <dsp:spPr>
        <a:xfrm>
          <a:off x="4025504" y="2130215"/>
          <a:ext cx="2564758" cy="15388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4. </a:t>
          </a:r>
          <a:r>
            <a:rPr lang="en-US" sz="2500" b="1" kern="1200" dirty="0" smtClean="0"/>
            <a:t>Flag </a:t>
          </a:r>
          <a:r>
            <a:rPr lang="en-US" sz="2500" kern="1200" dirty="0" smtClean="0"/>
            <a:t>Points with Z-Score above Threshold</a:t>
          </a:r>
          <a:endParaRPr lang="en-US" sz="2500" kern="1200" dirty="0"/>
        </a:p>
      </dsp:txBody>
      <dsp:txXfrm>
        <a:off x="4025504" y="2130215"/>
        <a:ext cx="2564758" cy="1538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55B0-CB05-46D3-B2C0-B74876736B4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2D82-4139-409A-904F-488C2D9E9C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09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55B0-CB05-46D3-B2C0-B74876736B4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2D82-4139-409A-904F-488C2D9E9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5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55B0-CB05-46D3-B2C0-B74876736B4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2D82-4139-409A-904F-488C2D9E9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1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55B0-CB05-46D3-B2C0-B74876736B4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2D82-4139-409A-904F-488C2D9E9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55B0-CB05-46D3-B2C0-B74876736B4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2D82-4139-409A-904F-488C2D9E9C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37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55B0-CB05-46D3-B2C0-B74876736B4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2D82-4139-409A-904F-488C2D9E9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6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55B0-CB05-46D3-B2C0-B74876736B4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2D82-4139-409A-904F-488C2D9E9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4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55B0-CB05-46D3-B2C0-B74876736B4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2D82-4139-409A-904F-488C2D9E9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5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55B0-CB05-46D3-B2C0-B74876736B4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2D82-4139-409A-904F-488C2D9E9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8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0655B0-CB05-46D3-B2C0-B74876736B4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7B2D82-4139-409A-904F-488C2D9E9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5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55B0-CB05-46D3-B2C0-B74876736B4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2D82-4139-409A-904F-488C2D9E9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2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0655B0-CB05-46D3-B2C0-B74876736B4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7B2D82-4139-409A-904F-488C2D9E9C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04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Anomaly Detection of Building Energy Consumption using Forecasting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Spring 2019, AE Research Project Proposal</a:t>
            </a:r>
          </a:p>
          <a:p>
            <a:r>
              <a:rPr lang="en-US" dirty="0" smtClean="0"/>
              <a:t>ASDL, Georgia Institute of Technology</a:t>
            </a:r>
          </a:p>
          <a:p>
            <a:r>
              <a:rPr lang="en-US" dirty="0" smtClean="0"/>
              <a:t>Kunal Sharma. </a:t>
            </a:r>
            <a:r>
              <a:rPr lang="en-US" dirty="0"/>
              <a:t>January 25,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38150" cy="402336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b="1" dirty="0" smtClean="0"/>
              <a:t>Typical Buildings Consume 20% more energy than necessary</a:t>
            </a:r>
            <a:r>
              <a:rPr lang="en-US" dirty="0" smtClean="0"/>
              <a:t> due to faulty construction, malfunctioning equipment, incorrectly configured control systems and inappropriate operating procedures.” – Mediterranean Green Energy Forum</a:t>
            </a:r>
          </a:p>
          <a:p>
            <a:endParaRPr lang="en-US" dirty="0" smtClean="0"/>
          </a:p>
          <a:p>
            <a:r>
              <a:rPr lang="en-US" sz="2400" dirty="0" smtClean="0"/>
              <a:t>Can we identify faults/anomalies using machine learning techniques?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0315"/>
          <a:stretch/>
        </p:blipFill>
        <p:spPr>
          <a:xfrm>
            <a:off x="6891645" y="1845734"/>
            <a:ext cx="4668492" cy="2414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221" y="4260715"/>
            <a:ext cx="4483340" cy="11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6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Road Map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881688"/>
              </p:ext>
            </p:extLst>
          </p:nvPr>
        </p:nvGraphicFramePr>
        <p:xfrm>
          <a:off x="2395922" y="2247089"/>
          <a:ext cx="7461115" cy="3670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041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Stationary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57589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Forecasting techniques work the best when the data is stationary, in other words the mean and variance of the data should be constant.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Techniques such as transformations (typically log) and differencing are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can test if the data is stationary using the Dickey-Fuller Test (Common Practice).</a:t>
            </a:r>
            <a:endParaRPr lang="en-US" dirty="0"/>
          </a:p>
        </p:txBody>
      </p:sp>
      <p:pic>
        <p:nvPicPr>
          <p:cNvPr id="1026" name="Picture 2" descr="Image result for Dickey-Fuller 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562" y="1845734"/>
            <a:ext cx="3667328" cy="435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17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Forecasting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575894" cy="3241832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forecasting model such as ARIMA will gives us a model that will predict the energy consumption for a given building by taking into account trend and seasonality.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Possible Univariate Forecasting </a:t>
            </a:r>
            <a:r>
              <a:rPr lang="en-US" dirty="0"/>
              <a:t>Models: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ARIMA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S-ARIMA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Holts Winter </a:t>
            </a:r>
            <a:r>
              <a:rPr lang="en-US" dirty="0" smtClean="0"/>
              <a:t>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Moving Average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Exponential Smoothing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ANN/RNN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Evaluation Metrics: MSE, RMSE, MAE, MAPE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050" name="Picture 2" descr="https://s3-ap-south-1.amazonaws.com/av-blog-media/wp-content/uploads/2018/02/fea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286" y="4061783"/>
            <a:ext cx="3908506" cy="219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mooth forecasting model on time series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179" y="2010139"/>
            <a:ext cx="4056501" cy="18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5345810"/>
            <a:ext cx="5245886" cy="76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9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Obtain Residual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575894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difference between the forecast model’s prediction and the true value is the residuals.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These residuals follow a Gaussian distribution (by the Central Limit Theorem).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99" t="20133" r="44743" b="39183"/>
          <a:stretch/>
        </p:blipFill>
        <p:spPr>
          <a:xfrm>
            <a:off x="8036436" y="1930482"/>
            <a:ext cx="3868831" cy="1661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3698" t="20133" r="9577" b="39183"/>
          <a:stretch/>
        </p:blipFill>
        <p:spPr>
          <a:xfrm>
            <a:off x="8925128" y="4510749"/>
            <a:ext cx="2091447" cy="179005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9897836" y="3753764"/>
            <a:ext cx="0" cy="613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85242" y="3857414"/>
            <a:ext cx="151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Residual Data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9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4</a:t>
            </a:r>
            <a:r>
              <a:rPr lang="en-US" dirty="0" smtClean="0"/>
              <a:t>: Flag Points with a Z-Score Above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4127"/>
            <a:ext cx="5575894" cy="22893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Extremely large positive or negative residuals are unlikely and will have a highly negative or positive Z-Score Value.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Flag Points Above or below set Z-Score thresholds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Z-Score tells us the magnitude and direction of the anomaly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8638161" y="4503907"/>
            <a:ext cx="2819075" cy="1790153"/>
            <a:chOff x="8638161" y="4503907"/>
            <a:chExt cx="2819075" cy="1790153"/>
          </a:xfrm>
        </p:grpSpPr>
        <p:pic>
          <p:nvPicPr>
            <p:cNvPr id="2050" name="Picture 2" descr="Image result for z score threshol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52" t="18466" r="18164" b="30367"/>
            <a:stretch/>
          </p:blipFill>
          <p:spPr bwMode="auto">
            <a:xfrm>
              <a:off x="8638161" y="4503907"/>
              <a:ext cx="2819075" cy="1300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>
              <a:stCxn id="15" idx="3"/>
            </p:cNvCxnSpPr>
            <p:nvPr/>
          </p:nvCxnSpPr>
          <p:spPr>
            <a:xfrm flipV="1">
              <a:off x="10622595" y="5882350"/>
              <a:ext cx="398840" cy="2270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5" idx="1"/>
            </p:cNvCxnSpPr>
            <p:nvPr/>
          </p:nvCxnSpPr>
          <p:spPr>
            <a:xfrm flipH="1" flipV="1">
              <a:off x="9056448" y="5924728"/>
              <a:ext cx="398840" cy="1846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455288" y="5924728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Anomalies</a:t>
              </a:r>
              <a:endParaRPr lang="en-US" dirty="0"/>
            </a:p>
          </p:txBody>
        </p:sp>
      </p:grpSp>
      <p:pic>
        <p:nvPicPr>
          <p:cNvPr id="2052" name="Picture 4" descr="Image result for z sco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328" y="2071992"/>
            <a:ext cx="3319734" cy="197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943583" y="4163440"/>
            <a:ext cx="6292366" cy="2062262"/>
            <a:chOff x="943583" y="4163440"/>
            <a:chExt cx="6292366" cy="206226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/>
            <a:srcRect l="38715" t="12722" r="1767" b="52277"/>
            <a:stretch/>
          </p:blipFill>
          <p:spPr>
            <a:xfrm>
              <a:off x="943583" y="4503907"/>
              <a:ext cx="6292366" cy="1721795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1097280" y="4163440"/>
              <a:ext cx="6042822" cy="3696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ALERTS DASHBOARD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963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*Step 5: Alternative to Forecasting, Generalized Extreme </a:t>
            </a:r>
            <a:r>
              <a:rPr lang="en-US" sz="4000" dirty="0" err="1" smtClean="0"/>
              <a:t>Studentized</a:t>
            </a:r>
            <a:r>
              <a:rPr lang="en-US" sz="4000" dirty="0" smtClean="0"/>
              <a:t> Deviate Test (GESD) (+CART)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4127"/>
            <a:ext cx="5575894" cy="22893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Method that uses robust statistical methods to determine anomalies. Has been applied to energy consumption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Uses the data points and statistics to give Z-scores to points, same threshold principle can be used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Ensemble Anomaly Detection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645" y="3938215"/>
            <a:ext cx="2893877" cy="22931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865" y="1874127"/>
            <a:ext cx="4045438" cy="2033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757" y="4711079"/>
            <a:ext cx="2288939" cy="7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4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*Step 6: Multivariate Time Series Anomaly Detection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4127"/>
            <a:ext cx="9924158" cy="349554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Forecasting Models presented previously are to detect anomalies given only the time data (independent) and one dependent variable (energy usage)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With Multivariate Forecasting Models we can include additional information such as temperature, humidity, wind speed,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Multivariate Forecasting Models:</a:t>
            </a:r>
          </a:p>
          <a:p>
            <a:pPr lvl="1"/>
            <a:r>
              <a:rPr lang="en-US" dirty="0" smtClean="0"/>
              <a:t>VARMA</a:t>
            </a:r>
          </a:p>
          <a:p>
            <a:pPr lvl="1"/>
            <a:r>
              <a:rPr lang="en-US" dirty="0" smtClean="0"/>
              <a:t>LSTM</a:t>
            </a:r>
          </a:p>
        </p:txBody>
      </p:sp>
      <p:pic>
        <p:nvPicPr>
          <p:cNvPr id="4098" name="Picture 2" descr="Image result for lst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346" y="3258765"/>
            <a:ext cx="3743566" cy="291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0958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309</TotalTime>
  <Words>421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Anomaly Detection of Building Energy Consumption using Forecasting Techniques</vt:lpstr>
      <vt:lpstr>Problem Statement</vt:lpstr>
      <vt:lpstr>High-Level Road Map</vt:lpstr>
      <vt:lpstr>Step 1: Stationary Data</vt:lpstr>
      <vt:lpstr>Step 2: Forecasting Model</vt:lpstr>
      <vt:lpstr>Step 3: Obtain Residual Distribution</vt:lpstr>
      <vt:lpstr>Step 4: Flag Points with a Z-Score Above Threshold</vt:lpstr>
      <vt:lpstr>*Step 5: Alternative to Forecasting, Generalized Extreme Studentized Deviate Test (GESD) (+CART)</vt:lpstr>
      <vt:lpstr>*Step 6: Multivariate Time Series Anomaly Detection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Sharma</dc:creator>
  <cp:lastModifiedBy>Kunal Sharma</cp:lastModifiedBy>
  <cp:revision>16</cp:revision>
  <dcterms:created xsi:type="dcterms:W3CDTF">2019-01-26T00:48:56Z</dcterms:created>
  <dcterms:modified xsi:type="dcterms:W3CDTF">2019-02-21T18:15:06Z</dcterms:modified>
</cp:coreProperties>
</file>