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9" r:id="rId11"/>
    <p:sldId id="261" r:id="rId12"/>
    <p:sldId id="270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FF"/>
    <a:srgbClr val="F2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>
      <p:cViewPr varScale="1">
        <p:scale>
          <a:sx n="54" d="100"/>
          <a:sy n="54" d="100"/>
        </p:scale>
        <p:origin x="62" y="33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84FB-5618-493C-9C53-76FED9ECA99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072BBA7-A7F1-4D93-BC5F-D590B5F7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5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84FB-5618-493C-9C53-76FED9ECA99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BA7-A7F1-4D93-BC5F-D590B5F7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2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84FB-5618-493C-9C53-76FED9ECA99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BA7-A7F1-4D93-BC5F-D590B5F7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0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84FB-5618-493C-9C53-76FED9ECA99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BA7-A7F1-4D93-BC5F-D590B5F7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8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20884FB-5618-493C-9C53-76FED9ECA99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072BBA7-A7F1-4D93-BC5F-D590B5F7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3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84FB-5618-493C-9C53-76FED9ECA99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BA7-A7F1-4D93-BC5F-D590B5F7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8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84FB-5618-493C-9C53-76FED9ECA99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BA7-A7F1-4D93-BC5F-D590B5F7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2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84FB-5618-493C-9C53-76FED9ECA99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BA7-A7F1-4D93-BC5F-D590B5F7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3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84FB-5618-493C-9C53-76FED9ECA99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BA7-A7F1-4D93-BC5F-D590B5F7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0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84FB-5618-493C-9C53-76FED9ECA99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BA7-A7F1-4D93-BC5F-D590B5F7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0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84FB-5618-493C-9C53-76FED9ECA99A}" type="datetimeFigureOut">
              <a:rPr lang="en-US" smtClean="0"/>
              <a:t>2/24/2019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2BBA7-A7F1-4D93-BC5F-D590B5F7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20884FB-5618-493C-9C53-76FED9ECA99A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072BBA7-A7F1-4D93-BC5F-D590B5F75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8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Building Energy Consumption Classification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826864"/>
            <a:ext cx="7891272" cy="10698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Lewe</a:t>
            </a:r>
            <a:endParaRPr lang="en-US" dirty="0" smtClean="0"/>
          </a:p>
          <a:p>
            <a:r>
              <a:rPr lang="en-US" dirty="0" smtClean="0"/>
              <a:t>Kunal Sharma</a:t>
            </a:r>
          </a:p>
          <a:p>
            <a:r>
              <a:rPr lang="en-US" dirty="0" smtClean="0"/>
              <a:t>Georgia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062096" y="2393005"/>
            <a:ext cx="1480461" cy="3940253"/>
          </a:xfrm>
          <a:prstGeom prst="rect">
            <a:avLst/>
          </a:prstGeom>
          <a:solidFill>
            <a:srgbClr val="F20404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511649" y="2393006"/>
            <a:ext cx="1480461" cy="3940253"/>
          </a:xfrm>
          <a:prstGeom prst="rect">
            <a:avLst/>
          </a:prstGeom>
          <a:solidFill>
            <a:srgbClr val="F20404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480726" y="2373548"/>
            <a:ext cx="2931268" cy="3940253"/>
          </a:xfrm>
          <a:prstGeom prst="rect">
            <a:avLst/>
          </a:prstGeom>
          <a:solidFill>
            <a:srgbClr val="F20404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979832" y="2363271"/>
            <a:ext cx="1480461" cy="3940253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65743" y="2373549"/>
            <a:ext cx="2931268" cy="3940253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 Models with Low Accuracies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08" y="3394953"/>
            <a:ext cx="1293779" cy="129377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2" y="3394952"/>
            <a:ext cx="1293779" cy="1293779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76" y="3394953"/>
            <a:ext cx="1293779" cy="129377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210" y="3394952"/>
            <a:ext cx="1293779" cy="1293779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844" y="3394952"/>
            <a:ext cx="1293779" cy="1293779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478" y="3394951"/>
            <a:ext cx="1293779" cy="1293779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12" y="3394952"/>
            <a:ext cx="1293779" cy="12937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29293" y="4941650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94927" y="4941649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60561" y="4941650"/>
            <a:ext cx="135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26195" y="4941649"/>
            <a:ext cx="135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91829" y="4941649"/>
            <a:ext cx="1357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Artificial Neural Networks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57463" y="4941648"/>
            <a:ext cx="135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55112" y="4941649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61308" y="2495704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68%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02754" y="2495704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</a:rPr>
              <a:t>86%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92576" y="2495703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</a:rPr>
              <a:t>88%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58210" y="2495702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43%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23844" y="2495701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</a:rPr>
              <a:t>86%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57463" y="2495701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38%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55111" y="2495701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41%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0016308" y="2441646"/>
            <a:ext cx="1200569" cy="3861878"/>
            <a:chOff x="10094952" y="2149813"/>
            <a:chExt cx="1200569" cy="386187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0094952" y="2149813"/>
              <a:ext cx="1060728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0124607" y="2149813"/>
              <a:ext cx="1170914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8548084" y="2441646"/>
            <a:ext cx="1200569" cy="3861878"/>
            <a:chOff x="10094952" y="2149813"/>
            <a:chExt cx="1200569" cy="3861878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0094952" y="2149813"/>
              <a:ext cx="1060728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10124607" y="2149813"/>
              <a:ext cx="1170914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616816" y="2451924"/>
            <a:ext cx="1200569" cy="3861878"/>
            <a:chOff x="10094952" y="2149813"/>
            <a:chExt cx="1200569" cy="386187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0094952" y="2149813"/>
              <a:ext cx="1060728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0124607" y="2149813"/>
              <a:ext cx="1170914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208217" y="2363271"/>
            <a:ext cx="1217687" cy="3950531"/>
            <a:chOff x="10077834" y="2061160"/>
            <a:chExt cx="1217687" cy="3950531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0094952" y="2149813"/>
              <a:ext cx="1060728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10124607" y="2149813"/>
              <a:ext cx="1170914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0077834" y="2061160"/>
              <a:ext cx="1060728" cy="38618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14327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Weighted Voting-Based </a:t>
            </a:r>
            <a:r>
              <a:rPr lang="en-US" sz="4800" dirty="0" smtClean="0"/>
              <a:t>Classification</a:t>
            </a:r>
            <a:endParaRPr lang="en-US" sz="4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211" y="2473744"/>
            <a:ext cx="1293779" cy="1293779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211" y="3949429"/>
            <a:ext cx="1293779" cy="1293779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211" y="5425114"/>
            <a:ext cx="1293779" cy="12937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2201" y="2748828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2201" y="4340208"/>
            <a:ext cx="135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2201" y="5561698"/>
            <a:ext cx="1357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Artificial Neural Networks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56727" y="2531220"/>
            <a:ext cx="30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Building #63 Energy Plot</a:t>
            </a:r>
            <a:endParaRPr lang="en-US" dirty="0"/>
          </a:p>
        </p:txBody>
      </p:sp>
      <p:pic>
        <p:nvPicPr>
          <p:cNvPr id="12" name="Picture 11" descr="C:\Computer Science\energyWatch\Fingerprint_types\Training\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607" y="3007531"/>
            <a:ext cx="4382958" cy="29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8156727" y="5960056"/>
            <a:ext cx="30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Actual Classification: People</a:t>
            </a:r>
            <a:endParaRPr lang="en-US" dirty="0"/>
          </a:p>
        </p:txBody>
      </p:sp>
      <p:sp>
        <p:nvSpPr>
          <p:cNvPr id="14" name="Oval Callout 13"/>
          <p:cNvSpPr/>
          <p:nvPr/>
        </p:nvSpPr>
        <p:spPr>
          <a:xfrm>
            <a:off x="3144179" y="2682953"/>
            <a:ext cx="1743641" cy="712206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People!</a:t>
            </a:r>
            <a:endParaRPr lang="en-US" dirty="0"/>
          </a:p>
        </p:txBody>
      </p:sp>
      <p:sp>
        <p:nvSpPr>
          <p:cNvPr id="15" name="Oval Callout 14"/>
          <p:cNvSpPr/>
          <p:nvPr/>
        </p:nvSpPr>
        <p:spPr>
          <a:xfrm>
            <a:off x="3144176" y="5654589"/>
            <a:ext cx="1743641" cy="712206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People!</a:t>
            </a:r>
            <a:endParaRPr lang="en-US" dirty="0"/>
          </a:p>
        </p:txBody>
      </p:sp>
      <p:sp>
        <p:nvSpPr>
          <p:cNvPr id="16" name="Oval Callout 15"/>
          <p:cNvSpPr/>
          <p:nvPr/>
        </p:nvSpPr>
        <p:spPr>
          <a:xfrm>
            <a:off x="3144177" y="4168771"/>
            <a:ext cx="1846112" cy="712206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2040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Cocentric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>
            <a:off x="4641221" y="2393003"/>
            <a:ext cx="1036328" cy="4325890"/>
          </a:xfrm>
          <a:prstGeom prst="rightBrace">
            <a:avLst>
              <a:gd name="adj1" fmla="val 8333"/>
              <a:gd name="adj2" fmla="val 50225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Callout 17"/>
          <p:cNvSpPr/>
          <p:nvPr/>
        </p:nvSpPr>
        <p:spPr>
          <a:xfrm>
            <a:off x="5677549" y="4036554"/>
            <a:ext cx="1743641" cy="712206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People!</a:t>
            </a:r>
            <a:endParaRPr lang="en-US" dirty="0"/>
          </a:p>
        </p:txBody>
      </p:sp>
      <p:pic>
        <p:nvPicPr>
          <p:cNvPr id="3074" name="Picture 2" descr="https://cdn1.iconfinder.com/data/icons/finance-banking-and-currency-part-1/400/finance_2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940" y="648473"/>
            <a:ext cx="1219505" cy="121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6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67720" y="2372998"/>
            <a:ext cx="4494650" cy="3940253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 has a </a:t>
            </a:r>
            <a:r>
              <a:rPr lang="en-US" dirty="0"/>
              <a:t>H</a:t>
            </a:r>
            <a:r>
              <a:rPr lang="en-US" dirty="0" smtClean="0"/>
              <a:t>igher Accuracy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301" y="3394401"/>
            <a:ext cx="1293779" cy="1293779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935" y="3394402"/>
            <a:ext cx="1293779" cy="1293779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53" y="3404679"/>
            <a:ext cx="1293779" cy="12937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60286" y="4941098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25920" y="4941099"/>
            <a:ext cx="135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62638" y="4951376"/>
            <a:ext cx="1357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Artificial Neural Networks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68113" y="2495153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</a:rPr>
              <a:t>86%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57935" y="2495152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</a:rPr>
              <a:t>88%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4653" y="2505428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</a:rPr>
              <a:t>86%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39408" y="2372998"/>
            <a:ext cx="1404435" cy="3940253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Content Placeholder 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31" y="3536976"/>
            <a:ext cx="547794" cy="547794"/>
          </a:xfrm>
          <a:prstGeom prst="rect">
            <a:avLst/>
          </a:prstGeom>
        </p:spPr>
      </p:pic>
      <p:pic>
        <p:nvPicPr>
          <p:cNvPr id="48" name="Content Placeholder 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039" y="3691243"/>
            <a:ext cx="547794" cy="547794"/>
          </a:xfrm>
          <a:prstGeom prst="rect">
            <a:avLst/>
          </a:prstGeom>
        </p:spPr>
      </p:pic>
      <p:pic>
        <p:nvPicPr>
          <p:cNvPr id="49" name="Content Placeholder 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568" y="4052413"/>
            <a:ext cx="547794" cy="54779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907394" y="4941099"/>
            <a:ext cx="135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939409" y="2495152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</a:rPr>
              <a:t>90%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4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Voting Classification of Buildings – Normal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9957337" y="484632"/>
            <a:ext cx="1414532" cy="1414532"/>
            <a:chOff x="171312" y="1922057"/>
            <a:chExt cx="1414532" cy="1414532"/>
          </a:xfrm>
        </p:grpSpPr>
        <p:sp>
          <p:nvSpPr>
            <p:cNvPr id="7" name="Oval 6"/>
            <p:cNvSpPr/>
            <p:nvPr/>
          </p:nvSpPr>
          <p:spPr>
            <a:xfrm>
              <a:off x="171312" y="1922057"/>
              <a:ext cx="1414532" cy="1414532"/>
            </a:xfrm>
            <a:prstGeom prst="ellipse">
              <a:avLst/>
            </a:prstGeom>
            <a:solidFill>
              <a:srgbClr val="92D050">
                <a:alpha val="50980"/>
              </a:srgb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Content Placeholder 3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97" y="2126465"/>
              <a:ext cx="547794" cy="547794"/>
            </a:xfrm>
            <a:prstGeom prst="rect">
              <a:avLst/>
            </a:prstGeom>
          </p:spPr>
        </p:pic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05" y="2280732"/>
              <a:ext cx="547794" cy="547794"/>
            </a:xfrm>
            <a:prstGeom prst="rect">
              <a:avLst/>
            </a:prstGeom>
          </p:spPr>
        </p:pic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734" y="2641902"/>
              <a:ext cx="547794" cy="547794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3" y="2609413"/>
            <a:ext cx="4497785" cy="31655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938" y="2609413"/>
            <a:ext cx="4497785" cy="31655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451" y="4481782"/>
            <a:ext cx="594496" cy="5944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061" y="4481782"/>
            <a:ext cx="594496" cy="5944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71" y="4481782"/>
            <a:ext cx="594496" cy="594496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243" y="4023098"/>
            <a:ext cx="594254" cy="594254"/>
          </a:xfr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945" y="4023098"/>
            <a:ext cx="594254" cy="5942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77" y="4779030"/>
            <a:ext cx="514453" cy="51445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413182" y="2773944"/>
            <a:ext cx="237949" cy="2169538"/>
            <a:chOff x="896148" y="3059693"/>
            <a:chExt cx="237949" cy="216953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907" y="5020974"/>
              <a:ext cx="208257" cy="208257"/>
            </a:xfrm>
            <a:prstGeom prst="rect">
              <a:avLst/>
            </a:prstGeom>
          </p:spPr>
        </p:pic>
        <p:pic>
          <p:nvPicPr>
            <p:cNvPr id="21" name="Content Placeholder 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48" y="4546539"/>
              <a:ext cx="237949" cy="237949"/>
            </a:xfrm>
            <a:prstGeom prst="rect">
              <a:avLst/>
            </a:prstGeom>
          </p:spPr>
        </p:pic>
        <p:pic>
          <p:nvPicPr>
            <p:cNvPr id="22" name="Picture 21" descr="C:\Users\Kunal\Downloads\nerd.png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506" y="4035102"/>
              <a:ext cx="214303" cy="2143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513" y="3059693"/>
              <a:ext cx="209021" cy="20902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48" y="3556985"/>
              <a:ext cx="209020" cy="20902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717000" y="2773944"/>
            <a:ext cx="237949" cy="2169538"/>
            <a:chOff x="896148" y="3059693"/>
            <a:chExt cx="237949" cy="216953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907" y="5020974"/>
              <a:ext cx="208257" cy="208257"/>
            </a:xfrm>
            <a:prstGeom prst="rect">
              <a:avLst/>
            </a:prstGeom>
          </p:spPr>
        </p:pic>
        <p:pic>
          <p:nvPicPr>
            <p:cNvPr id="27" name="Content Placeholder 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48" y="4546539"/>
              <a:ext cx="237949" cy="237949"/>
            </a:xfrm>
            <a:prstGeom prst="rect">
              <a:avLst/>
            </a:prstGeom>
          </p:spPr>
        </p:pic>
        <p:pic>
          <p:nvPicPr>
            <p:cNvPr id="28" name="Picture 27" descr="C:\Users\Kunal\Downloads\nerd.png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506" y="4035102"/>
              <a:ext cx="214303" cy="2143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513" y="3059693"/>
              <a:ext cx="209021" cy="20902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48" y="3556985"/>
              <a:ext cx="209020" cy="209020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561332" y="5359733"/>
            <a:ext cx="4185868" cy="194660"/>
            <a:chOff x="1091628" y="5622703"/>
            <a:chExt cx="4185868" cy="194660"/>
          </a:xfrm>
        </p:grpSpPr>
        <p:sp>
          <p:nvSpPr>
            <p:cNvPr id="32" name="Rectangle 31"/>
            <p:cNvSpPr/>
            <p:nvPr/>
          </p:nvSpPr>
          <p:spPr>
            <a:xfrm>
              <a:off x="1134096" y="5622703"/>
              <a:ext cx="4143400" cy="10015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91628" y="5717210"/>
              <a:ext cx="4143400" cy="10015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651131" y="5348196"/>
            <a:ext cx="4027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Bahnschrift Light Condensed" panose="020B0502040204020203" pitchFamily="34" charset="0"/>
              </a:rPr>
              <a:t>Jan                 Feb                 Mar                 Apr                 May                Jun                 July              Aug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79251" y="5705680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Bahnschrift Light Condensed" panose="020B0502040204020203" pitchFamily="34" charset="0"/>
              </a:rPr>
              <a:t>(2018)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865150" y="5364231"/>
            <a:ext cx="4185868" cy="194660"/>
            <a:chOff x="1091628" y="5622703"/>
            <a:chExt cx="4185868" cy="194660"/>
          </a:xfrm>
        </p:grpSpPr>
        <p:sp>
          <p:nvSpPr>
            <p:cNvPr id="37" name="Rectangle 36"/>
            <p:cNvSpPr/>
            <p:nvPr/>
          </p:nvSpPr>
          <p:spPr>
            <a:xfrm>
              <a:off x="1134096" y="5622703"/>
              <a:ext cx="4143400" cy="10015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91628" y="5717210"/>
              <a:ext cx="4143400" cy="10015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954949" y="5352694"/>
            <a:ext cx="4027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Bahnschrift Light Condensed" panose="020B0502040204020203" pitchFamily="34" charset="0"/>
              </a:rPr>
              <a:t>Jan                 Feb                 Mar                 Apr                 May                Jun                 July              Aug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53240" y="5709629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Bahnschrift Light Condensed" panose="020B0502040204020203" pitchFamily="34" charset="0"/>
              </a:rPr>
              <a:t>(2018)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7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089" y="2817256"/>
            <a:ext cx="4639035" cy="32649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59" y="2817256"/>
            <a:ext cx="4609337" cy="3244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Voting Classification of Buildings – Abnormal</a:t>
            </a:r>
            <a:endParaRPr lang="en-US" sz="4400" dirty="0"/>
          </a:p>
        </p:txBody>
      </p:sp>
      <p:grpSp>
        <p:nvGrpSpPr>
          <p:cNvPr id="8" name="Group 7"/>
          <p:cNvGrpSpPr/>
          <p:nvPr/>
        </p:nvGrpSpPr>
        <p:grpSpPr>
          <a:xfrm>
            <a:off x="9957337" y="484632"/>
            <a:ext cx="1414532" cy="1414532"/>
            <a:chOff x="171312" y="1922057"/>
            <a:chExt cx="1414532" cy="1414532"/>
          </a:xfrm>
        </p:grpSpPr>
        <p:sp>
          <p:nvSpPr>
            <p:cNvPr id="7" name="Oval 6"/>
            <p:cNvSpPr/>
            <p:nvPr/>
          </p:nvSpPr>
          <p:spPr>
            <a:xfrm>
              <a:off x="171312" y="1922057"/>
              <a:ext cx="1414532" cy="1414532"/>
            </a:xfrm>
            <a:prstGeom prst="ellipse">
              <a:avLst/>
            </a:prstGeom>
            <a:solidFill>
              <a:srgbClr val="92D050">
                <a:alpha val="50980"/>
              </a:srgb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Content Placeholder 3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997" y="2126465"/>
              <a:ext cx="547794" cy="547794"/>
            </a:xfrm>
            <a:prstGeom prst="rect">
              <a:avLst/>
            </a:prstGeom>
          </p:spPr>
        </p:pic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05" y="2280732"/>
              <a:ext cx="547794" cy="547794"/>
            </a:xfrm>
            <a:prstGeom prst="rect">
              <a:avLst/>
            </a:prstGeom>
          </p:spPr>
        </p:pic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734" y="2641902"/>
              <a:ext cx="547794" cy="547794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454" y="5125102"/>
            <a:ext cx="416514" cy="4165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26" y="5125102"/>
            <a:ext cx="416514" cy="4165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54" y="5113845"/>
            <a:ext cx="419197" cy="4191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22" y="5113845"/>
            <a:ext cx="419197" cy="4191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706" y="5113845"/>
            <a:ext cx="419197" cy="41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054" y="5113845"/>
            <a:ext cx="419197" cy="4191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769" y="5128480"/>
            <a:ext cx="419197" cy="4191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984" y="2692888"/>
            <a:ext cx="416690" cy="4166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512" y="2588609"/>
            <a:ext cx="454528" cy="45452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00" y="2583682"/>
            <a:ext cx="454528" cy="4545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688" y="2590651"/>
            <a:ext cx="454528" cy="45452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022" y="2605165"/>
            <a:ext cx="454528" cy="454528"/>
          </a:xfrm>
          <a:prstGeom prst="rect">
            <a:avLst/>
          </a:prstGeom>
        </p:spPr>
      </p:pic>
      <p:pic>
        <p:nvPicPr>
          <p:cNvPr id="30" name="Content Placeholder 3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442" y="4355114"/>
            <a:ext cx="448947" cy="448947"/>
          </a:xfrm>
        </p:spPr>
      </p:pic>
      <p:pic>
        <p:nvPicPr>
          <p:cNvPr id="31" name="Content Placeholder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98" y="4355113"/>
            <a:ext cx="448947" cy="448947"/>
          </a:xfrm>
          <a:prstGeom prst="rect">
            <a:avLst/>
          </a:prstGeom>
        </p:spPr>
      </p:pic>
      <p:pic>
        <p:nvPicPr>
          <p:cNvPr id="32" name="Content Placeholder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357" y="4385214"/>
            <a:ext cx="448947" cy="448947"/>
          </a:xfrm>
          <a:prstGeom prst="rect">
            <a:avLst/>
          </a:prstGeom>
        </p:spPr>
      </p:pic>
      <p:pic>
        <p:nvPicPr>
          <p:cNvPr id="33" name="Picture 32" descr="C:\Users\Kunal\Downloads\nerd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796" y="3777826"/>
            <a:ext cx="383188" cy="383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 descr="C:\Users\Kunal\Downloads\nerd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15" y="3785998"/>
            <a:ext cx="383188" cy="383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 descr="C:\Users\Kunal\Downloads\nerd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630" y="3873490"/>
            <a:ext cx="385657" cy="385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 descr="C:\Users\Kunal\Downloads\nerd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721" y="3882509"/>
            <a:ext cx="385657" cy="385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Content Placeholder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473" y="4326292"/>
            <a:ext cx="451839" cy="451839"/>
          </a:xfrm>
          <a:prstGeom prst="rect">
            <a:avLst/>
          </a:prstGeom>
        </p:spPr>
      </p:pic>
      <p:pic>
        <p:nvPicPr>
          <p:cNvPr id="38" name="Content Placeholder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28" y="4337346"/>
            <a:ext cx="451839" cy="451839"/>
          </a:xfrm>
          <a:prstGeom prst="rect">
            <a:avLst/>
          </a:prstGeom>
        </p:spPr>
      </p:pic>
      <p:pic>
        <p:nvPicPr>
          <p:cNvPr id="39" name="Content Placeholder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59" y="4326293"/>
            <a:ext cx="451839" cy="45183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96148" y="3059693"/>
            <a:ext cx="237949" cy="2169538"/>
            <a:chOff x="896148" y="3059693"/>
            <a:chExt cx="237949" cy="2169538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907" y="5020974"/>
              <a:ext cx="208257" cy="208257"/>
            </a:xfrm>
            <a:prstGeom prst="rect">
              <a:avLst/>
            </a:prstGeom>
          </p:spPr>
        </p:pic>
        <p:pic>
          <p:nvPicPr>
            <p:cNvPr id="42" name="Content Placeholder 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48" y="4589403"/>
              <a:ext cx="237949" cy="237949"/>
            </a:xfrm>
            <a:prstGeom prst="rect">
              <a:avLst/>
            </a:prstGeom>
          </p:spPr>
        </p:pic>
        <p:pic>
          <p:nvPicPr>
            <p:cNvPr id="43" name="Picture 42" descr="C:\Users\Kunal\Downloads\nerd.png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506" y="4035102"/>
              <a:ext cx="214303" cy="2143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513" y="3059693"/>
              <a:ext cx="209021" cy="20902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48" y="3556985"/>
              <a:ext cx="209020" cy="209020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6463785" y="3078454"/>
            <a:ext cx="237949" cy="2155250"/>
            <a:chOff x="896148" y="3059693"/>
            <a:chExt cx="237949" cy="2155250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907" y="5006686"/>
              <a:ext cx="208257" cy="208257"/>
            </a:xfrm>
            <a:prstGeom prst="rect">
              <a:avLst/>
            </a:prstGeom>
          </p:spPr>
        </p:pic>
        <p:pic>
          <p:nvPicPr>
            <p:cNvPr id="47" name="Content Placeholder 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48" y="4560827"/>
              <a:ext cx="237949" cy="237949"/>
            </a:xfrm>
            <a:prstGeom prst="rect">
              <a:avLst/>
            </a:prstGeom>
          </p:spPr>
        </p:pic>
        <p:pic>
          <p:nvPicPr>
            <p:cNvPr id="48" name="Picture 47" descr="C:\Users\Kunal\Downloads\nerd.png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506" y="4035102"/>
              <a:ext cx="214303" cy="2143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513" y="3059693"/>
              <a:ext cx="209021" cy="209021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148" y="3556985"/>
              <a:ext cx="209020" cy="20902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091628" y="5622703"/>
            <a:ext cx="4185868" cy="194660"/>
            <a:chOff x="1091628" y="5622703"/>
            <a:chExt cx="4185868" cy="194660"/>
          </a:xfrm>
        </p:grpSpPr>
        <p:sp>
          <p:nvSpPr>
            <p:cNvPr id="12" name="Rectangle 11"/>
            <p:cNvSpPr/>
            <p:nvPr/>
          </p:nvSpPr>
          <p:spPr>
            <a:xfrm>
              <a:off x="1134096" y="5622703"/>
              <a:ext cx="4143400" cy="10015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91628" y="5717210"/>
              <a:ext cx="4143400" cy="10015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37520" y="5661752"/>
            <a:ext cx="4185868" cy="180372"/>
            <a:chOff x="6637520" y="5647464"/>
            <a:chExt cx="4185868" cy="180372"/>
          </a:xfrm>
        </p:grpSpPr>
        <p:sp>
          <p:nvSpPr>
            <p:cNvPr id="52" name="Rectangle 51"/>
            <p:cNvSpPr/>
            <p:nvPr/>
          </p:nvSpPr>
          <p:spPr>
            <a:xfrm>
              <a:off x="6679988" y="5647464"/>
              <a:ext cx="4143400" cy="10015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637520" y="5727683"/>
              <a:ext cx="4143400" cy="10015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81427" y="5611166"/>
            <a:ext cx="4027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Bahnschrift Light Condensed" panose="020B0502040204020203" pitchFamily="34" charset="0"/>
              </a:rPr>
              <a:t>Jan                 Feb                 Mar                 Apr                 May                Jun                 July              Aug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79718" y="5968101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Bahnschrift Light Condensed" panose="020B0502040204020203" pitchFamily="34" charset="0"/>
              </a:rPr>
              <a:t>(2018)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95308" y="5608415"/>
            <a:ext cx="4027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Bahnschrift Light Condensed" panose="020B0502040204020203" pitchFamily="34" charset="0"/>
              </a:rPr>
              <a:t>Jan                 Feb                 Mar                 Apr                 May                Jun                 July              Aug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514864" y="6021432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Bahnschrift Light Condensed" panose="020B0502040204020203" pitchFamily="34" charset="0"/>
              </a:rPr>
              <a:t>(2018)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pic>
        <p:nvPicPr>
          <p:cNvPr id="1026" name="Picture 2" descr="Image result for georgia tech camp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860126"/>
            <a:ext cx="2491530" cy="158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45" y="2743394"/>
            <a:ext cx="1809181" cy="180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energy time series d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756" y="2980138"/>
            <a:ext cx="3456924" cy="134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841731" y="3647984"/>
            <a:ext cx="73027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43898" y="3647984"/>
            <a:ext cx="73027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97280" y="4918683"/>
            <a:ext cx="249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Energy Used by 134 Campus Buildings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52670" y="4918683"/>
            <a:ext cx="249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Stored in Servers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81453" y="4872516"/>
            <a:ext cx="249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Energy Data Used for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3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Studies The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24" y="2966936"/>
            <a:ext cx="1741248" cy="1741248"/>
          </a:xfrm>
        </p:spPr>
      </p:pic>
      <p:pic>
        <p:nvPicPr>
          <p:cNvPr id="5" name="Picture 6" descr="Image result for energy time series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421" y="2821021"/>
            <a:ext cx="5771745" cy="224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89982" y="2723741"/>
            <a:ext cx="466928" cy="1984443"/>
          </a:xfrm>
          <a:prstGeom prst="rect">
            <a:avLst/>
          </a:prstGeom>
          <a:solidFill>
            <a:srgbClr val="F20404">
              <a:alpha val="5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0"/>
            <a:endCxn id="4" idx="3"/>
          </p:cNvCxnSpPr>
          <p:nvPr/>
        </p:nvCxnSpPr>
        <p:spPr>
          <a:xfrm flipH="1">
            <a:off x="3190672" y="2723741"/>
            <a:ext cx="4432774" cy="1113819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4" idx="3"/>
          </p:cNvCxnSpPr>
          <p:nvPr/>
        </p:nvCxnSpPr>
        <p:spPr>
          <a:xfrm flipH="1" flipV="1">
            <a:off x="3190672" y="3837560"/>
            <a:ext cx="4432774" cy="870624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7280" y="4918683"/>
            <a:ext cx="249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Machine Learning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ML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47480"/>
            <a:ext cx="1293779" cy="129377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14" y="2947479"/>
            <a:ext cx="1293779" cy="1293779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48" y="2947480"/>
            <a:ext cx="1293779" cy="129377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182" y="2947479"/>
            <a:ext cx="1293779" cy="1293779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16" y="2947479"/>
            <a:ext cx="1293779" cy="1293779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450" y="2947478"/>
            <a:ext cx="1293779" cy="1293779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084" y="2947479"/>
            <a:ext cx="1293779" cy="12937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5265" y="4494177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30899" y="4494176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96533" y="4494177"/>
            <a:ext cx="135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62167" y="4494176"/>
            <a:ext cx="135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27801" y="4494176"/>
            <a:ext cx="1357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Artificial Neural Networks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93435" y="4494175"/>
            <a:ext cx="135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891084" y="4494176"/>
            <a:ext cx="135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2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Classification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2157352"/>
            <a:ext cx="459144" cy="45914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2762522"/>
            <a:ext cx="459144" cy="459144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3416333"/>
            <a:ext cx="459144" cy="45914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4091187"/>
            <a:ext cx="459144" cy="459144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4752425"/>
            <a:ext cx="459144" cy="459144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5389581"/>
            <a:ext cx="459144" cy="459144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67" y="5997552"/>
            <a:ext cx="459144" cy="459144"/>
          </a:xfrm>
          <a:prstGeom prst="rect">
            <a:avLst/>
          </a:prstGeom>
        </p:spPr>
      </p:pic>
      <p:pic>
        <p:nvPicPr>
          <p:cNvPr id="19" name="Picture 18" descr="C:\Computer Science\energyWatch\Fingerprint_types\Training\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004" y="2792674"/>
            <a:ext cx="4276523" cy="288095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/>
        </p:nvSpPr>
        <p:spPr>
          <a:xfrm>
            <a:off x="7495248" y="2340683"/>
            <a:ext cx="30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Building #47 Energy Plot</a:t>
            </a:r>
            <a:endParaRPr lang="en-US" dirty="0"/>
          </a:p>
        </p:txBody>
      </p:sp>
      <p:sp>
        <p:nvSpPr>
          <p:cNvPr id="3" name="Oval Callout 2"/>
          <p:cNvSpPr/>
          <p:nvPr/>
        </p:nvSpPr>
        <p:spPr>
          <a:xfrm>
            <a:off x="2108512" y="2195350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Cocentric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2108506" y="4744734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Random!</a:t>
            </a:r>
            <a:endParaRPr lang="en-US" dirty="0"/>
          </a:p>
        </p:txBody>
      </p:sp>
      <p:sp>
        <p:nvSpPr>
          <p:cNvPr id="22" name="Oval Callout 21"/>
          <p:cNvSpPr/>
          <p:nvPr/>
        </p:nvSpPr>
        <p:spPr>
          <a:xfrm>
            <a:off x="2108507" y="5992540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Cocentric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3" name="Oval Callout 22"/>
          <p:cNvSpPr/>
          <p:nvPr/>
        </p:nvSpPr>
        <p:spPr>
          <a:xfrm>
            <a:off x="2108510" y="2762522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People!</a:t>
            </a:r>
            <a:endParaRPr lang="en-US" dirty="0"/>
          </a:p>
        </p:txBody>
      </p:sp>
      <p:sp>
        <p:nvSpPr>
          <p:cNvPr id="24" name="Oval Callout 23"/>
          <p:cNvSpPr/>
          <p:nvPr/>
        </p:nvSpPr>
        <p:spPr>
          <a:xfrm>
            <a:off x="2108510" y="3415503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Cocentric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5" name="Oval Callout 24"/>
          <p:cNvSpPr/>
          <p:nvPr/>
        </p:nvSpPr>
        <p:spPr>
          <a:xfrm>
            <a:off x="2108506" y="4075456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People!</a:t>
            </a:r>
            <a:endParaRPr lang="en-US" dirty="0"/>
          </a:p>
        </p:txBody>
      </p:sp>
      <p:sp>
        <p:nvSpPr>
          <p:cNvPr id="26" name="Oval Callout 25"/>
          <p:cNvSpPr/>
          <p:nvPr/>
        </p:nvSpPr>
        <p:spPr>
          <a:xfrm>
            <a:off x="2108508" y="5357595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Cocentric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04906" y="5673625"/>
            <a:ext cx="30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Actual Classification: </a:t>
            </a:r>
            <a:r>
              <a:rPr lang="en-US" dirty="0" err="1" smtClean="0"/>
              <a:t>Cocentric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2167082"/>
            <a:ext cx="459144" cy="45914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2772252"/>
            <a:ext cx="459144" cy="459144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3426063"/>
            <a:ext cx="459144" cy="45914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4100917"/>
            <a:ext cx="459144" cy="459144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4762155"/>
            <a:ext cx="459144" cy="459144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5399311"/>
            <a:ext cx="459144" cy="459144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67" y="6007282"/>
            <a:ext cx="459144" cy="45914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495248" y="2340683"/>
            <a:ext cx="30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Building #63 Energy Plot</a:t>
            </a:r>
            <a:endParaRPr lang="en-US" dirty="0"/>
          </a:p>
        </p:txBody>
      </p:sp>
      <p:sp>
        <p:nvSpPr>
          <p:cNvPr id="3" name="Oval Callout 2"/>
          <p:cNvSpPr/>
          <p:nvPr/>
        </p:nvSpPr>
        <p:spPr>
          <a:xfrm>
            <a:off x="2108512" y="2205080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People!</a:t>
            </a:r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2108506" y="4754464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2040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Cocentric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2" name="Oval Callout 21"/>
          <p:cNvSpPr/>
          <p:nvPr/>
        </p:nvSpPr>
        <p:spPr>
          <a:xfrm>
            <a:off x="2108507" y="6002270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People!</a:t>
            </a:r>
            <a:endParaRPr lang="en-US" dirty="0"/>
          </a:p>
        </p:txBody>
      </p:sp>
      <p:sp>
        <p:nvSpPr>
          <p:cNvPr id="23" name="Oval Callout 22"/>
          <p:cNvSpPr/>
          <p:nvPr/>
        </p:nvSpPr>
        <p:spPr>
          <a:xfrm>
            <a:off x="2108510" y="2772252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2040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Cocentric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4" name="Oval Callout 23"/>
          <p:cNvSpPr/>
          <p:nvPr/>
        </p:nvSpPr>
        <p:spPr>
          <a:xfrm>
            <a:off x="2108510" y="3425233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2040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Random!</a:t>
            </a:r>
            <a:endParaRPr lang="en-US" dirty="0"/>
          </a:p>
        </p:txBody>
      </p:sp>
      <p:sp>
        <p:nvSpPr>
          <p:cNvPr id="25" name="Oval Callout 24"/>
          <p:cNvSpPr/>
          <p:nvPr/>
        </p:nvSpPr>
        <p:spPr>
          <a:xfrm>
            <a:off x="2108506" y="4085186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People!</a:t>
            </a:r>
            <a:endParaRPr lang="en-US" dirty="0"/>
          </a:p>
        </p:txBody>
      </p:sp>
      <p:sp>
        <p:nvSpPr>
          <p:cNvPr id="26" name="Oval Callout 25"/>
          <p:cNvSpPr/>
          <p:nvPr/>
        </p:nvSpPr>
        <p:spPr>
          <a:xfrm>
            <a:off x="2108508" y="5367325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2040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Cocentric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27" name="Picture 26" descr="C:\Computer Science\energyWatch\Fingerprint_types\Training\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128" y="2816994"/>
            <a:ext cx="4382958" cy="29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/>
        </p:nvSpPr>
        <p:spPr>
          <a:xfrm>
            <a:off x="7495248" y="5769519"/>
            <a:ext cx="30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Actual Classification: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2196261"/>
            <a:ext cx="459144" cy="45914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2801431"/>
            <a:ext cx="459144" cy="459144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3455242"/>
            <a:ext cx="459144" cy="45914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4130096"/>
            <a:ext cx="459144" cy="459144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4791334"/>
            <a:ext cx="459144" cy="459144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5428490"/>
            <a:ext cx="459144" cy="459144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67" y="6036461"/>
            <a:ext cx="459144" cy="45914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495248" y="2340683"/>
            <a:ext cx="30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Building #63 Energy Plot</a:t>
            </a:r>
            <a:endParaRPr lang="en-US" dirty="0"/>
          </a:p>
        </p:txBody>
      </p:sp>
      <p:sp>
        <p:nvSpPr>
          <p:cNvPr id="3" name="Oval Callout 2"/>
          <p:cNvSpPr/>
          <p:nvPr/>
        </p:nvSpPr>
        <p:spPr>
          <a:xfrm>
            <a:off x="2108512" y="2234259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Scheduler!</a:t>
            </a:r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2108506" y="4783643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2040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Cocentric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2" name="Oval Callout 21"/>
          <p:cNvSpPr/>
          <p:nvPr/>
        </p:nvSpPr>
        <p:spPr>
          <a:xfrm>
            <a:off x="2108507" y="6031449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2040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People!</a:t>
            </a:r>
            <a:endParaRPr lang="en-US" dirty="0"/>
          </a:p>
        </p:txBody>
      </p:sp>
      <p:sp>
        <p:nvSpPr>
          <p:cNvPr id="23" name="Oval Callout 22"/>
          <p:cNvSpPr/>
          <p:nvPr/>
        </p:nvSpPr>
        <p:spPr>
          <a:xfrm>
            <a:off x="2108510" y="2801431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2040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Cocentric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4" name="Oval Callout 23"/>
          <p:cNvSpPr/>
          <p:nvPr/>
        </p:nvSpPr>
        <p:spPr>
          <a:xfrm>
            <a:off x="2108510" y="3454412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Scheduler!</a:t>
            </a:r>
            <a:endParaRPr lang="en-US" dirty="0"/>
          </a:p>
        </p:txBody>
      </p:sp>
      <p:sp>
        <p:nvSpPr>
          <p:cNvPr id="25" name="Oval Callout 24"/>
          <p:cNvSpPr/>
          <p:nvPr/>
        </p:nvSpPr>
        <p:spPr>
          <a:xfrm>
            <a:off x="2108506" y="4114365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Scheduler!</a:t>
            </a:r>
            <a:endParaRPr lang="en-US" dirty="0"/>
          </a:p>
        </p:txBody>
      </p:sp>
      <p:sp>
        <p:nvSpPr>
          <p:cNvPr id="26" name="Oval Callout 25"/>
          <p:cNvSpPr/>
          <p:nvPr/>
        </p:nvSpPr>
        <p:spPr>
          <a:xfrm>
            <a:off x="2108508" y="5396504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Scheduler!</a:t>
            </a:r>
            <a:endParaRPr lang="en-US" dirty="0"/>
          </a:p>
        </p:txBody>
      </p:sp>
      <p:pic>
        <p:nvPicPr>
          <p:cNvPr id="19" name="Picture 2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136" y="2710015"/>
            <a:ext cx="4466941" cy="301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495247" y="5716604"/>
            <a:ext cx="30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Actual Classification: Scheduler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2215716"/>
            <a:ext cx="459144" cy="45914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2820886"/>
            <a:ext cx="459144" cy="459144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3474697"/>
            <a:ext cx="459144" cy="45914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4149551"/>
            <a:ext cx="459144" cy="459144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4810789"/>
            <a:ext cx="459144" cy="459144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5447945"/>
            <a:ext cx="459144" cy="459144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67" y="6055916"/>
            <a:ext cx="459144" cy="45914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495248" y="2340683"/>
            <a:ext cx="30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Building #63 Energy Plot</a:t>
            </a:r>
            <a:endParaRPr lang="en-US" dirty="0"/>
          </a:p>
        </p:txBody>
      </p:sp>
      <p:sp>
        <p:nvSpPr>
          <p:cNvPr id="3" name="Oval Callout 2"/>
          <p:cNvSpPr/>
          <p:nvPr/>
        </p:nvSpPr>
        <p:spPr>
          <a:xfrm>
            <a:off x="2108512" y="2253714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2040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Scheduler!</a:t>
            </a:r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2108506" y="4803098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2040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Cocentric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2" name="Oval Callout 21"/>
          <p:cNvSpPr/>
          <p:nvPr/>
        </p:nvSpPr>
        <p:spPr>
          <a:xfrm>
            <a:off x="2108507" y="6050904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Reverse!</a:t>
            </a:r>
            <a:endParaRPr lang="en-US" dirty="0"/>
          </a:p>
        </p:txBody>
      </p:sp>
      <p:sp>
        <p:nvSpPr>
          <p:cNvPr id="23" name="Oval Callout 22"/>
          <p:cNvSpPr/>
          <p:nvPr/>
        </p:nvSpPr>
        <p:spPr>
          <a:xfrm>
            <a:off x="2108510" y="2820886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Reverse!</a:t>
            </a:r>
            <a:endParaRPr lang="en-US" dirty="0"/>
          </a:p>
        </p:txBody>
      </p:sp>
      <p:sp>
        <p:nvSpPr>
          <p:cNvPr id="24" name="Oval Callout 23"/>
          <p:cNvSpPr/>
          <p:nvPr/>
        </p:nvSpPr>
        <p:spPr>
          <a:xfrm>
            <a:off x="2108510" y="3473867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Reverse!</a:t>
            </a:r>
            <a:endParaRPr lang="en-US" dirty="0"/>
          </a:p>
        </p:txBody>
      </p:sp>
      <p:sp>
        <p:nvSpPr>
          <p:cNvPr id="25" name="Oval Callout 24"/>
          <p:cNvSpPr/>
          <p:nvPr/>
        </p:nvSpPr>
        <p:spPr>
          <a:xfrm>
            <a:off x="2108506" y="4133820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2040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Scheduler!</a:t>
            </a:r>
            <a:endParaRPr lang="en-US" dirty="0"/>
          </a:p>
        </p:txBody>
      </p:sp>
      <p:sp>
        <p:nvSpPr>
          <p:cNvPr id="26" name="Oval Callout 25"/>
          <p:cNvSpPr/>
          <p:nvPr/>
        </p:nvSpPr>
        <p:spPr>
          <a:xfrm>
            <a:off x="2108508" y="5415959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Reverse!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95247" y="5716604"/>
            <a:ext cx="30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Actual Classification: Reverse</a:t>
            </a:r>
            <a:endParaRPr lang="en-US" dirty="0"/>
          </a:p>
        </p:txBody>
      </p:sp>
      <p:pic>
        <p:nvPicPr>
          <p:cNvPr id="27" name="Picture 26" descr="C:\Computer Science\energyWatch_final\fingerprints_base\B054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77"/>
          <a:stretch/>
        </p:blipFill>
        <p:spPr bwMode="auto">
          <a:xfrm>
            <a:off x="7742098" y="3016059"/>
            <a:ext cx="2585015" cy="24312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84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2176804"/>
            <a:ext cx="459144" cy="45914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2781974"/>
            <a:ext cx="459144" cy="459144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3435785"/>
            <a:ext cx="459144" cy="459144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4110639"/>
            <a:ext cx="459144" cy="459144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4771877"/>
            <a:ext cx="459144" cy="459144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0" y="5409033"/>
            <a:ext cx="459144" cy="459144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67" y="6017004"/>
            <a:ext cx="459144" cy="45914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495248" y="2340683"/>
            <a:ext cx="30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Building #63 Energy Plot</a:t>
            </a:r>
            <a:endParaRPr lang="en-US" dirty="0"/>
          </a:p>
        </p:txBody>
      </p:sp>
      <p:sp>
        <p:nvSpPr>
          <p:cNvPr id="3" name="Oval Callout 2"/>
          <p:cNvSpPr/>
          <p:nvPr/>
        </p:nvSpPr>
        <p:spPr>
          <a:xfrm>
            <a:off x="2108512" y="2214802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Random!</a:t>
            </a:r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2108506" y="4764186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Random!</a:t>
            </a:r>
            <a:endParaRPr lang="en-US" dirty="0"/>
          </a:p>
        </p:txBody>
      </p:sp>
      <p:sp>
        <p:nvSpPr>
          <p:cNvPr id="22" name="Oval Callout 21"/>
          <p:cNvSpPr/>
          <p:nvPr/>
        </p:nvSpPr>
        <p:spPr>
          <a:xfrm>
            <a:off x="2108507" y="6011992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Reverse!</a:t>
            </a:r>
            <a:endParaRPr lang="en-US" dirty="0"/>
          </a:p>
        </p:txBody>
      </p:sp>
      <p:sp>
        <p:nvSpPr>
          <p:cNvPr id="23" name="Oval Callout 22"/>
          <p:cNvSpPr/>
          <p:nvPr/>
        </p:nvSpPr>
        <p:spPr>
          <a:xfrm>
            <a:off x="2108510" y="2781974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Random!</a:t>
            </a:r>
            <a:endParaRPr lang="en-US" dirty="0"/>
          </a:p>
        </p:txBody>
      </p:sp>
      <p:sp>
        <p:nvSpPr>
          <p:cNvPr id="24" name="Oval Callout 23"/>
          <p:cNvSpPr/>
          <p:nvPr/>
        </p:nvSpPr>
        <p:spPr>
          <a:xfrm>
            <a:off x="2108510" y="3434955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Reverse!</a:t>
            </a:r>
            <a:endParaRPr lang="en-US" dirty="0"/>
          </a:p>
        </p:txBody>
      </p:sp>
      <p:sp>
        <p:nvSpPr>
          <p:cNvPr id="25" name="Oval Callout 24"/>
          <p:cNvSpPr/>
          <p:nvPr/>
        </p:nvSpPr>
        <p:spPr>
          <a:xfrm>
            <a:off x="2108506" y="4094908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Random!</a:t>
            </a:r>
            <a:endParaRPr lang="en-US" dirty="0"/>
          </a:p>
        </p:txBody>
      </p:sp>
      <p:sp>
        <p:nvSpPr>
          <p:cNvPr id="26" name="Oval Callout 25"/>
          <p:cNvSpPr/>
          <p:nvPr/>
        </p:nvSpPr>
        <p:spPr>
          <a:xfrm>
            <a:off x="2108508" y="5377047"/>
            <a:ext cx="2354093" cy="383148"/>
          </a:xfrm>
          <a:prstGeom prst="wedgeEllipseCallout">
            <a:avLst>
              <a:gd name="adj1" fmla="val -59943"/>
              <a:gd name="adj2" fmla="val 2504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Reverse!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95247" y="5716604"/>
            <a:ext cx="307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Actual Classification: Random</a:t>
            </a:r>
            <a:endParaRPr lang="en-US" dirty="0"/>
          </a:p>
        </p:txBody>
      </p:sp>
      <p:pic>
        <p:nvPicPr>
          <p:cNvPr id="29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594" y="3046566"/>
            <a:ext cx="3632023" cy="243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76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205</TotalTime>
  <Words>310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Bahnschrift Light Condensed</vt:lpstr>
      <vt:lpstr>Rockwell</vt:lpstr>
      <vt:lpstr>Rockwell Condensed</vt:lpstr>
      <vt:lpstr>Wingdings</vt:lpstr>
      <vt:lpstr>Wood Type</vt:lpstr>
      <vt:lpstr>Building Energy Consumption Classification</vt:lpstr>
      <vt:lpstr>Data Collection</vt:lpstr>
      <vt:lpstr>ML Studies The Data</vt:lpstr>
      <vt:lpstr>Multiple ML Models</vt:lpstr>
      <vt:lpstr>Model Classification</vt:lpstr>
      <vt:lpstr>Model Classification</vt:lpstr>
      <vt:lpstr>Model Classification</vt:lpstr>
      <vt:lpstr>Model Classification</vt:lpstr>
      <vt:lpstr>Model Classification</vt:lpstr>
      <vt:lpstr>Fire Models with Low Accuracies</vt:lpstr>
      <vt:lpstr>Weighted Voting-Based Classification</vt:lpstr>
      <vt:lpstr>Voting has a Higher Accuracy</vt:lpstr>
      <vt:lpstr>Voting Classification of Buildings – Normal</vt:lpstr>
      <vt:lpstr>Voting Classification of Buildings – Abnormal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Energy Consumption Classification</dc:title>
  <dc:creator>Kunal Sharma</dc:creator>
  <cp:lastModifiedBy>Kunal Sharma</cp:lastModifiedBy>
  <cp:revision>17</cp:revision>
  <dcterms:created xsi:type="dcterms:W3CDTF">2019-02-21T13:25:36Z</dcterms:created>
  <dcterms:modified xsi:type="dcterms:W3CDTF">2019-02-24T18:36:46Z</dcterms:modified>
</cp:coreProperties>
</file>