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103DF-15E4-4429-B00C-6BB6972F38F6}" type="doc">
      <dgm:prSet loTypeId="urn:microsoft.com/office/officeart/2011/layout/RadialPictureList" loCatId="pictur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D2665F-35D0-4447-B34C-277023B786E2}">
      <dgm:prSet phldrT="[Text]"/>
      <dgm:spPr/>
      <dgm:t>
        <a:bodyPr/>
        <a:lstStyle/>
        <a:p>
          <a:pPr algn="ctr"/>
          <a:r>
            <a:rPr lang="en-US" dirty="0"/>
            <a:t>Ensemble</a:t>
          </a:r>
        </a:p>
        <a:p>
          <a:pPr algn="ctr"/>
          <a:r>
            <a:rPr lang="en-US" dirty="0"/>
            <a:t>Classifier</a:t>
          </a:r>
        </a:p>
      </dgm:t>
    </dgm:pt>
    <dgm:pt modelId="{5A99E74E-1250-48C6-95A6-F183D5E2ABBE}" type="parTrans" cxnId="{4EA4EA64-4556-418F-9C92-90BCC1735821}">
      <dgm:prSet/>
      <dgm:spPr/>
      <dgm:t>
        <a:bodyPr/>
        <a:lstStyle/>
        <a:p>
          <a:pPr algn="ctr"/>
          <a:endParaRPr lang="en-US"/>
        </a:p>
      </dgm:t>
    </dgm:pt>
    <dgm:pt modelId="{1DD99C31-8F12-4F4B-AFE7-8D0DF00FAE07}" type="sibTrans" cxnId="{4EA4EA64-4556-418F-9C92-90BCC1735821}">
      <dgm:prSet/>
      <dgm:spPr/>
      <dgm:t>
        <a:bodyPr/>
        <a:lstStyle/>
        <a:p>
          <a:pPr algn="ctr"/>
          <a:endParaRPr lang="en-US"/>
        </a:p>
      </dgm:t>
    </dgm:pt>
    <dgm:pt modelId="{DD38A002-DAFD-4CFE-84A4-A78780514111}">
      <dgm:prSet phldrT="[Text]"/>
      <dgm:spPr/>
      <dgm:t>
        <a:bodyPr/>
        <a:lstStyle/>
        <a:p>
          <a:pPr algn="ctr"/>
          <a:r>
            <a:rPr lang="en-US"/>
            <a:t>Random Forest</a:t>
          </a:r>
        </a:p>
      </dgm:t>
    </dgm:pt>
    <dgm:pt modelId="{DDEFF9E5-89B5-47CD-A8BB-30270A495032}" type="parTrans" cxnId="{2A5C56C5-82D1-4151-A987-73E72FC0A7D8}">
      <dgm:prSet/>
      <dgm:spPr/>
      <dgm:t>
        <a:bodyPr/>
        <a:lstStyle/>
        <a:p>
          <a:pPr algn="ctr"/>
          <a:endParaRPr lang="en-US"/>
        </a:p>
      </dgm:t>
    </dgm:pt>
    <dgm:pt modelId="{7E637B88-490D-4958-A610-284F928271E7}" type="sibTrans" cxnId="{2A5C56C5-82D1-4151-A987-73E72FC0A7D8}">
      <dgm:prSet/>
      <dgm:spPr/>
      <dgm:t>
        <a:bodyPr/>
        <a:lstStyle/>
        <a:p>
          <a:pPr algn="ctr"/>
          <a:endParaRPr lang="en-US"/>
        </a:p>
      </dgm:t>
    </dgm:pt>
    <dgm:pt modelId="{6EEE228F-D1F4-4683-920F-36320CC4D5EC}">
      <dgm:prSet phldrT="[Text]"/>
      <dgm:spPr/>
      <dgm:t>
        <a:bodyPr/>
        <a:lstStyle/>
        <a:p>
          <a:pPr algn="ctr"/>
          <a:r>
            <a:rPr lang="en-US"/>
            <a:t>K Nearest Neighbor</a:t>
          </a:r>
        </a:p>
      </dgm:t>
    </dgm:pt>
    <dgm:pt modelId="{705FC366-E050-4E40-9093-CC06EC401138}" type="parTrans" cxnId="{B2973FDB-27A2-4B5A-96A8-2A0587C77D55}">
      <dgm:prSet/>
      <dgm:spPr/>
      <dgm:t>
        <a:bodyPr/>
        <a:lstStyle/>
        <a:p>
          <a:pPr algn="ctr"/>
          <a:endParaRPr lang="en-US"/>
        </a:p>
      </dgm:t>
    </dgm:pt>
    <dgm:pt modelId="{66C7C30C-45EA-483C-9924-2A38464536BB}" type="sibTrans" cxnId="{B2973FDB-27A2-4B5A-96A8-2A0587C77D55}">
      <dgm:prSet/>
      <dgm:spPr/>
      <dgm:t>
        <a:bodyPr/>
        <a:lstStyle/>
        <a:p>
          <a:pPr algn="ctr"/>
          <a:endParaRPr lang="en-US"/>
        </a:p>
      </dgm:t>
    </dgm:pt>
    <dgm:pt modelId="{3190D92D-ED6F-4156-A85C-E343E93B32FD}">
      <dgm:prSet phldrT="[Text]"/>
      <dgm:spPr/>
      <dgm:t>
        <a:bodyPr/>
        <a:lstStyle/>
        <a:p>
          <a:pPr algn="ctr"/>
          <a:r>
            <a:rPr lang="en-US"/>
            <a:t>Artificial Neural Network</a:t>
          </a:r>
        </a:p>
      </dgm:t>
    </dgm:pt>
    <dgm:pt modelId="{34BC638C-D560-447E-8257-E65069DFF113}" type="parTrans" cxnId="{D11178FC-5B4E-465B-B36C-4D4E1869FF80}">
      <dgm:prSet/>
      <dgm:spPr/>
      <dgm:t>
        <a:bodyPr/>
        <a:lstStyle/>
        <a:p>
          <a:pPr algn="ctr"/>
          <a:endParaRPr lang="en-US"/>
        </a:p>
      </dgm:t>
    </dgm:pt>
    <dgm:pt modelId="{75B6B77D-58A4-40AA-8E43-28F8F20C0A23}" type="sibTrans" cxnId="{D11178FC-5B4E-465B-B36C-4D4E1869FF80}">
      <dgm:prSet/>
      <dgm:spPr/>
      <dgm:t>
        <a:bodyPr/>
        <a:lstStyle/>
        <a:p>
          <a:pPr algn="ctr"/>
          <a:endParaRPr lang="en-US"/>
        </a:p>
      </dgm:t>
    </dgm:pt>
    <dgm:pt modelId="{3C23E218-877B-4C0C-939E-66F176DA1CB8}" type="pres">
      <dgm:prSet presAssocID="{7AC103DF-15E4-4429-B00C-6BB6972F38F6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8B734AE-CD4D-440D-A1A4-56256E24EEEE}" type="pres">
      <dgm:prSet presAssocID="{9DD2665F-35D0-4447-B34C-277023B786E2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7A5E8739-6C7D-44EC-8E75-B209F1B86A46}" type="pres">
      <dgm:prSet presAssocID="{DD38A002-DAFD-4CFE-84A4-A78780514111}" presName="Accent" presStyleLbl="node1" presStyleIdx="1" presStyleCnt="2"/>
      <dgm:spPr/>
      <dgm:t>
        <a:bodyPr/>
        <a:lstStyle/>
        <a:p>
          <a:endParaRPr lang="en-US"/>
        </a:p>
      </dgm:t>
    </dgm:pt>
    <dgm:pt modelId="{791DF8E8-778B-4312-912A-E82D684926B8}" type="pres">
      <dgm:prSet presAssocID="{DD38A002-DAFD-4CFE-84A4-A78780514111}" presName="Image1" presStyleLbl="fgImgPlace1" presStyleIdx="0" presStyleCnt="3"/>
      <dgm:spPr/>
      <dgm:t>
        <a:bodyPr/>
        <a:lstStyle/>
        <a:p>
          <a:endParaRPr lang="en-US"/>
        </a:p>
      </dgm:t>
    </dgm:pt>
    <dgm:pt modelId="{78424FF4-21AF-4048-A257-076ECB2AEABA}" type="pres">
      <dgm:prSet presAssocID="{DD38A002-DAFD-4CFE-84A4-A7878051411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E9C33-20B4-4422-A476-3A4AEF83F002}" type="pres">
      <dgm:prSet presAssocID="{6EEE228F-D1F4-4683-920F-36320CC4D5EC}" presName="Image2" presStyleCnt="0"/>
      <dgm:spPr/>
      <dgm:t>
        <a:bodyPr/>
        <a:lstStyle/>
        <a:p>
          <a:endParaRPr lang="en-US"/>
        </a:p>
      </dgm:t>
    </dgm:pt>
    <dgm:pt modelId="{B2CBE01C-10E6-403A-9BCE-176C4EAC363E}" type="pres">
      <dgm:prSet presAssocID="{6EEE228F-D1F4-4683-920F-36320CC4D5EC}" presName="Image" presStyleLbl="fgImgPlace1" presStyleIdx="1" presStyleCnt="3"/>
      <dgm:spPr/>
      <dgm:t>
        <a:bodyPr/>
        <a:lstStyle/>
        <a:p>
          <a:endParaRPr lang="en-US"/>
        </a:p>
      </dgm:t>
    </dgm:pt>
    <dgm:pt modelId="{3288E09C-8569-494E-BC7E-806577295502}" type="pres">
      <dgm:prSet presAssocID="{6EEE228F-D1F4-4683-920F-36320CC4D5EC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1208-75CF-4E16-827F-F7DE51E4E5ED}" type="pres">
      <dgm:prSet presAssocID="{3190D92D-ED6F-4156-A85C-E343E93B32FD}" presName="Image3" presStyleCnt="0"/>
      <dgm:spPr/>
      <dgm:t>
        <a:bodyPr/>
        <a:lstStyle/>
        <a:p>
          <a:endParaRPr lang="en-US"/>
        </a:p>
      </dgm:t>
    </dgm:pt>
    <dgm:pt modelId="{5DD36BF2-BE8E-4C4E-B86B-D73DDF8EE7A4}" type="pres">
      <dgm:prSet presAssocID="{3190D92D-ED6F-4156-A85C-E343E93B32FD}" presName="Image" presStyleLbl="fgImgPlace1" presStyleIdx="2" presStyleCnt="3"/>
      <dgm:spPr/>
      <dgm:t>
        <a:bodyPr/>
        <a:lstStyle/>
        <a:p>
          <a:endParaRPr lang="en-US"/>
        </a:p>
      </dgm:t>
    </dgm:pt>
    <dgm:pt modelId="{95EB5393-84ED-436C-AA87-ADA84869BD92}" type="pres">
      <dgm:prSet presAssocID="{3190D92D-ED6F-4156-A85C-E343E93B32FD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58E86-CFF3-4C4D-9D5F-F8C20664130C}" type="presOf" srcId="{DD38A002-DAFD-4CFE-84A4-A78780514111}" destId="{78424FF4-21AF-4048-A257-076ECB2AEABA}" srcOrd="0" destOrd="0" presId="urn:microsoft.com/office/officeart/2011/layout/RadialPictureList"/>
    <dgm:cxn modelId="{9F24364E-0E40-469B-AFCB-F9E4F78561F6}" type="presOf" srcId="{7AC103DF-15E4-4429-B00C-6BB6972F38F6}" destId="{3C23E218-877B-4C0C-939E-66F176DA1CB8}" srcOrd="0" destOrd="0" presId="urn:microsoft.com/office/officeart/2011/layout/RadialPictureList"/>
    <dgm:cxn modelId="{B2973FDB-27A2-4B5A-96A8-2A0587C77D55}" srcId="{9DD2665F-35D0-4447-B34C-277023B786E2}" destId="{6EEE228F-D1F4-4683-920F-36320CC4D5EC}" srcOrd="1" destOrd="0" parTransId="{705FC366-E050-4E40-9093-CC06EC401138}" sibTransId="{66C7C30C-45EA-483C-9924-2A38464536BB}"/>
    <dgm:cxn modelId="{F4905C12-03E0-45A6-88F7-7842FED646B4}" type="presOf" srcId="{6EEE228F-D1F4-4683-920F-36320CC4D5EC}" destId="{3288E09C-8569-494E-BC7E-806577295502}" srcOrd="0" destOrd="0" presId="urn:microsoft.com/office/officeart/2011/layout/RadialPictureList"/>
    <dgm:cxn modelId="{4EA4EA64-4556-418F-9C92-90BCC1735821}" srcId="{7AC103DF-15E4-4429-B00C-6BB6972F38F6}" destId="{9DD2665F-35D0-4447-B34C-277023B786E2}" srcOrd="0" destOrd="0" parTransId="{5A99E74E-1250-48C6-95A6-F183D5E2ABBE}" sibTransId="{1DD99C31-8F12-4F4B-AFE7-8D0DF00FAE07}"/>
    <dgm:cxn modelId="{2A5C56C5-82D1-4151-A987-73E72FC0A7D8}" srcId="{9DD2665F-35D0-4447-B34C-277023B786E2}" destId="{DD38A002-DAFD-4CFE-84A4-A78780514111}" srcOrd="0" destOrd="0" parTransId="{DDEFF9E5-89B5-47CD-A8BB-30270A495032}" sibTransId="{7E637B88-490D-4958-A610-284F928271E7}"/>
    <dgm:cxn modelId="{2E9B3426-E455-4ACD-BBCB-046531A3E6AD}" type="presOf" srcId="{3190D92D-ED6F-4156-A85C-E343E93B32FD}" destId="{95EB5393-84ED-436C-AA87-ADA84869BD92}" srcOrd="0" destOrd="0" presId="urn:microsoft.com/office/officeart/2011/layout/RadialPictureList"/>
    <dgm:cxn modelId="{14A915E9-C114-48B2-B6E2-A58009FD6E32}" type="presOf" srcId="{9DD2665F-35D0-4447-B34C-277023B786E2}" destId="{58B734AE-CD4D-440D-A1A4-56256E24EEEE}" srcOrd="0" destOrd="0" presId="urn:microsoft.com/office/officeart/2011/layout/RadialPictureList"/>
    <dgm:cxn modelId="{D11178FC-5B4E-465B-B36C-4D4E1869FF80}" srcId="{9DD2665F-35D0-4447-B34C-277023B786E2}" destId="{3190D92D-ED6F-4156-A85C-E343E93B32FD}" srcOrd="2" destOrd="0" parTransId="{34BC638C-D560-447E-8257-E65069DFF113}" sibTransId="{75B6B77D-58A4-40AA-8E43-28F8F20C0A23}"/>
    <dgm:cxn modelId="{5FD3469F-7290-4352-BABA-94F127A68CEC}" type="presParOf" srcId="{3C23E218-877B-4C0C-939E-66F176DA1CB8}" destId="{58B734AE-CD4D-440D-A1A4-56256E24EEEE}" srcOrd="0" destOrd="0" presId="urn:microsoft.com/office/officeart/2011/layout/RadialPictureList"/>
    <dgm:cxn modelId="{3C33B5B2-34C6-4EDF-9F76-5A161AB9FE75}" type="presParOf" srcId="{3C23E218-877B-4C0C-939E-66F176DA1CB8}" destId="{7A5E8739-6C7D-44EC-8E75-B209F1B86A46}" srcOrd="1" destOrd="0" presId="urn:microsoft.com/office/officeart/2011/layout/RadialPictureList"/>
    <dgm:cxn modelId="{4A071D03-0D7A-4130-868F-AA26C5BC8292}" type="presParOf" srcId="{3C23E218-877B-4C0C-939E-66F176DA1CB8}" destId="{791DF8E8-778B-4312-912A-E82D684926B8}" srcOrd="2" destOrd="0" presId="urn:microsoft.com/office/officeart/2011/layout/RadialPictureList"/>
    <dgm:cxn modelId="{3838640E-131B-43FF-A311-2DFCE36F979B}" type="presParOf" srcId="{3C23E218-877B-4C0C-939E-66F176DA1CB8}" destId="{78424FF4-21AF-4048-A257-076ECB2AEABA}" srcOrd="3" destOrd="0" presId="urn:microsoft.com/office/officeart/2011/layout/RadialPictureList"/>
    <dgm:cxn modelId="{18EDAA54-83A4-42C4-9D1D-CA2DD4BF3919}" type="presParOf" srcId="{3C23E218-877B-4C0C-939E-66F176DA1CB8}" destId="{D48E9C33-20B4-4422-A476-3A4AEF83F002}" srcOrd="4" destOrd="0" presId="urn:microsoft.com/office/officeart/2011/layout/RadialPictureList"/>
    <dgm:cxn modelId="{50FCD03C-27D7-4A58-9F01-61E4FB6716C9}" type="presParOf" srcId="{D48E9C33-20B4-4422-A476-3A4AEF83F002}" destId="{B2CBE01C-10E6-403A-9BCE-176C4EAC363E}" srcOrd="0" destOrd="0" presId="urn:microsoft.com/office/officeart/2011/layout/RadialPictureList"/>
    <dgm:cxn modelId="{ABD8B642-2C49-4761-8018-69BAAB4AA9B7}" type="presParOf" srcId="{3C23E218-877B-4C0C-939E-66F176DA1CB8}" destId="{3288E09C-8569-494E-BC7E-806577295502}" srcOrd="5" destOrd="0" presId="urn:microsoft.com/office/officeart/2011/layout/RadialPictureList"/>
    <dgm:cxn modelId="{2471B56B-245C-418B-8D22-CF1D6CE8B51D}" type="presParOf" srcId="{3C23E218-877B-4C0C-939E-66F176DA1CB8}" destId="{D0E41208-75CF-4E16-827F-F7DE51E4E5ED}" srcOrd="6" destOrd="0" presId="urn:microsoft.com/office/officeart/2011/layout/RadialPictureList"/>
    <dgm:cxn modelId="{05FC5E2C-A1AF-446A-89C5-9CD4E4C34009}" type="presParOf" srcId="{D0E41208-75CF-4E16-827F-F7DE51E4E5ED}" destId="{5DD36BF2-BE8E-4C4E-B86B-D73DDF8EE7A4}" srcOrd="0" destOrd="0" presId="urn:microsoft.com/office/officeart/2011/layout/RadialPictureList"/>
    <dgm:cxn modelId="{E7F48DD1-118D-4362-9597-EE0BBC10F42C}" type="presParOf" srcId="{3C23E218-877B-4C0C-939E-66F176DA1CB8}" destId="{95EB5393-84ED-436C-AA87-ADA84869BD92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34AE-CD4D-440D-A1A4-56256E24EEEE}">
      <dsp:nvSpPr>
        <dsp:cNvPr id="0" name=""/>
        <dsp:cNvSpPr/>
      </dsp:nvSpPr>
      <dsp:spPr>
        <a:xfrm>
          <a:off x="1004501" y="678651"/>
          <a:ext cx="1220538" cy="122059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Ensemble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Classifier</a:t>
          </a:r>
        </a:p>
      </dsp:txBody>
      <dsp:txXfrm>
        <a:off x="1183245" y="857403"/>
        <a:ext cx="863050" cy="863094"/>
      </dsp:txXfrm>
    </dsp:sp>
    <dsp:sp modelId="{7A5E8739-6C7D-44EC-8E75-B209F1B86A46}">
      <dsp:nvSpPr>
        <dsp:cNvPr id="0" name=""/>
        <dsp:cNvSpPr/>
      </dsp:nvSpPr>
      <dsp:spPr>
        <a:xfrm>
          <a:off x="375087" y="0"/>
          <a:ext cx="2460404" cy="256482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DF8E8-778B-4312-912A-E82D684926B8}">
      <dsp:nvSpPr>
        <dsp:cNvPr id="0" name=""/>
        <dsp:cNvSpPr/>
      </dsp:nvSpPr>
      <dsp:spPr>
        <a:xfrm>
          <a:off x="2186749" y="216214"/>
          <a:ext cx="653846" cy="65402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24FF4-21AF-4048-A257-076ECB2AEABA}">
      <dsp:nvSpPr>
        <dsp:cNvPr id="0" name=""/>
        <dsp:cNvSpPr/>
      </dsp:nvSpPr>
      <dsp:spPr>
        <a:xfrm>
          <a:off x="2890191" y="226730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/>
            <a:t>Random Forest</a:t>
          </a:r>
        </a:p>
      </dsp:txBody>
      <dsp:txXfrm>
        <a:off x="2890191" y="226730"/>
        <a:ext cx="875199" cy="632998"/>
      </dsp:txXfrm>
    </dsp:sp>
    <dsp:sp modelId="{B2CBE01C-10E6-403A-9BCE-176C4EAC363E}">
      <dsp:nvSpPr>
        <dsp:cNvPr id="0" name=""/>
        <dsp:cNvSpPr/>
      </dsp:nvSpPr>
      <dsp:spPr>
        <a:xfrm>
          <a:off x="2439463" y="960269"/>
          <a:ext cx="653846" cy="654029"/>
        </a:xfrm>
        <a:prstGeom prst="ellipse">
          <a:avLst/>
        </a:prstGeom>
        <a:solidFill>
          <a:schemeClr val="accent2">
            <a:tint val="50000"/>
            <a:hueOff val="120066"/>
            <a:satOff val="-12199"/>
            <a:lumOff val="-164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E09C-8569-494E-BC7E-806577295502}">
      <dsp:nvSpPr>
        <dsp:cNvPr id="0" name=""/>
        <dsp:cNvSpPr/>
      </dsp:nvSpPr>
      <dsp:spPr>
        <a:xfrm>
          <a:off x="3146551" y="969502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/>
            <a:t>K Nearest Neighbor</a:t>
          </a:r>
        </a:p>
      </dsp:txBody>
      <dsp:txXfrm>
        <a:off x="3146551" y="969502"/>
        <a:ext cx="875199" cy="632998"/>
      </dsp:txXfrm>
    </dsp:sp>
    <dsp:sp modelId="{5DD36BF2-BE8E-4C4E-B86B-D73DDF8EE7A4}">
      <dsp:nvSpPr>
        <dsp:cNvPr id="0" name=""/>
        <dsp:cNvSpPr/>
      </dsp:nvSpPr>
      <dsp:spPr>
        <a:xfrm>
          <a:off x="2186749" y="1714839"/>
          <a:ext cx="653846" cy="654029"/>
        </a:xfrm>
        <a:prstGeom prst="ellipse">
          <a:avLst/>
        </a:prstGeom>
        <a:solidFill>
          <a:schemeClr val="accent2">
            <a:tint val="50000"/>
            <a:hueOff val="240133"/>
            <a:satOff val="-24397"/>
            <a:lumOff val="-328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B5393-84ED-436C-AA87-ADA84869BD92}">
      <dsp:nvSpPr>
        <dsp:cNvPr id="0" name=""/>
        <dsp:cNvSpPr/>
      </dsp:nvSpPr>
      <dsp:spPr>
        <a:xfrm>
          <a:off x="2890191" y="1728177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/>
            <a:t>Artificial Neural Network</a:t>
          </a:r>
        </a:p>
      </dsp:txBody>
      <dsp:txXfrm>
        <a:off x="2890191" y="1728177"/>
        <a:ext cx="875199" cy="63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4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0C2172-6BA5-4F62-B4B4-133921EB50B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Building Energy Consumption Classification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84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Lewe</a:t>
            </a:r>
            <a:endParaRPr lang="en-US" dirty="0" smtClean="0"/>
          </a:p>
          <a:p>
            <a:r>
              <a:rPr lang="en-US" dirty="0" smtClean="0"/>
              <a:t>Kunal Sharma</a:t>
            </a:r>
          </a:p>
          <a:p>
            <a:r>
              <a:rPr lang="en-US" dirty="0" smtClean="0"/>
              <a:t>Georgia Institute of Technology</a:t>
            </a:r>
          </a:p>
          <a:p>
            <a:r>
              <a:rPr lang="en-US" dirty="0" err="1" smtClean="0"/>
              <a:t>AREOspace</a:t>
            </a:r>
            <a:r>
              <a:rPr lang="en-US" dirty="0" smtClean="0"/>
              <a:t> Design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Generated functions that create artificial data to look similar to the original.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random forest classifier achieved a 98.7% accuracy in classifying artificial data but only achieved a mere 7% accuracy when classifying real instances of classes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</a:t>
            </a:r>
            <a:r>
              <a:rPr lang="en-US" sz="2400" dirty="0" smtClean="0"/>
              <a:t>andomly </a:t>
            </a:r>
            <a:r>
              <a:rPr lang="en-US" sz="2400" dirty="0"/>
              <a:t>generated </a:t>
            </a:r>
            <a:r>
              <a:rPr lang="en-US" sz="2400" dirty="0" smtClean="0"/>
              <a:t>plots do </a:t>
            </a:r>
            <a:r>
              <a:rPr lang="en-US" sz="2400" dirty="0"/>
              <a:t>not accurately represent the true variation in the data.</a:t>
            </a:r>
          </a:p>
        </p:txBody>
      </p:sp>
      <p:sp>
        <p:nvSpPr>
          <p:cNvPr id="4" name="AutoShape 2" descr="data:image/png;base64,iVBORw0KGgoAAAANSUhEUgAAASAAAAEuCAYAAAAuic/wAAAABHNCSVQICAgIfAhkiAAAAAlwSFlzAAALEgAACxIB0t1+/AAAADl0RVh0U29mdHdhcmUAbWF0cGxvdGxpYiB2ZXJzaW9uIDIuMi4yLCBodHRwOi8vbWF0cGxvdGxpYi5vcmcvhp/UCwAAIABJREFUeJzsnXl4G+W1/79Hi7UvtmXZkuzEcZyQkJ2EkAChEGgLFAIEKFBS1sK9UOhygZYWWqDlsvV2oYRfe0tpCb1AoEALLWtpwxZISAIJELaQkMTWYsmSbdnWPnN+f4ykKo4dLxpZcpjP88xja5Z33pFmvvO+5z3nvMTMUFBQUCgHqnJXQEFB4fOLIkAKCgplQxEgBQWFsqEIkIKCQtlQBEhBQaFsKAKkoKBQNhQBUhgRRHQGEbURUR8RLZC57EnZctXZzy8T0TeG2LeZiJiINNnPzxHRhXLWpxiIaH3u+yGim4no/2Qq9wEiunWIbToi+oiInHKcazyZUAJERLuJKJ69WXPL6nLXaziy9T5hwLqLiOj1ctVpDPwPgKuY2czM7wzcmBWF/uxv0klEjxCRfSQFM/PebLnCaCvFzCcx85rRHjdSiGgKEYlE9P9GsO+pAHoH+34G7OfKfl/1BetuGGLd88Odl5mTAP4A4PvD7VtpTCgBynJq9mbNLVfJfYLc21VhHyYD2D7MPvOY2QygBUA1gJtLXalx4AIAXQDOJSLdMPv+J4A/DVcgM/sBfArgmILVxwD4aJB1r46wng8DuHAEdawoJqIADUquRUFE/0NEXUT0GRGdVLDdRkT3E5GfiLxEdGtBk/+ibNP5l0QUAXAzEamJ6OfZt/lnRHRVrulPRGcT0ZYB57+GiP46xrrriej/iChMRN1EtCn3JiSii4noQyLqJaJdRPQfA479XvaafET0jWwdW7PbdNnvYy8RdRDRb4nIMEQdVER0IxHtIaIgET2Y/c50RNQHQA1gGxHtHO56mDkK4GkAhxaUv08rsLB7MrBbNaBe6uw1dBLRLgBfGbA9310bwT0whYhezX6XLxHRvSPoIl0A4EYAaQCnDrUTEVUBWA7glSG2a7Otwiey+76KrNhk78MFAO4esG4p9hWgaiJ6Jlv/jUQ0NbeBmdshCeWSYa6nojhoBCjLEQA+BuAAcBeA+4mIstvWAMgAaIX0Y38JwDcGHLsLgBPAfwO4DMBJAOYDOAzA6QX7Pg1gChHNLFi3CiN4+w3BhQBsAJoA1EJ6k8az24IATgFgBXAxgF8S0WEAQEQnAvgvACdkr+sLA8q9E8D07DW0AvAA+PEQdbgouxwHqQVjBrCamZPZVg0gtXCmDn74vyGiakjf14bh9h0Bl0G6/gUAFgE4a5j9D3QPPAzgLUjf8c0Avn6ggohoGYBGAGsBPAZJjIZiGgAxKwQDyzEA+CuAJICvMnMKBQKUvbaPAPxzwDpttr45zgNwC6TW5aeQ7tNCPgQw70DXVGlMRAH6a7aVkFsuK9i2h5nvy9oS1gBwAajPtiZOAvAdZu5n5iCAXwI4t+BYHzPfw8wZZo4D+CqAu5m5nZm7ANyR2zHb534UkuiAiGYBaAbw9zFeUxrSQ9HKzAIzb8m2IsDMzzDzTpZ4BcCLAJZlj/sqgD8y83ZmjkG6OZGtE0F6eL/LzBFm7gVw24BrLuR8AL9g5l3M3AfgB5C6HaPpjr5NRN0AOgFMAvC/ozh2KL4K4FfM3MbMEQC3D7P/UPfAJACHA/gxM6eY+XVIL5IDcSGA57K//8MATqKhDb12AL2DrLcCeB7ATgAXF9i5XgEwOyvWywC8xsw7ADgK1m3IilWOJ5n5LWbOAHgI0oulkN5sPSYME1GATmdme8FyX8G2QO6f7AMJSG/yyZDeJv6ccEF6OApvprYB53EPWDdw+xoAX8s+6F8H8FhWmAYjkz1/IVpIwgNILacXAKzNdqXuIiItABDRSUS0gYgi2XqfDOntPlwd6wAYAWwpuObns+sHww1gT8HnPQA0AOoH331QDmNmOwA9gN8AeI2I9KM4fqh6FV7XnqF2zDLUPeAGEClYB+z/m+bJtlrOhvSgg5nfBLAXwNeGOKQLgGWQ9UsAzAVwBxdEfjPzbgDtAI6G1Op5LbvpzYJ1A+0/gYL/Y9nrKsQCoHuoa6pEJqIAjYU2SM1fR4FwWZl5VsE+A9MC+CE1v3M0FW5k5g0AUpDeVF/DgbtfeyG1kAqZguzDxMxpZr6FmQ8FcCSkLscFJBkUn4A0AlWffbifBZDrUhyojp2QunGzCq7ZVtCdGogPklDnmARJODsOcF2DwsxpAL/PXuPs7Op+SIKYo2GExfmx73VNGm19CsqpIaLCOjQNtTOAMyC1Xv4fEQWIKACpCztUN2wHpIanZ8D6FyG12v5JBSNcWV6DJDRLAbwxYN3RGLkBOsdMANtGeUxZ+VwIUHbU4UUAPycia9bgOpWIBtpMCnkMwLeJyEPScPJgQ5wPAlgNIJNt0g/FowC+Q0QzSGIRgEsg2RZARMcR0Zys4TEKqWUkAKgCoAMQApDJGlS/NKCOFxPRzOyDlbfvMLMI4D5INiNn9jweIvryEHV8BMB3s4ZaM6Tu2qPZ5v6oyF7HxZAEcFd29VZIXTpt9vqHs+XkeAzAt4ioMds1uX609QEAZt4DYDOkAYYqIlqKAxiVIXW//gBgDqSuznwARwGYT0RzBik/DeAl7G+HAzPfBakL908ichRsehWSoPlyXW4Ar2fX2SC1hkZEVvhqII/dbdyYiAL0N9rXD+gvIzzuAkgP9AeQmsuPQ7IPDMV9kETrXQDvQGp5ZCAJQ44/QXrDD2d8vg/AHwH8DUAPJOG6gZlzPh4N2fpEIRkSXwHwf1m7zbcgPYRdkFpaebsFMz8H4NcA1kEySuZu2FxX8PvZ9RuIKArpATlkiDr+IXsdrwL4DEACwNXDXNdAtmVHzLogPcBnZO02APAjAFOz226B9ECOhPsgdU+3AXgbwJOjrFMh50NqbYQB3ArpxbBftzn7MB8PyfYUKFi2QOrGDuX4+L8YwrDNzD+FZIh+iYhqsqtfgWQGKHx5bQVgALBlQHdxOL4GYM0BzAAVCSkJyUZGtvXxW2aeXLDOAGmU6rCsAbGsZEfl3gegG0vL5fMGET0K4CNmvknGMl8HcPVwzohyku2qbwNwTHaAZcIwEVtA4wIRGYjoZJL8fjwAbgIwsLV1BYBN5RQfkkIkqrLdkzsB/E0Rn8EhosOzXW9V1oXhNEitEtlg5qPHU3yy50wy84yJJj6ANMqhMDgEqavwKCRbxjMosLEQ0e7sPqcPdvA48h8AHoDUNXwFwJVlrU1l0wCpC1cLaQTqivEWC4V9UbpgCgoKZUPpgikoKJQNRYAUFBTKhiJACgoKZUMRIAUFhbKhCJCCgkLZUARIQUGhbCgCpKCgUDYUAVJQUCgbigApKCiUDUWAFBQUyoYiQAoKCmVDESAFBYWyoQiQgoJC2VAESEFBoWwoAqSgoFA2FAFSUFAoG4oAKSgolA1FgBQUFMqGIkAKCgplQxEghSEhIjsRPU5EHxHRh9nJ/BQUZEOZFUPhQNwN4HlmPouIqrDv1MoKCkWjzIqhMChEZIU02V0LF9wkRHQZgMshzTL7KYCvM3OMiB6ANH3RDEhzzF8MaQbRpQA2MvNF43oBChMCpQumMBQtkOak/yMRvUNEvyciE4AnmflwZp4HaRrpSwuOqQawHMB3IU1D/UsAswDMIaL541t9hYmAIkAKQ6EBcBiA3zDzAgD9AK4HMJuIXiOi9yDNtT6r4Ji/ZVtL7wHoYOb3mFkEsB1A87jWXmFCoAiQwlC0A2hn5o3Zz49DEqQHAFzFzHMgzRyrLzgmmf0rFvyf+6zYGxX2QxEghUFh5gCANiI6JLvqeAAfALAA8BORFlILSEFhzChvJYUDcTWAh7IjYLsgGZZ3AdgIYA+krpalfNVTmOgoo2AKCgplQ+mCKSgolA1FgBQUFMqGIkAKRUNEeiJ6i4i2EdF2Irolu34KEW0koh1E9GjWlgQi0mU/f5rd3lzO+iuUD0WAFOQgCWB51jlxPoATiWgJgDsB/JKZpwHowr+dFi8F0MXMrZCcFe8sQ50VKgBFgBSKhiX6sh+12YUheUU/nl2/BsDp2f9Py35GdvvxRETjVF2FCkIRIAVZICI1EW0FEATwDwA7AXQzcya7SzsAT/Z/D4A2AMhu7wFQO741VqgEFAFSkAVmFph5PoBGAIsBzBxst+zfwVo7ij/I5xBFgBRkhZm7AbwMYAkAOxHlnF0bAfiy/7cDaAKA7HYbgMj41lShElAESGHUkIQ6O/plICIXEVVntxkAnAApUn4dgLOyh10I4Kns/09nPyO7/V+seMR+LlE8oRVARHoALgBuAC6dTtdYXV3dWlVV1SwIgieTydRqtVqtWq1WZcWHVCoVNBoNERFisZjK7/dbkL2fjEZjwmQy9WQymWRXV5dDFEUQUZsgCL+AZPsJA/gxpEj6CIBzmXlXua5foXwoAvQ5gojUAGYQ0UKXy3U8Mx+hVqvtZrOZXC4XJk2apGlubtZPmjTJ4Ha7yeVyweVyweFwQKXav7Hc1ycNfJnN5kHPF4vF4Pf74ff74fP54PV607t3747t2bMn1dbWxuFwmJLJZEqj0XwSjUbXRaPRNwC8zcxdJfwaFCoIRYAOUrK2lZlqtXpRQ0PD8aIoHq7Vau2zZs2iY445xnrEEUfoFixYALvdPmxZoigik8nkF1EUIYoiYrEYmBkmkwlEBJVKBbVaDY1GA41GA7VajeFG1wVBwCeffILNmzfz66+/3v3GG2+kQ6FQRqvVftLb27uup6cnJ0qKjeggRBGggwgimma1Ws82m83naTSa+jlz5uALX/iCdfHixboFCxbAarXud0w6nUZvby+SyeQgJUqoVCpotdq8qKhUKqhUKsRiMQCA0WgEM4OZIQgC0uk0MpkMBEHAUPeXWq2GyWSC0WjcT6REUcyL0vr163veeOONVDAYzKhUqtd8Pt8aAOuYOTH2b0qhUlAEaAKTbeUsra+vP5+ITp4+fbp+1apV1aeeeqqmoaFhn31FUURvb29eNHJotVqYzWbodLphWysDGa4LdiAEQUB/f3++Prn7UK1Ww2azQafT7bN/JpPB+vXr8eijj/b8/e9/T4mi+HEoFPpjKpX6GzOHRl0BhYpAEaAJBhFZVCrVl10u18WiKC467rjjNOedd17N8ccfD4PBkN8vmUyiu7sboigCkFoxFosFBoNh1EIzFMUI0FBkMhlEo9F9WmQGgwE2my1fb2bGxx9/jCeffDLxyCOP9IbD4XA8Hn+0u7v7MQAfKiNqEwdFgCYARFSl0WhOczqd1xmNxuaVK1cazjrrLPPChQvzxuFMJoOuri5kMpLjsU6ng81mg1qtLlm9SiFAgxGLxRCNRvOtJKvVCpPJlN8eCoXwzDPPCA899FDk/fffTwmC8OdQKHQ3M+8uacUUikYRoAqGiKY7nc7vqtXqlWeffbbhqquuskybNi2/PZlMIhKJgJmh0WhQXV0NrVY7bvUbLwEqhJkRjUbzBnC9Xo/q6up86yiRSOCJJ54Qfv7zn0c6Ojr2BoPBOzKZzFPMnB63SiqMGEWAKgwiUms0mtPq6up+PHnyZPc111xTu2LFClVVVRUAIJVKIRwOg5mh0+lQU1MjW5dqtJRDgAYSj8fR3d0NZobBYIDdbs9/Hzt27MDq1aujjz32WFwQhLWhUOguZvYNU6TCOKIIUIVARHa73X6lTqf75umnn2667rrrbFOnTgUgGZA7OzuRyWRQVVWFmpqaQf1yxptKEKBCYrEYuru7AQDV1dV5m1gqlcLatWuF22+/vaunp2eL3++/qWC2D4UyoghQmSGi+vr6+jv0ev1XvvOd71gvvfRSncUi5Xnv7+9HT08PiAgOh2Ncu1cjodIEKAczo6urC4lEAhqNJu9Iycx488038dOf/jS8devWUGdn57WZTOZZxWhdRnL+G8oyvgsAa11d3c8nT54ceuSRRzKCIDAzsyiKHAqF2Ov1cldXF1cyvb293Nvby3v37uVjjz2WZ8yYwYceeij/6le/Ymbmm266id1uN8+bN4/nzZvHzzzzTP7Y2267jadOncrTp0/n559/vmR1TKVS7PP52Ov1ciKRyK/fvXs3n3322ZH6+vptAJZyBdwTn8el7BX4vC0AdHa7/Xq3291x7733JlKpFDMzC4LAgUBgvwelkskJkM/n4y1btjAzczQa5WnTpvH27dv5pptu4p/97Gf7Hbd9+3aeO3cuJxIJ3rVrF7e0tHAmkylpXUVR5GAwyO3t7dzf359f//777/Nxxx3XWV9f/yqAQ7kC7pHP01J+Q8LnBCJSm83mS+vr63d997vf/dGOHTucV155pU6lUsHv96OjowO1tbVwu937OeFVOi6XC4cddhgAwGKxYObMmfB6vUPu/9RTT+Hcc8+FTqfDlClT0NrairfeequkdSQi1NXVwePxIJlMwuv1ore3F7NmzcK//vWv2ieeeGLZ/PnzX3W5XE8SUVNJK6OQRxGgEkNEpNPpTquvr99xySWX/PKDDz5w//jHPzbq9Xr4/X4Eg0E4nU64XC5oNBN/nsjdu3fjnXfewRFHHAEAWL16NebOnYtLLrkEXV1SjKnX60VT07+f8cbGxgMKltxUV1fD4/FAFEV4vV709fXhqKOOwttvv1173333ndba2vp2fX39/xKRkqWxxCgCVEKIaE59ff22lStXPrB58+Ypv/71ry3V1dUIBoMIBAKoq6uDy+UqqbPgeNLX14czzzwTv/rVr2C1WnHFFVdg586d2Lp1K1wuF6655hoA/w67KKQcrgQ2mw0ejweZTAbt7e1IJpM45ZRTVB999JHjrrvuuripqenDurq6G7NZBBRKgCJAJYCItHV1dbfNnDlz3YsvvjjnkUcesTc2NiISicDn88Fut8Ptdh8ULZ4c6XQaZ555Js4//3ysXLkSAFBfX58PXr3sssvy3azGxka0tbXlj21vb4fb7S5LvQHAbrfD4/Ggr68PPp8PzIwLL7xQu2PHjrpLL730+06n810imlG2Ch7MlNsIdbAtAGY7nc6Pf/SjH/XlDMyxWIzb2tq4r6+PDyZyRmhRFPnrX/86f/vb395nu8/ny///i1/8gs855xxmlgy/hUboKVOmlNwIPVIEQWCfz8cdHR0siiIzM2/ZsoWnTZvWWVtb+2MAaq6A++xgWcpegaIvAPg2gPcBbAfwnTLWQ1NbW/vfM2bM6Ny2bRszSzez1+vlUCjEByM5AXrttdcYAM+ZM2efIfdVq1bx7Nmzec6cOXzqqafuI0i33nort7S08PTp0/nZZ58t41UMTiKR4La2No5Go8zMnEwm+brrrut1Op3vAziEi7tX9ADeArAte9/eUkx5E3kpewWK/CFnZ8XHCEAD4CUA08pQj1lOp/OjwlZPd3c3t7e3V8ybvRTkBKgY+vs/5ra2u7mj41EWhJRMNZOPSCTCXq+Xc35amzdv5tbW1s7a2tobx9oagjQriDn7vxbARgBLxlLWRF8mtCc0EZ0N4MvM/I3s5x9BmqWzC8DlAKoAfArg68wcI6IHAMQBzAAwGcDFkJKjLwWwkZkvGuX5NQ6H4yaHw3HFo48+Wjt37lwIggC/3w+r1TpoArCJgiiKSCaTSKfTSCZj6OvbCo3GCY3GBUAyGsfjcQDIhzwwM0QxhlRqF1QqEQZDI4zGRuh0xrwXtyim0NPzGsLhZxAO/x3x+I78Oauq3PB4roTLdTmqqurG+YqHRhAEBAIBmM1m2Gw2JJNJ3HjjjX0PPvjg7mAweCYzfzLWsonICOB1AFcA+DKAUwEYALwB4D+YmYnoZQDvAFgIoA7ABQB+AGAOgEeZ+caiLrCMTHQBmglppoWlkITlnwA2A7iZmcPZfW4F0MHM92QFSA/gPAArAPwJwFGQmsGbAFzKzFtHeO5JTqfzucsuu2zyTTfdZNJqtejp6UFfXx9cLldFxGoNBjMjkdiDaHQ9ADV0usVIJk25N3P+r0qlAlEPenoeRih0P1Kp9ux6E4zG6TAaD4FaPQUajQ2CsBex2MeIxz9GMtk+4IwEtdoBjaYOanU1EoltEMU+EOlgNi+D07kCDscpiMU+QHv7r9HV9SKIdKiv/xo8nm/BYpk/jt/OgRn4+27evBnnnXdeZzgc/mkkEvn1aMrKjqxtAdAK4F5m/j4R1XA29SwR/QnAY8z8t6wAbczu820A34ckRhFIE0DOy93vE40JPQzDzB8S0Z2QZuLsg9SnzgCYnRUeOwAzgBcKDvtb9q3yHiRheg8AiGg7gGYAwwqQRqM52u12P/744487ly5dSswMn88Ho9EIj8cz3OElob//A0QiL0CttkCjsUCttmb/t0IUU4hG30RX16vo6XkdmUxgn2MNhhmorj4WdvtxsNu/gERiD7ze1QgGHwVzCtXVJ6Cl5XYIQm9eaKLRjUgkHgXAUKttMBoPgd1+HIzGQ2AwHAKVqgqplB/JpB+plB+plA+pVBD19eehtvYU2O3LkcloEI1G0d0tADgMTucDaGhoQ0/PHxEIPIhA4I+YNOl6NDf/FCpV+W9Vm80Gs9mcH8lctGgR3nvvPceqVat+Ul9fvzgYDF7MI0z7wcwCgPlEZAfwFyKaDeAQIvoeJJNCDaQX49+yhzyd/fsegO3M7AcAItoFaY41RYDKATPfD+B+ACCi2yBNevcAgNOZeRsRXQTg2IJDcqn2xIL/c5+H/T6qq6uvmDFjxq3PP/98TWNjIxKJBEKhUFkdCXt738bWrcshCD0H3E+rbcwKzTLYbEdBFFPo7n4Z3d0vo6PjIfh8v83vq1ab4XZfDrf7SphMg01yCkSjnRCEXtjtzWPy49FoAL1en//MzOjvt0AUfwyj8VsIhf4be/fegZ6e9Tj00Eeg05VH3AtRq9VobGxEOBxGLBaD0+nEn//8Z9udd955xi9+8YuZRPRlZu4caXnM3J1t4ZwO4GoAi5i5jYhuhtRaz1HUfVupTNiK5yAiJzMHiWgSgJWQumM/AeAnIi2A8wEU7WZLRBqn0/m7Y4455oy1a9faDQYDIpEI0un0Pl69401//wd4990vQ6Ox4bDDNiCT0aCrywtR7AVzP4xGQKPRwGI5HHr9pP2Ot1oPx6RJ10EUM+jrexvd3a9ArTajvv58aDQHtmGpVHqoVHrZnAiJCGazORtd74LH8yd89tkytLV9F2+9NQ9NTb/F5Mlnli3/USG1tbWIx+Noa2uD2+3G9ddfb5w7d+68Sy655B0iOjnXsh4MIqoDkM6KT24ix//Nbu4kIjOkCRsfL/2VlJcJL0AAnsi6zKcBfJOZu7LG6I0A9kBqslqKOQER1TidzuevuuqqQ2+88UYTIIUTWK1W1NTUFFv/MROP78K2bV8EoIHHsxY9PVbo9XpMnjx11A+pSqWB1boYVuvi0lR2DBARWlr+A/X1x2D79rOxe/dX0dPzTVRXXw67fXLZjfwGgwEejwc+nw81NTU4+eST1S+//HLjySef/C+TyfSf/f39TwxxqAvAmqwdSAXJ1vN/WWfH9wDshmSTPOiZ0Ebo8YCIDnU6nc/fd999rhUrVmgymQx8Ph9cLldZ8/MkEm3YsuVoCEIUzc1/hcdz9LiHdIxnPiBBiGHHjqsQCPwRRBrYbCfCaDwTJtNxcDgayh7AGwwGodFoUFNTg66uLpx66qldH3/88W87OztvYOUhGxJFgA6A0Whc4XQ673/mmWccs2bNQiwWQyQSgcfjGZduwN69/4O2trtApIVKpQNRFYiqIIpqpNM+AHHMm/cvWK2LSl6XwShHQrK+vvcRCDyAjo4/IZ0OQqutg9V6Jmy2/4Dd3lLWVlEuV3VDQwMymQy+/e1vRx9//PE3s0P1/WWrWAWjCNAQ1NTUfKu1tfXm5557rrq2thY9PT1IJpNwOp3jcv5k0o+NG1thMh0Kk2keMpk4EoleAGlotQCRCpMn3wCb7chxqc9glDMjoiimEYm8gEDgAYTDT0OrdWDKlAfBfCiqqqpQW1tbFltRblCisbERRITf//73yR/+8Ie7QqHQ0azM7ro/5faErMTF4XBcv3z58q54PM7MzKFQiMPhMI8nH398Jb/8soY7O7dxe3s7h8PhfGxSpTBcRsRwOMwnnHACt7a28gknnMCRSISZpeRgV199NU+dOpXnzJmTT2Y29nq8y2++OZVfflnL7e3/j+PxOHu9Xg4EAmX5ztLpNO/Zs4fT6TQzMz/99NPpurq6TwDUcQXc35W0lL0ClbY4HI6fnHjiiV3JZJKZmQOBQD4eaLyIxT7ll1/W8NtvX5B/aCuR4TIiXnfddXz77bczM/Ptt9/O3/ve95iZ+ZlnnuETTzyRRVHkN998kxcvXlx0XVKpCG/bdjKvWwf+8MOLOZOJcyqV4vb2dg4GOziVinAs9hlHo+9wKlX671QURd6zZw/n7qMXXnhBqKur2wXAxRVwn1fKUvYKVMoCgBwOx89OO+207tyby+v17pO+czxIpVK8adNp/PLLBo7HveN67tEyVCzYihUr+MUXX+Tp06fnA1B9Ph9Pnz6dmZkvv/xyfvjhh/P7F+5XDKIo8K5dP+J168Dr17v4jTcm8auvWnndOuyzvPXWHBaEdNHnG74+Ire1tXGuJb1u3TrB6XTuBtDIFXDPV8JyMAzDy0JdXd3tRx555BWPPPKISa1Ww+v1ora2dh9HuVLCzAgEAkilPkBf31OYNOkH0OvLlyNnrBRmROzo6IDLJcWOuVwuBINBAENnRMztO1aIVJgy5SewWBYjEHgAarUZGo0NGo0dGo0dgqBHNLoTkcjPEQj8AW735UWdb/j6EBobG/Oe08cee6zq/vvvn/SNb3zjDSJawsocZYoAAUBdXd3NRx555H8+/vjjJp/PB1EU4XK5xm1oNxqNIhqNwuEw4cMPb4FGU42mpu+Ny7nlZGBGxKFgLm1GRIfjFDgcpwx57k2b1mPnzhvgcJyDqiqbbOcdCrfbDb/fj1AohOOOO44ee+yxxrPPPvv1rAgFS16BCqYyIybHEYfD8f2FCxd++4knnrDlsvcx87iMoORSgTIzamvTeO+9Y9Em+R3PAAAgAElEQVTTsx6trb+EVmsv+fnlZKiMiH6/HwDg9/vzI4jlzIhIRJgx424IQic+/PDH+YkMx+O8ufvqmGOOoYceemhyXV3d+s973unPtQDV1tZePWfOnOuffvppu0ajgc/nQ11dHZqbm9HR0YFUKlWyc0ciEQSDQbjdbojiFmzZcjiSyb2YO/dZNDRcWLLzlgJmxqWXXoqZM2fiv/7rv/LrV6xYgTVr1gAA1qxZg9NOOy2//sEHHwQzY8OGDbDZbEV3v0aD1boYTud56On5HTIZH9rb25HJZEp2vkAgAIvFgubmZvT09CAej+OEE05QPfDAA1OyIlT6ZlilUm4jVLkWnU534mGHHRbOGQh9Ph/HYjHOIYoi7927Nz+KIReCIHBbWxv39vayICR5795f8rp1at648VDu798h67lKzXAZETs7O3n58uXc2trKy5cvz7syiKLIV155Jbe0tPDs2bN506ZN4173eHw3v/yyjt99dwX39X3MbW1t3NPTI/t5/H7/fql429vb8/fV2rVr03V1devxOU31+rl0RCSi6U1NTa9v3ry5zul0oqOjA2azGSaTaZ/9mBnt7e2or69HVVVVUedkZkQi2xEMvgK1+hP09b2F3t53wJyEw3E6Zsx4EBpNUSFr406lTs08UnbvvhW7d/8IAKDTTYbJ9AXo9UejuflMVFUVH+OXa/kMdV81NDRAq9Xihz/8Yf/999//p46OjiuKPukE43MnQERkczqdW1944YXm+fPnIxwOQ6vVDmk0lUOEAoE12LHjOghCCIAURW42L4TVugQ229FwOFaAqHJ6w6IoIh6Po7+/H4Ig7GcPY+b9MiLm1g2GTqeD2WyuuLntASAW+xRdXf/ILv+EIEQBqFBXtwqzZq0Zc7lDiU8OZkZbWxsaGxsBACeddFL3hg0brunp6fnDmE86AflcCRARqevq6l699957F5999tmaaDSKTCYzbET7WEVIFDPYufM6eL2/gsVyJBoaVsFqPQIm0xyoVJXxMKbTaXR3d+9jA1GpVDAYDDCZTAcMcB1JC4iZkUwm0dfXh3R631xduQe0EtJrANLv1dv7Fny++9DR8QBaW59GY+Opoy5nOPHJIQhC3iWhv78fixYtCn/88cdfYeaNY72GicbnSoDq6+t/c+mll379tttuM8XjcUSjUdTX14/o2NGKUDrdjfff/yp6ev4Bt/sqtLb+oiJEJ5PJIBKJQBAEAFKuILvdPqbWSTFdMGZGX19fvgxAEqRK6M4JQgIbN7ZCo2lEc/PTo4r/G6n45EilUujs7ITb7caePXuwdOnSgN/vX8TM4zdVbBn53AiQzWa7ZMmSJT9/7rnn7KIowu/3jzqR2EhFKBb7GNu2nYJkcg+mT19dcoe34UgkEvlpkdVqNWpqamTJ3iinDYiZ0dvbi/5+KWi8qqoKNTU1ZWsdeb2/wY4dV2L69L+CeRHcbvewdRmt+OTo6+tDIpGAw+HAq6++ymedddZHoVBoITPHi7mGicDnQoCI6Ijp06c/u2XLlhqTyZTve48lcfxwIhSNbsS2bScC0GDOnCdhty+T4QpGTyaTQWdnJ0RRhF6vR3V1tewPcymN0MlkEuFwOF/+eKfZEMUUNm6cjqqqOsyZsx6BQAAej2fILulYxSdHOBxGVVUVLBYLfvOb3yRuvvnml4LB4Ao+2B/Qcg/DlXoB4G5oaPB/9tlnzCzFdxU7tD7UEH0k8k9++WUjr1/fzLHYzqLOMVZ6enq4vb2dA4FAyeckk2NesJEQjUbZ6/Wy3+8f13nWfL77ed06sNf7O06lorxnzx7OzftWyGBD7WPB6/Xmy7/00kt7HA7HzVwBz1Apl4O6BUREKqfTuXnt2rXzjzvuOOrq6oJarZblbcoDWkKdnU9h+/ZzoNdPxfz5L0GnGz/HOmZGOBxGKpWCxWKBxTI+w/njPQwvCAKCwSCYGbW1tSUPlRHFDDZvnodY7AMAKphMh0KlmgmH4yhUVy+ByTQPoVB3US2fQpilkbGmpiZkMhksXbo0smXLllOZ+Y3ir6YyOagFqKam5tqvfe1rP169erUlmUyiq6sLDQ0NspWfEyGil/Dpp5fBZFqA+fNfgFY7PnmimRmhUAiZTGZcHsiBlMsPKCe4yWSy5AHDmUwU3d2voLd3c3bZhHRacqcg0mPmzH/C6ZQvKVwqlUI4HIbL5cJnn32GJUuW7A0GgzP4YLUHlbsJVqoFwNQpU6aEYrFYPjeL3Mmpurvf4HfeOYHXrQNv2nQMp9PjkzdIFEXu7Ozcx6O2HOS6YBdffDHX1dXxrFmz8ttuuukmdrvd+3hG57jtttt46tSpPH36dH7++efHfH5RFDkUCnF7e/ugXaNSIIoix2J7ePPmn/G6deA9e+6S/RxdXV3c3d3NzMx333133Ol0/o4r4JkqxVL2CpTkogCV0+l8580332RmKcxCzhu0p2cjb9t2Iq9bB3711VreufMO3rNnx7iIQW7O+cKwkXKRE6BXXnmFt2zZsp8A/exnP9vvmO3bt/PcuXM5kUjwrl27uKWlpWi7jiiK3NHRsc8c7qUkZ/N5/fVJvG3bmSU5h9fr5XQ6zYIg8OLFi8MAjuIKeLbkXirH/VZGqqurrznnnHOmLlmyBL29vdDpdLJ44SYSe/Deeyvw9ttHIBrdhLq6G7FgwUdoafk+mpqmljSANZ1OZ7t7BI/Hk5+PvRI45phjRjw90VNPPYVzzz0XOp0OU6ZMQWtrK956662izk9EcDqd+ej7nMtBKSgc7bLbpftgoIOlHDQ0NMDv90OlUmHt2rU19fX1D2fnkT+oOOgEiIhaq6urv3fXXXdZRFFET0+PbHN37d59C7q6/oEpU27FtGmbMWnS92A2O3LnRWNjY0lEKBQKobOzEx6Pp+xzYY2G1atXY+7cubjkkkvyojBUMjI5UKvV8Hg80Gg0aG9vl/13GDjUbrEsQiazF+3tH+YdO+VCpVKhpqYG4XAYU6ZMwQ033OB0Op13y3qSCuCgEqDsqNcTDz/8sEOv18Pv98ua5iGdDsFoPBRW65XQ6ez7jTbJLUKpVAp79+6F2WyGy+WqmJCFkXDFFVdg586d2Lp1K1wuF6655hoApU9GBkge1R6PB5FIBJ2dI54l+YAM5udjsUjTIVmt/nxeJzkxmUxIpVJIp9P45je/qW9ubl6p0WjK41hWIg4qAaqpqbnu3HPPnXLEEUegt7cXRqNR1sn6MpkoABMEQYDdPnjCMLlEqKurC+FwGE1NTRXV3Rop9fX1yCV4u+yyy/LdrPFKRkZEaGhogMFgQHt7e1EtlKGcDM3mwwAAPT2vwO12l0SEGhoaEAgEoFKp8Oijj9Y4HI6HDqau2EEjQETUarfbr73zzjstzIyenh5UV1fLeo50ugeAAQ6HY7i6jFmERFGE1+uFWq2ecK2eQnKZEAHgL3/5C2bPng1ASka2du1aJJNJfPbZZ9ixYwcWLy7ddNAmkymfErUw7mykHMjDWau1w2pdgr17b8eWLTOQSKzGnj3r5Kh2HiJCdXU1IpEImpub8aMf/cjpdDpXy3qSclJuK7hcS0NDw2vr169nZmmUQu5hWUEQ+LXXJvH27atGfMxok5olk8l95pOqdHKjYOeeey43NDSwRqNhj8fDv//973nVqlU8e/ZsnjNnDp966qn7zHpx6623cktLC0+fPp2fffbZcatvZ2cnB4PBEe8/Eg/ndLqbfb4/8NatX+J169S8bh34zTdn8Gef/YRjsV3FVjlPe3s7C4LAoijyggULOgHM4gp47opdDgpHRCI6+vjjj3/qpZdeqkmlUujq6hpxlPtIaW9vx+7dC+B0fhXTp9874uOYRxbA2tfXh2g0OqFaPRMxIdlIv+exxHalUkGEQo+jvf1PiMc3QK02Y/HiT2TxihcEAR0dHXC73XjzzTexcuXK1/x+/zFFF1xmJnwXjIiovr7+N/fcc08NAASDQdmnT+7s7ITdbocgRKHRjG4UaiTdsUgkgkQiMaKI63LDzEilUojFYojH44jH44jFYkgkErKPBJUCs9kMh8OBtra2Ies71sDSqionPJ4rccQRb6Kx8UUIQgzt7b+So9pQq9WoqqpCPB7H0qVLMXPmzFlEVL55uWViwk/Lo9FoTjn22GM9M2fORDQahdVqle0hZhbR0fEvhEJPoK/vWTCnoNXWjbqcnAgN1hIKBoPQ6/UVNbyeyWTQ3d29n39L7nvVarXQaDT5BziTyUAQBESjUYiiuM8xzFKmRIvFAqPRWBECW1VVlf89XC7XPj5ixUa155gyZTm6u0+Bz/cbTJr0A1lmOXE4HGhvb0djYyNWr15ds3z58t8S0TyewN2YCd0FIyJ1fX39jk2bNk1pamrK/zjFwCygp2c9QqHHEQo9gVTKB6Iq1NR8CQ7HmaivPw8q1dhirgZ2xwKBAMxmc9m7MOl0GpFIJC8eGo0GNptt2MRrI+2CiaKIvr6+fK4fADAajbK+LMbCYL+HXIGlABAKbcD27UsxZcqtmDz5BlnKjEajYGbYbDacc845XU8++eQF6XT677IUXgYmtACZzeZLLr744l/ec8891nA4DKPRWPSQ9bvvfgWRyLNQqfQwGI5FY+P5qKtbMequ11DkbnoAqK2thdFYnhHVeDyOrq4uEBG0Wi2qq6tH7bJQjA2ov78//zDpdLqyJR9jZni9XjAzampqZBOfHJs2nYBkchuWLt0DtVqe37q9vR0ejwft7e04/PDDd3V0dExn5srv/w7ChLUBEZHObDb/9JZbbrEyMxKJhCz+MqlUByyWxZgzZyemTXsELtcq2cQHkLoxKpUKqVRKlqyEo0EQBAQCAfh8PsTjcbhcLrhcLjgcDln9pUaCyWSCy+WC2+2G2WzO12ssQ+XFQERQq9VIp9NjSlA3HNOm3YRMphOBwAOylVlbW5v3ETvrrLMcJpPpAtkKH2cmrADZ7fbvXHnllfaamhqEQiHU1Y3eNjMYWq0DACMW4yGdDYshEAigpqYGLS0tJZ/8MEcymYTP50MwGITD4YDb7S5rutOB6HS6vBgJggCfz4dIJCK7U99gBAIBWK1WtLS0IBwOyx7XZbcvg043FR0dz8pWpsFgQDKZBDPjlltusZrN5luJaHxzscjEhBQgIrIajcb/uvbaa43MjHQ6XfS8XTm02lokEkFZ8wblCIVCMJlMMBgMJY0dy5FMJuH1evPDzi6Xa9xbXaPFZrPB7XbDYDDA5/Ohs7OzZEI00Obj8Xjg9/tlH82z2RYjFntH1t/Z4XCgs7MTtbW1uOKKK+zV1dXflq3wcWRCCpDD4bj+Bz/4gc1oNCIUCsk67M5shSBEZO+SRCIRaLXafeLHSiVC6XQ6Lzxutxt1dXUV09oZKQaDAR6PByaTCT6fT/Y53AczOBeOVsopelLQqg8+33bZytTpdEilUmBmXHvttUa9Xn8NEU24mJ0JJ0BEVKXVai/+xje+ocu1fuSa8I6ZIQgmiGIvRFG+pnhvby9EURy0SyenCDFLGRLD4fCEFZ6B5IRIzgj3A412qVSqvIFXLnJBq2r1TvT09MhWbs4WZDKZcNlll5nNZvOEswVNOAHS6/XnrVq1yqzX6xEOh1FbWytb2Z2dnbBapVQR6XRYljLT6TR6e3sPGD8mhwjFYjF4vV5YLBY0NDSMq/BccsklcDqd+XgvQGrxffGLX8S0adPwxS9+MZ+Og5nxrW99C62trZg7dy7efvvtEZ3DbDbD4/Ggu7sbHR0dY26hjGSoXaPRwOFwIBgMjukcAzGbFwAgCMJ29Pb2yta60uv1SCaTAICrrrrKaDabv08T7I0zoQSIiMhut//wO9/5jhmQbBxy5QMWBAGJRBiJxHsAgEymeAFi5hGnBClGhILBIGKxGBobG0uaH3koLrroIjz//PP7rLvjjjtw/PHHY8eOHTj++ONxxx13AACee+457NixAzt27MDvfvc7XHHFyKdDzyUeq66uRltb26i/p9H4+RgMBmg0GkSj0VGdYzA0GguMxpmIRjfA6XQiFAoVXWYOm82G7u5u1NXVYdmyZXYAx8pW+HhQ7mC00SwAjjz11FM7maXUpHJNCZNMBnnbtqv51VetvG4d+N13T+FMRt5pVkbKaAJYU6kU79mzp2zpWQun5fnss8/2Sck6ffr0fACqz+fj6dOnMzPz5Zdfzg8//PCg+40GURTZ7/dzOBwe0f5jnTpHjmmcmJk//fR7vG6dimOxXezz+WQNOPZ6vczMvHXrVna73a9zBTyrI10mVAvI7XbffMMNN9QCkiNbsR7EyaQXn376XWzY0IxIZDVqar6EhQvfxpw5f4NaXZxDWldXF8xm86jtUyNtCfX39yMYDFZsvqCOjo58y8/lcuW7M3JlRMzl+9FqtfD5fAfs1hTj4exyuRAIBIruNjU2fgtEarS3/xL19fWyde8AySCdSCQwb948OJ3O6UTULFvhJWbCCBAROYxG4/zFixcjlUoVbXhua/sVNmxoQXv7PTCZvoJFi97HrFl/hsWyoOi6ZjIZxOPxMcd3DSdCkUgEsVgMHo9nwhmZB3uQi7kGi8WC2tpatLW17ReHBhQf20VEqK+vL7rbpNN54HR+DX7//RCErrzzoxzU1NQgEokAAK699toah8PxLVkKHgcmjADZ7fbLrr76ahsRobOzc9ikYAeCWcSePbfCaj0Chx32AZqaVsNsPlS2ugYCgaJTwQ4lQsFgEGq1WjbHy1KRSxAPSMnJcq4SpciIqNPp8sPnhQ+1XLFdOp0ORIR4vLipuZqaroUoxuD1/kZWWxARgYggiiLOPPNMtVqtPo+IKtvhK8uEECAiIp1O958XXHBBVe4NWsxbs79/OzKZMFyuS9Hba5L1YY5EIrDb7bK0TAaKUCAQgMlkgs1mk6GmpWXFihVYs2YNAGDNmjU47bTT8usffPBBMDM2bNgAm80mS95ulUqFpqYmBAKB/HclZ2BpXV1d0U6RZvNs1NScCK/3HohiEiqVCplMRpb65Ybk9Xo9TjvtNINKpTpJloJLTbmNUCNZABy9cuXKTmbmSCTC/f39IzDNDU1b2928bh04Gt3BgUCgqLIKSafTeYOgnIiiyO+++y53dXXJXnYxHCgjYmdnJy9fvpxbW1t5+fLleWOxKIp85ZVXcktLC8+ePZs3bdoka51EUeT33ntvxMbp0ZBMJou+XyKRf2bnm7+PBUGQ9X7JlfX++++z2+1+gyvg2R1umRDR8B6P54m1a9euXLZsGXw+X9FN9vffPwN9fdswadLrsmYg9Hq9cLlcsgc1+v1+2Gw2hMPhYTMrjieVmBExl+Kku7sbTqdT9u+qo6MDNTU1Y7ZBMjO2bFkIUYzj8MO3IxDogNPplMXzvrOzExaLBTqdDrNnzw5t3759NjPLZ+0uARXfBSMilSiKRx155JEQRbHoh5tZRHf3K7DZjs33neUgFotBr9fLLj6hUCifzKvUsWMHgpkRi8UQCoUQCAQQCATQ2dmJzs7O/OeOjo5BE5mNF7luV85pMRAIyB7X5XQ6ixrBIiI0NV2LWOwjhMPPymoLqq2tzRujzz//fItOp1shS8ElpOIFCMDio48+WqNWq2XxfO7v/wCZTBfU6sOKMmQPJBKJyOqVDUhD+VqtNt/CGI8A1hyJRAKBQAB+vx9+vx8dHR3IZDKorq5GQ0MDGhoa4HA44HA48p+dTid0Oh26u7vzx/n9/nGJbB9o8ylVXBcRwWg0FpU2pK7ubOh0TWhr+x+o1epBR+/GWrfctZ5xxhl6h8NxkSwFl5CKt5Q7nc7zzj///FoAssR9qVRSk1wUBdliyLq6umSfAigWiyGTyexnID9QetdiySUpAyQ3f6fTOaoWHRHBYDDs55cUj8fzvjSlSD42lME5F9fl8/ng8XhkO191dTXa29vH3PVUqbRobPwOdu68BtHoJlitM9HT0yPL4ILBYEA8HschhxwCtVo9nYj0zJwouuASUfEtIJVKddoXv/hFCIIgSz9Zr58CQA1m+YINY7GYrJn0BEFAJBIZcnRO7gDWSCSyT5KyXL4gubqTBoNhn+Rjfr8fPp9Plq7acKNdufSycs2QmqO6urqoCH2X6xtQq83w+f4XZrN5n3S1xWC329Hd3Q0iwle+8pUqAMtlKbhEVLQAEVFLS0uL0WQyIRKJyDLHu0qlhVbbBFHcK0MNpa6X3K2fkRja5RChnPAYDIZxS1Km0+ngdrvR0NCArq4ueL3eMQvRSIfacy0VuR5yQMroWEx5Go0VdXVnIxR6DILQD41GI4sgF3bDzjnnHJvH47mw6EJLSEULkMViOXPVqlXVgORdLEeXSRAEVFW1IB7fUXRZgNS9kDOvcygUgsPhGFHrY6wi1N/fj/b2duj1eng8nrKEcqhUKjidTrjdboTD4VGHO4zWz8fhcMhui7JarUWl12houAiC0ItQ6Ml8gjE5qKqqQiqVwlFHHQVBEI6p5Aj5Sheg81esWKGR86YJh8OwWg9FLPZJ0Tdjd3e3rGlbk8kkRFEclSCMRoSYGT6fD8lkEo2NjWVLiF9ILqartrYWXq93RMbdsToZulyufaaMLhaLxVKUMdpmWwa9vgWBwANQqVSyiWMuNEOj0eDwww/XADhMloJLQMUKEBHZzWaz2+PxoLe3d59MgsWQyWRgMh0CUexHKhUoqiy5bT9jnVRxJCIUj8fR3t4Op9MpS1dWbrRaLRobG5FMJg+Y76cYD2eNRgODwYDe3t5iq5vHbDaPWYQk8b0I3d3/Qjy+Ox9UWiyFYnb++efX1tXVnVt0oSWiYgVIrVafdPbZZxsBqcsgx4MuiuI+Ng5BGPvbKx6Py5p7JxffNtbW8oFEqKurC729vWhqaqr4nNC1tbWw2WyDBpfKEV5RXV2Nnp4e2VobNputqJxBDQ0XgEiLbdtOgFr9cX4UUg6YGSeeeCKp1eqVshUqMxUrQC6X64KVK1fm7zQ5urE5X52Ojv+DyTQHBkPrmMuSc+hdFEUkk8mibTGDiVAwGMzbW0pJc3Mz5syZg/nz52PRIikF6VBZEYcjZ5sqDC6VM7ZLTnsLILU4xurwqNdPxrx5L4E5g61blyEUuh2iWLyPl8ViQW9vL2w2Gzwej5mIigsfKBEVK0CZTGbOvHnz9mu1FEMqlUI6vQu9vRvR0HDhmMtlZlm9qAOBgGyzcBSKUFtb27gGr65btw5bt27F5s2bAQydFXEkqNXqfHBpW1ubrIGler0e6XRaNi/pYgXNbj8Ghx/+LhoaLkIkcg+2bFmMvr73i6pT4SjdCSecYARwRFEFloiKFCAistXW1mrVajWi0agsD1BONDo61gBQw+k8f8xl5aZDkYN0Og21Wi3rLBxEBI1Gg2QyKZuz5Vh46qmncOGF0ijwhRdeiL/+9a+jOr6U19HQ0ICOjg5ZytJoNEWLmUZjxYwZ9+PQQ59EItGOLVsWoq3t5xjrhKeFL8cjjzzS7HQ6v1BUBUtERQoQgAVLlizRApKtRY5hYsmQbUIg8CfU1JwInW7sLY5MJiObB7KckyoWlmmxWDB16tRxix0jInzpS1/CwoUL8bvf/Q7A0FkRR0pu0sCpU6fKHtelUqlARLKVmfNALhan8ww0N69Dbe3J2LnzWvj9vy+qPGbGwoULodVqjy66ciWgIgXIYrEszSbYlo3+/n5kMu8ilfKioWHss5cIgiCbh3Amk4FKpZI1gLW7uzsfPzaesWPr16/H22+/jeeeew733nsvXn311aLKK7T55K4jN4e7XBQbWFqI3W6XzYCs0Thw6KFPQKXSIx7/dMzl5ETR7XZDFMXGSvQHqkgBstlsyxcuXCj7l5VI7AIAmM1jd4sIh8OyDWPLPaliIpFAIpHYxzdpvEQo57ntdDpxxhln4K233hoyK+JwDGZwVqlUaGhoQCBQnOtEIWq1GswsSzConM+2yWRCPB6HWm1BJjN2lwGr1YpoNAoiwuTJkwmAfAFxMlGRApTJZGbMmDEDqVRKlq5O7q2ZTErJz3W6sQ8IyOWRnUvIJFfrh1malLC+vn6/baUWof7+/rxvTX9/P1588UXMnj17yKyIB+JAo11VVVUwGo2yTu7ncDgQDsszB5xer5fFj8disSAajUKttkAQxi5Ahf5Ay5YtMwBYWHTlZKbiBIiIrNXV1VUajQY9PT1jTuxeSG9vL6xWK5JJLzQaO9TqsXkA5wzZciB3BH1HRwfq6+uHrF8pRaijowNHH3005s2bh8WLF+MrX/kKTjzxRFx//fX4xz/+gWnTpuEf//gHrr/++gOWM5KhdpvNhr6+PtlsN1VVVbLlL6qurpalG5b7DYsVoEKOPPJIS11d3TGyFCYjleiVtmDJkiUaQL7WRn9/PxoaGpBKeVFVNfZWqFwpEwCpuyRXV05qrquHbS2WKpVHS0sLtm3btt/62tpa/POf/xxRGaPx88mFVMiVYsNgMCAWixUdmiK3iUWjkU+AFi5ciKqqqmWyFCYjFSdAZrN56bJly+QNL4d0cySTXuh0Y79p4/G4LLFfmUxGVo/kcDg84oexGBGKx+P7eBHnuhuFoQ06nQ52u31UXcvROhmqVCoYDAbZPOTtdjv8fr9ssXFytJSrqqogigyi4rp0Op0uH/sniuIkIiKuoDzMFSdAdrv9uEWLFslugE4mA+jvfw8u12VyFz1q5JzTPtcqG80NPxoRSqfT+ZShBoNhn27eYDmhE4kEgsEgRFGE0WgcVrDH6uFcU1MDr9criwDJ2XLJxYYVG7uo1yfQ27sBTU3XFl2f3t5e1NbWYtKkSeT3+90ARj8TZImoOBtQOp2eNmPGDNmGW3Nvo7a2OyGKaXg8Y5uzTU77jyAIsrWAxnqzD2cTEgQBPp8PkUgkn0ysurp62O9Ar9ejoaEBbrcbWq0WXq93yFipYsMrcg+XHOS6YcVSTHBqIV1dfwEgoL5+7A6zwL9TcwDAggULtAAOKbpyMkyO33kAACAASURBVFJxAqTRaPRarRapVAo6na7o8vr7+6HVRuHz/RYNDV+H0Ti2+C+5IvLlSKyfIxqNFlWnoUQoGo0iEAigvr7+gIbt4TCZTPB4PBBFcT8fHjliu4oNBC3EbrfLMrom10sqGHwIVVUzYTbPkaU8AJgyZYoRQPGTsMlIRQkQEamrqqo0AGQxCgKSAEUi90IU05g8+caiypGjPnLmEOrr6yt6lHCgCAWDQQiCAI/HI1t4iN1uR319Pdra2pBOp2UNLM3ZOIqlknz04vGdiEY3wGo9Q9ZyGxsbdRaLZbKshRZJRQkQAEddXR0DUnIuOVpAqZQffv/v0NBwAQyGqUWVJcdNmkwmZUnjIachOydCn3zyCbRarewpZgEpXqqpqQkfffQR9Hq9bIGluRlB5UKOrr9KpSrKubGj42EAgNV6uqye3y6XC1ardewpIEpApQmQu6mpiQD5bC7R6GMQxURRrZ9KRM6A2Fx5kydPRl9fX8k8pjs6OjBlyhREo1FZp6KRC6vVKotNqVg7UCj0Z9hsx8BkapF1jrXspJmTZCtQBipNgFzNzc3FN3v2QbrEqqr9PYTHGznfZswsWxept7cXarUaFoulZM6KhZMG5uK65EIuw6/RaJQlcb3RaCzKoJ3JdMNgaJEtwDXXInO73RAEoaLyAlWUABGRa/LkyfLlOAWgVkuTD6ZSY599Uq7uTiKRkKX7JWdALDOjp6cn7xRZCo/pgTYflUqVz1ssB7nkW8UiV2uqcGaKsaBSGSAIUsZNOexbOTuZxWIBM8uT21gmKkqAamtrp3o8HvkS40CKLAaAdHrsUc9yCYdcI2lyGrI7Ojr2S4YmpwgNZXDOBVxWWiCoXBRTJ5XKAFGMFW1LypEToGx+JflmspSBihIgvV4/NZc/Rg4EQYBWK+XaSaXGLkBy5X+Wy/9HLhcFQRDAzIPWSQ4RGm60S8550YttdVQSarUBolh81ytHVVVVviVlsViIiMY2pWsJqCgBIqLGnADJ8VaT5uySQhSKaQHJFZMmZxNfDjo7Ow+YDK0YERrJULtWq5UtqLRYu0sOtVotS53k6IIVW06OXNoRAPB4PIwK8gWqKAFKp9P1cuVGzpYHQIpOZpZvNGGsyOndLQcjaZGNRYRG4+eTSz1RLHIZovV6vSyG32KQouAlp0i5u5eTJk3SQBGgwWHmKr1eL9sDJnng/gQaTQ2czoqdGmlUyOVJLQjCiEfRRiNCo3UytFgssow8yWUvMRgMsuT0KaZLaDBMQzz+6ZjzQR8Iq9WqBjD+U+EOwbB3MhH9gYiCRPR+wbqfEdFHRPQuEf2FiGSxiObUXq6HLBp9Gd3dL2Hy5B9Coxl7Go1KMnLK5aDZ3d09KofDkYiQnB7OY0GO30muOdqLmarHaJwBUUwgkdhTdD0GotVqVQA04/lcH4iRPOUPADhxwLp/AJjNzHMBfALgB3JUJpezVg4nRGZGR8d/Q6drhNv9TTmqVzRyPCByjciNJdvkgUSo3OIDyNM1lWu6JbVaPeYWmck0EwAQi31UdD0GotVqCVIWjAcwTs/1gRhWgJj5VQCRAeteZOZM9uMGAI0AQEQXEdFTRPQ8EX1MRDdl1zdnlfX3RPQ+ET1ERCcQ0Xoi2kFEi7P7ESBPC6iz869IJN5Bc/MtUKvlm8G03MidS2i0FIqQXJMGyjWCVUkt1WKM2UbjDABALPahnFUCAGi1WjUAzSif62Yieo2I3s4uR2bXH0tErxDRY0T0CRHdQUTnE9FbRPTe/2/vzcPjqu77//e5M6PZF400izYbGdvBgDFgFqehELYmIWUJTYAUfgkQk5aELamTH02bQAIpNGymwYSmEHCAAAl7KVtwoMahNsbGxsZYtuNFmn3f13vv5/vH6A6yLduS7pE0kuf1PPPYGs2ce2Z07/ue81kZY4fMfeJxJl8N4JkhP58C4FgABQBrGWP/AyAGYDaArwH4NoC1AP4ewGkALgDwIwAXMcaYkgpQKpXGbFQkkvGXv/wztNojYbFcrNo4WSwWVY9BRFzGyefzMBgMqi82Nd8vUEsw3bVrF4BaiD8RjXm8crmMdDqtWlgLhQIXQzSPcUqlEsrl8phEiKj2PfzlL0swY8ZXuH6mHTt2aAHMGsFbhl7XEQDnElGJMTYHwFMAThr83QIA81ATs50AHiaiUxhjNwK4HsBNBzuIqmUGY+xfAIgAnhzy9B+JKE5ERQDPoyYyALCLiDYRkQzgYwArBiuzbQJwBAAQEZdbWKXSj1KpDzbbN8FYw9VcmxYwxqDRaFAsFlULhyzLXFZAvFz6vNzwY92CMfapc6Bc3q16LsCnnymVSjEABzWIDnNd6wD8F2NsE4A/ADh6yMvXElGQiMoA/gLgzcHn69f1wRjzmcMY+yaAvwVw9j4lHvc9k5Sfh8aUy0N+lofMQ7ZYLKhUKiCivSrtjYZKJQAAsFiOHfMYQ8nlclzGyefzqsdRGjWqveiz2ayquYRCIbhcLsyYMQOpVEpVjelcLgeHw6F6VafkmqmFxziiKEKv14+5qeaiRf1Yu/Zo5HL/BrP5j9y+m5NPPrnyyiuvbDjQ6w5wXX8PQBi11Y4AYKibcCTX9QEZ0wqIMfZFAP8/gAuIaN/or3MZY07GmBHARQD+PNJxlc+r1iZQLG4HAOh0vVzurI0Uv8MrUE4Nis3HZDJxiZjmVfmgkSKh1doxDYYe9Pbejnx+BaLRZ7nNq1qtEmqrm/04yHVtBxAc3L38fwC4pUuNxA3/FID/A/AZxpiPMfYtAA8AsAL4I2NsA2PsoSFvWQXgcQAbADxHRB+MdDKK4qqN6SgUtkGjsUCn8zbUSckDXr2ntFotRHHY8/CgDGdwHo8E1smE13ZQbbWCrq7roNcfhx07boAo8umFVqlUZADiKK/rBwF8kzG2GsBcAOoDtwY55BKJiL4+zNOPHOQtESK6bp8xdqNmmFZ+vnK43/ESoGJxO4zGOdBqtVwzxxsBg8GAbDaruj2Q0kp4NH3pD+btUkSId8uf0cBjFSWKIpcyJzwEiDENvN5fYM+e87Bz579g7twHVM+rWq3KAMTRXNdEtB3AcUOe+ufB598B8M6Q131+yP/3+t2BaLQrU6xWq6pPpJoAHdkQ2xXe8Ir41el0owq4G4mrfSwroWKxyCWwktdKt1QqjdluMxRe20qjcQG6uq5HIPAgstkPVY+Xz+dl7G3DmVS4ChARPbbv6mc06HS6aCQy9qRRBYPhSCSTK0CU5BLV2kjxJTxhjI1IzEYT5zNaEeLVIZZXzW5egZ68zpmakGlR8+WoF1mfz1dFzaDcEDTUCogx5gsEah4sNXe02bPvhSRlEQrdysVeoiasvpFpb28/ZDmMsQQZjlSEFPHjcbHy8lRWq1UulQ94USptgc+3FB0d18BqPXFMY8iyXP+OfT4fAAT5zVAdDSVA5XJ5VzCo/rsxm49GT88SRCKPI5NZpXo8XhnSvLZPvPKVlHIYB5qTmgjnkYhQOByG2+0e9djDQUTTytYH1AJqw+GbodO1YtasO8Y8ztC0m1QqBQB8LNocaKi/WCwW2xEIBLhUK58588fQ62ciHP5nyLK6i5VXhjSvkhGtra1IJpOqxwFqRcFCodB+z/PI7TqYCJXLZQiCMKlpJeMJD5tUIPAISqUPMGvWL6DTjb0BwdAEZlEUq43UmrmhBEiW5cCePXvUV5UCoNGYMGfOL1Gp9MHnu0/VWKM12B4IXkWzFO8eD7Rabd2zpsAzsXQ4EaolCvNb/fCy//CCx/VdqcSwa9fNMJsXwev9pqqxFAHK5/MgIm4udB40lAABCO7evZubhb69/XyYTGeoFiBe8C4bymssp9OJbDaLcrk8Llnt+4pQMBhER0cHN0NtJpNR3aARqBmgeXjkeHjSBgbuhiimceSRD4AxdZepEhIQDAah1Wr3X+5OIo0mQIGBgYH6FoxPkzgLtNpxL2sy4TidTq4N+To6OrB9+3auTQOHoohQX18fTCYTN0MvEXFzefMq9q+2+QCRhHD4CZjNZ6G1dWyG5+EIBoMgon5uA3Kg0QQoHAqFGFCr5M8jqrZa3QODYSTJv4eGhyAqfe/Vwuv7UQiHwzjiiCOQz+e5VCjcFyJCIBBAb28vstkst7mn02luHUJ4GbLVBiGmUu+gUvHDZvs7riEgwWAQuVzuL9wG5EBDCRARiaVSSQJqhl+19hIiQrXaD622R/XceKVA8DQg8/LODW0a2NXVhWKxiEgkwm2LVywW4fP54Ha7640JeaVtNJr9hweh0OPQaGywWM7lOq7f76+mUqldXAdVSUMJEACIoliRJIlLUzZRTEKWMwDUN4O02WxciqfzjM5ubW1V3dxvOJtPe3s77HY7/H4/0umxe2xFUUQgEEA+n0dPT09928Urd6xQKHATn2w2O6nVHBUkqYBY7Dm4XF+DIPAt3bxr164CGigGCGhAAdLpdLt37tzJxWBbLO4EAC4rIDUlNvdlpBHIIxlHr9ePeRV0MIOzXq9Hd3c3BEFAIBBAKBQakVgQEZLJJAKBAOLxOLxeL9rb24edu1oR4hVFDdQEiIchu1AoqDJAx2IvQ5JyaG//OpectGq1Wg91+Oijj5SaPQ1DwwVh5PP5/123bt3pc+bMUT1WtRoDABA1VoZ2W1sbEonEsBfmWMby+/3o7u4e1ftG6u2yWq2wWq2QJAnJ5N6pLcqWdN+2yHa7fUTCoCaBNZPJcIl85k0mk4HH4xnz+5UyrIKwgHstq+3btwO1qoUNQ8OtgJLJ5J9XrVrFJVKztfVMmEzzEI3+DKKofvs0tMOk2nF4GWEZY7Db7UqE64gYi6tdo9Ggvb0dHR0d9YfL5YLL5drruY6OjlFti8ayEiIiZDIZ1RUBFNQWZxuKWo+cJOUhCGaUy1VuIQEGg0FJuQk3UhAi0IACBGDdqlWryoB6e4kg6HHUUY9CFEPYtu2fVE/M4XCM6kI/GLzSKYBPe2uN5LtqhO4V+zJaEeIZxAjw234pIQFqkKQcNJra34aXB4wxhnXr1kGW5fe4DMiRhhMgIoqFw2GJiLgYfm22U9HdfRMikYeRTL6taiyedqD29nbEYjEuYwG1OJ5D5dE1ovgojFSECoUCtFott3pDPOtF8ViV1QSI/9Zy9erVxVAopO4CGAcaToAAQKvV7ty5cyc313dv723Q6XrR17cYkqQuxoVXZrwgCFzumEPHczgcBwxObGTxUTiUCEmShHg8zsV2phCNRkdVlO1g5PN51d+vLOfBmJHL32nodvDdd9/NAlinelDONKQAFQqFd9at4/ddaTQmeL33oFTaCZ/vl6rG4hmB3NbWxnUVZLFYIMvyfoGEU0F8FA4kQkQEv9+Prq4ubsdSOlfw8DbxolKJgMigKpJaIZfL1f/mfX19QIN5wIAGFaBEIrGKlyFaobX1DOj1M5HPbz70iw+CTqcbUy3l4VCimXnaBV0uF9LpdN1YPpXER2E4EQoGg/B4PFxLbvBc/ahNvwCATGYtMpn3YDafxbVGUjwehyzL0UYzQAMNKkAYYojm5XlyOBwQBA/K5QHVY/EMJmxra+Oa0wXU7EGRSAQ+n2/KiY/CUBHy+Xyw2+1cvEIKtSh5fsXHeAjQrl3/Cq22Da2ti7nMCfjUAI1aAfqGoyEFiIiioVBIIiI4HA5V0bgKtdoznVwEaCSVBEeKEvHN8+bEGINWq0WpVGqo6n6jhTEGnU6HYrHI/XPwXP0MrTg4VlKplUgm34TLdQPa2tQHzg5l9erVxWAw+Ceug3KiIQUIADQazY5t27ZxXW20tHSjXPah1t5I1dy4ecOAWlGwcJhfmd5QKASbzYYjjzwSkUiESw2iiUZJXrVarZg9ezbXlj+iKEKSJG6etFgspsowTkTYtetf0dLSAbP5ci5F8YvFYr229YoVK3KotUNvOBpWgGKx2JMvvfSS+r3XEOz22SCqolJRX/jearVyyQ0DanYlxhiXuKChNh9lG5PNZrnFL00EkiRhYGAA7e3te30OXiIUDodVRSvviyiKqlZoyeSbSKffxYwZP+KW/6VUCSiVSujr66ugAQ3QQAMLUKlUeumpp57KAPyyvs3mWnpHOr1S9VhWq5VLeVUFHqugAxmclYstEAg0fKPGXC6HYDCI7u7uvVYovEQom83CZDJxM2arzcYnIuzc+SPo9TNhMn2NW3S34oL/05/+BMbYa41ogAYaWICIKBQOh1OJRIKbHai19W+g18/DX/7yA9XxQAA/AzlQu8DUZLcfytvlcDjgcrng8/nGpd6PWogIwWAQlUqlngS7L2pFSJZlpNNpbgmsgPoiZtHoc8jl1qO396colSRu8T8KTz/9dCIUCj2hetBxomEFCADK5fLvX331VZlXKVNB0GLOnGUol/uxZ8+/qR6PdxyP2WxGuVwe9VZspK52nU6Hnp4elMtl+P1+buEEakkmk/D7/XC5XHA6nQd9rRoRCoVC8Hq9aqa6F0PtLGNBlkXs2vWvMJmOhtt9Obd5JZNJOBwOEBFWrFghAvgzt8E509AClEgknnnyySfjAL8I5Pb2M2GzfRUDA3ehUNimaizFS8OzMqHX61VKZ47o9WOJ83E6nejo6EA0GkUwGJy0nmeZTAY+nw86nQ7d3d0j7pAxFhFKp9MwmUxcu3AkEolDCubBCIcfR7HYh97e25FMplWNNZRyuQyj0YgPP/wQjLEPiagx7jTD0NACBGDzhg0bqpVKhWsEck/PzyEIRmzffr3qlZXL5eK6CmKMwePxjMgepCbIUBCEekZ7JBJBIBDgkvZyKIgI0WgUSgPK7u7uMWWij0aEyuUyisUit9Ktyph6vX7M7nciwu7dt8JqPRnt7RehXC5z6ciqjA0Azz77bD4UCj3KZdBxoqEFiIhIEIQVK1eu5BqB7HLNhdP5PSSTbyKX26BqLGUVxMsWBNQipI1G40E9V7winLVabb2MRqFQqBcf4/l5ZFlGIpGoj22329HZ2ak6A30kIqS0AOLp9QJqrve2trH36gJkiGICVuvCvfp2qSWTydQDIp999tmCJEmvcxl4nGhoAQKAQCDw22eeeSYF8I1ANhpPAQBUKgHVY/EMTFSw2+2oVCrDGozHq3WO0+lEZ2cn3G533RsVDAYRCoWQyWRG9N0TEUqlEmKxWP394XAYJpMJnZ2d6Ojo4BZ/o8z7QCJERPD5fOjs7ORa3F0p36pmTMY0sNv/GqnUO6q3ckPJ5XKwWq2KsyFARA3TBXU4Gq4i4jCsfP3116tEVE9b4FELxuU6Ev39n1ZNVANjrF46hEddGQW3241AIACtVlu/Q05EbpcgCHvd3YkI+XxeySmqP1cqlcAY2y8cQa/Xw263T1gU9oEqKwaDQbjdbu7dV9Pp9KgrUA6Hw/F57Nz5GkQxAsbU1y0fak546aWXqplM5reqBx1nGl6AiKjS3d296aOPPjprwYIF3LZhBkNtSV6p8LHf2Gy2eu4Vz7ttR0cHfD4fvF4v4vH4pOR2McZgsVj2s9UowtMIpVH3FSHFE8QzfwzgsfX6FIfjTACAVvsxgONVjze0RdHjjz+eyuVyz6sedJxp+C0YAASDwaUPPvhgGuAXe6PV2gFokM36VY+l4HK5uG/FlAtr69atMBr51ImZrijf1bZt26DT6bi365EkCZVKhUuqBABYLMdDECzIZt/lMp7SJWRgYAD9/f1RItrNZeBxZEoIkCzLr7388svFUqlUL+iulprx2IlyOcotOli52/I04AK11IHe3l5kMhmuLv/pSDgcxsyZM5HP57l/V7zjiOLxFGy2mh1ILUObIT700EP5ZDJ5l+pBJ4ApIUBEJEqS9LvnnntOUoIS+XQpdUOSPkEiwW/Vori1eYna0KaB3d3diEQiXNJSphtDk1etVivX3DGgFvFstVq5pXAQEcrlMiyWz6BY7EO5rM4ZoiTESpKE5cuXF0ql0jNcJjrOTAkBAoBoNPofd999dwKopRXw6C7a0/NPyOfXwee7VfVYCowxbluxfQ3OyhYjk8lwSU2ZLsiyjIGBAbS1te33XfEQIVEUUSgUuDkYJKmEHTseQCDwt/D5lkKncwFQW8y+tgJ64403IEnS60Q0Je5SU0aAiGhPJBLZ3dfXB5PJxCVorqPjKnR2/iOSyV9h167fcJhlDYPBAMaYqpXKwbxdHo8HkiRxtzdNRcrlMnw+H7q7u/czOPMSoWAwyGXrVS4HsHPnv2L16h74/TeAMQlz5/4aixbthl4/9lKz6XS6Lo533XVXLBQK3a16shPElBEgAAiFQj/793//9xRQs7fwEKHZs++HzfZZ9Pdfj1xuk+rxFJQI6bHUDRqJq93pdMJsNmNgYGDSUikmm0QigWQyiZ6engNujdSKUDQaRVtbm6qtlyyL2Lp1MVavnon+/n+DXr8QRx/9Gk466SN0dl4DjUadsTyfz8NisWDXrl3YunVriIg+UjXgBDKlBEiW5VdfffXVXCqVgtPp5GKMFoQWHHPMs9Bqbdi48QJUq/zq5nR2dsLvH52XbTRxPiaTCV1dXQiFQvt1J53OyLJczyHzer2HDHsYqwhls1kIgqDam+b3P4BQ6BF0dFyDk07qQ2fnb+B2f5FLuEapVKrHPd11112ZWCz2U9WDTiBTSoCISC4Wi/f/+te/LjHGoNFouBTx0us7ccwxf0C1uhsDA0s5zLSG0k00EhlZAbSxBBkKgoCuri6Iogi/3z/tV0OpVArBYBAdHR2jqsE8WhGqVqvIZrOqY35KJR927/4xnM4vYc6cZchkzFw9aYlEAm1tbcjlcnj++edzoii+yG3wCWBKCRAAZDKZX//yl7/MSpLENe7G4TgNDsfZCAQeUV2ydShGoxFarfaQRmO1Ec6tra3wer0IhUJcVoaNRrVahc/nqwvuWFrpjFSElNpEHR0daqYMANix4wYQSZgzZxlKpRL0ej03T1q1WoVGowFjDL/5zW8qlUrloUbOfB+OKSdARJSpVqv//dxzz0mCIIAxxu2u39l5DUTRh2Dwv7mMp+B0OlEulw9YCIxXeoVGo0FXVxf0ej18Pt+02JZJkoRAIIBEIoGurq5xT2DlmT8Wi72MWOwFHHHELTAaexGPx7lFUQOfFtYXRRH33HNPJplMPsBt8AliygkQAITD4R/ffPPNSVEU4Xa7R7zFORTt7RdBq22D3/+f3EuXut1upNPp/Qzn45HbZTab0d3dXbeV8CwdO1FIkoRQKIRIJAKPxwOPx8O1V/qBRIhX/hgRYceOG2E2H4vu7u8jHo9zrcQoiiIEQYAgCHj44YcrxWLxd0SkPjZlgpmSAkREgVwu99QjjzxSUZbifNol6+H1fhOFwh/h8/HziCkoRcAUu9V4J5ba7XZ0d3fX7UOJRKLha0KXy2UEAgFEIhG0t7ejo6NjXDqXDidC4XCYa/5YqTSAtrbzIYq1HmQ8/86RSARutxuFQgG33XZbKhqN/oTb4BPIlBQgAIhGoz+57bbbUsViccQFvEZCR8diEImIRJYgHlfXRXVflJM+GAzC7/dPWGKpw+FAV1cXjEYjgsHghBUfGylEhFgshkAggEwmU69PxDuLfV+GilAgEIDRaOSWP1brzWaFJGW51yNSbD+CIODee+8tFIvF/2j0shsHYsoKEBGlCoXCL++7776iIAjcPGJm8zz09t6BfH4VNm06Edu3X8+ljY+CUsCsUChwrYszEoxGY70mTz6fRyAQQDAYnJTUDkmS6qKj9DHr7OyEy+XiWk3gUDDG0NLSgnw+z60ioYJGY0U+X8ue5/mZlNVPMpnEAw88kE4mk/dwG3yCYY2+JD8YjDGD1+vd+cknn3TY7XYEAgF0dY09onQotajVWxAOPwqNxoieniXo7v4+tFp17XeVbZfJZNqvfs1kQERIp9N1EVJqGxmNxkNeNKMpxyGKItLpdH27IwgCWltbJ/WzA7W/h8Vigdls5v73WLPmaGi1s7Bw4StcxgNqhfALhQLa2tpw0003ZR955JF/ymaz/8XtABPMlBYgALDZbP+wePHiu+69915rIpGAwWDgWoYhFFqLUOh2pFIvo6WlEyed9CFaWsZWEG1fmw8Rwe/3o62tjVuJB7XIsoxMJrPfqkgQBOh0OrS0tECn00Gn0+0lQLIso1KpoFqtolKp1G1yyvml0Wi493dXg+Jqdzgc9fNF8YDxECEiwurVC2EyubBgwRs8pgwA9bQTv9+PhQsX7g6Hw7OJaMoGf015AWKMaT0ez47169fP7OzsrP+BeBIMBiEI7+OTTy7CUUc9Dq/3ilGPcTCDcygUgslk4lpNkTeyLNfFpVqtolqt1kXKaDRCEAS0tLTUBWq87TdqULyDHo9nP0HkJUKBQADh8DdAVMCJJ76ndsoAakGYgiDAZrPhiiuuSP3hD3+4ulwuv8Bl8EliytqAFIhITCaT37/55ptTAFQ19zsQXq8XpdJx0GjsSKdHXzzqUN4ur9cLURS5dtfgjSAI0Ov1sFqtcDqd8Hg8aG9vR3t7OzweD1wuF+x2ez3wslGpVCrw+Xz1eKl94ZHAGo/HYTbrwZgESeITi0VEyOVysNls6Ovrw1tvvRWoVCpTKup5OKa8AAFApVJ54c033wz29fXBbDajVCqNKQn0QDDG0NXVA73+RKTTq0b13pG62p1OJwwGw5RonzxVyeVyiMVi6OnpOahrX40IJRIfIxj8GTZvPhqp1DvQ63vUThvA3v3sb7zxxkQ4HL62Udstj4ZpIUBEROFw+KrLL788LssyPB4PQqEQ12NotVq0tv41CoUtqFZH1p9stHE+FosFLpcLAwMD3KsqHs4orXnK5fKII5xHI0KyXEU0+gI2bvwCPvpoPmKxB2CzLcL8+f+D+fPVR9WXSqW6De7ll1+WNmzYsJ6IVqoeuAGYFgIEAES0pr+///f3339/UaPRwGg0co8AdrnOAQAEg28e8rVjDTJU2ienUqlpmdM10VSrVQwMMEMoogAAHCJJREFUDMBut486DWKkIrR58wX4+OOLkcl8hJkzf4JFi/Zg/vyX0NZ2HhhTH0SppFwkk0l85zvfiYXDYX59nCeZaSNAABCNRr9/5513hnfs2IHW1lakUimu2xmr9WQw1oJE4tWDipvaCGelO2pLSwt8Pt+0z3AfL5LJJKLRKHp6esYc43MoEcpm1yOReB0Ox3VYtGgXentvhcHAzwmilFpljGHx4sWpVCr1PSLiF5g2yUwrASKiUiQSueySSy5JjMdWTKMxwO2+FKnUE+jr+wby+f0z8XmmV1gsFnR2diIcDjdXQ6NAMTRrtVouSaUHEyG//5dgzIS5c38CnY5vIGOlUoEoijAajXj55ZelVatWrc3lck9xPcgkM60ECKhtxXw+39P33XdfUafTQa/Xc80KP+qoR9Hbezuy2ZewYcMpSCbfr/9uPHK7BEFAZ2cn9Hp90zZ0CIgIkUgEyWQSXV1do6oXdCiGE6FKJYZw+Cm4XJfDZHJxOxZQ+yyhUAgejweJRALXXnttPBKJTJutl8KUjwMaDsaYwe12f7Jq1aoj5syZUy+vwKsOCwCkUiuxZcvfo1KJYtasu6DTfQ02m21cc7uICNFoFKIowuPxjEuS5mhopMaE6XQa2WwWLpdrXIMdh8YJ7dhxGyKR23HyyZthNh/D9TiRSAQ2mw0GgwEXX3xx8s033/xOLpd7mutBGoBptwIC6luxSy+99NK4LMvo6OhAIKC+B/xQHI7TcdJJG+B0noOdO29EPv/4uCeWMsbgdrvh8XgQiUQQCoW4hhtMRXK5HPx+PwRBGLYwPW8+bRS5EsnkY3A4zuIuPvl8HoIgwGAw4MUXX5Tee++996ej+ADTdAWk4PF4fvmDH/zgW0uWLDHmcjmUy2WuBaEAIBgMIBD4OgqFLTj55O0wGBxcxz8Y1WoV0WgUGo0GLpeL6wpvJEzmCiiXyyGdTsNsNtfbEY8npZIPqdTbSKXeQTz+FqrVfgDAvHkvweO5gNtxJElCMBhEd3c34vE45s+fHw4Gg8cSUeNGqapgWgsQY0zvdrs/eeedd3rnzZuHaDQKs9nMLVdMsfmI4gZ8+OFpcDp/hKOOumXCEywVIQJq3Th0Ot2EHHeiBYiIkEwmUSwWJ0x4Eom3sH37tSgWdwAABMEBm+00tLefC4fjbCSTNq4JrAMDA+jq6gJjDBdeeGFqxYoV387n83/gMngDMq0FCAAYY/N7e3vfXr9+fZvD4cDAwAA6OztV20/2NThv3PhFZLMfYMaMVXC7j+Be2mEkyLKMWCyGarUKq9U67rllEyVASpqKJElwOp0Tmri7YcPZKBS2oqdnCarVY+Dx/BXM5k8/L88E1kgkAovFApPJhF/84heFe+6556VwOPz3aj9DIzMtbUBDIaJN0Wj02vPPPz8pSRK6urrg9/tVxQcN5+3q7f0pRDEOoheQSqWQyWR4TH9UCIIAt9tdv4MGAoGGKz42UoYWKUskEnC5XPWiahOFJJWQybwHl+trAL6Kzs7T9xIfgF/zw0wmA61WC5PJhNdff12+++67+yKRyJXqPkHjM+0FCACy2ewf+vr6fn3jjTdmBUFQFR90IFe7zXYqnM4vY2DgLgjCShSLvklNLrVarfXiY4VCoV58LJfLNWyumSiKiEQiCAaDexUpc7vdk+Lxy2RWQ5ZLEMXj0NnZecBVrVoRUhoWOJ1O9PX14corrwxGo9EvEBGfxvYNzLTfgikwxpjb7X7jjjvuOOPqq69uyWQyEEURTqdzxGMcKs4nl/sIGzacCVGsBQ3q9bOg15+Mjo4vwOE4HQbDrAmt9rcvRIRsNlvvzqGUdhjrqkLtFkySJKTT6Xpsk0ajgdPpbJhs+m3b/hmBwC/wuc/FodMd2t40lu2YJEnw+/3o6elBOp3GiSeeGN+1a9dZU6m7qRoOGwECAMaY2e12r3/xxRfnfPazn2XxeBw6nW5EtpKRBhnKchW53Aak0yuRSr2LdPrduiBZrSdhxoyb0d5+EZccIbVIkoRMJrPXFk0QhLqh/lBetZEKEBGhUqkgn8/vFUgpCALsdvuk2MsORSKRwI4d50GjkbFw4fuHfsMgoxEhIsLAwAC6u7tBRPj85z+f3LBhwz9ks9lpa3Tel8NKgACAMTajs7Pz/TVr1ni6u7sRCoXqdWwOhJoIZyIZudzH2LPneWSzv0W5vBNG41zMmPFDeDxXQBAao0KggiRJKBQKKBQKICIQ0X6rNuW5oQXJhnvdUFpaWmA2m9HS0jKpq8BDIcsygsEgzGYNNm6cge7u7+HII/99VGOMVISU1+h0Olx33XWZ3//+97+KRCI3q/0MUwrlJDucHhqN5rSjjz46XigUiIhoYGCAyuUyDUcwGKRcLjfs70ZLLBahvr5f09q1J9Lbb4P+/OdOCoWe4DL2ZJDNZimbzU72NLiRz+epv7+fRFEkn+9BevttUDz++pjGkmWZ+vv7D3peKeffI488Una5XG9icEFwOD0OuxWQQmtr63dOP/30n7/44osOAHX3/FD7w3jkdpXLZYRCIRiNH2Ng4KfI5dbjpJM2cI+mnQgaKRVDLdFoFIwxOBwG7NhxA0KhR2GzfRYLFvwJGs3Ytoh0gJVQJBKByWSCxWLBe++9RxdddNGOaDR6AhEN3zp3GnNYeMGGI5lMPrh69eqn//Ef/zEDAD09PQgEAvXSF+PVNFCv12PGjBmQpBPQ3f04NBo7+vr+ATz70TcZOeVyGQMDA7BYLGhp2YV1605AKPQYZsz4Fxx//P+OWXyA4b1jsVgMBoMBFosFGzduxMUXXxyMRqPnHI7iAxyGNqChDHrGll966aUX3X///VaimlFQp9PBbrePe25XoVDArl0PIRr9J8yd+2t0dl4zrsfjzVRaAUlSEQMD90AUkxAEIwRBj0JBAmMGOBxulEq70N9/J1paOjBv3hNwOE7ndmxlJaTT6WA0GmG327Flyxacc845oWAweDoRbed2sCnGYS1AAMAYE9xu91NXXXXVeXfeeaclEAggn89j1qxZExJ7IssyPvjgdJRKm3HqqVuh13vH/Zi8mEoCtG3bdQgElkEQzJDlIoD9V5wu1yWYO/ch6HT8ergrxGIxxONx9Pb2Ys+ePTjzzDPDfr//LCLawv1gU4jDXoAAgDGmcbvdL3zjG98499ZbbzUYjcZ6Ts5ExKQUCn1Yu/Y4mM3nYc6cx2C328f9mDyYKgIUi/03Nm++AJ2dN8FsXgKTyQS73QJZLkKWi5CkmjfPYJg5Lh66WCxWD/d47733cNlll8V8Pt85RLSR+8GmGE0BGoQxpnW73S8uXrz487fffrsZqBmmOzo6JiS5c9euW7Fnz0/hcFwAu/37cLkWNvyFPRUEqFwOYO3a46DReDFz5v/A6+2Z0KoBkUgEBoMBNpsN27Ztw9lnnx3x+XxfIqL1EzaJBqYpQEMYXAn9/vLLL/+be+65xwIAfr9/3ItcAbUAxv7+OzAwcBckqQCn8wrYbNfB4zl2vxglWRZRqfjBmA56fee4zutgNLoAybKEdevOQqHwPk488QNYrRPraQwGg/UidVu2bMG5554bDgQC5xLRpgmdSAPTFKB9GLQJPX7xxRef/+CDD1qBTz1iE3GhVSpR7NnzcwQCD4IxDVpbrwRghSCEUa0OoFTajXJ5AEQiAA0WLHgTra1njfu8hmOyBahm3L0XgcB/QqOxQadrR0uLC1ptGyoVI8rlAWQyT064gZ9o75bbGzduxJe+9KVgMBg8m4g+mbCJTAGaAjQMjDHmcrn+69xzz/3ao48+amtpaUE0Gh3sDcbfQDkcxeJu7N79E4TDTwAgaLUeaLXdMBiOgM32GRgMR8Dnuw/VagwnnfQh9PquCZnXUCZTgGRZxPbt1yEY/E/Y7adBo7GiUomiVApDkhJQvNpu92WYN+93ExZ9LUlSvfOqVqvFypUr6ZJLLgmGw+EziGjHhExiCtEUoAPAGGNtbW0/OuKII77/2muvOV0uF1KpFCqVCtxu94TNo1qNQxBM0Ghq27B8Po90Og2tVguzOY7160+B2Twfxx//DgRhYguhTZYAiWIWW7ZcgkTidcyYcTM8nn9BOl0rZ9He3g5BECBJJYhiEi0t3gkTn1KphGg0iq6uLgiCgF/96lelW265ZVc0Gj2XiPwTMompxmSHYqt5ADAAeB/ARgAfA/gp72Po9frzenp6Ihs3biQiokKhQP39/SRJEk0m5XKZAoEAbd36EL39NmjbthuHfZ0kVSib/YhEscB9DpORilEq+Wjt2uPp7bc19MknvyC/30+JRGJC5zAcqVSKQqEQERFVKhX61re+lXa73a8AMNLw5+6NADYPnrc3Dfeaw+ExpVdArHZrMxNRjjGmA7AKwI1EtJrzcT7jdrtfX7ZsWfdXv/pVrVJCwePxjLtxeiRs2XIdIpFl8HofhNd7JiqVjchk1iCTWYNcbj1kuQSz+ViccMIqaLX8XPzjuQIqFncil9uIcnlg8OFDqTSAXG4ziET09DyMmTO/NumdQYBa33a9Xg+Hw4F4PI7zzjsvuXPnzv+IxWI/pWEuMMbYsQCeBnAKgAqA1wFcS4dhQOKUFqChMMZMqAnQtQCeGXycOfjrvyeiHYyxxwAUARwFYCaAqwB8E8BnAawhoisPMr7D5XK9es0118y/7bbbLIyx+ok3UXahAyHLVWzYcCYymT/Xn2PMAJPpeDgci2AwdGPnzpvhcJyF+fNfgSDwCSsYrQDJcvmg2f9EhGTyTfh8S5FIvF5/njE9tNoOaLWdsFiOxMyZS2CxHKdu8hwQRRGBQAButxsGgwGbN2/Gl7/85Vg0Gr26UCgcsCk8Y+xrAL5ARIsHf/4xgDKA8wBsQE2YbACuJqL3GWO3AugF0AFgLoDvA1gE4EsA/ADOJ6Lq+H3S8aMxKj+pgNUK66wDMBvAMiJaM7jnzxDRKYyxbwBYCuBvB9/SCuAsABcA+G8AnwOwGMBaxtjxRLRhuOMQUYox9tcPP/zwsnXr1l363HPPObxeLzKZDAKBADo6OiatzIQg6HDMMX/AwMAvYDTOhc12Kszm+SgWK/XSsF6vgGDw+9i+/XrMnfurEc2VSEYm8z5iseeRTP4JZvM8OJ1fQmvr36Clpf0A7yFUKiEUCp8gn9+CQuETFApbkM9/gmo1DL1+BiyWE2C1ngiL5URYrSdAq3UgFHocfv/9KBS2Qqv1oK1tCSyWc2A0zkB7+5yGKVKmkM1mkclk0N3dDUEQ8NJLL4nf/va3g5FI5At0aE/XZgA/Z4y1oXZDPA/AB4O/MxPRXzHGTgfwGwDHDj5/JGo31KMB/B+AvyOiHzLGXgDwZQAvcv6IE8J0WgE5ALwA4HoArwA4i4h2Dm7NQkTUNrgC+iMRPckYmwXgDSKaM/j+3wJ4nogO+YdsbW1d7PF47nzjjTfaZs6ciWq1ilAohPb29gmtWTwaJEnC1q1LEI0uhcv1Yzid16KlpQV2u32vi1uWRaTT7yIWex7R6Av1eCOb7VTk859AFOMAGKzWU2C1ng2DYR6IfCgUtg6KzVZI0qf1sDUaG8zmo2EyzYNe34NicRuy2Q9RLG4DoJx7WgAi9Prj0NZ2Dbq6roDZPHHtjUYDUa1jqV6vh9PpBBHhZz/7WWHZsmUfR6PRLxLRiHpoM8a+BeC7AHIAtqAmRCcA+BkR/WnwNf0AjgNwE4AqEf2cMSYMvtZARMQY+xmABBEt5f9px5/Guq2oYHCF8g6ALypPDf31kP8rJfnkIf9Xfh7R95FMJh9mjG0+9dRTn1+6dKnrsssu0/b09CAajSKbzU6ol2ykaDQaHH30PdiyxY9o9Ha43cfDZDoHfv//oljcjHJ5M8rlLSiVNkOWMxAEI1pbvwCX6w60tZ0Pnc4BIgnZ7AdIJF5HPP4aAoE7oHy1LS2dMJmOgsdzBUymo2AyzYPZfDS0Wg+q1SoKhQLK5TKMRganE5CkHMrljyHL2wAE4XL9HWy2v2roYmWlUgmRSARerxctLS0IBAK4/PLLk1u2bHkxGo1+m2rBWSOCiB4B8AgAMMb+DYAPNQHad0Wg/FwefJ/MGKsOsS2N+LxtRKbsxAGAMeZC7c6QYowZAZwDQClfdymAOwf//T/exyai1YyxY2666abHli9f/tfLly9vdbvdKBaLGBgYgMvlarhSo4wJOOqo5SiXB7Bly6UAAOWaEQQTzOb58Hi+DofjHOj1p6Fa1Qy2xCkCKA6Kw0zo9d9GV9c/IJfzQxT9sFrnQaOxYuhqulwGKhUGxmp5UGazGa2trfsIzOyJ+/AqIKr1nGeMoaenBwCwfPny6s033xyNx+NXVyqVN0Y7JmPMTUQRxtgMABejZoe8BLXz9W3G2GkA0kSUbmRRVsuUFiDUjHLLB+1AAoDfE9ErjLEHAOgZY2sGn//6eByciJIALjQajRcuWLDgoaVLl7Zfeuml2u7ubkSjUaTTabjd7oa6q2s0Rhx77EvYvfun0GrtsFgWwGI5Hkbj7FHXqc7lLAA+07CpGDwoFAqIx+Nwu93Q6/UIBoO44oorkh9//PFb4XD4GiJKj3Ho5wZtQFUA3yWi5OB5kmSMvYdBIzSnj9GwTBsb0FAYY7sBnEQT2M6WMeb0eDyPnXjiiactX7681eVyoVwuIxqNwm63w2q1TtRUJozJTsUYT2RZRigUQktLC9rb20FEeOKJJ6o//OEPo8lkcnGpVHqN9zEHTQhLiOiDQ712ujDVV0ANw6Dx8QKj0XjRggULfrV06dL2Sy65RNvd3Y1UKgW/3w+32z1hbZObjJ1EIoFSqQSPxwONRoNQKIQrrrgiuXnz5hXhcHixilVPk32YliugyYYx5nS73b896aSTPrd8+XKHcgcNh8MAALfbPaElIcaL6bYCUlzrra2tMJlMICI8+eST1SVLlsRSqdQ1pVLpfyZ7jtONpgCNI0aj8St2u33ZjTfe6Pje975nNBgMEEWxHsDY1tbWUPah0TJdBKhUKiEWi8FiscDhqLn/33//fXz3u9+NDwwMvDO46klN8jSnJU0BGmcYY0an0/kDo9H43VtuucVx1VVXtWi1WpRKJcTjcRgMBjidzikpRFNdgMrlMmKx2F43g76+Ptxwww2Jjz76aGsoFLqWDpMOpZNFU4AmCMaYw+1232Y2my+7++67nV/5ylcEpblfIpGYkiuiqSpAivgrBmbGGPx+P374wx+mVqxY4Q+Hw9cS0buTPc/DgaYATTCMsU6v13tPe3v7OQ888ED7GWecAaB2N47H49BoNHC5XFPCRjTVBCiXyyGdTu+16kwmk7j11luzzzzzTDyZTH6vUqm8NFwCaZPxoSlAkwRjbK7X6102a9asE5YtW9Z2/PHHAwCq1SpisRiICG1tbQ2RbX8gpoIAERHi8TgqlQrMZnO94H+hUMC9995bWLZsWSqXy92ay+V+Q0TSJE/3sKMpQJMMY+xkr9e7bPbs2b0//vGP288991wwxva6cAwGwzBRxJNPIwuQsqIEsJeQh0Ih3H///fnHHnssVy6X/yOZTN5LRKXJnOvhTFOAGgTG2PyOjo6fGAyGzy9ZssR+5ZVX6kwmEwCgWCwimUwCABwOB5TnJ5tGEyBZlhGLxSCKYj1ZVBHtDz74ALfffntizZo1iXQ6fUexWHySiMqHGLLJONMUoAaDMdbudDqv1+l011x44YWmG264wX7MMbVuDkSEVCqFYrGWl9Xa2jqp+WaNIECyLCORSKBSqUAQBLS1tdWDPfP5PJ5++mnxvvvuSyYSiY+DweBPAKxq2ngah6YANSiMMa0gCF/0er0/cjqds2+66abWyy67TKu0i64V70qiXK7dxC0WCywWy4Ru0yZLgKrVKhKJBGRZrgvxUFvZ+vXrsXTp0uSbb75ZrFarjyYSiQeJKDChk2wyIpoCNAVgjHW1tbV9V6vVfuOEE05oueKKK9rOO+88YWglxmw2WxcEQRDgcDjG3YA9UQIkyzJSqVRdbLVaLZxOZ70cqyzLWLt2LZ599tns888/XyqVSpsDgcCdAN4iov17MDdpGJoCNIUYrIF9rNPpvFSv11/i8XgcX//6120XX3yxfvbsT0tbyLKMZDKJSqVSf248VkjjJUCVSgXpdBqiWCsVwhiDw+HYa7tZKBTw1ltv4Xe/+1185cqVkkajWRMIBB6VZfmPRJTjOqEm40ZTgKYwjLEOg8FwQVtb25U6ne7ICy64QH/JJZfYFi1atFexdiJCLpdDPp/fq2aPTqeD1WpFS0vLmIRJrQBJkoR8Po9CobDXvFpaWmCz2fZL3A0Gg3j55ZfFJ598Mrl9+/YiEb0SDoefRK2ed9OFPgVpCtA0YbAo/9ldXV1XSpL0ublz57IzzjjDsmjRItPChQvh8Xj2e0+1WkU2m61vbfZFo9FAr9dDp9NBq9VCq9XuFSA5nAARESRJgiiKqFarqFQqqFarGO4802g0MJvNMJlM+wlgpVLBpk2bsG7dOmnlypWpNWvWyPl8PlwoFJ5Mp9PPUrPJ37SgKUDTkMGt2hEAFnq93jM1Gs3nAHhnzZrFTj/9dPOiRYvMCxcuREdHx0HHkSQJ5XIZ1WoVoihCFMW9hKRYLALAfnWwNRpNXbAUATvYCqtcLmPTpk1Yu3attHLlytQHH3wg53K5glar3RSPx1cUi8U1ADYSUWFs30iTRqUpQIcJTKmnCiz0eDyf12q1n5NluaurqwszZ85kM2fO1M+cOdPc1dWl6ezsREdHBzo6Og5qyB7JFkwJqAwEAggGgwgGg+jv7y/s3r271N/fL+7Zs4cNis3GeDz+pyFiU+T7DTRpRJoCdBgzKEpu1ErbdjDGOp1O55FGo7GXMdZTrVa9giAYdTqdrq2tjWw2G+l0OqbVaqHT6ZhGo9EIggBZlqVqtYpqtUrVahXlchmRSIQVi0VJFMWKRqNJCoIQEEVxdzKZ3F4qlXwAgoMPfzMS+fClKUBNDsmgUDkBWFCroqk8dKjV3K4CEIc8qgCizUjjJoeiKUBNmjSZNBq/5kOTJk2mLU0BatKkyaTRFKAmTZpMGk0BatKkyaTRFKAmTZpMGk0BatKkyaTRFKAmTZpMGk0BanJAGGMOxtizjLGtjLFPGGOfnew5NZleNHvDNzkY9wN4nYi+yhhrAdAYxaibTBuakdBNhoUxZgOwEcCsoTWUGWPvANgA4BQANgBXE9H7jLFbAfSillc2F8D3ASwC8CUAfgDnE1F1Ij9Dk8anuQVrciBmAYgCeJQx9iFj7GHGmHnwd2Yi+isA3wHwmyHvORLAlwFcCOAJAG8T0XwAxcHnmzTZi6YANTkQWgAnAvgVEZ0AIA/g5sHfPQUARLQSgI0x5hh8/rXBVc4mABoArw8+vwm1+kRNmuxFU4CaHAgfAB8RrRn8+VnUBAkA9t23Kz+XAWCwEHx1yNZNRtPe2GQYmgLUZFiIKARggDH2mcGnzgawZfD/lwIAY+w0AGkiSk/CFJtMA5p3pSYH43oATw56wHYCuArACwCSjLH3MGiEnsT5NZniNL1gTUbFoBdsCRF9MNlzaTL1aW7BmjRpMmk0V0BNmjSZNJoroCZNmkwaTQFq0qTJpNEUoCZNmkwaTQFq0qTJpNEUoCZNmkwaTQFq0qTJpPH/AFh7z/iOCu6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232660" y="2760970"/>
            <a:ext cx="4356829" cy="2788084"/>
            <a:chOff x="7232660" y="2844790"/>
            <a:chExt cx="4356829" cy="278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660" y="2844790"/>
              <a:ext cx="1274123" cy="13360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013" y="2844790"/>
              <a:ext cx="1274123" cy="13360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366" y="2844790"/>
              <a:ext cx="1274123" cy="13360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624" y="4296814"/>
              <a:ext cx="1274123" cy="13360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964" y="4296814"/>
              <a:ext cx="1274123" cy="133606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30310" y="2313442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Concentric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028875" y="2306452"/>
            <a:ext cx="7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People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46519" y="230645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311794" y="5659928"/>
            <a:ext cx="83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Reverse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821038" y="565992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7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(Rotation)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multiplied the dataset size by “rotating” or changing the time of each consumption </a:t>
            </a:r>
            <a:r>
              <a:rPr lang="en-US" sz="2400" dirty="0" smtClean="0"/>
              <a:t>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Rotated by </a:t>
            </a:r>
            <a:r>
              <a:rPr lang="en-US" sz="2400" dirty="0"/>
              <a:t>some multiple of 15 mins </a:t>
            </a:r>
            <a:r>
              <a:rPr lang="en-US" sz="2400" dirty="0" smtClean="0"/>
              <a:t>between </a:t>
            </a:r>
            <a:r>
              <a:rPr lang="en-US" sz="2400" dirty="0"/>
              <a:t>2 hours before to 2 hours after the time of the original data.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This </a:t>
            </a:r>
            <a:r>
              <a:rPr lang="en-US" sz="2400" dirty="0"/>
              <a:t>method improved the accuracy by about 2%.</a:t>
            </a:r>
          </a:p>
        </p:txBody>
      </p:sp>
      <p:pic>
        <p:nvPicPr>
          <p:cNvPr id="4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>
            <a:off x="9136925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4264" y="2504329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 Rotations</a:t>
            </a:r>
            <a:endParaRPr lang="en-US" sz="2000" dirty="0"/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 rot="19637820">
            <a:off x="10669586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 rot="1454767">
            <a:off x="7604264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52094" y="4533390"/>
            <a:ext cx="66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9556" y="4533390"/>
            <a:ext cx="10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Forward Rotation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4234" y="4483846"/>
            <a:ext cx="10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Backward Rotation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254286" y="3857414"/>
            <a:ext cx="29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752206" y="3857414"/>
            <a:ext cx="290556" cy="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(Adding Noise)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To create even more data we tried multiplying every 15 minute data point by a small number to create a slightly different energy signature.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However</a:t>
            </a:r>
            <a:r>
              <a:rPr lang="en-US" sz="2400" dirty="0"/>
              <a:t>, this decreased the accuracy by 3% likely because it only added noise to the </a:t>
            </a:r>
            <a:r>
              <a:rPr lang="en-US" sz="2400" dirty="0" smtClean="0"/>
              <a:t>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Data became distorted, losing the </a:t>
            </a:r>
            <a:r>
              <a:rPr lang="en-US" sz="2400" dirty="0"/>
              <a:t>nuances in the data that were key to classification. </a:t>
            </a:r>
          </a:p>
        </p:txBody>
      </p:sp>
      <p:pic>
        <p:nvPicPr>
          <p:cNvPr id="2050" name="Picture 2" descr="Image result for gaussian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22" y="3144943"/>
            <a:ext cx="43243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64297" y="2526632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Added Noise is Normally Distributed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8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It was difficult to evaluate the performance of the models because the data was heavily unbalanced.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overwhelming majority of samples were “Concentric” or “People”.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7"/>
          <a:stretch/>
        </p:blipFill>
        <p:spPr>
          <a:xfrm>
            <a:off x="7480156" y="2824111"/>
            <a:ext cx="4254644" cy="2801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2" b="68738"/>
          <a:stretch/>
        </p:blipFill>
        <p:spPr>
          <a:xfrm>
            <a:off x="1097280" y="4339448"/>
            <a:ext cx="4439920" cy="1759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680" y="3993849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Distribution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53558" y="236244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 Data Type Distribution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62659" y="5625254"/>
            <a:ext cx="148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01596" y="3877783"/>
            <a:ext cx="148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2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Performing Models</a:t>
            </a:r>
            <a:endParaRPr lang="en-US" dirty="0"/>
          </a:p>
        </p:txBody>
      </p:sp>
      <p:pic>
        <p:nvPicPr>
          <p:cNvPr id="3074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19" y="3432266"/>
            <a:ext cx="1176775" cy="10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" y="3354129"/>
            <a:ext cx="1250780" cy="9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 for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81" y="3408259"/>
            <a:ext cx="1727811" cy="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aive bay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59" y="3539839"/>
            <a:ext cx="1410448" cy="8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tificial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864" y="3316428"/>
            <a:ext cx="1104490" cy="13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ogistic regres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84" y="3669853"/>
            <a:ext cx="1572791" cy="7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k nearest neighb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45" y="3365654"/>
            <a:ext cx="1136131" cy="10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9356" y="4819976"/>
            <a:ext cx="138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Decision Trees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2114" y="4819975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 Nearest Neighbors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98180" y="4819975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Vector Machine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37790" y="4787567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Random Forest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2268" y="4819973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Naïve Bayes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92213" y="4819973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Artificial Neural Network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387628" y="4819972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522" y="246657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68%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4105" y="246657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9781" y="244356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88%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7100" y="2495700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43%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4204" y="2494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4501" y="2466577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38%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76775" y="24665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41%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31607" y="2365734"/>
            <a:ext cx="1217687" cy="3950531"/>
            <a:chOff x="10077834" y="2061160"/>
            <a:chExt cx="1217687" cy="395053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0" y="2390637"/>
            <a:ext cx="1520815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27722" y="2400796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67416" y="2380099"/>
            <a:ext cx="1645489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275237" y="2390636"/>
            <a:ext cx="1914395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13569" y="2400796"/>
            <a:ext cx="1707129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47855" y="2400796"/>
            <a:ext cx="2198218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7488" y="2380099"/>
            <a:ext cx="1637749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360602" y="2385934"/>
            <a:ext cx="1217687" cy="3950531"/>
            <a:chOff x="10077834" y="2061160"/>
            <a:chExt cx="1217687" cy="395053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09770" y="2443566"/>
            <a:ext cx="1217687" cy="3950531"/>
            <a:chOff x="10077834" y="2061160"/>
            <a:chExt cx="1217687" cy="395053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616895" y="2410060"/>
            <a:ext cx="1217687" cy="3950531"/>
            <a:chOff x="10077834" y="2061160"/>
            <a:chExt cx="1217687" cy="3950531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Accuracy 86.71%</a:t>
            </a:r>
            <a:endParaRPr lang="en-US" dirty="0"/>
          </a:p>
        </p:txBody>
      </p:sp>
      <p:pic>
        <p:nvPicPr>
          <p:cNvPr id="5" name="Picture 4" descr="C:\Computer Science\energyWatch_final\final\results\downlo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00400"/>
            <a:ext cx="5428428" cy="26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0" y="2513908"/>
            <a:ext cx="3517900" cy="3751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7574" y="242340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Sample Decision Tree Complexity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Confusion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Neighbor: Accuracy 85.38%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7574" y="242340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Accuracy for Various K Values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Confusion Matrix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54" y="3006991"/>
            <a:ext cx="4747260" cy="31536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80" y="2423406"/>
            <a:ext cx="3690620" cy="39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 smtClean="0"/>
              <a:t>Artificial Neural Network: Accuracy 85.38%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7574" y="2271006"/>
            <a:ext cx="430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Neural Network Architecture: </a:t>
            </a:r>
            <a:r>
              <a:rPr lang="en-US" sz="2400" dirty="0"/>
              <a:t>[96, 30, 20, 10, 8, 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Confusion Matrix</a:t>
            </a:r>
            <a:endParaRPr lang="en-US" sz="24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4" y="3102003"/>
            <a:ext cx="5163820" cy="294161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0" y="2356466"/>
            <a:ext cx="3731260" cy="39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 smtClean="0"/>
              <a:t>What is an Ensemble Model?</a:t>
            </a:r>
            <a:endParaRPr lang="en-US" dirty="0"/>
          </a:p>
        </p:txBody>
      </p:sp>
      <p:pic>
        <p:nvPicPr>
          <p:cNvPr id="1026" name="Picture 2" descr="Image result for weighted average voting ensem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611120"/>
            <a:ext cx="4611550" cy="26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 </a:t>
            </a:r>
            <a:r>
              <a:rPr lang="en-US" sz="2400" dirty="0" smtClean="0"/>
              <a:t>An </a:t>
            </a:r>
            <a:r>
              <a:rPr lang="en-US" sz="2400" b="1" dirty="0"/>
              <a:t>e</a:t>
            </a:r>
            <a:r>
              <a:rPr lang="en-US" sz="2400" b="1" dirty="0" smtClean="0"/>
              <a:t>nsemble model</a:t>
            </a:r>
            <a:r>
              <a:rPr lang="en-US" sz="2400" dirty="0"/>
              <a:t> </a:t>
            </a:r>
            <a:r>
              <a:rPr lang="en-US" sz="2400" dirty="0" smtClean="0"/>
              <a:t>combines </a:t>
            </a:r>
            <a:r>
              <a:rPr lang="en-US" sz="2400" dirty="0"/>
              <a:t>several base models in order to produce one optimal predictive model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One of the ways this can be implemented is with a voted weighted average.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9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 smtClean="0"/>
              <a:t>Ensemble Model: </a:t>
            </a:r>
            <a:r>
              <a:rPr lang="en-US" dirty="0" smtClean="0">
                <a:solidFill>
                  <a:srgbClr val="00B050"/>
                </a:solidFill>
              </a:rPr>
              <a:t>Accuracy 89.04%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Confusion Matrix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60" y="2356466"/>
            <a:ext cx="3716020" cy="3962961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58348200"/>
              </p:ext>
            </p:extLst>
          </p:nvPr>
        </p:nvGraphicFramePr>
        <p:xfrm>
          <a:off x="-558800" y="3002859"/>
          <a:ext cx="4396838" cy="2564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333786" y="235646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Voting Model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52675"/>
              </p:ext>
            </p:extLst>
          </p:nvPr>
        </p:nvGraphicFramePr>
        <p:xfrm>
          <a:off x="4113866" y="3011557"/>
          <a:ext cx="2965450" cy="2739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25"/>
                <a:gridCol w="148272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Algorithm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Ensemble Classifier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89.04%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86.71%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85.38%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85.38%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6620" y="2356465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Accuracy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72673" y="3224868"/>
            <a:ext cx="719685" cy="719685"/>
            <a:chOff x="2689125" y="-1125920"/>
            <a:chExt cx="1679171" cy="1679171"/>
          </a:xfrm>
        </p:grpSpPr>
        <p:sp>
          <p:nvSpPr>
            <p:cNvPr id="14" name="Oval 13"/>
            <p:cNvSpPr/>
            <p:nvPr/>
          </p:nvSpPr>
          <p:spPr>
            <a:xfrm>
              <a:off x="2689125" y="-1125920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6" descr="Image result for random forest"/>
            <p:cNvPicPr>
              <a:picLocks noChangeAspect="1" noChangeArrowheads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736" y="-703258"/>
              <a:ext cx="1543948" cy="89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848501" y="3925427"/>
            <a:ext cx="719685" cy="719685"/>
            <a:chOff x="598516" y="-1144832"/>
            <a:chExt cx="1679171" cy="1679171"/>
          </a:xfrm>
        </p:grpSpPr>
        <p:sp>
          <p:nvSpPr>
            <p:cNvPr id="4" name="Oval 3"/>
            <p:cNvSpPr/>
            <p:nvPr/>
          </p:nvSpPr>
          <p:spPr>
            <a:xfrm>
              <a:off x="598516" y="-1144832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4" descr="Image result for k nearest neighbor"/>
            <p:cNvPicPr>
              <a:picLocks noChangeAspect="1" noChangeArrowheads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035" y="-819089"/>
              <a:ext cx="1136131" cy="1027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600104" y="4705930"/>
            <a:ext cx="719685" cy="719685"/>
            <a:chOff x="4726074" y="-1144834"/>
            <a:chExt cx="1679171" cy="1679171"/>
          </a:xfrm>
        </p:grpSpPr>
        <p:sp>
          <p:nvSpPr>
            <p:cNvPr id="15" name="Oval 14"/>
            <p:cNvSpPr/>
            <p:nvPr/>
          </p:nvSpPr>
          <p:spPr>
            <a:xfrm>
              <a:off x="4726074" y="-1144834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Image result for artificial neural network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414" y="-950410"/>
              <a:ext cx="1104490" cy="132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94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8150" cy="402336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b="1" dirty="0" smtClean="0"/>
              <a:t>Typical Buildings Consume 20% more energy than necessary</a:t>
            </a:r>
            <a:r>
              <a:rPr lang="en-US" sz="2800" dirty="0" smtClean="0"/>
              <a:t> due to faulty construction, malfunctioning equipment, incorrectly configured control systems and inappropriate operating procedures.” – Mediterranean Green Energy Forum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315"/>
          <a:stretch/>
        </p:blipFill>
        <p:spPr>
          <a:xfrm>
            <a:off x="6891645" y="1845734"/>
            <a:ext cx="4668492" cy="2414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21" y="4260715"/>
            <a:ext cx="4483340" cy="11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Filtered By Threshold (</a:t>
            </a:r>
            <a:r>
              <a:rPr lang="en-US" dirty="0" err="1" smtClean="0"/>
              <a:t>kwH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18688"/>
            <a:ext cx="5090160" cy="3650405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Since small buildings were found to behave erratically, they were removed from the dataset at different thresholds.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At a threshold of 150kwH the accuracy achieved is 90.21%.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2278187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Effect on Dataset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8654"/>
            <a:ext cx="5090160" cy="352044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As </a:t>
            </a:r>
            <a:r>
              <a:rPr lang="en-US" sz="2400" dirty="0"/>
              <a:t>expected the size of the dataset decreases as the threshold increases.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93" y="2247618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173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smtClean="0"/>
              <a:t>Ensemble Machine Learning models can effectively </a:t>
            </a:r>
            <a:r>
              <a:rPr lang="en-US" sz="2400" dirty="0" smtClean="0"/>
              <a:t>classify </a:t>
            </a:r>
            <a:r>
              <a:rPr lang="en-US" sz="2400" dirty="0"/>
              <a:t>time series </a:t>
            </a:r>
            <a:r>
              <a:rPr lang="en-US" sz="2400" dirty="0" smtClean="0"/>
              <a:t>energy data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If </a:t>
            </a:r>
            <a:r>
              <a:rPr lang="en-US" sz="2400" dirty="0"/>
              <a:t>this project was </a:t>
            </a:r>
            <a:r>
              <a:rPr lang="en-US" sz="2400" dirty="0" smtClean="0"/>
              <a:t>repeated, more </a:t>
            </a:r>
            <a:r>
              <a:rPr lang="en-US" sz="2400" dirty="0"/>
              <a:t>time </a:t>
            </a:r>
            <a:r>
              <a:rPr lang="en-US" sz="2400" dirty="0" smtClean="0"/>
              <a:t>would be spent on initial data </a:t>
            </a:r>
            <a:r>
              <a:rPr lang="en-US" sz="2400" dirty="0"/>
              <a:t>exploration </a:t>
            </a:r>
            <a:r>
              <a:rPr lang="en-US" sz="2400" dirty="0" smtClean="0"/>
              <a:t>for clearer definition </a:t>
            </a:r>
            <a:r>
              <a:rPr lang="en-US" sz="2400" dirty="0"/>
              <a:t>of classification prototypes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More </a:t>
            </a:r>
            <a:r>
              <a:rPr lang="en-US" sz="2400" dirty="0"/>
              <a:t>specific classifiers can be developed to </a:t>
            </a:r>
            <a:r>
              <a:rPr lang="en-US" sz="2400" dirty="0" smtClean="0"/>
              <a:t>the classify below-threshold buildings filtered out of classification.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Regression models and statistical techniques </a:t>
            </a:r>
            <a:r>
              <a:rPr lang="en-US" sz="2400" dirty="0"/>
              <a:t>can be applied to identify </a:t>
            </a:r>
            <a:r>
              <a:rPr lang="en-US" sz="2400" dirty="0" smtClean="0"/>
              <a:t>anomalies and predict energy usage.</a:t>
            </a:r>
            <a:endParaRPr lang="en-US" sz="2400" dirty="0"/>
          </a:p>
        </p:txBody>
      </p:sp>
      <p:pic>
        <p:nvPicPr>
          <p:cNvPr id="2050" name="Picture 2" descr="Image result for anomaly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84" y="2702560"/>
            <a:ext cx="3807208" cy="23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1208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Goal: </a:t>
            </a:r>
            <a:r>
              <a:rPr lang="en-US" sz="2800" dirty="0" smtClean="0"/>
              <a:t>Detect abnormal cases </a:t>
            </a:r>
            <a:r>
              <a:rPr lang="en-US" sz="2800" dirty="0"/>
              <a:t>of energy usage of the 137 buildings on the Georgia Tech c</a:t>
            </a:r>
            <a:r>
              <a:rPr lang="en-US" sz="2800" dirty="0" smtClean="0"/>
              <a:t>ampus by classifying daily building energy consumption.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Abnormal Cases May Detect: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E</a:t>
            </a:r>
            <a:r>
              <a:rPr lang="en-US" sz="2600" dirty="0" smtClean="0"/>
              <a:t>nergy </a:t>
            </a:r>
            <a:r>
              <a:rPr lang="en-US" sz="2600" dirty="0"/>
              <a:t>M</a:t>
            </a:r>
            <a:r>
              <a:rPr lang="en-US" sz="2600" dirty="0" smtClean="0"/>
              <a:t>ismanagement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Overconsumption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E</a:t>
            </a:r>
            <a:r>
              <a:rPr lang="en-US" sz="2600" dirty="0" smtClean="0"/>
              <a:t>lectric </a:t>
            </a:r>
            <a:r>
              <a:rPr lang="en-US" sz="2600" dirty="0"/>
              <a:t>I</a:t>
            </a:r>
            <a:r>
              <a:rPr lang="en-US" sz="2600" dirty="0" smtClean="0"/>
              <a:t>ssues</a:t>
            </a:r>
            <a:endParaRPr lang="en-US" sz="2600" dirty="0"/>
          </a:p>
        </p:txBody>
      </p:sp>
      <p:pic>
        <p:nvPicPr>
          <p:cNvPr id="1026" name="Picture 2" descr="Image result for campus energy consumption heat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21296"/>
          <a:stretch/>
        </p:blipFill>
        <p:spPr bwMode="auto">
          <a:xfrm>
            <a:off x="6816020" y="2143759"/>
            <a:ext cx="4339660" cy="344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026" name="Picture 2" descr="Image result for georgia tech 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60126"/>
            <a:ext cx="2491530" cy="15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45" y="2743394"/>
            <a:ext cx="1809181" cy="1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nergy time series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56" y="2980138"/>
            <a:ext cx="3456924" cy="13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41731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3898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7280" y="4918683"/>
            <a:ext cx="249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Energy Used by 134 Campus Buildings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52670" y="4918683"/>
            <a:ext cx="249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Stored in Servers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53" y="4872516"/>
            <a:ext cx="249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Energy Data Used for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To classify </a:t>
            </a:r>
            <a:r>
              <a:rPr lang="en-US" sz="2800" dirty="0"/>
              <a:t>a building’s </a:t>
            </a:r>
            <a:r>
              <a:rPr lang="en-US" sz="2800" dirty="0" smtClean="0"/>
              <a:t>energy behavior we will consider its energy </a:t>
            </a:r>
            <a:r>
              <a:rPr lang="en-US" sz="2800" dirty="0"/>
              <a:t>“fingerprint”. 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The </a:t>
            </a:r>
            <a:r>
              <a:rPr lang="en-US" sz="2800" dirty="0"/>
              <a:t>fingerprint is a polar plot of the energy usage of a building over 24 </a:t>
            </a:r>
            <a:r>
              <a:rPr lang="en-US" sz="2800" dirty="0" smtClean="0"/>
              <a:t>hours, plotted in 15 min intervals.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Computer Science\energyWatch\Fingerprint_types\Training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20" y="2519681"/>
            <a:ext cx="4378960" cy="2949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83400" y="208231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Building Energy Consumption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46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Types</a:t>
            </a:r>
            <a:endParaRPr lang="en-US" dirty="0"/>
          </a:p>
        </p:txBody>
      </p:sp>
      <p:pic>
        <p:nvPicPr>
          <p:cNvPr id="4" name="Picture 3" descr="C:\Computer Science\energyWatch\Fingerprint_types\Training\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8" y="2792727"/>
            <a:ext cx="1905000" cy="12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70" y="2792727"/>
            <a:ext cx="2115820" cy="135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58" y="2746692"/>
            <a:ext cx="2172494" cy="146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Computer Science\energyWatch_final\fingerprints_base\B054.png"/>
          <p:cNvPicPr/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/>
          <a:stretch/>
        </p:blipFill>
        <p:spPr bwMode="auto">
          <a:xfrm>
            <a:off x="8021636" y="2746692"/>
            <a:ext cx="1575435" cy="1481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Picture 3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50" y="2665252"/>
            <a:ext cx="229235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97643" y="2135313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Concentric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2657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8440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Scheduler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4392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Reverse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62832" y="2130385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Random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780" y="4391673"/>
            <a:ext cx="2049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uilding’s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energy consumption is relatively constant throughout the day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9439" y="4437218"/>
            <a:ext cx="2204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uilding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uses more energy during work hours likely due to energy consumption by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people.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1280" y="4437218"/>
            <a:ext cx="2210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uses scheduler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machine.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Sudden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jumps and drops in energy usage at set time periods.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19059" y="4441322"/>
            <a:ext cx="21805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Building energy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usage during non-work hours is much greater than the energy usage for the rest of the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day.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46464" y="4391673"/>
            <a:ext cx="1736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Building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energy behavior that is abnormal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and does not have a clear pattern.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01583" y="2126516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35260" y="2135313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33150" y="2160118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03451" y="2153026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Machine learning algorithms perform well on pattern recognition (classification) problems given sufficient examples. 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2,926 energy signatures were manually labelled for training purposes.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440" y="221439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Building Type: Scheduler</a:t>
            </a:r>
            <a:endParaRPr lang="en-US" sz="2000" dirty="0"/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58" y="2868026"/>
            <a:ext cx="3773964" cy="25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51440" cy="6231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Initially, 7 Machine Learning models were selected for classification.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19" y="3432266"/>
            <a:ext cx="1176775" cy="10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" y="3354129"/>
            <a:ext cx="1250780" cy="9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 for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92" y="3440666"/>
            <a:ext cx="1727811" cy="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aive bay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59" y="3539839"/>
            <a:ext cx="1410448" cy="8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tificial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864" y="3316428"/>
            <a:ext cx="1104490" cy="13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ogistic regres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311" y="3549065"/>
            <a:ext cx="1808737" cy="8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k nearest neighb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45" y="3365654"/>
            <a:ext cx="1136131" cy="10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9356" y="4819976"/>
            <a:ext cx="138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Decision Trees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2114" y="4819975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 Nearest Neighbors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98180" y="4819975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Vector Machine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2001" y="4819974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Random Forest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2268" y="4819973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Naïve Bayes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92213" y="4819973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Artificial Neural Network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387628" y="4819972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Logistic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3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Machine learning algorithms perform well on pattern recognition (classification) problems given sufficient examples. 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2,926 energy signatures were manually labelled for training purposes.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440" y="221439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Building Type: Scheduler</a:t>
            </a:r>
            <a:endParaRPr lang="en-US" sz="2000" dirty="0"/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58" y="2868026"/>
            <a:ext cx="3773964" cy="25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815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Retrospect</vt:lpstr>
      <vt:lpstr>Building Energy Consumption Classification</vt:lpstr>
      <vt:lpstr>Problem Statement</vt:lpstr>
      <vt:lpstr>Objective</vt:lpstr>
      <vt:lpstr>Data Collection</vt:lpstr>
      <vt:lpstr>Methodology</vt:lpstr>
      <vt:lpstr>Classification Types</vt:lpstr>
      <vt:lpstr>Data Labelling</vt:lpstr>
      <vt:lpstr>Model Selection</vt:lpstr>
      <vt:lpstr>Data Labelling</vt:lpstr>
      <vt:lpstr>Artificial Data Generation</vt:lpstr>
      <vt:lpstr>Data Manipulation (Rotation)</vt:lpstr>
      <vt:lpstr>Data Manipulation (Adding Noise)</vt:lpstr>
      <vt:lpstr>Unbalanced Dataset</vt:lpstr>
      <vt:lpstr>Highest Performing Models</vt:lpstr>
      <vt:lpstr>Random Forest: Accuracy 86.71%</vt:lpstr>
      <vt:lpstr>K Nearest Neighbor: Accuracy 85.38%</vt:lpstr>
      <vt:lpstr>Artificial Neural Network: Accuracy 85.38%</vt:lpstr>
      <vt:lpstr>What is an Ensemble Model?</vt:lpstr>
      <vt:lpstr>Ensemble Model: Accuracy 89.04%</vt:lpstr>
      <vt:lpstr>Data Filtered By Threshold (kwH)</vt:lpstr>
      <vt:lpstr>Filtering Effect on Dataset Size</vt:lpstr>
      <vt:lpstr>Closing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Energy Consumption Classification</dc:title>
  <dc:creator>Kunal Sharma</dc:creator>
  <cp:lastModifiedBy>Kunal Sharma</cp:lastModifiedBy>
  <cp:revision>22</cp:revision>
  <dcterms:created xsi:type="dcterms:W3CDTF">2019-02-21T15:10:05Z</dcterms:created>
  <dcterms:modified xsi:type="dcterms:W3CDTF">2019-02-27T20:06:59Z</dcterms:modified>
</cp:coreProperties>
</file>