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9" r:id="rId11"/>
    <p:sldId id="261" r:id="rId12"/>
    <p:sldId id="270" r:id="rId13"/>
    <p:sldId id="271" r:id="rId14"/>
    <p:sldId id="273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F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0884FB-5618-493C-9C53-76FED9ECA99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Building Energy Consumption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826864"/>
            <a:ext cx="7891272" cy="10698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Dr. </a:t>
            </a:r>
            <a:r>
              <a:rPr lang="en-US" dirty="0" err="1"/>
              <a:t>Lewe</a:t>
            </a:r>
            <a:endParaRPr lang="en-US" dirty="0"/>
          </a:p>
          <a:p>
            <a:r>
              <a:rPr lang="en-US" dirty="0"/>
              <a:t>Kunal Sharma</a:t>
            </a:r>
          </a:p>
          <a:p>
            <a:r>
              <a:rPr lang="en-US" dirty="0"/>
              <a:t>Georgia Tech</a:t>
            </a:r>
          </a:p>
        </p:txBody>
      </p:sp>
    </p:spTree>
    <p:extLst>
      <p:ext uri="{BB962C8B-B14F-4D97-AF65-F5344CB8AC3E}">
        <p14:creationId xmlns:p14="http://schemas.microsoft.com/office/powerpoint/2010/main" val="172897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062096" y="2393005"/>
            <a:ext cx="1480461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11649" y="2393006"/>
            <a:ext cx="1480461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480726" y="2373548"/>
            <a:ext cx="2931268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79832" y="2363271"/>
            <a:ext cx="1480461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65743" y="2373549"/>
            <a:ext cx="2931268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Models with Low Accuracies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08" y="3394953"/>
            <a:ext cx="1293779" cy="129377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2" y="3394952"/>
            <a:ext cx="1293779" cy="12937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76" y="3394953"/>
            <a:ext cx="1293779" cy="129377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10" y="3394952"/>
            <a:ext cx="1293779" cy="129377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44" y="3394952"/>
            <a:ext cx="1293779" cy="129377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478" y="3394951"/>
            <a:ext cx="1293779" cy="1293779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12" y="3394952"/>
            <a:ext cx="1293779" cy="12937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9293" y="4941650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4927" y="4941649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0561" y="4941650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26195" y="4941649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829" y="4941649"/>
            <a:ext cx="135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Artificial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7463" y="4941648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55112" y="4941649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1308" y="2495704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68%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2754" y="2495704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86%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2576" y="2495703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88%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8210" y="2495702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43%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23844" y="2495701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86%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57463" y="2495701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38%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55111" y="2495701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41%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016308" y="2441646"/>
            <a:ext cx="1200569" cy="3861878"/>
            <a:chOff x="10094952" y="2149813"/>
            <a:chExt cx="1200569" cy="386187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548084" y="2441646"/>
            <a:ext cx="1200569" cy="3861878"/>
            <a:chOff x="10094952" y="2149813"/>
            <a:chExt cx="1200569" cy="386187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616816" y="2451924"/>
            <a:ext cx="1200569" cy="3861878"/>
            <a:chOff x="10094952" y="2149813"/>
            <a:chExt cx="1200569" cy="386187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208217" y="2363271"/>
            <a:ext cx="1217687" cy="3950531"/>
            <a:chOff x="10077834" y="2061160"/>
            <a:chExt cx="1217687" cy="395053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14327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Weighted Voting-Based Classification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1" y="2473744"/>
            <a:ext cx="1293779" cy="129377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1" y="3949429"/>
            <a:ext cx="1293779" cy="12937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1" y="5425114"/>
            <a:ext cx="1293779" cy="1293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201" y="2748828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201" y="4340208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201" y="5561698"/>
            <a:ext cx="135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Artificial Neural Networks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56727" y="2531220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#63 Energy Plot</a:t>
            </a:r>
          </a:p>
        </p:txBody>
      </p:sp>
      <p:pic>
        <p:nvPicPr>
          <p:cNvPr id="12" name="Picture 11" descr="C:\Computer Science\energyWatch\Fingerprint_types\Training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07" y="3007531"/>
            <a:ext cx="4382958" cy="29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8156727" y="5960056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Classification: People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3144179" y="2682953"/>
            <a:ext cx="1743641" cy="712206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144176" y="5654589"/>
            <a:ext cx="1743641" cy="712206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3144177" y="4168771"/>
            <a:ext cx="1846112" cy="712206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4641221" y="2393003"/>
            <a:ext cx="1036328" cy="4325890"/>
          </a:xfrm>
          <a:prstGeom prst="rightBrace">
            <a:avLst>
              <a:gd name="adj1" fmla="val 8333"/>
              <a:gd name="adj2" fmla="val 5022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5677549" y="4036554"/>
            <a:ext cx="1743641" cy="712206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pic>
        <p:nvPicPr>
          <p:cNvPr id="3074" name="Picture 2" descr="https://cdn1.iconfinder.com/data/icons/finance-banking-and-currency-part-1/400/finance_2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40" y="648473"/>
            <a:ext cx="1219505" cy="12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63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7720" y="2372998"/>
            <a:ext cx="4494650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has a Higher Accuracy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01" y="3394401"/>
            <a:ext cx="1293779" cy="12937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35" y="3394402"/>
            <a:ext cx="1293779" cy="129377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53" y="3404679"/>
            <a:ext cx="1293779" cy="12937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60286" y="4941098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25920" y="4941099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2638" y="4951376"/>
            <a:ext cx="135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Artificial Neural Networks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8113" y="2495153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86%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57935" y="2495152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88%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4653" y="2505428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86%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39408" y="2372998"/>
            <a:ext cx="1404435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Content Placeholder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31" y="3536976"/>
            <a:ext cx="547794" cy="547794"/>
          </a:xfrm>
          <a:prstGeom prst="rect">
            <a:avLst/>
          </a:prstGeom>
        </p:spPr>
      </p:pic>
      <p:pic>
        <p:nvPicPr>
          <p:cNvPr id="48" name="Content Placeholder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39" y="3691243"/>
            <a:ext cx="547794" cy="547794"/>
          </a:xfrm>
          <a:prstGeom prst="rect">
            <a:avLst/>
          </a:prstGeom>
        </p:spPr>
      </p:pic>
      <p:pic>
        <p:nvPicPr>
          <p:cNvPr id="49" name="Content Placeholder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68" y="4052413"/>
            <a:ext cx="547794" cy="5477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907394" y="4941099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Voting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39409" y="2495152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65343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Voting Classification of Buildings – Normal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57337" y="484632"/>
            <a:ext cx="1414532" cy="1414532"/>
            <a:chOff x="171312" y="1922057"/>
            <a:chExt cx="1414532" cy="1414532"/>
          </a:xfrm>
        </p:grpSpPr>
        <p:sp>
          <p:nvSpPr>
            <p:cNvPr id="7" name="Oval 6"/>
            <p:cNvSpPr/>
            <p:nvPr/>
          </p:nvSpPr>
          <p:spPr>
            <a:xfrm>
              <a:off x="171312" y="1922057"/>
              <a:ext cx="1414532" cy="1414532"/>
            </a:xfrm>
            <a:prstGeom prst="ellipse">
              <a:avLst/>
            </a:prstGeom>
            <a:solidFill>
              <a:srgbClr val="92D050">
                <a:alpha val="50980"/>
              </a:srgb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97" y="2126465"/>
              <a:ext cx="547794" cy="547794"/>
            </a:xfrm>
            <a:prstGeom prst="rect">
              <a:avLst/>
            </a:prstGeom>
          </p:spPr>
        </p:pic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05" y="2280732"/>
              <a:ext cx="547794" cy="547794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34" y="2641902"/>
              <a:ext cx="547794" cy="54779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3" y="2609413"/>
            <a:ext cx="4497785" cy="3165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38" y="2609413"/>
            <a:ext cx="4497785" cy="31655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51" y="4481782"/>
            <a:ext cx="594496" cy="5944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61" y="4481782"/>
            <a:ext cx="594496" cy="594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71" y="4481782"/>
            <a:ext cx="594496" cy="594496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43" y="4023098"/>
            <a:ext cx="594254" cy="594254"/>
          </a:xfr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45" y="4023098"/>
            <a:ext cx="594254" cy="5942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77" y="4779030"/>
            <a:ext cx="514453" cy="51445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413182" y="2773944"/>
            <a:ext cx="237949" cy="2169538"/>
            <a:chOff x="896148" y="3059693"/>
            <a:chExt cx="237949" cy="216953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07" y="5020974"/>
              <a:ext cx="208257" cy="208257"/>
            </a:xfrm>
            <a:prstGeom prst="rect">
              <a:avLst/>
            </a:prstGeom>
          </p:spPr>
        </p:pic>
        <p:pic>
          <p:nvPicPr>
            <p:cNvPr id="21" name="Content Placeholder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4546539"/>
              <a:ext cx="237949" cy="237949"/>
            </a:xfrm>
            <a:prstGeom prst="rect">
              <a:avLst/>
            </a:prstGeom>
          </p:spPr>
        </p:pic>
        <p:pic>
          <p:nvPicPr>
            <p:cNvPr id="22" name="Picture 21" descr="C:\Users\Kunal\Downloads\nerd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06" y="4035102"/>
              <a:ext cx="214303" cy="21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13" y="3059693"/>
              <a:ext cx="209021" cy="20902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3556985"/>
              <a:ext cx="209020" cy="20902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717000" y="2773944"/>
            <a:ext cx="237949" cy="2169538"/>
            <a:chOff x="896148" y="3059693"/>
            <a:chExt cx="237949" cy="216953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07" y="5020974"/>
              <a:ext cx="208257" cy="208257"/>
            </a:xfrm>
            <a:prstGeom prst="rect">
              <a:avLst/>
            </a:prstGeom>
          </p:spPr>
        </p:pic>
        <p:pic>
          <p:nvPicPr>
            <p:cNvPr id="27" name="Content Placeholder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4546539"/>
              <a:ext cx="237949" cy="237949"/>
            </a:xfrm>
            <a:prstGeom prst="rect">
              <a:avLst/>
            </a:prstGeom>
          </p:spPr>
        </p:pic>
        <p:pic>
          <p:nvPicPr>
            <p:cNvPr id="28" name="Picture 27" descr="C:\Users\Kunal\Downloads\nerd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06" y="4035102"/>
              <a:ext cx="214303" cy="21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13" y="3059693"/>
              <a:ext cx="209021" cy="20902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3556985"/>
              <a:ext cx="209020" cy="20902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561332" y="5359733"/>
            <a:ext cx="4185868" cy="194660"/>
            <a:chOff x="1091628" y="5622703"/>
            <a:chExt cx="4185868" cy="194660"/>
          </a:xfrm>
        </p:grpSpPr>
        <p:sp>
          <p:nvSpPr>
            <p:cNvPr id="32" name="Rectangle 31"/>
            <p:cNvSpPr/>
            <p:nvPr/>
          </p:nvSpPr>
          <p:spPr>
            <a:xfrm>
              <a:off x="1134096" y="5622703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1628" y="5717210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51131" y="5348196"/>
            <a:ext cx="4027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ahnschrift Light Condensed" panose="020B0502040204020203" pitchFamily="34" charset="0"/>
              </a:rPr>
              <a:t>Jan                 Feb                 Mar                 Apr                 May                Jun                 July              Aug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79251" y="570568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ahnschrift Light Condensed" panose="020B0502040204020203" pitchFamily="34" charset="0"/>
              </a:rPr>
              <a:t>(2018)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65150" y="5364231"/>
            <a:ext cx="4185868" cy="194660"/>
            <a:chOff x="1091628" y="5622703"/>
            <a:chExt cx="4185868" cy="194660"/>
          </a:xfrm>
        </p:grpSpPr>
        <p:sp>
          <p:nvSpPr>
            <p:cNvPr id="37" name="Rectangle 36"/>
            <p:cNvSpPr/>
            <p:nvPr/>
          </p:nvSpPr>
          <p:spPr>
            <a:xfrm>
              <a:off x="1134096" y="5622703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1628" y="5717210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54949" y="5352694"/>
            <a:ext cx="4027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ahnschrift Light Condensed" panose="020B0502040204020203" pitchFamily="34" charset="0"/>
              </a:rPr>
              <a:t>Jan                 Feb                 Mar                 Apr                 May                Jun                 July              Aug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53240" y="570962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ahnschrift Light Condensed" panose="020B0502040204020203" pitchFamily="34" charset="0"/>
              </a:rPr>
              <a:t>(2018)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7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89" y="2817256"/>
            <a:ext cx="4639035" cy="3264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9" y="2817256"/>
            <a:ext cx="4609337" cy="324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Voting Classification of Buildings – Abnormal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57337" y="484632"/>
            <a:ext cx="1414532" cy="1414532"/>
            <a:chOff x="171312" y="1922057"/>
            <a:chExt cx="1414532" cy="1414532"/>
          </a:xfrm>
        </p:grpSpPr>
        <p:sp>
          <p:nvSpPr>
            <p:cNvPr id="7" name="Oval 6"/>
            <p:cNvSpPr/>
            <p:nvPr/>
          </p:nvSpPr>
          <p:spPr>
            <a:xfrm>
              <a:off x="171312" y="1922057"/>
              <a:ext cx="1414532" cy="1414532"/>
            </a:xfrm>
            <a:prstGeom prst="ellipse">
              <a:avLst/>
            </a:prstGeom>
            <a:solidFill>
              <a:srgbClr val="92D050">
                <a:alpha val="50980"/>
              </a:srgb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97" y="2126465"/>
              <a:ext cx="547794" cy="547794"/>
            </a:xfrm>
            <a:prstGeom prst="rect">
              <a:avLst/>
            </a:prstGeom>
          </p:spPr>
        </p:pic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05" y="2280732"/>
              <a:ext cx="547794" cy="547794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34" y="2641902"/>
              <a:ext cx="547794" cy="54779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54" y="5125102"/>
            <a:ext cx="416514" cy="4165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26" y="5125102"/>
            <a:ext cx="416514" cy="4165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54" y="5113845"/>
            <a:ext cx="419197" cy="4191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22" y="5113845"/>
            <a:ext cx="419197" cy="4191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06" y="5113845"/>
            <a:ext cx="419197" cy="4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54" y="5113845"/>
            <a:ext cx="419197" cy="4191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769" y="5128480"/>
            <a:ext cx="419197" cy="4191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84" y="2692888"/>
            <a:ext cx="416690" cy="4166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12" y="2588609"/>
            <a:ext cx="454528" cy="4545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00" y="2583682"/>
            <a:ext cx="454528" cy="4545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88" y="2590651"/>
            <a:ext cx="454528" cy="4545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22" y="2605165"/>
            <a:ext cx="454528" cy="454528"/>
          </a:xfrm>
          <a:prstGeom prst="rect">
            <a:avLst/>
          </a:prstGeom>
        </p:spPr>
      </p:pic>
      <p:pic>
        <p:nvPicPr>
          <p:cNvPr id="30" name="Content Placeholder 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42" y="4355114"/>
            <a:ext cx="448947" cy="448947"/>
          </a:xfrm>
        </p:spPr>
      </p:pic>
      <p:pic>
        <p:nvPicPr>
          <p:cNvPr id="31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98" y="4355113"/>
            <a:ext cx="448947" cy="448947"/>
          </a:xfrm>
          <a:prstGeom prst="rect">
            <a:avLst/>
          </a:prstGeom>
        </p:spPr>
      </p:pic>
      <p:pic>
        <p:nvPicPr>
          <p:cNvPr id="32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57" y="4385214"/>
            <a:ext cx="448947" cy="448947"/>
          </a:xfrm>
          <a:prstGeom prst="rect">
            <a:avLst/>
          </a:prstGeom>
        </p:spPr>
      </p:pic>
      <p:pic>
        <p:nvPicPr>
          <p:cNvPr id="33" name="Picture 32" descr="C:\Users\Kunal\Downloads\ner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96" y="3777826"/>
            <a:ext cx="383188" cy="38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C:\Users\Kunal\Downloads\ner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15" y="3785998"/>
            <a:ext cx="383188" cy="38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C:\Users\Kunal\Downloads\ner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630" y="3873490"/>
            <a:ext cx="385657" cy="38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C:\Users\Kunal\Downloads\ner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21" y="3882509"/>
            <a:ext cx="385657" cy="38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73" y="4326292"/>
            <a:ext cx="451839" cy="451839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28" y="4337346"/>
            <a:ext cx="451839" cy="451839"/>
          </a:xfrm>
          <a:prstGeom prst="rect">
            <a:avLst/>
          </a:prstGeom>
        </p:spPr>
      </p:pic>
      <p:pic>
        <p:nvPicPr>
          <p:cNvPr id="39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59" y="4326293"/>
            <a:ext cx="451839" cy="45183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96148" y="3059693"/>
            <a:ext cx="237949" cy="2169538"/>
            <a:chOff x="896148" y="3059693"/>
            <a:chExt cx="237949" cy="216953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07" y="5020974"/>
              <a:ext cx="208257" cy="208257"/>
            </a:xfrm>
            <a:prstGeom prst="rect">
              <a:avLst/>
            </a:prstGeom>
          </p:spPr>
        </p:pic>
        <p:pic>
          <p:nvPicPr>
            <p:cNvPr id="42" name="Content Placeholder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4589403"/>
              <a:ext cx="237949" cy="237949"/>
            </a:xfrm>
            <a:prstGeom prst="rect">
              <a:avLst/>
            </a:prstGeom>
          </p:spPr>
        </p:pic>
        <p:pic>
          <p:nvPicPr>
            <p:cNvPr id="43" name="Picture 42" descr="C:\Users\Kunal\Downloads\nerd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06" y="4035102"/>
              <a:ext cx="214303" cy="21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13" y="3059693"/>
              <a:ext cx="209021" cy="2090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3556985"/>
              <a:ext cx="209020" cy="20902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463785" y="3078454"/>
            <a:ext cx="237949" cy="2155250"/>
            <a:chOff x="896148" y="3059693"/>
            <a:chExt cx="237949" cy="215525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07" y="5006686"/>
              <a:ext cx="208257" cy="208257"/>
            </a:xfrm>
            <a:prstGeom prst="rect">
              <a:avLst/>
            </a:prstGeom>
          </p:spPr>
        </p:pic>
        <p:pic>
          <p:nvPicPr>
            <p:cNvPr id="47" name="Content Placeholder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4560827"/>
              <a:ext cx="237949" cy="237949"/>
            </a:xfrm>
            <a:prstGeom prst="rect">
              <a:avLst/>
            </a:prstGeom>
          </p:spPr>
        </p:pic>
        <p:pic>
          <p:nvPicPr>
            <p:cNvPr id="48" name="Picture 47" descr="C:\Users\Kunal\Downloads\nerd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06" y="4035102"/>
              <a:ext cx="214303" cy="21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13" y="3059693"/>
              <a:ext cx="209021" cy="20902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3556985"/>
              <a:ext cx="209020" cy="20902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091628" y="5622703"/>
            <a:ext cx="4185868" cy="194660"/>
            <a:chOff x="1091628" y="5622703"/>
            <a:chExt cx="4185868" cy="194660"/>
          </a:xfrm>
        </p:grpSpPr>
        <p:sp>
          <p:nvSpPr>
            <p:cNvPr id="12" name="Rectangle 11"/>
            <p:cNvSpPr/>
            <p:nvPr/>
          </p:nvSpPr>
          <p:spPr>
            <a:xfrm>
              <a:off x="1134096" y="5622703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1628" y="5717210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37520" y="5661752"/>
            <a:ext cx="4185868" cy="180372"/>
            <a:chOff x="6637520" y="5647464"/>
            <a:chExt cx="4185868" cy="180372"/>
          </a:xfrm>
        </p:grpSpPr>
        <p:sp>
          <p:nvSpPr>
            <p:cNvPr id="52" name="Rectangle 51"/>
            <p:cNvSpPr/>
            <p:nvPr/>
          </p:nvSpPr>
          <p:spPr>
            <a:xfrm>
              <a:off x="6679988" y="5647464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37520" y="5727683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1427" y="5611166"/>
            <a:ext cx="4027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ahnschrift Light Condensed" panose="020B0502040204020203" pitchFamily="34" charset="0"/>
              </a:rPr>
              <a:t>Jan                 Feb                 Mar                 Apr                 May                Jun                 July              Aug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79718" y="596810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ahnschrift Light Condensed" panose="020B0502040204020203" pitchFamily="34" charset="0"/>
              </a:rPr>
              <a:t>(2018)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5308" y="5608415"/>
            <a:ext cx="4027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ahnschrift Light Condensed" panose="020B0502040204020203" pitchFamily="34" charset="0"/>
              </a:rPr>
              <a:t>Jan                 Feb                 Mar                 Apr                 May                Jun                 July              Aug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14864" y="602143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ahnschrift Light Condensed" panose="020B0502040204020203" pitchFamily="34" charset="0"/>
              </a:rPr>
              <a:t>(2018)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0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657-7040-4147-8EF2-EA54AB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Classifying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A3E1-0FE0-405E-A0A8-BD75FF76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598161" cy="4023360"/>
          </a:xfrm>
        </p:spPr>
        <p:txBody>
          <a:bodyPr>
            <a:normAutofit/>
          </a:bodyPr>
          <a:lstStyle/>
          <a:p>
            <a:r>
              <a:rPr lang="en-US" dirty="0"/>
              <a:t>We can use the classification model to classify the energy consumption of 133 buildings over an 8 month period (Jan – Aug 2018). </a:t>
            </a:r>
          </a:p>
          <a:p>
            <a:endParaRPr lang="en-US" dirty="0"/>
          </a:p>
        </p:txBody>
      </p:sp>
      <p:pic>
        <p:nvPicPr>
          <p:cNvPr id="4" name="Picture 3" descr="C:\kunal\cs\git\energy_watch\analysis\meetings\Classification Frequency.png">
            <a:extLst>
              <a:ext uri="{FF2B5EF4-FFF2-40B4-BE49-F238E27FC236}">
                <a16:creationId xmlns:a16="http://schemas.microsoft.com/office/drawing/2014/main" id="{2C1EA009-9C0B-4FA5-892B-797DBB3DC4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5440" y="1978508"/>
            <a:ext cx="4882630" cy="4208300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3ABD9A-1E94-47F1-94A8-A41FA51CA933}"/>
              </a:ext>
            </a:extLst>
          </p:cNvPr>
          <p:cNvGraphicFramePr>
            <a:graphicFrameLocks noGrp="1"/>
          </p:cNvGraphicFramePr>
          <p:nvPr/>
        </p:nvGraphicFramePr>
        <p:xfrm>
          <a:off x="1249679" y="3651019"/>
          <a:ext cx="4998722" cy="2244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61">
                  <a:extLst>
                    <a:ext uri="{9D8B030D-6E8A-4147-A177-3AD203B41FA5}">
                      <a16:colId xmlns:a16="http://schemas.microsoft.com/office/drawing/2014/main" val="3372657739"/>
                    </a:ext>
                  </a:extLst>
                </a:gridCol>
                <a:gridCol w="2499361">
                  <a:extLst>
                    <a:ext uri="{9D8B030D-6E8A-4147-A177-3AD203B41FA5}">
                      <a16:colId xmlns:a16="http://schemas.microsoft.com/office/drawing/2014/main" val="394106458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Classification Type Frequency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40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Below Threshold (30kwh)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13,157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223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Concentric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6,259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749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People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1,333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627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Scheduler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424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Reverse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53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Random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94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21,172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81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20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A206-4BA4-4EB5-9AFA-0F7EE1D5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B051D, B173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CDBA-2B86-4AD0-AE85-C0F00830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20986"/>
          </a:xfrm>
        </p:spPr>
        <p:txBody>
          <a:bodyPr>
            <a:normAutofit fontScale="92500"/>
          </a:bodyPr>
          <a:lstStyle/>
          <a:p>
            <a:r>
              <a:rPr lang="en-US" dirty="0"/>
              <a:t>Building B051D is an example of a building that is consistently classified as 0 (Concentric).</a:t>
            </a:r>
          </a:p>
          <a:p>
            <a:r>
              <a:rPr lang="en-US" dirty="0"/>
              <a:t>In contrast, building B173 continuously changes classification throughout the 8 months.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34B2EE-D8E2-445A-BF35-775709CE8B9B}"/>
              </a:ext>
            </a:extLst>
          </p:cNvPr>
          <p:cNvGrpSpPr/>
          <p:nvPr/>
        </p:nvGrpSpPr>
        <p:grpSpPr>
          <a:xfrm>
            <a:off x="1597659" y="3279850"/>
            <a:ext cx="4021877" cy="2665582"/>
            <a:chOff x="1648459" y="2672317"/>
            <a:chExt cx="4021877" cy="26655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388506-F498-439D-9329-48F035FA697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1"/>
            <a:stretch/>
          </p:blipFill>
          <p:spPr bwMode="auto">
            <a:xfrm>
              <a:off x="1648459" y="2672317"/>
              <a:ext cx="4021877" cy="251017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306E07-6E39-4130-9C43-9F1B2D5229B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705" b="1439"/>
            <a:stretch/>
          </p:blipFill>
          <p:spPr bwMode="auto">
            <a:xfrm>
              <a:off x="2062372" y="5229314"/>
              <a:ext cx="3194050" cy="1085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4AA983-6ED6-4616-BB5C-73B34288850B}"/>
              </a:ext>
            </a:extLst>
          </p:cNvPr>
          <p:cNvGrpSpPr/>
          <p:nvPr/>
        </p:nvGrpSpPr>
        <p:grpSpPr>
          <a:xfrm>
            <a:off x="6531602" y="3258429"/>
            <a:ext cx="4081332" cy="2687002"/>
            <a:chOff x="6582402" y="2650896"/>
            <a:chExt cx="4081332" cy="26870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C913FE-2370-434D-A447-971774612738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38"/>
            <a:stretch/>
          </p:blipFill>
          <p:spPr bwMode="auto">
            <a:xfrm>
              <a:off x="6582402" y="2650896"/>
              <a:ext cx="4081332" cy="255301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A5EE64-C5C5-48CE-B9A5-F50A8BA605D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705" b="1439"/>
            <a:stretch/>
          </p:blipFill>
          <p:spPr bwMode="auto">
            <a:xfrm>
              <a:off x="7026043" y="5229313"/>
              <a:ext cx="3194050" cy="1085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30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A206-4BA4-4EB5-9AFA-0F7EE1D5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Entropy to Rank Building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CDBA-2B86-4AD0-AE85-C0F00830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155" y="2348245"/>
            <a:ext cx="6898640" cy="1120986"/>
          </a:xfrm>
        </p:spPr>
        <p:txBody>
          <a:bodyPr>
            <a:normAutofit/>
          </a:bodyPr>
          <a:lstStyle/>
          <a:p>
            <a:r>
              <a:rPr lang="en-US" dirty="0"/>
              <a:t>Entropy can calculate how mixed a set is. We can calculate the entropy of buildings and rank them.</a:t>
            </a:r>
          </a:p>
        </p:txBody>
      </p:sp>
      <p:pic>
        <p:nvPicPr>
          <p:cNvPr id="10" name="Picture 9" descr="http://www.pmean.com/definitions/images/entropy01.gif">
            <a:extLst>
              <a:ext uri="{FF2B5EF4-FFF2-40B4-BE49-F238E27FC236}">
                <a16:creationId xmlns:a16="http://schemas.microsoft.com/office/drawing/2014/main" id="{BFFDE763-E48C-495D-A940-234A9785B7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2272952"/>
            <a:ext cx="20002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EBD0A2-6646-45BC-B13F-232BA29BAAB8}"/>
              </a:ext>
            </a:extLst>
          </p:cNvPr>
          <p:cNvSpPr txBox="1"/>
          <p:nvPr/>
        </p:nvSpPr>
        <p:spPr>
          <a:xfrm>
            <a:off x="9049710" y="2845630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Equation</a:t>
            </a:r>
          </a:p>
        </p:txBody>
      </p:sp>
      <p:pic>
        <p:nvPicPr>
          <p:cNvPr id="12" name="Picture 11" descr="C:\kunal\cs\git\energy_watch\analysis\meetings\Entropy Classification.png">
            <a:extLst>
              <a:ext uri="{FF2B5EF4-FFF2-40B4-BE49-F238E27FC236}">
                <a16:creationId xmlns:a16="http://schemas.microsoft.com/office/drawing/2014/main" id="{8C7CA09E-DFA1-49C8-8BF5-CBF2A131CB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469231"/>
            <a:ext cx="10058400" cy="2589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86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50AF-0B66-4E82-B98F-799E48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Entropy to Visualize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ED63-841A-4D82-B5A5-F7CE3070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54"/>
            <a:ext cx="3302000" cy="3952240"/>
          </a:xfrm>
        </p:spPr>
        <p:txBody>
          <a:bodyPr/>
          <a:lstStyle/>
          <a:p>
            <a:r>
              <a:rPr lang="en-US" dirty="0"/>
              <a:t>We can visualize the entropy of buildings overtime.</a:t>
            </a:r>
          </a:p>
          <a:p>
            <a:r>
              <a:rPr lang="en-US" dirty="0"/>
              <a:t>The heatmap on the right allows us to quickly identify buildings with the most volatility in energy consumption behavior.</a:t>
            </a:r>
          </a:p>
        </p:txBody>
      </p:sp>
      <p:pic>
        <p:nvPicPr>
          <p:cNvPr id="4" name="Picture 3" descr="C:\Users\15103\AppData\Local\Packages\Microsoft.Office.Desktop_8wekyb3d8bbwe\AC\INetCache\Content.MSO\888F3369.tmp">
            <a:extLst>
              <a:ext uri="{FF2B5EF4-FFF2-40B4-BE49-F238E27FC236}">
                <a16:creationId xmlns:a16="http://schemas.microsoft.com/office/drawing/2014/main" id="{B961FBFD-3E3A-4929-BDCD-47D360591D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79" y="1916854"/>
            <a:ext cx="7208201" cy="4265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46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1026" name="Picture 2" descr="Image result for georgia tech camp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60126"/>
            <a:ext cx="2491530" cy="15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45" y="2743394"/>
            <a:ext cx="1809181" cy="18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nergy time series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56" y="2980138"/>
            <a:ext cx="3456924" cy="13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41731" y="3647984"/>
            <a:ext cx="730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3898" y="3647984"/>
            <a:ext cx="730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7280" y="4918683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Used by 134 Campus Buildings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2670" y="4918683"/>
            <a:ext cx="249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Stored in Servers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3" y="4872516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Data Used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8673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Studies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24" y="2966936"/>
            <a:ext cx="1741248" cy="1741248"/>
          </a:xfrm>
        </p:spPr>
      </p:pic>
      <p:pic>
        <p:nvPicPr>
          <p:cNvPr id="5" name="Picture 6" descr="Image result for energy time series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21" y="2821021"/>
            <a:ext cx="5771745" cy="22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89982" y="2723741"/>
            <a:ext cx="466928" cy="1984443"/>
          </a:xfrm>
          <a:prstGeom prst="rect">
            <a:avLst/>
          </a:prstGeom>
          <a:solidFill>
            <a:srgbClr val="F2040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H="1">
            <a:off x="3190672" y="2723741"/>
            <a:ext cx="4432774" cy="1113819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3"/>
          </p:cNvCxnSpPr>
          <p:nvPr/>
        </p:nvCxnSpPr>
        <p:spPr>
          <a:xfrm flipH="1" flipV="1">
            <a:off x="3190672" y="3837560"/>
            <a:ext cx="4432774" cy="870624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7280" y="4918683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411864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ML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47480"/>
            <a:ext cx="1293779" cy="129377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14" y="2947479"/>
            <a:ext cx="1293779" cy="12937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48" y="2947480"/>
            <a:ext cx="1293779" cy="129377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2" y="2947479"/>
            <a:ext cx="1293779" cy="129377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16" y="2947479"/>
            <a:ext cx="1293779" cy="129377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50" y="2947478"/>
            <a:ext cx="1293779" cy="1293779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84" y="2947479"/>
            <a:ext cx="1293779" cy="12937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5265" y="4494177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0899" y="4494176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6533" y="4494177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2167" y="4494176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01" y="4494176"/>
            <a:ext cx="135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Artificial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93435" y="4494175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91084" y="4494176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071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157352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762522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16333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091187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752425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389581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5997552"/>
            <a:ext cx="459144" cy="459144"/>
          </a:xfrm>
          <a:prstGeom prst="rect">
            <a:avLst/>
          </a:prstGeom>
        </p:spPr>
      </p:pic>
      <p:pic>
        <p:nvPicPr>
          <p:cNvPr id="19" name="Picture 18" descr="C:\Computer Science\energyWatch\Fingerprint_types\Training\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04" y="2792674"/>
            <a:ext cx="4276523" cy="28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#47 Energy Plot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108512" y="219535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08506" y="474473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2108507" y="599254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2108510" y="276252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2108510" y="3415503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2108506" y="4075456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2108508" y="5357595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04906" y="5673625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Classification: </a:t>
            </a:r>
            <a:r>
              <a:rPr lang="en-US" dirty="0" err="1"/>
              <a:t>Cocentric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167082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772252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26063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100917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762155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399311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6007282"/>
            <a:ext cx="459144" cy="459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#63 Energy Plot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108512" y="220508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08506" y="475446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2108507" y="600227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2108510" y="277225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2108510" y="3425233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Random!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2108506" y="4085186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2108508" y="5367325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pic>
        <p:nvPicPr>
          <p:cNvPr id="27" name="Picture 26" descr="C:\Computer Science\energyWatch\Fingerprint_types\Training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28" y="2816994"/>
            <a:ext cx="4382958" cy="29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7495248" y="5769519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Classification: People</a:t>
            </a:r>
          </a:p>
        </p:txBody>
      </p:sp>
    </p:spTree>
    <p:extLst>
      <p:ext uri="{BB962C8B-B14F-4D97-AF65-F5344CB8AC3E}">
        <p14:creationId xmlns:p14="http://schemas.microsoft.com/office/powerpoint/2010/main" val="15040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196261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801431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55242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130096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791334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428490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6036461"/>
            <a:ext cx="459144" cy="459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#63 Energy Plot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108512" y="2234259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Scheduler!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08506" y="4783643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2108507" y="6031449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People!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2108510" y="2801431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2108510" y="345441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Scheduler!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2108506" y="4114365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Scheduler!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2108508" y="539650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Scheduler!</a:t>
            </a:r>
          </a:p>
        </p:txBody>
      </p:sp>
      <p:pic>
        <p:nvPicPr>
          <p:cNvPr id="19" name="Picture 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136" y="2710015"/>
            <a:ext cx="4466941" cy="301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495247" y="5716604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Classification: Scheduler</a:t>
            </a:r>
          </a:p>
        </p:txBody>
      </p:sp>
    </p:spTree>
    <p:extLst>
      <p:ext uri="{BB962C8B-B14F-4D97-AF65-F5344CB8AC3E}">
        <p14:creationId xmlns:p14="http://schemas.microsoft.com/office/powerpoint/2010/main" val="194327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215716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820886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74697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149551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810789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447945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6055916"/>
            <a:ext cx="459144" cy="459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#63 Energy Plot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108512" y="225371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Scheduler!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08506" y="4803098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Cocentric</a:t>
            </a:r>
            <a:r>
              <a:rPr lang="en-US" dirty="0"/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2108507" y="605090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Reverse!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2108510" y="2820886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Reverse!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2108510" y="3473867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Reverse!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2108506" y="413382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Scheduler!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2108508" y="5415959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Reverse!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5247" y="5716604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Classification: Reverse</a:t>
            </a:r>
          </a:p>
        </p:txBody>
      </p:sp>
      <p:pic>
        <p:nvPicPr>
          <p:cNvPr id="27" name="Picture 26" descr="C:\Computer Science\energyWatch_final\fingerprints_base\B05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7"/>
          <a:stretch/>
        </p:blipFill>
        <p:spPr bwMode="auto">
          <a:xfrm>
            <a:off x="7742098" y="3016059"/>
            <a:ext cx="2585015" cy="24312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845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176804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781974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35785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110639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771877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409033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6017004"/>
            <a:ext cx="459144" cy="459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#63 Energy Plot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108512" y="221480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Random!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08506" y="4764186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2108507" y="601199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Reverse!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2108510" y="278197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Random!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2108510" y="3434955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Reverse!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2108506" y="4094908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Random!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2108508" y="5377047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Reverse!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5247" y="5716604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Classification: Random</a:t>
            </a:r>
          </a:p>
        </p:txBody>
      </p:sp>
      <p:pic>
        <p:nvPicPr>
          <p:cNvPr id="29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94" y="3046566"/>
            <a:ext cx="3632023" cy="243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76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240</TotalTime>
  <Words>457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Bahnschrift Light Condensed</vt:lpstr>
      <vt:lpstr>Calibri</vt:lpstr>
      <vt:lpstr>Rockwell</vt:lpstr>
      <vt:lpstr>Rockwell Condensed</vt:lpstr>
      <vt:lpstr>Wingdings</vt:lpstr>
      <vt:lpstr>Wood Type</vt:lpstr>
      <vt:lpstr>Building Energy Consumption Classification</vt:lpstr>
      <vt:lpstr>Data Collection</vt:lpstr>
      <vt:lpstr>ML Studies The Data</vt:lpstr>
      <vt:lpstr>Multiple ML Models</vt:lpstr>
      <vt:lpstr>Model Classification</vt:lpstr>
      <vt:lpstr>Model Classification</vt:lpstr>
      <vt:lpstr>Model Classification</vt:lpstr>
      <vt:lpstr>Model Classification</vt:lpstr>
      <vt:lpstr>Model Classification</vt:lpstr>
      <vt:lpstr>Fire Models with Low Accuracies</vt:lpstr>
      <vt:lpstr>Weighted Voting-Based Classification</vt:lpstr>
      <vt:lpstr>Voting has a Higher Accuracy</vt:lpstr>
      <vt:lpstr>Voting Classification of Buildings – Normal</vt:lpstr>
      <vt:lpstr>Voting Classification of Buildings – Abnormal</vt:lpstr>
      <vt:lpstr>Classifying the Dataset</vt:lpstr>
      <vt:lpstr>Case Study: B051D, B173</vt:lpstr>
      <vt:lpstr>Using Entropy to Rank Building Volatility</vt:lpstr>
      <vt:lpstr>Using Entropy to Visualize Volatility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Energy Consumption Classification</dc:title>
  <dc:creator>Kunal Sharma</dc:creator>
  <cp:lastModifiedBy>Kunal Sharma</cp:lastModifiedBy>
  <cp:revision>20</cp:revision>
  <dcterms:created xsi:type="dcterms:W3CDTF">2019-02-21T13:25:36Z</dcterms:created>
  <dcterms:modified xsi:type="dcterms:W3CDTF">2019-04-25T21:43:16Z</dcterms:modified>
</cp:coreProperties>
</file>