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media/image8.jpg" ContentType="image/png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4"/>
  </p:notesMasterIdLst>
  <p:sldIdLst>
    <p:sldId id="256" r:id="rId2"/>
    <p:sldId id="260" r:id="rId3"/>
    <p:sldId id="258" r:id="rId4"/>
    <p:sldId id="266" r:id="rId5"/>
    <p:sldId id="299" r:id="rId6"/>
    <p:sldId id="257" r:id="rId7"/>
    <p:sldId id="304" r:id="rId8"/>
    <p:sldId id="274" r:id="rId9"/>
    <p:sldId id="293" r:id="rId10"/>
    <p:sldId id="301" r:id="rId11"/>
    <p:sldId id="307" r:id="rId12"/>
    <p:sldId id="310" r:id="rId13"/>
    <p:sldId id="271" r:id="rId14"/>
    <p:sldId id="262" r:id="rId15"/>
    <p:sldId id="308" r:id="rId16"/>
    <p:sldId id="311" r:id="rId17"/>
    <p:sldId id="312" r:id="rId18"/>
    <p:sldId id="275" r:id="rId19"/>
    <p:sldId id="294" r:id="rId20"/>
    <p:sldId id="306" r:id="rId21"/>
    <p:sldId id="268" r:id="rId22"/>
    <p:sldId id="278" r:id="rId23"/>
    <p:sldId id="295" r:id="rId24"/>
    <p:sldId id="300" r:id="rId25"/>
    <p:sldId id="267" r:id="rId26"/>
    <p:sldId id="286" r:id="rId27"/>
    <p:sldId id="283" r:id="rId28"/>
    <p:sldId id="287" r:id="rId29"/>
    <p:sldId id="281" r:id="rId30"/>
    <p:sldId id="269" r:id="rId31"/>
    <p:sldId id="288" r:id="rId32"/>
    <p:sldId id="289" r:id="rId33"/>
    <p:sldId id="290" r:id="rId34"/>
    <p:sldId id="279" r:id="rId35"/>
    <p:sldId id="296" r:id="rId36"/>
    <p:sldId id="305" r:id="rId37"/>
    <p:sldId id="297" r:id="rId38"/>
    <p:sldId id="298" r:id="rId39"/>
    <p:sldId id="291" r:id="rId40"/>
    <p:sldId id="270" r:id="rId41"/>
    <p:sldId id="282" r:id="rId42"/>
    <p:sldId id="29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ce Meyer" initials="GM" lastIdx="4" clrIdx="0">
    <p:extLst>
      <p:ext uri="{19B8F6BF-5375-455C-9EA6-DF929625EA0E}">
        <p15:presenceInfo xmlns:p15="http://schemas.microsoft.com/office/powerpoint/2012/main" userId="S-1-5-21-283648116-3979962261-1905555913-44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81673" autoAdjust="0"/>
  </p:normalViewPr>
  <p:slideViewPr>
    <p:cSldViewPr snapToGrid="0">
      <p:cViewPr varScale="1">
        <p:scale>
          <a:sx n="57" d="100"/>
          <a:sy n="57" d="100"/>
        </p:scale>
        <p:origin x="8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E8718-7DAF-448F-B4BC-06F32720EA63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74D8-1871-4FFC-91F2-59D97D5E1D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139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plus.com/text-message-classific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html/htmledition/tokenization-1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UPDATE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160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in </a:t>
            </a:r>
            <a:r>
              <a:rPr lang="en-GB" dirty="0" err="1" smtClean="0"/>
              <a:t>quanteda</a:t>
            </a:r>
            <a:r>
              <a:rPr lang="en-GB" dirty="0" smtClean="0"/>
              <a:t>, in the tm package it is called term-document matric (</a:t>
            </a:r>
            <a:r>
              <a:rPr lang="en-GB" dirty="0" err="1" smtClean="0"/>
              <a:t>tdm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878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840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241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Create the corpus, create the </a:t>
            </a:r>
            <a:r>
              <a:rPr lang="en-GB" dirty="0" err="1" smtClean="0"/>
              <a:t>dfm</a:t>
            </a:r>
            <a:r>
              <a:rPr lang="en-GB" dirty="0" smtClean="0"/>
              <a:t> and</a:t>
            </a:r>
            <a:r>
              <a:rPr lang="en-GB" baseline="0" dirty="0" smtClean="0"/>
              <a:t> make word clouds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215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016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137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Boosted Forest- already done in </a:t>
            </a:r>
            <a:r>
              <a:rPr lang="en-GB" dirty="0" err="1" smtClean="0"/>
              <a:t>Kasia’s</a:t>
            </a:r>
            <a:r>
              <a:rPr lang="en-GB" dirty="0" smtClean="0"/>
              <a:t> blog</a:t>
            </a:r>
          </a:p>
          <a:p>
            <a:r>
              <a:rPr lang="en-GB" dirty="0" smtClean="0"/>
              <a:t>Native Bayes- </a:t>
            </a:r>
            <a:r>
              <a:rPr lang="en-GB" dirty="0" smtClean="0">
                <a:hlinkClick r:id="rId3"/>
              </a:rPr>
              <a:t>https://datascienceplus.com/text-message-classification/</a:t>
            </a:r>
            <a:r>
              <a:rPr lang="en-GB" dirty="0" smtClean="0"/>
              <a:t> </a:t>
            </a:r>
          </a:p>
          <a:p>
            <a:r>
              <a:rPr lang="en-GB" dirty="0" smtClean="0"/>
              <a:t>SVM</a:t>
            </a:r>
          </a:p>
          <a:p>
            <a:r>
              <a:rPr lang="en-GB" dirty="0" smtClean="0"/>
              <a:t>KNN- easy</a:t>
            </a:r>
          </a:p>
          <a:p>
            <a:endParaRPr lang="en-GB" dirty="0" smtClean="0"/>
          </a:p>
          <a:p>
            <a:r>
              <a:rPr lang="en-GB" dirty="0" smtClean="0"/>
              <a:t>https://www.quora.com/What-are-popular-text-classification-algorithms-in-commercial-use-and-how-are-they-used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373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378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611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020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Let’s get a photo of us together!</a:t>
            </a:r>
          </a:p>
          <a:p>
            <a:r>
              <a:rPr lang="en-GB" dirty="0" smtClean="0"/>
              <a:t>KASIA TO UPDATE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9603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788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5274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409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9731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013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0449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6867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7073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0909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93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927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UPDATE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6036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8589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8580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5895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1906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757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Data description, what is it, where does it come from</a:t>
            </a:r>
          </a:p>
          <a:p>
            <a:r>
              <a:rPr lang="en-GB" dirty="0" smtClean="0"/>
              <a:t>Data structure</a:t>
            </a:r>
          </a:p>
          <a:p>
            <a:r>
              <a:rPr lang="en-GB" dirty="0" smtClean="0"/>
              <a:t>How to download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397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Head, </a:t>
            </a:r>
            <a:r>
              <a:rPr lang="en-GB" dirty="0" err="1" smtClean="0"/>
              <a:t>str</a:t>
            </a:r>
            <a:r>
              <a:rPr lang="en-GB" dirty="0" smtClean="0"/>
              <a:t>, summary, </a:t>
            </a:r>
            <a:r>
              <a:rPr lang="en-GB" dirty="0" err="1" smtClean="0"/>
              <a:t>missmap</a:t>
            </a:r>
            <a:r>
              <a:rPr lang="en-GB" dirty="0" smtClean="0"/>
              <a:t>, some tables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287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2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811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don’t really have a corpus as our text is in csv format and if we wanted to </a:t>
            </a:r>
          </a:p>
          <a:p>
            <a:r>
              <a:rPr lang="en-GB" dirty="0" smtClean="0"/>
              <a:t>In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quanteda</a:t>
            </a:r>
            <a:r>
              <a:rPr lang="en-GB" baseline="0" dirty="0" smtClean="0"/>
              <a:t> summary(</a:t>
            </a:r>
            <a:r>
              <a:rPr lang="en-GB" dirty="0" smtClean="0"/>
              <a:t>corpus) </a:t>
            </a:r>
            <a:r>
              <a:rPr lang="en-GB" dirty="0" smtClean="0"/>
              <a:t>also has the number of tokens and sentences but </a:t>
            </a:r>
            <a:r>
              <a:rPr lang="en-GB" dirty="0" smtClean="0"/>
              <a:t>not </a:t>
            </a:r>
            <a:r>
              <a:rPr lang="en-GB" dirty="0" smtClean="0"/>
              <a:t>the tokens themselves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628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are our features</a:t>
            </a:r>
          </a:p>
          <a:p>
            <a:r>
              <a:rPr lang="en-GB" dirty="0" smtClean="0"/>
              <a:t>Good resources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Tokenisation: </a:t>
            </a:r>
            <a:r>
              <a:rPr lang="en-GB" dirty="0" smtClean="0">
                <a:hlinkClick r:id="rId3"/>
              </a:rPr>
              <a:t>https://nlp.stanford.edu/IR-book/html/htmledition/tokenization-1.html</a:t>
            </a:r>
            <a:r>
              <a:rPr lang="en-GB" dirty="0" smtClean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164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45275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45275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C15-5E11-4C39-AED3-324B356A19D4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4E95-DB18-48E6-A5C6-4D6DFD51D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44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C15-5E11-4C39-AED3-324B356A19D4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4E95-DB18-48E6-A5C6-4D6DFD51D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232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C15-5E11-4C39-AED3-324B356A19D4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4E95-DB18-48E6-A5C6-4D6DFD51D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39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20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C15-5E11-4C39-AED3-324B356A19D4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4E95-DB18-48E6-A5C6-4D6DFD51D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313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C15-5E11-4C39-AED3-324B356A19D4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4E95-DB18-48E6-A5C6-4D6DFD51D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444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6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996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4996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C15-5E11-4C39-AED3-324B356A19D4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4E95-DB18-48E6-A5C6-4D6DFD51D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383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C15-5E11-4C39-AED3-324B356A19D4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4E95-DB18-48E6-A5C6-4D6DFD51D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656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C15-5E11-4C39-AED3-324B356A19D4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4E95-DB18-48E6-A5C6-4D6DFD51D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597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C15-5E11-4C39-AED3-324B356A19D4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4E95-DB18-48E6-A5C6-4D6DFD51D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704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C15-5E11-4C39-AED3-324B356A19D4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4E95-DB18-48E6-A5C6-4D6DFD51D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131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C15-5E11-4C39-AED3-324B356A19D4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4E95-DB18-48E6-A5C6-4D6DFD51D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955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74C15-5E11-4C39-AED3-324B356A19D4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54E95-DB18-48E6-A5C6-4D6DFD51D341}" type="slidenum">
              <a:rPr lang="en-GB" smtClean="0"/>
              <a:t>‹#›</a:t>
            </a:fld>
            <a:endParaRPr lang="en-GB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3285" y="-58148"/>
            <a:ext cx="12355285" cy="6916149"/>
            <a:chOff x="-163285" y="-58148"/>
            <a:chExt cx="12355285" cy="6916149"/>
          </a:xfrm>
        </p:grpSpPr>
        <p:pic>
          <p:nvPicPr>
            <p:cNvPr id="9" name="Picture 8"/>
            <p:cNvPicPr preferRelativeResize="0">
              <a:picLocks/>
            </p:cNvPicPr>
            <p:nvPr userDrawn="1"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089" r="363"/>
            <a:stretch/>
          </p:blipFill>
          <p:spPr>
            <a:xfrm>
              <a:off x="10069286" y="-58148"/>
              <a:ext cx="2122714" cy="6916147"/>
            </a:xfrm>
            <a:prstGeom prst="rect">
              <a:avLst/>
            </a:prstGeom>
          </p:spPr>
        </p:pic>
        <p:pic>
          <p:nvPicPr>
            <p:cNvPr id="10" name="Picture 9"/>
            <p:cNvPicPr preferRelativeResize="0">
              <a:picLocks/>
            </p:cNvPicPr>
            <p:nvPr userDrawn="1"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58" t="1077" r="35367"/>
            <a:stretch/>
          </p:blipFill>
          <p:spPr>
            <a:xfrm>
              <a:off x="-163285" y="-58147"/>
              <a:ext cx="10232572" cy="6916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639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benhamner/clinton-trump-tweets/dat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share.net/ChaToX/detecting-algorithmic-bias-keynote-at-dir-2016" TargetMode="External"/><Relationship Id="rId3" Type="http://schemas.openxmlformats.org/officeDocument/2006/relationships/hyperlink" Target="https://www.tidytextmining.com/" TargetMode="External"/><Relationship Id="rId7" Type="http://schemas.openxmlformats.org/officeDocument/2006/relationships/hyperlink" Target="https://github.com/KKulma/eRum_2018_prep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kulma.github.io/2018-01-26-Trump-VS-Clinton-Interpretable-Text-Classifier/" TargetMode="External"/><Relationship Id="rId5" Type="http://schemas.openxmlformats.org/officeDocument/2006/relationships/hyperlink" Target="https://cran.r-project.org/web/packages/lime/vignettes/Understanding_lime.html" TargetMode="External"/><Relationship Id="rId4" Type="http://schemas.openxmlformats.org/officeDocument/2006/relationships/hyperlink" Target="https://docs.quanteda.io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7899" y="1167797"/>
            <a:ext cx="7987921" cy="23876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Building an Interpretable NLP model to classify </a:t>
            </a:r>
            <a:r>
              <a:rPr lang="en-GB" b="1" dirty="0" smtClean="0"/>
              <a:t>tweets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Kasia</a:t>
            </a:r>
            <a:r>
              <a:rPr lang="en-GB" dirty="0" smtClean="0"/>
              <a:t> </a:t>
            </a:r>
            <a:r>
              <a:rPr lang="en-GB" dirty="0" err="1" smtClean="0"/>
              <a:t>Kulma</a:t>
            </a:r>
            <a:r>
              <a:rPr lang="en-GB" dirty="0" smtClean="0"/>
              <a:t> &amp; Grace Meyer</a:t>
            </a:r>
            <a:endParaRPr lang="en-GB" dirty="0"/>
          </a:p>
        </p:txBody>
      </p:sp>
      <p:pic>
        <p:nvPicPr>
          <p:cNvPr id="6" name="Picture 5"/>
          <p:cNvPicPr preferRelativeResize="0"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89" r="363"/>
          <a:stretch/>
        </p:blipFill>
        <p:spPr>
          <a:xfrm flipH="1">
            <a:off x="-27214" y="-58147"/>
            <a:ext cx="2122714" cy="691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5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95" y="658671"/>
            <a:ext cx="11004725" cy="619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4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corpus?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collection of text data is called a </a:t>
            </a:r>
            <a:r>
              <a:rPr lang="en-GB" dirty="0" smtClean="0"/>
              <a:t>corpus</a:t>
            </a:r>
          </a:p>
          <a:p>
            <a:r>
              <a:rPr lang="en-GB" dirty="0" smtClean="0"/>
              <a:t>The corpus structure contains multiple text data (documents) and metadata</a:t>
            </a:r>
          </a:p>
          <a:p>
            <a:r>
              <a:rPr lang="en-GB" dirty="0" smtClean="0"/>
              <a:t>Often how data is extracted </a:t>
            </a:r>
            <a:r>
              <a:rPr lang="en-GB" dirty="0" smtClean="0"/>
              <a:t>(some R packages </a:t>
            </a:r>
            <a:r>
              <a:rPr lang="en-GB" dirty="0" smtClean="0"/>
              <a:t>contains data in corpus format</a:t>
            </a:r>
            <a:r>
              <a:rPr lang="en-GB" dirty="0" smtClean="0"/>
              <a:t>)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6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tokenising?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main features of text data are tokens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Breaks down each document into words and punctuation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2554717" y="2434773"/>
            <a:ext cx="5174430" cy="1200329"/>
            <a:chOff x="3224463" y="5573027"/>
            <a:chExt cx="5174430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3224463" y="5573027"/>
              <a:ext cx="517443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/>
                <a:t>Text: “This is my TWEET!”</a:t>
              </a:r>
            </a:p>
            <a:p>
              <a:r>
                <a:rPr lang="en-GB" sz="3600" dirty="0" smtClean="0"/>
                <a:t>Tokens: This is my TWEET !</a:t>
              </a:r>
              <a:endParaRPr lang="en-GB" sz="3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54880" y="6256421"/>
              <a:ext cx="818147" cy="442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48426" y="6256421"/>
              <a:ext cx="319237" cy="442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43062" y="6256421"/>
              <a:ext cx="588744" cy="442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681962" y="6256421"/>
              <a:ext cx="1355133" cy="442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29813" y="6256421"/>
              <a:ext cx="147914" cy="442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0677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</a:t>
            </a:r>
            <a:r>
              <a:rPr lang="en-GB" dirty="0" err="1" smtClean="0"/>
              <a:t>dfm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Document Feature Matrix</a:t>
            </a:r>
          </a:p>
          <a:p>
            <a:r>
              <a:rPr lang="en-GB" dirty="0" smtClean="0"/>
              <a:t>A frequency table for each token per document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This is the stage where we can start analysis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044579"/>
              </p:ext>
            </p:extLst>
          </p:nvPr>
        </p:nvGraphicFramePr>
        <p:xfrm>
          <a:off x="2233493" y="3070602"/>
          <a:ext cx="2953885" cy="7579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0777"/>
                <a:gridCol w="590777"/>
                <a:gridCol w="590777"/>
                <a:gridCol w="590777"/>
                <a:gridCol w="590777"/>
              </a:tblGrid>
              <a:tr h="3789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this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is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my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tweet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!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89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04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sparse matrix?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Most </a:t>
            </a:r>
            <a:r>
              <a:rPr lang="en-GB" dirty="0" err="1" smtClean="0"/>
              <a:t>dfms</a:t>
            </a:r>
            <a:r>
              <a:rPr lang="en-GB" dirty="0" smtClean="0"/>
              <a:t> are extremely sparse as each column is every word in the corpus and each row is a document</a:t>
            </a:r>
          </a:p>
          <a:p>
            <a:r>
              <a:rPr lang="en-GB" dirty="0" smtClean="0"/>
              <a:t>Sparse matrices can be treated as a normal matrix but are stored in a much more efficient way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6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the tidy text format?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Stores the data in a </a:t>
            </a:r>
            <a:r>
              <a:rPr lang="en-GB" dirty="0" err="1" smtClean="0"/>
              <a:t>dataframe</a:t>
            </a:r>
            <a:r>
              <a:rPr lang="en-GB" dirty="0" smtClean="0"/>
              <a:t> with tidy data principles</a:t>
            </a:r>
          </a:p>
          <a:p>
            <a:r>
              <a:rPr lang="en-GB" dirty="0" smtClean="0"/>
              <a:t>Reduces storage</a:t>
            </a:r>
          </a:p>
          <a:p>
            <a:pPr marL="0" indent="0">
              <a:buNone/>
            </a:pPr>
            <a:endParaRPr lang="en-GB" dirty="0" smtClean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843655"/>
              </p:ext>
            </p:extLst>
          </p:nvPr>
        </p:nvGraphicFramePr>
        <p:xfrm>
          <a:off x="6532539" y="3025612"/>
          <a:ext cx="2010960" cy="34106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0320"/>
                <a:gridCol w="670320"/>
                <a:gridCol w="670320"/>
              </a:tblGrid>
              <a:tr h="3789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smtClean="0">
                          <a:effectLst/>
                        </a:rPr>
                        <a:t>Doc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word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smtClean="0">
                          <a:effectLst/>
                        </a:rPr>
                        <a:t>count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89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smtClean="0">
                          <a:effectLst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this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smtClean="0">
                          <a:effectLst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89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smtClean="0">
                          <a:effectLst/>
                        </a:rPr>
                        <a:t>Is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89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my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89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tweet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89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!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89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my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89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tweet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89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happy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845025"/>
              </p:ext>
            </p:extLst>
          </p:nvPr>
        </p:nvGraphicFramePr>
        <p:xfrm>
          <a:off x="1046137" y="4012298"/>
          <a:ext cx="4658626" cy="11368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5518"/>
                <a:gridCol w="665518"/>
                <a:gridCol w="665518"/>
                <a:gridCol w="665518"/>
                <a:gridCol w="665518"/>
                <a:gridCol w="665518"/>
                <a:gridCol w="665518"/>
              </a:tblGrid>
              <a:tr h="3789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Doc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this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is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my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tweet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!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happy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89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89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76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should I clean my data?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choose from many different options:</a:t>
            </a:r>
          </a:p>
          <a:p>
            <a:pPr lvl="1"/>
            <a:r>
              <a:rPr lang="en-GB" dirty="0" smtClean="0"/>
              <a:t>Make all letters lower case</a:t>
            </a:r>
          </a:p>
          <a:p>
            <a:pPr lvl="1"/>
            <a:r>
              <a:rPr lang="en-GB" dirty="0" smtClean="0"/>
              <a:t>Truncate words to the root of the word (stem)</a:t>
            </a:r>
          </a:p>
          <a:p>
            <a:pPr lvl="1"/>
            <a:r>
              <a:rPr lang="en-GB" dirty="0" smtClean="0"/>
              <a:t>Remove small repetitive words (to)</a:t>
            </a:r>
          </a:p>
          <a:p>
            <a:pPr lvl="1"/>
            <a:r>
              <a:rPr lang="en-GB" dirty="0" smtClean="0"/>
              <a:t>Remove punctuation</a:t>
            </a:r>
          </a:p>
          <a:p>
            <a:pPr lvl="1"/>
            <a:r>
              <a:rPr lang="en-GB" dirty="0" smtClean="0"/>
              <a:t>Remove </a:t>
            </a:r>
            <a:r>
              <a:rPr lang="en-GB" dirty="0" err="1" smtClean="0"/>
              <a:t>urls</a:t>
            </a:r>
            <a:endParaRPr lang="en-GB" dirty="0" smtClean="0"/>
          </a:p>
          <a:p>
            <a:pPr lvl="1"/>
            <a:r>
              <a:rPr lang="en-GB" dirty="0" smtClean="0"/>
              <a:t>Remove repetitive words that don’t make sense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576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packages are available for text?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</a:t>
            </a:r>
            <a:r>
              <a:rPr lang="en-GB" dirty="0" err="1" smtClean="0"/>
              <a:t>idytext</a:t>
            </a:r>
            <a:endParaRPr lang="en-GB" dirty="0" smtClean="0"/>
          </a:p>
          <a:p>
            <a:r>
              <a:rPr lang="en-GB" dirty="0"/>
              <a:t>t</a:t>
            </a:r>
            <a:r>
              <a:rPr lang="en-GB" dirty="0" smtClean="0"/>
              <a:t>m</a:t>
            </a:r>
          </a:p>
          <a:p>
            <a:r>
              <a:rPr lang="en-GB" dirty="0" err="1" smtClean="0"/>
              <a:t>quanteda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9757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Format our data</a:t>
            </a:r>
            <a:br>
              <a:rPr lang="en-GB" dirty="0" smtClean="0"/>
            </a:br>
            <a:r>
              <a:rPr lang="en-GB" dirty="0" smtClean="0"/>
              <a:t>More exploration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5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008" y="1586895"/>
            <a:ext cx="8923383" cy="35045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3" y="1586895"/>
            <a:ext cx="585715" cy="585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2" y="3046335"/>
            <a:ext cx="585715" cy="5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9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Prerequisites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Download the data from Kaggle </a:t>
            </a:r>
            <a:endParaRPr lang="en-GB" dirty="0"/>
          </a:p>
          <a:p>
            <a:pPr marL="457200" lvl="1" indent="0">
              <a:buNone/>
            </a:pPr>
            <a:r>
              <a:rPr lang="en-GB" sz="2000" dirty="0" smtClean="0">
                <a:hlinkClick r:id="rId3"/>
              </a:rPr>
              <a:t>https</a:t>
            </a:r>
            <a:r>
              <a:rPr lang="en-GB" sz="2000" dirty="0">
                <a:hlinkClick r:id="rId3"/>
              </a:rPr>
              <a:t>://www.kaggle.com/benhamner/clinton-trump-tweets/data#</a:t>
            </a:r>
            <a:r>
              <a:rPr lang="en-GB" sz="2000" dirty="0"/>
              <a:t> </a:t>
            </a:r>
            <a:endParaRPr lang="en-GB" sz="2000" dirty="0" smtClean="0"/>
          </a:p>
          <a:p>
            <a:r>
              <a:rPr lang="en-GB" dirty="0" smtClean="0"/>
              <a:t>Have R &amp; </a:t>
            </a:r>
            <a:r>
              <a:rPr lang="en-GB" dirty="0" err="1" smtClean="0"/>
              <a:t>RStudio</a:t>
            </a:r>
            <a:r>
              <a:rPr lang="en-GB" dirty="0" smtClean="0"/>
              <a:t> installed (of course!)</a:t>
            </a:r>
          </a:p>
          <a:p>
            <a:r>
              <a:rPr lang="en-GB" dirty="0" smtClean="0"/>
              <a:t>Packages:</a:t>
            </a:r>
          </a:p>
          <a:p>
            <a:pPr lvl="1"/>
            <a:r>
              <a:rPr lang="en-GB" dirty="0" err="1" smtClean="0"/>
              <a:t>Quanteda</a:t>
            </a:r>
            <a:endParaRPr lang="en-GB" dirty="0" smtClean="0"/>
          </a:p>
          <a:p>
            <a:pPr lvl="1"/>
            <a:r>
              <a:rPr lang="en-GB" dirty="0" err="1" smtClean="0"/>
              <a:t>Tidyverse</a:t>
            </a:r>
            <a:r>
              <a:rPr lang="en-GB" dirty="0" smtClean="0"/>
              <a:t> (</a:t>
            </a:r>
            <a:r>
              <a:rPr lang="en-GB" dirty="0" err="1" smtClean="0"/>
              <a:t>dplyr</a:t>
            </a:r>
            <a:r>
              <a:rPr lang="en-GB" dirty="0" smtClean="0"/>
              <a:t>, </a:t>
            </a:r>
            <a:r>
              <a:rPr lang="en-GB" dirty="0" err="1" smtClean="0"/>
              <a:t>ggplot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Caret</a:t>
            </a:r>
          </a:p>
          <a:p>
            <a:pPr lvl="1"/>
            <a:r>
              <a:rPr lang="en-GB" dirty="0" smtClean="0"/>
              <a:t>LIME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735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17" y="0"/>
            <a:ext cx="91519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9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 a classification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are going to use </a:t>
            </a:r>
            <a:r>
              <a:rPr lang="en-GB" dirty="0" err="1" smtClean="0"/>
              <a:t>glmnet</a:t>
            </a:r>
            <a:r>
              <a:rPr lang="en-GB" dirty="0" smtClean="0"/>
              <a:t> in the workshop </a:t>
            </a:r>
          </a:p>
          <a:p>
            <a:pPr lvl="1"/>
            <a:r>
              <a:rPr lang="en-GB" dirty="0" smtClean="0"/>
              <a:t>Would normally </a:t>
            </a:r>
            <a:r>
              <a:rPr lang="en-GB" dirty="0" smtClean="0"/>
              <a:t>use </a:t>
            </a:r>
            <a:r>
              <a:rPr lang="en-GB" dirty="0" smtClean="0"/>
              <a:t>CARET or H20ML for flexibility</a:t>
            </a:r>
            <a:endParaRPr lang="en-GB" dirty="0" smtClean="0"/>
          </a:p>
          <a:p>
            <a:r>
              <a:rPr lang="en-GB" dirty="0" smtClean="0"/>
              <a:t>Normal data science workflow</a:t>
            </a:r>
          </a:p>
          <a:p>
            <a:pPr lvl="1"/>
            <a:r>
              <a:rPr lang="en-GB" dirty="0" smtClean="0"/>
              <a:t>Split train/test</a:t>
            </a:r>
          </a:p>
          <a:p>
            <a:pPr lvl="1"/>
            <a:r>
              <a:rPr lang="en-GB" dirty="0" smtClean="0"/>
              <a:t>Feature engineering</a:t>
            </a:r>
          </a:p>
          <a:p>
            <a:pPr lvl="1"/>
            <a:r>
              <a:rPr lang="en-GB" dirty="0" smtClean="0"/>
              <a:t>Fit models</a:t>
            </a:r>
          </a:p>
          <a:p>
            <a:pPr lvl="1"/>
            <a:r>
              <a:rPr lang="en-GB" dirty="0" smtClean="0"/>
              <a:t>Predict &amp; evaluate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21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Split train/test</a:t>
            </a:r>
            <a:br>
              <a:rPr lang="en-GB" dirty="0" smtClean="0"/>
            </a:br>
            <a:r>
              <a:rPr lang="en-GB" dirty="0" smtClean="0"/>
              <a:t>Feature engineering</a:t>
            </a:r>
            <a:br>
              <a:rPr lang="en-GB" dirty="0" smtClean="0"/>
            </a:br>
            <a:r>
              <a:rPr lang="en-GB" dirty="0" smtClean="0"/>
              <a:t>Fit models, predict &amp; evaluate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7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008" y="1586895"/>
            <a:ext cx="8923383" cy="35045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3" y="1586895"/>
            <a:ext cx="585715" cy="585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2" y="3046335"/>
            <a:ext cx="585715" cy="585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754" y="3498986"/>
            <a:ext cx="585715" cy="585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200" y="4374717"/>
            <a:ext cx="585715" cy="5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752"/>
            <a:ext cx="12192000" cy="625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8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my model doing?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of the big downfalls of machine learning models is how “black box” they are due to their structures of averaging many models or having multiple feature creation layers.</a:t>
            </a:r>
          </a:p>
          <a:p>
            <a:r>
              <a:rPr lang="en-GB" dirty="0" smtClean="0"/>
              <a:t>This raises questions such as:</a:t>
            </a:r>
          </a:p>
          <a:p>
            <a:pPr lvl="1"/>
            <a:r>
              <a:rPr lang="en-GB" dirty="0" smtClean="0"/>
              <a:t>What is driving this model? </a:t>
            </a:r>
          </a:p>
          <a:p>
            <a:pPr lvl="1"/>
            <a:r>
              <a:rPr lang="en-GB" dirty="0" smtClean="0"/>
              <a:t>What insights can I gain?</a:t>
            </a:r>
          </a:p>
          <a:p>
            <a:pPr lvl="1"/>
            <a:r>
              <a:rPr lang="en-GB" dirty="0" smtClean="0"/>
              <a:t>How reliable are the results?</a:t>
            </a:r>
          </a:p>
          <a:p>
            <a:pPr lvl="1"/>
            <a:r>
              <a:rPr lang="en-GB" dirty="0" smtClean="0"/>
              <a:t>What might happen if the inputs change?</a:t>
            </a:r>
          </a:p>
          <a:p>
            <a:r>
              <a:rPr lang="en-GB" i="1" dirty="0" smtClean="0"/>
              <a:t>It would be amazing to be able to explain the </a:t>
            </a:r>
            <a:r>
              <a:rPr lang="en-GB" i="1" u="sng" dirty="0" smtClean="0"/>
              <a:t>why </a:t>
            </a:r>
            <a:r>
              <a:rPr lang="en-GB" i="1" dirty="0" smtClean="0"/>
              <a:t>of our models and results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28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00" y="621393"/>
            <a:ext cx="5435600" cy="5435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852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000" y="0"/>
            <a:ext cx="651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8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72" y="1038584"/>
            <a:ext cx="9173855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6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It’s all about </a:t>
            </a:r>
            <a:r>
              <a:rPr lang="en-GB" u="sng" dirty="0" smtClean="0"/>
              <a:t>trust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Should I trust the results of this prediction and take action?</a:t>
            </a:r>
          </a:p>
          <a:p>
            <a:pPr lvl="1"/>
            <a:r>
              <a:rPr lang="en-GB" dirty="0" smtClean="0"/>
              <a:t>Cancer diagnosis, movie recommendations</a:t>
            </a:r>
          </a:p>
          <a:p>
            <a:r>
              <a:rPr lang="en-GB" dirty="0" smtClean="0"/>
              <a:t>Will the results give me my desired effect?</a:t>
            </a:r>
          </a:p>
          <a:p>
            <a:pPr lvl="1"/>
            <a:r>
              <a:rPr lang="en-GB" dirty="0" smtClean="0"/>
              <a:t>High propensity for users to read “click-bait” type ads, but will that actually be detrimental to long term goals?</a:t>
            </a:r>
          </a:p>
          <a:p>
            <a:r>
              <a:rPr lang="en-GB" dirty="0" smtClean="0"/>
              <a:t>Will my model work “in the wild”?</a:t>
            </a:r>
            <a:endParaRPr lang="en-GB" dirty="0"/>
          </a:p>
          <a:p>
            <a:r>
              <a:rPr lang="en-GB" dirty="0" smtClean="0"/>
              <a:t>Which model should I choose?</a:t>
            </a:r>
          </a:p>
        </p:txBody>
      </p:sp>
    </p:spTree>
    <p:extLst>
      <p:ext uri="{BB962C8B-B14F-4D97-AF65-F5344CB8AC3E}">
        <p14:creationId xmlns:p14="http://schemas.microsoft.com/office/powerpoint/2010/main" val="185133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255814" y="1874611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err="1" smtClean="0"/>
              <a:t>Kasia</a:t>
            </a:r>
            <a:r>
              <a:rPr lang="en-GB" dirty="0" smtClean="0"/>
              <a:t> uses NLP and customer focused ML to personalise the insurance market at Aviva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8186" y="1874611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Grace is exploring the use of R &amp; ML in economics at Oxera Consulting</a:t>
            </a:r>
            <a:endParaRPr lang="en-GB" dirty="0"/>
          </a:p>
        </p:txBody>
      </p:sp>
      <p:pic>
        <p:nvPicPr>
          <p:cNvPr id="1026" name="Picture 2" descr="Image result for kasia kul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" y="1874611"/>
            <a:ext cx="2966586" cy="296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may contain: 1 person, hat, sky, outdoor, closeup and water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1"/>
          <a:stretch/>
        </p:blipFill>
        <p:spPr bwMode="auto">
          <a:xfrm>
            <a:off x="6185718" y="1874611"/>
            <a:ext cx="2966535" cy="264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60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LIME?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Local</a:t>
            </a:r>
            <a:r>
              <a:rPr lang="en-GB" dirty="0" smtClean="0"/>
              <a:t> – describes drivers for local areas, not globally</a:t>
            </a:r>
            <a:endParaRPr lang="en-GB" i="1" dirty="0" smtClean="0"/>
          </a:p>
          <a:p>
            <a:r>
              <a:rPr lang="en-GB" i="1" dirty="0" smtClean="0"/>
              <a:t>Interpretable</a:t>
            </a:r>
            <a:r>
              <a:rPr lang="en-GB" dirty="0" smtClean="0"/>
              <a:t> – results are understandable to normal people</a:t>
            </a:r>
            <a:endParaRPr lang="en-GB" i="1" dirty="0" smtClean="0"/>
          </a:p>
          <a:p>
            <a:r>
              <a:rPr lang="en-GB" i="1" dirty="0" smtClean="0"/>
              <a:t>Model-agnostic</a:t>
            </a:r>
            <a:r>
              <a:rPr lang="en-GB" dirty="0" smtClean="0"/>
              <a:t> – works on all models, treated as black-box</a:t>
            </a:r>
            <a:endParaRPr lang="en-GB" i="1" dirty="0" smtClean="0"/>
          </a:p>
          <a:p>
            <a:r>
              <a:rPr lang="en-GB" i="1" dirty="0" smtClean="0"/>
              <a:t>Explanations</a:t>
            </a:r>
            <a:r>
              <a:rPr lang="en-GB" dirty="0" smtClean="0"/>
              <a:t> – shows the drivers of the model predictions</a:t>
            </a:r>
          </a:p>
          <a:p>
            <a:endParaRPr lang="en-GB" i="1" dirty="0" smtClean="0"/>
          </a:p>
          <a:p>
            <a:r>
              <a:rPr lang="en-GB" dirty="0" smtClean="0"/>
              <a:t>Can be used on text, images and numerical data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169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994" y="1823975"/>
            <a:ext cx="5234012" cy="321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4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04" y="2271544"/>
            <a:ext cx="9541591" cy="231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985" y="983666"/>
            <a:ext cx="5108030" cy="489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2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Evaluate models with LIME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2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008" y="1586895"/>
            <a:ext cx="8923383" cy="35045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3" y="1586895"/>
            <a:ext cx="585715" cy="585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2" y="3046335"/>
            <a:ext cx="585715" cy="585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754" y="3498986"/>
            <a:ext cx="585715" cy="585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200" y="4374717"/>
            <a:ext cx="585715" cy="5857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9" y="1456371"/>
            <a:ext cx="585715" cy="5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7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rgbClr val="163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944335"/>
            <a:ext cx="12420600" cy="487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0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did we find out?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During the election cycle they used each other’s names a lot</a:t>
            </a:r>
          </a:p>
          <a:p>
            <a:pPr lvl="1"/>
            <a:r>
              <a:rPr lang="en-GB" dirty="0" smtClean="0"/>
              <a:t>Clinton uses the words president and candidate more</a:t>
            </a:r>
          </a:p>
          <a:p>
            <a:pPr lvl="1"/>
            <a:r>
              <a:rPr lang="en-GB" dirty="0" smtClean="0"/>
              <a:t>Trump uses words like “to” to call to action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r>
              <a:rPr lang="en-GB" dirty="0" smtClean="0"/>
              <a:t>A question is would this be a good model for today’s tweets as they probably don’t talk about each other as much?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096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008" y="1586895"/>
            <a:ext cx="8923383" cy="35045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3" y="1586895"/>
            <a:ext cx="585715" cy="585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2" y="3046335"/>
            <a:ext cx="585715" cy="585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754" y="3498986"/>
            <a:ext cx="585715" cy="585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200" y="4374717"/>
            <a:ext cx="585715" cy="5857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9" y="1456371"/>
            <a:ext cx="585715" cy="5857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630" y="3498985"/>
            <a:ext cx="585715" cy="5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3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have we done today?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Talked about how to tidy and store text data</a:t>
            </a:r>
          </a:p>
          <a:p>
            <a:r>
              <a:rPr lang="en-GB" dirty="0" smtClean="0"/>
              <a:t>Converted text data into different formats</a:t>
            </a:r>
          </a:p>
          <a:p>
            <a:r>
              <a:rPr lang="en-GB" dirty="0" smtClean="0"/>
              <a:t>Created additional features</a:t>
            </a:r>
          </a:p>
          <a:p>
            <a:r>
              <a:rPr lang="en-GB" dirty="0" smtClean="0"/>
              <a:t>Trained a classification model and predicted results</a:t>
            </a:r>
          </a:p>
          <a:p>
            <a:r>
              <a:rPr lang="en-GB" dirty="0" smtClean="0"/>
              <a:t>Introduced LIME and explained our predictions</a:t>
            </a:r>
          </a:p>
          <a:p>
            <a:r>
              <a:rPr lang="en-GB" dirty="0" smtClean="0"/>
              <a:t>Summarised our results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76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are we here today?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More data is textual</a:t>
            </a:r>
          </a:p>
          <a:p>
            <a:r>
              <a:rPr lang="en-GB" dirty="0" smtClean="0"/>
              <a:t>We want to be able to get closer to people’s actual thoughts </a:t>
            </a:r>
          </a:p>
          <a:p>
            <a:r>
              <a:rPr lang="en-GB" dirty="0" smtClean="0"/>
              <a:t>There is now an analysis framework for text analysis and new packages that make it more simple</a:t>
            </a:r>
          </a:p>
          <a:p>
            <a:r>
              <a:rPr lang="en-GB" dirty="0" smtClean="0"/>
              <a:t>We want to show off how cool LIME is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913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More about 2016 election tweets</a:t>
            </a:r>
          </a:p>
          <a:p>
            <a:r>
              <a:rPr lang="en-GB" dirty="0" smtClean="0"/>
              <a:t>R packages make text analysis straightforward</a:t>
            </a:r>
          </a:p>
          <a:p>
            <a:r>
              <a:rPr lang="en-GB" dirty="0" smtClean="0"/>
              <a:t>We can use LIME to test whether we can trust our models</a:t>
            </a:r>
          </a:p>
          <a:p>
            <a:r>
              <a:rPr lang="en-GB" dirty="0" smtClean="0"/>
              <a:t>Converting text data into different formats allows us to run machine learning models</a:t>
            </a:r>
          </a:p>
          <a:p>
            <a:r>
              <a:rPr lang="en-GB" dirty="0"/>
              <a:t>R</a:t>
            </a:r>
            <a:r>
              <a:rPr lang="en-GB" dirty="0" smtClean="0"/>
              <a:t>einforced data science is all about testing results against common sense</a:t>
            </a:r>
          </a:p>
        </p:txBody>
      </p:sp>
    </p:spTree>
    <p:extLst>
      <p:ext uri="{BB962C8B-B14F-4D97-AF65-F5344CB8AC3E}">
        <p14:creationId xmlns:p14="http://schemas.microsoft.com/office/powerpoint/2010/main" val="37763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Text Mining in R</a:t>
            </a:r>
          </a:p>
          <a:p>
            <a:pPr marL="457200" lvl="1" indent="0">
              <a:buNone/>
            </a:pPr>
            <a:r>
              <a:rPr lang="en-GB" dirty="0" smtClean="0">
                <a:hlinkClick r:id="rId3"/>
              </a:rPr>
              <a:t>https://www.tidytextmining.com/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GB" dirty="0" err="1" smtClean="0"/>
              <a:t>Quanteda</a:t>
            </a:r>
            <a:r>
              <a:rPr lang="en-GB" dirty="0" smtClean="0"/>
              <a:t> Documentation</a:t>
            </a:r>
          </a:p>
          <a:p>
            <a:pPr marL="457200" lvl="1" indent="0">
              <a:buNone/>
            </a:pPr>
            <a:r>
              <a:rPr lang="en-GB" dirty="0" smtClean="0">
                <a:hlinkClick r:id="rId4"/>
              </a:rPr>
              <a:t>https://docs.quanteda.io/</a:t>
            </a:r>
            <a:r>
              <a:rPr lang="en-GB" dirty="0" smtClean="0"/>
              <a:t> </a:t>
            </a:r>
          </a:p>
          <a:p>
            <a:r>
              <a:rPr lang="en-GB" dirty="0" smtClean="0"/>
              <a:t>LIME Documentation</a:t>
            </a:r>
          </a:p>
          <a:p>
            <a:pPr marL="457200" lvl="1" indent="0">
              <a:buNone/>
            </a:pPr>
            <a:r>
              <a:rPr lang="en-GB" sz="2000" dirty="0" smtClean="0">
                <a:hlinkClick r:id="rId5"/>
              </a:rPr>
              <a:t>https://cran.r-project.org/web/packages/lime/vignettes/Understanding_lime.html</a:t>
            </a:r>
            <a:r>
              <a:rPr lang="en-GB" sz="2000" dirty="0" smtClean="0"/>
              <a:t> </a:t>
            </a:r>
          </a:p>
          <a:p>
            <a:r>
              <a:rPr lang="en-GB" dirty="0" smtClean="0"/>
              <a:t>R-tactic</a:t>
            </a:r>
          </a:p>
          <a:p>
            <a:pPr marL="457200" lvl="1" indent="0">
              <a:buNone/>
            </a:pPr>
            <a:r>
              <a:rPr lang="en-GB" sz="2000" dirty="0" smtClean="0">
                <a:hlinkClick r:id="rId6"/>
              </a:rPr>
              <a:t>https://kkulma.github.io/2018-01-26-Trump-VS-Clinton-Interpretable-Text-Classifier/</a:t>
            </a:r>
            <a:r>
              <a:rPr lang="en-GB" sz="2000" dirty="0" smtClean="0"/>
              <a:t> </a:t>
            </a:r>
          </a:p>
          <a:p>
            <a:r>
              <a:rPr lang="en-GB" dirty="0" smtClean="0"/>
              <a:t>Github</a:t>
            </a:r>
          </a:p>
          <a:p>
            <a:pPr marL="457200" lvl="1" indent="0">
              <a:buNone/>
            </a:pPr>
            <a:r>
              <a:rPr lang="en-GB" dirty="0" smtClean="0">
                <a:hlinkClick r:id="rId7"/>
              </a:rPr>
              <a:t>https://github.com/KKulma/eRum_2018_prep</a:t>
            </a:r>
            <a:r>
              <a:rPr lang="en-GB" dirty="0" smtClean="0"/>
              <a:t> </a:t>
            </a:r>
          </a:p>
          <a:p>
            <a:r>
              <a:rPr lang="en-GB" dirty="0" smtClean="0"/>
              <a:t>Biased data</a:t>
            </a:r>
          </a:p>
          <a:p>
            <a:pPr marL="457200" lvl="1" indent="0">
              <a:buNone/>
            </a:pPr>
            <a:r>
              <a:rPr lang="en-GB" dirty="0" smtClean="0">
                <a:hlinkClick r:id="rId8"/>
              </a:rPr>
              <a:t>https://www.slideshare.net/ChaToX/detecting-algorithmic-bias-keynote-at-dir-2016</a:t>
            </a:r>
            <a:r>
              <a:rPr lang="en-GB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90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267" y="-95535"/>
            <a:ext cx="12369267" cy="6953535"/>
          </a:xfrm>
        </p:spPr>
      </p:pic>
    </p:spTree>
    <p:extLst>
      <p:ext uri="{BB962C8B-B14F-4D97-AF65-F5344CB8AC3E}">
        <p14:creationId xmlns:p14="http://schemas.microsoft.com/office/powerpoint/2010/main" val="84775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808" y="439954"/>
            <a:ext cx="8289783" cy="579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9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Look at our data</a:t>
            </a:r>
          </a:p>
          <a:p>
            <a:r>
              <a:rPr lang="en-GB" dirty="0" smtClean="0"/>
              <a:t>Introduce Text data formats</a:t>
            </a:r>
            <a:endParaRPr lang="en-GB" dirty="0"/>
          </a:p>
          <a:p>
            <a:r>
              <a:rPr lang="en-GB" dirty="0" smtClean="0"/>
              <a:t>Format and explore our data</a:t>
            </a:r>
          </a:p>
          <a:p>
            <a:r>
              <a:rPr lang="en-GB" dirty="0" smtClean="0"/>
              <a:t>Create a classification model for the tweets</a:t>
            </a:r>
          </a:p>
          <a:p>
            <a:r>
              <a:rPr lang="en-GB" dirty="0" smtClean="0"/>
              <a:t>Introduce LIME</a:t>
            </a:r>
          </a:p>
          <a:p>
            <a:r>
              <a:rPr lang="en-GB" dirty="0" smtClean="0"/>
              <a:t>Interpret our models with LIME</a:t>
            </a:r>
          </a:p>
          <a:p>
            <a:r>
              <a:rPr lang="en-GB" dirty="0" smtClean="0"/>
              <a:t>Summary &amp; Learnings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951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Text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Our data is ~3,000 tweets by Hilary Clinton and Donald Trump from over 2016 (during the run up to the election)</a:t>
            </a:r>
          </a:p>
          <a:p>
            <a:r>
              <a:rPr lang="en-GB" dirty="0" smtClean="0"/>
              <a:t>Includes other meta-data such as date, time and whether it was a retweet or not</a:t>
            </a:r>
          </a:p>
          <a:p>
            <a:r>
              <a:rPr lang="en-GB" dirty="0" smtClean="0"/>
              <a:t>Stored in a .csv file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32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 in data and first look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8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008" y="1586895"/>
            <a:ext cx="8923383" cy="35045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3" y="1586895"/>
            <a:ext cx="585715" cy="5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3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</TotalTime>
  <Words>1085</Words>
  <Application>Microsoft Office PowerPoint</Application>
  <PresentationFormat>Widescreen</PresentationFormat>
  <Paragraphs>270</Paragraphs>
  <Slides>42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Building an Interpretable NLP model to classify tweets</vt:lpstr>
      <vt:lpstr>Prerequisites</vt:lpstr>
      <vt:lpstr>Introductions</vt:lpstr>
      <vt:lpstr>Why are we here today?</vt:lpstr>
      <vt:lpstr>PowerPoint Presentation</vt:lpstr>
      <vt:lpstr>Agenda</vt:lpstr>
      <vt:lpstr>Our Text Data</vt:lpstr>
      <vt:lpstr>Read in data and first look</vt:lpstr>
      <vt:lpstr>PowerPoint Presentation</vt:lpstr>
      <vt:lpstr>PowerPoint Presentation</vt:lpstr>
      <vt:lpstr>What is a corpus?</vt:lpstr>
      <vt:lpstr>What is tokenising?</vt:lpstr>
      <vt:lpstr>What is a dfm?</vt:lpstr>
      <vt:lpstr>What is a sparse matrix?</vt:lpstr>
      <vt:lpstr>What is the tidy text format?</vt:lpstr>
      <vt:lpstr>How should I clean my data?</vt:lpstr>
      <vt:lpstr>What packages are available for text?</vt:lpstr>
      <vt:lpstr>Format our data More exploration</vt:lpstr>
      <vt:lpstr>PowerPoint Presentation</vt:lpstr>
      <vt:lpstr>PowerPoint Presentation</vt:lpstr>
      <vt:lpstr>Build a classification model</vt:lpstr>
      <vt:lpstr>Split train/test Feature engineering Fit models, predict &amp; evaluate</vt:lpstr>
      <vt:lpstr>PowerPoint Presentation</vt:lpstr>
      <vt:lpstr>PowerPoint Presentation</vt:lpstr>
      <vt:lpstr>What is my model doing?</vt:lpstr>
      <vt:lpstr>PowerPoint Presentation</vt:lpstr>
      <vt:lpstr>PowerPoint Presentation</vt:lpstr>
      <vt:lpstr>PowerPoint Presentation</vt:lpstr>
      <vt:lpstr>It’s all about trust</vt:lpstr>
      <vt:lpstr>What is LIME?</vt:lpstr>
      <vt:lpstr>PowerPoint Presentation</vt:lpstr>
      <vt:lpstr>PowerPoint Presentation</vt:lpstr>
      <vt:lpstr>PowerPoint Presentation</vt:lpstr>
      <vt:lpstr>Evaluate models with LIME</vt:lpstr>
      <vt:lpstr>PowerPoint Presentation</vt:lpstr>
      <vt:lpstr>PowerPoint Presentation</vt:lpstr>
      <vt:lpstr>What did we find out?</vt:lpstr>
      <vt:lpstr>PowerPoint Presentation</vt:lpstr>
      <vt:lpstr>What have we done today?</vt:lpstr>
      <vt:lpstr>Learnings</vt:lpstr>
      <vt:lpstr>Additional References</vt:lpstr>
      <vt:lpstr>PowerPoint Presentation</vt:lpstr>
    </vt:vector>
  </TitlesOfParts>
  <Company>Oxera LLP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Interpretable NLP model to classify tweets</dc:title>
  <dc:creator>Grace Meyer</dc:creator>
  <cp:lastModifiedBy>Grace Meyer</cp:lastModifiedBy>
  <cp:revision>62</cp:revision>
  <dcterms:created xsi:type="dcterms:W3CDTF">2018-03-17T10:41:29Z</dcterms:created>
  <dcterms:modified xsi:type="dcterms:W3CDTF">2018-04-29T19:31:44Z</dcterms:modified>
</cp:coreProperties>
</file>