
<file path=[Content_Types].xml><?xml version="1.0" encoding="utf-8"?>
<Types xmlns="http://schemas.openxmlformats.org/package/2006/content-types">
  <Default Extension="png" ContentType="image/png"/>
  <Default Extension="jpeg" ContentType="image/jpeg"/>
  <Default Extension="JPG" ContentType="image/.jpg"/>
  <Default Extension="wmf" ContentType="image/x-wmf"/>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824" r:id="rId3"/>
    <p:sldId id="848" r:id="rId4"/>
    <p:sldId id="816" r:id="rId5"/>
    <p:sldId id="817" r:id="rId6"/>
    <p:sldId id="835" r:id="rId7"/>
    <p:sldId id="837" r:id="rId8"/>
    <p:sldId id="839" r:id="rId9"/>
    <p:sldId id="840" r:id="rId10"/>
    <p:sldId id="841" r:id="rId11"/>
    <p:sldId id="842" r:id="rId12"/>
    <p:sldId id="843" r:id="rId13"/>
    <p:sldId id="844" r:id="rId14"/>
    <p:sldId id="845" r:id="rId15"/>
    <p:sldId id="847" r:id="rId16"/>
    <p:sldId id="819" r:id="rId18"/>
    <p:sldId id="820" r:id="rId19"/>
    <p:sldId id="826" r:id="rId20"/>
    <p:sldId id="827" r:id="rId21"/>
    <p:sldId id="256" r:id="rId22"/>
    <p:sldId id="821" r:id="rId23"/>
    <p:sldId id="822" r:id="rId24"/>
    <p:sldId id="788" r:id="rId25"/>
    <p:sldId id="789" r:id="rId26"/>
    <p:sldId id="790" r:id="rId27"/>
    <p:sldId id="791" r:id="rId28"/>
    <p:sldId id="792" r:id="rId29"/>
    <p:sldId id="823" r:id="rId30"/>
    <p:sldId id="793" r:id="rId31"/>
    <p:sldId id="794" r:id="rId32"/>
    <p:sldId id="795" r:id="rId33"/>
    <p:sldId id="796" r:id="rId34"/>
    <p:sldId id="797" r:id="rId35"/>
    <p:sldId id="798" r:id="rId36"/>
    <p:sldId id="799" r:id="rId37"/>
    <p:sldId id="800" r:id="rId38"/>
    <p:sldId id="801" r:id="rId39"/>
    <p:sldId id="802" r:id="rId40"/>
    <p:sldId id="803" r:id="rId41"/>
    <p:sldId id="804" r:id="rId42"/>
    <p:sldId id="805" r:id="rId43"/>
    <p:sldId id="806" r:id="rId44"/>
    <p:sldId id="807" r:id="rId45"/>
    <p:sldId id="814" r:id="rId46"/>
    <p:sldId id="815" r:id="rId47"/>
    <p:sldId id="808" r:id="rId48"/>
    <p:sldId id="809" r:id="rId49"/>
    <p:sldId id="810" r:id="rId50"/>
    <p:sldId id="811" r:id="rId51"/>
    <p:sldId id="812" r:id="rId52"/>
    <p:sldId id="257" r:id="rId53"/>
    <p:sldId id="258" r:id="rId54"/>
    <p:sldId id="259" r:id="rId55"/>
    <p:sldId id="260" r:id="rId56"/>
    <p:sldId id="261" r:id="rId57"/>
    <p:sldId id="262" r:id="rId58"/>
    <p:sldId id="263" r:id="rId59"/>
    <p:sldId id="264" r:id="rId60"/>
    <p:sldId id="265" r:id="rId61"/>
    <p:sldId id="266" r:id="rId62"/>
    <p:sldId id="267" r:id="rId63"/>
    <p:sldId id="268" r:id="rId64"/>
    <p:sldId id="269" r:id="rId65"/>
    <p:sldId id="270" r:id="rId66"/>
    <p:sldId id="271" r:id="rId67"/>
    <p:sldId id="272" r:id="rId68"/>
    <p:sldId id="273" r:id="rId69"/>
    <p:sldId id="274" r:id="rId70"/>
    <p:sldId id="276" r:id="rId71"/>
    <p:sldId id="277" r:id="rId72"/>
    <p:sldId id="278" r:id="rId73"/>
    <p:sldId id="279" r:id="rId74"/>
    <p:sldId id="280" r:id="rId75"/>
    <p:sldId id="281" r:id="rId76"/>
    <p:sldId id="282" r:id="rId77"/>
    <p:sldId id="283" r:id="rId78"/>
    <p:sldId id="284" r:id="rId79"/>
    <p:sldId id="285" r:id="rId80"/>
    <p:sldId id="286" r:id="rId81"/>
    <p:sldId id="287" r:id="rId82"/>
    <p:sldId id="288" r:id="rId83"/>
    <p:sldId id="289" r:id="rId84"/>
    <p:sldId id="290" r:id="rId85"/>
    <p:sldId id="291" r:id="rId86"/>
    <p:sldId id="292" r:id="rId87"/>
    <p:sldId id="562" r:id="rId88"/>
    <p:sldId id="563" r:id="rId89"/>
    <p:sldId id="564" r:id="rId90"/>
    <p:sldId id="294" r:id="rId91"/>
    <p:sldId id="293" r:id="rId92"/>
    <p:sldId id="561" r:id="rId93"/>
    <p:sldId id="565" r:id="rId94"/>
    <p:sldId id="566" r:id="rId95"/>
    <p:sldId id="295" r:id="rId96"/>
    <p:sldId id="296" r:id="rId97"/>
    <p:sldId id="297" r:id="rId98"/>
    <p:sldId id="298" r:id="rId99"/>
    <p:sldId id="299" r:id="rId100"/>
    <p:sldId id="275" r:id="rId101"/>
    <p:sldId id="300" r:id="rId102"/>
    <p:sldId id="301" r:id="rId103"/>
    <p:sldId id="302" r:id="rId104"/>
    <p:sldId id="303" r:id="rId105"/>
    <p:sldId id="304" r:id="rId106"/>
    <p:sldId id="305" r:id="rId107"/>
    <p:sldId id="306" r:id="rId108"/>
    <p:sldId id="307" r:id="rId109"/>
    <p:sldId id="308" r:id="rId110"/>
    <p:sldId id="309" r:id="rId111"/>
    <p:sldId id="310" r:id="rId112"/>
    <p:sldId id="311" r:id="rId113"/>
    <p:sldId id="312" r:id="rId114"/>
    <p:sldId id="313" r:id="rId115"/>
    <p:sldId id="314" r:id="rId116"/>
    <p:sldId id="315" r:id="rId117"/>
    <p:sldId id="316" r:id="rId118"/>
    <p:sldId id="317" r:id="rId119"/>
    <p:sldId id="318" r:id="rId120"/>
    <p:sldId id="319" r:id="rId121"/>
    <p:sldId id="320" r:id="rId122"/>
    <p:sldId id="321" r:id="rId123"/>
    <p:sldId id="574" r:id="rId124"/>
    <p:sldId id="322" r:id="rId125"/>
    <p:sldId id="323" r:id="rId126"/>
    <p:sldId id="567" r:id="rId127"/>
    <p:sldId id="324" r:id="rId128"/>
    <p:sldId id="568" r:id="rId129"/>
    <p:sldId id="325" r:id="rId130"/>
    <p:sldId id="575" r:id="rId131"/>
    <p:sldId id="569" r:id="rId132"/>
    <p:sldId id="326" r:id="rId133"/>
    <p:sldId id="570" r:id="rId134"/>
    <p:sldId id="327" r:id="rId135"/>
    <p:sldId id="571" r:id="rId136"/>
    <p:sldId id="328" r:id="rId137"/>
    <p:sldId id="572" r:id="rId138"/>
    <p:sldId id="329" r:id="rId139"/>
    <p:sldId id="582" r:id="rId140"/>
    <p:sldId id="576" r:id="rId141"/>
    <p:sldId id="577" r:id="rId142"/>
    <p:sldId id="578" r:id="rId143"/>
    <p:sldId id="573" r:id="rId144"/>
    <p:sldId id="331" r:id="rId145"/>
    <p:sldId id="579" r:id="rId146"/>
    <p:sldId id="332" r:id="rId147"/>
    <p:sldId id="333" r:id="rId148"/>
    <p:sldId id="334" r:id="rId149"/>
    <p:sldId id="335" r:id="rId150"/>
    <p:sldId id="580" r:id="rId151"/>
    <p:sldId id="336" r:id="rId152"/>
    <p:sldId id="581" r:id="rId153"/>
    <p:sldId id="337" r:id="rId154"/>
    <p:sldId id="338" r:id="rId155"/>
    <p:sldId id="339" r:id="rId156"/>
    <p:sldId id="340" r:id="rId157"/>
    <p:sldId id="341" r:id="rId158"/>
    <p:sldId id="342" r:id="rId159"/>
    <p:sldId id="786" r:id="rId160"/>
    <p:sldId id="343" r:id="rId161"/>
    <p:sldId id="344" r:id="rId162"/>
    <p:sldId id="345" r:id="rId163"/>
    <p:sldId id="346" r:id="rId164"/>
    <p:sldId id="347" r:id="rId165"/>
    <p:sldId id="348" r:id="rId166"/>
    <p:sldId id="349" r:id="rId167"/>
    <p:sldId id="350" r:id="rId168"/>
    <p:sldId id="351" r:id="rId169"/>
    <p:sldId id="352" r:id="rId170"/>
    <p:sldId id="353" r:id="rId171"/>
    <p:sldId id="354" r:id="rId172"/>
    <p:sldId id="355" r:id="rId173"/>
    <p:sldId id="356" r:id="rId174"/>
    <p:sldId id="357" r:id="rId175"/>
    <p:sldId id="358" r:id="rId176"/>
    <p:sldId id="360" r:id="rId177"/>
    <p:sldId id="361" r:id="rId178"/>
    <p:sldId id="362" r:id="rId179"/>
    <p:sldId id="363" r:id="rId180"/>
    <p:sldId id="364" r:id="rId181"/>
    <p:sldId id="365" r:id="rId182"/>
    <p:sldId id="366" r:id="rId183"/>
    <p:sldId id="367" r:id="rId184"/>
    <p:sldId id="368" r:id="rId185"/>
    <p:sldId id="369" r:id="rId186"/>
    <p:sldId id="370" r:id="rId187"/>
    <p:sldId id="371" r:id="rId188"/>
    <p:sldId id="372" r:id="rId189"/>
    <p:sldId id="373" r:id="rId190"/>
    <p:sldId id="374" r:id="rId191"/>
    <p:sldId id="375" r:id="rId192"/>
    <p:sldId id="376" r:id="rId193"/>
    <p:sldId id="377" r:id="rId194"/>
    <p:sldId id="378" r:id="rId195"/>
    <p:sldId id="379" r:id="rId196"/>
    <p:sldId id="380" r:id="rId197"/>
    <p:sldId id="382" r:id="rId198"/>
    <p:sldId id="383" r:id="rId199"/>
    <p:sldId id="381" r:id="rId200"/>
    <p:sldId id="384" r:id="rId201"/>
    <p:sldId id="385" r:id="rId202"/>
    <p:sldId id="386" r:id="rId203"/>
    <p:sldId id="387" r:id="rId204"/>
    <p:sldId id="388" r:id="rId205"/>
    <p:sldId id="389" r:id="rId206"/>
    <p:sldId id="390" r:id="rId207"/>
    <p:sldId id="392" r:id="rId208"/>
    <p:sldId id="391" r:id="rId209"/>
    <p:sldId id="834" r:id="rId210"/>
    <p:sldId id="833" r:id="rId211"/>
    <p:sldId id="394" r:id="rId212"/>
    <p:sldId id="832" r:id="rId213"/>
    <p:sldId id="395" r:id="rId214"/>
    <p:sldId id="818" r:id="rId2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143" d="100"/>
          <a:sy n="143" d="100"/>
        </p:scale>
        <p:origin x="684" y="114"/>
      </p:cViewPr>
      <p:guideLst>
        <p:guide orient="horz" pos="1596"/>
        <p:guide pos="29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8" Type="http://schemas.openxmlformats.org/officeDocument/2006/relationships/tableStyles" Target="tableStyles.xml"/><Relationship Id="rId217" Type="http://schemas.openxmlformats.org/officeDocument/2006/relationships/viewProps" Target="viewProps.xml"/><Relationship Id="rId216" Type="http://schemas.openxmlformats.org/officeDocument/2006/relationships/presProps" Target="presProps.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8.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notesMaster" Target="notesMasters/notesMaster1.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E53AB6-84D4-4BFE-B04D-00755F306735}" type="datetimeFigureOut">
              <a:rPr lang="en-US" smtClean="0"/>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2DEACE-B590-4156-A3CB-28BE95C4E372}"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2DEACE-B590-4156-A3CB-28BE95C4E37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2DEACE-B590-4156-A3CB-28BE95C4E37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8161F0-54B5-4B4A-ADCF-EB161043E1E7}" type="slidenum">
              <a:rPr lang="en-US">
                <a:solidFill>
                  <a:prstClr val="black"/>
                </a:solidFill>
              </a:rPr>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8161F0-54B5-4B4A-ADCF-EB161043E1E7}" type="slidenum">
              <a:rPr lang="en-US">
                <a:solidFill>
                  <a:prstClr val="black"/>
                </a:solidFill>
              </a:rPr>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8161F0-54B5-4B4A-ADCF-EB161043E1E7}" type="slidenum">
              <a:rPr lang="en-US">
                <a:solidFill>
                  <a:prstClr val="black"/>
                </a:solidFill>
              </a:rPr>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2DEACE-B590-4156-A3CB-28BE95C4E372}"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spcBef>
                <a:spcPct val="30000"/>
              </a:spcBef>
              <a:defRPr sz="1200">
                <a:solidFill>
                  <a:schemeClr val="tx1"/>
                </a:solidFill>
                <a:latin typeface="Calibri" panose="020F0502020204030204" pitchFamily="34" charset="0"/>
              </a:defRPr>
            </a:lvl1pPr>
            <a:lvl2pPr marL="742315" indent="-285750" eaLnBrk="0" hangingPunct="0">
              <a:spcBef>
                <a:spcPct val="30000"/>
              </a:spcBef>
              <a:defRPr sz="1200">
                <a:solidFill>
                  <a:schemeClr val="tx1"/>
                </a:solidFill>
                <a:latin typeface="Calibri" panose="020F0502020204030204" pitchFamily="34" charset="0"/>
              </a:defRPr>
            </a:lvl2pPr>
            <a:lvl3pPr marL="1142365" indent="-227965" eaLnBrk="0" hangingPunct="0">
              <a:spcBef>
                <a:spcPct val="30000"/>
              </a:spcBef>
              <a:defRPr sz="1200">
                <a:solidFill>
                  <a:schemeClr val="tx1"/>
                </a:solidFill>
                <a:latin typeface="Calibri" panose="020F0502020204030204" pitchFamily="34" charset="0"/>
              </a:defRPr>
            </a:lvl3pPr>
            <a:lvl4pPr marL="1598930" indent="-227965" eaLnBrk="0" hangingPunct="0">
              <a:spcBef>
                <a:spcPct val="30000"/>
              </a:spcBef>
              <a:defRPr sz="1200">
                <a:solidFill>
                  <a:schemeClr val="tx1"/>
                </a:solidFill>
                <a:latin typeface="Calibri" panose="020F0502020204030204" pitchFamily="34" charset="0"/>
              </a:defRPr>
            </a:lvl4pPr>
            <a:lvl5pPr marL="2056765" indent="-227965" eaLnBrk="0" hangingPunct="0">
              <a:spcBef>
                <a:spcPct val="30000"/>
              </a:spcBef>
              <a:defRPr sz="1200">
                <a:solidFill>
                  <a:schemeClr val="tx1"/>
                </a:solidFill>
                <a:latin typeface="Calibri" panose="020F0502020204030204" pitchFamily="34" charset="0"/>
              </a:defRPr>
            </a:lvl5pPr>
            <a:lvl6pPr marL="2503805" indent="-227965" eaLnBrk="0" fontAlgn="base" hangingPunct="0">
              <a:spcBef>
                <a:spcPct val="30000"/>
              </a:spcBef>
              <a:spcAft>
                <a:spcPct val="0"/>
              </a:spcAft>
              <a:defRPr sz="1200">
                <a:solidFill>
                  <a:schemeClr val="tx1"/>
                </a:solidFill>
                <a:latin typeface="Calibri" panose="020F0502020204030204" pitchFamily="34" charset="0"/>
              </a:defRPr>
            </a:lvl6pPr>
            <a:lvl7pPr marL="2950845" indent="-227965" eaLnBrk="0" fontAlgn="base" hangingPunct="0">
              <a:spcBef>
                <a:spcPct val="30000"/>
              </a:spcBef>
              <a:spcAft>
                <a:spcPct val="0"/>
              </a:spcAft>
              <a:defRPr sz="1200">
                <a:solidFill>
                  <a:schemeClr val="tx1"/>
                </a:solidFill>
                <a:latin typeface="Calibri" panose="020F0502020204030204" pitchFamily="34" charset="0"/>
              </a:defRPr>
            </a:lvl7pPr>
            <a:lvl8pPr marL="3398520" indent="-227965" eaLnBrk="0" fontAlgn="base" hangingPunct="0">
              <a:spcBef>
                <a:spcPct val="30000"/>
              </a:spcBef>
              <a:spcAft>
                <a:spcPct val="0"/>
              </a:spcAft>
              <a:defRPr sz="1200">
                <a:solidFill>
                  <a:schemeClr val="tx1"/>
                </a:solidFill>
                <a:latin typeface="Calibri" panose="020F0502020204030204" pitchFamily="34" charset="0"/>
              </a:defRPr>
            </a:lvl8pPr>
            <a:lvl9pPr marL="3845560" indent="-227965"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8421368-66BB-404C-A010-8F79D5883BBB}" type="slidenum">
              <a:rPr lang="en-US" altLang="en-US" smtClean="0">
                <a:latin typeface="Arial" panose="020B0604020202020204" pitchFamily="34" charset="0"/>
                <a:cs typeface="Arial" panose="020B0604020202020204" pitchFamily="34" charset="0"/>
              </a:rPr>
            </a:fld>
            <a:endParaRPr lang="en-US" altLang="en-US">
              <a:latin typeface="Arial" panose="020B0604020202020204" pitchFamily="34" charset="0"/>
              <a:cs typeface="Arial" panose="020B0604020202020204" pitchFamily="34" charset="0"/>
            </a:endParaRPr>
          </a:p>
        </p:txBody>
      </p:sp>
      <p:sp>
        <p:nvSpPr>
          <p:cNvPr id="14541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5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spcBef>
                <a:spcPct val="30000"/>
              </a:spcBef>
              <a:defRPr sz="1200">
                <a:solidFill>
                  <a:schemeClr val="tx1"/>
                </a:solidFill>
                <a:latin typeface="Calibri" panose="020F0502020204030204" pitchFamily="34" charset="0"/>
              </a:defRPr>
            </a:lvl1pPr>
            <a:lvl2pPr marL="742315" indent="-285750" eaLnBrk="0" hangingPunct="0">
              <a:spcBef>
                <a:spcPct val="30000"/>
              </a:spcBef>
              <a:defRPr sz="1200">
                <a:solidFill>
                  <a:schemeClr val="tx1"/>
                </a:solidFill>
                <a:latin typeface="Calibri" panose="020F0502020204030204" pitchFamily="34" charset="0"/>
              </a:defRPr>
            </a:lvl2pPr>
            <a:lvl3pPr marL="1142365" indent="-227965" eaLnBrk="0" hangingPunct="0">
              <a:spcBef>
                <a:spcPct val="30000"/>
              </a:spcBef>
              <a:defRPr sz="1200">
                <a:solidFill>
                  <a:schemeClr val="tx1"/>
                </a:solidFill>
                <a:latin typeface="Calibri" panose="020F0502020204030204" pitchFamily="34" charset="0"/>
              </a:defRPr>
            </a:lvl3pPr>
            <a:lvl4pPr marL="1598930" indent="-227965" eaLnBrk="0" hangingPunct="0">
              <a:spcBef>
                <a:spcPct val="30000"/>
              </a:spcBef>
              <a:defRPr sz="1200">
                <a:solidFill>
                  <a:schemeClr val="tx1"/>
                </a:solidFill>
                <a:latin typeface="Calibri" panose="020F0502020204030204" pitchFamily="34" charset="0"/>
              </a:defRPr>
            </a:lvl4pPr>
            <a:lvl5pPr marL="2056765" indent="-227965" eaLnBrk="0" hangingPunct="0">
              <a:spcBef>
                <a:spcPct val="30000"/>
              </a:spcBef>
              <a:defRPr sz="1200">
                <a:solidFill>
                  <a:schemeClr val="tx1"/>
                </a:solidFill>
                <a:latin typeface="Calibri" panose="020F0502020204030204" pitchFamily="34" charset="0"/>
              </a:defRPr>
            </a:lvl5pPr>
            <a:lvl6pPr marL="2503805" indent="-227965" eaLnBrk="0" fontAlgn="base" hangingPunct="0">
              <a:spcBef>
                <a:spcPct val="30000"/>
              </a:spcBef>
              <a:spcAft>
                <a:spcPct val="0"/>
              </a:spcAft>
              <a:defRPr sz="1200">
                <a:solidFill>
                  <a:schemeClr val="tx1"/>
                </a:solidFill>
                <a:latin typeface="Calibri" panose="020F0502020204030204" pitchFamily="34" charset="0"/>
              </a:defRPr>
            </a:lvl6pPr>
            <a:lvl7pPr marL="2950845" indent="-227965" eaLnBrk="0" fontAlgn="base" hangingPunct="0">
              <a:spcBef>
                <a:spcPct val="30000"/>
              </a:spcBef>
              <a:spcAft>
                <a:spcPct val="0"/>
              </a:spcAft>
              <a:defRPr sz="1200">
                <a:solidFill>
                  <a:schemeClr val="tx1"/>
                </a:solidFill>
                <a:latin typeface="Calibri" panose="020F0502020204030204" pitchFamily="34" charset="0"/>
              </a:defRPr>
            </a:lvl7pPr>
            <a:lvl8pPr marL="3398520" indent="-227965" eaLnBrk="0" fontAlgn="base" hangingPunct="0">
              <a:spcBef>
                <a:spcPct val="30000"/>
              </a:spcBef>
              <a:spcAft>
                <a:spcPct val="0"/>
              </a:spcAft>
              <a:defRPr sz="1200">
                <a:solidFill>
                  <a:schemeClr val="tx1"/>
                </a:solidFill>
                <a:latin typeface="Calibri" panose="020F0502020204030204" pitchFamily="34" charset="0"/>
              </a:defRPr>
            </a:lvl8pPr>
            <a:lvl9pPr marL="3845560" indent="-227965"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D2B3490-B4BF-46C0-B1B2-1D15F57E0C0B}" type="slidenum">
              <a:rPr lang="en-US" altLang="en-US" smtClean="0">
                <a:latin typeface="Arial" panose="020B0604020202020204" pitchFamily="34" charset="0"/>
                <a:cs typeface="Arial" panose="020B0604020202020204" pitchFamily="34" charset="0"/>
              </a:rPr>
            </a:fld>
            <a:endParaRPr lang="en-US" altLang="en-US">
              <a:latin typeface="Arial" panose="020B0604020202020204" pitchFamily="34" charset="0"/>
              <a:cs typeface="Arial" panose="020B0604020202020204" pitchFamily="34" charset="0"/>
            </a:endParaRPr>
          </a:p>
        </p:txBody>
      </p:sp>
      <p:sp>
        <p:nvSpPr>
          <p:cNvPr id="146435"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2DEACE-B590-4156-A3CB-28BE95C4E37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C2E9C5E-111D-4413-A296-124D2497944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B48F7-AABA-47D3-9B3B-3C06EFD4D3C2}"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C2E9C5E-111D-4413-A296-124D2497944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B48F7-AABA-47D3-9B3B-3C06EFD4D3C2}"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C2E9C5E-111D-4413-A296-124D2497944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B48F7-AABA-47D3-9B3B-3C06EFD4D3C2}"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C2E9C5E-111D-4413-A296-124D2497944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B48F7-AABA-47D3-9B3B-3C06EFD4D3C2}"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C2E9C5E-111D-4413-A296-124D2497944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B48F7-AABA-47D3-9B3B-3C06EFD4D3C2}"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C2E9C5E-111D-4413-A296-124D2497944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B48F7-AABA-47D3-9B3B-3C06EFD4D3C2}"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C2E9C5E-111D-4413-A296-124D2497944C}"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B48F7-AABA-47D3-9B3B-3C06EFD4D3C2}"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C2E9C5E-111D-4413-A296-124D2497944C}"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B48F7-AABA-47D3-9B3B-3C06EFD4D3C2}"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E9C5E-111D-4413-A296-124D2497944C}"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B48F7-AABA-47D3-9B3B-3C06EFD4D3C2}"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C2E9C5E-111D-4413-A296-124D2497944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B48F7-AABA-47D3-9B3B-3C06EFD4D3C2}"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C2E9C5E-111D-4413-A296-124D2497944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B48F7-AABA-47D3-9B3B-3C06EFD4D3C2}"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C2E9C5E-111D-4413-A296-124D2497944C}" type="datetimeFigureOut">
              <a:rPr lang="en-US" smtClean="0"/>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2DB48F7-AABA-47D3-9B3B-3C06EFD4D3C2}"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image" Target="../media/image20.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9" Type="http://schemas.openxmlformats.org/officeDocument/2006/relationships/image" Target="../media/image28.jpeg"/><Relationship Id="rId8" Type="http://schemas.openxmlformats.org/officeDocument/2006/relationships/image" Target="../media/image20.png"/><Relationship Id="rId7" Type="http://schemas.openxmlformats.org/officeDocument/2006/relationships/image" Target="../media/image27.jpeg"/><Relationship Id="rId6" Type="http://schemas.openxmlformats.org/officeDocument/2006/relationships/hyperlink" Target="https://www.bing.com/images/search?q=shiva&amp;view=detailv2&amp;&amp;id=1C4C5F7D8DD5279DE063CFA3ED5BBB35C0FC8070&amp;selectedIndex=0&amp;ccid=6PMufpDm&amp;simid=608030631500776507&amp;thid=OIP.Me8f32e7e90e6dbe1e7e59c2b4fd8f4c2H0" TargetMode="External"/><Relationship Id="rId5" Type="http://schemas.openxmlformats.org/officeDocument/2006/relationships/image" Target="../media/image26.jpeg"/><Relationship Id="rId4" Type="http://schemas.openxmlformats.org/officeDocument/2006/relationships/hyperlink" Target="https://www.bing.com/images/search?q=vishnu&amp;view=detailv2&amp;&amp;id=9FDDCB07CAE566F62F97E537F3D6B0DA85B59785&amp;selectedIndex=0&amp;ccid=BIMCDhzN&amp;simid=608002198813672714&amp;thid=OIP.M0483020e1ccda67b111d44133fbd7933H2" TargetMode="External"/><Relationship Id="rId3" Type="http://schemas.openxmlformats.org/officeDocument/2006/relationships/image" Target="../media/image25.wmf"/><Relationship Id="rId23" Type="http://schemas.openxmlformats.org/officeDocument/2006/relationships/slideLayout" Target="../slideLayouts/slideLayout1.xml"/><Relationship Id="rId22" Type="http://schemas.openxmlformats.org/officeDocument/2006/relationships/image" Target="../media/image40.png"/><Relationship Id="rId21" Type="http://schemas.openxmlformats.org/officeDocument/2006/relationships/image" Target="../media/image39.png"/><Relationship Id="rId20" Type="http://schemas.openxmlformats.org/officeDocument/2006/relationships/image" Target="../media/image38.jpeg"/><Relationship Id="rId2" Type="http://schemas.openxmlformats.org/officeDocument/2006/relationships/image" Target="../media/image24.png"/><Relationship Id="rId19" Type="http://schemas.openxmlformats.org/officeDocument/2006/relationships/hyperlink" Target="https://www.bing.com/images/search?q=indra&amp;view=detailv2&amp;qpvt=indra&amp;id=B061B750B978E3692F3845F6D47E9AA013CAB239&amp;selectedIndex=12&amp;ccid=3qKMGAWW&amp;simid=608052548712923423&amp;thid=OIP.Mdea28c1805960f7f2b970199d9f52128H0" TargetMode="External"/><Relationship Id="rId18" Type="http://schemas.openxmlformats.org/officeDocument/2006/relationships/image" Target="../media/image37.jpeg"/><Relationship Id="rId17" Type="http://schemas.openxmlformats.org/officeDocument/2006/relationships/image" Target="../media/image36.wmf"/><Relationship Id="rId16" Type="http://schemas.openxmlformats.org/officeDocument/2006/relationships/image" Target="../media/image35.wmf"/><Relationship Id="rId15" Type="http://schemas.openxmlformats.org/officeDocument/2006/relationships/image" Target="../media/image34.wmf"/><Relationship Id="rId14" Type="http://schemas.openxmlformats.org/officeDocument/2006/relationships/image" Target="../media/image33.png"/><Relationship Id="rId13" Type="http://schemas.openxmlformats.org/officeDocument/2006/relationships/image" Target="../media/image32.wmf"/><Relationship Id="rId12" Type="http://schemas.openxmlformats.org/officeDocument/2006/relationships/image" Target="../media/image31.jpeg"/><Relationship Id="rId11" Type="http://schemas.openxmlformats.org/officeDocument/2006/relationships/image" Target="../media/image30.wmf"/><Relationship Id="rId10" Type="http://schemas.openxmlformats.org/officeDocument/2006/relationships/image" Target="../media/image29.jpeg"/><Relationship Id="rId1" Type="http://schemas.openxmlformats.org/officeDocument/2006/relationships/image" Target="../media/image23.png"/></Relationships>
</file>

<file path=ppt/slides/_rels/slide138.xml.rels><?xml version="1.0" encoding="UTF-8" standalone="yes"?>
<Relationships xmlns="http://schemas.openxmlformats.org/package/2006/relationships"><Relationship Id="rId9" Type="http://schemas.openxmlformats.org/officeDocument/2006/relationships/image" Target="../media/image49.emf"/><Relationship Id="rId8" Type="http://schemas.openxmlformats.org/officeDocument/2006/relationships/image" Target="../media/image48.png"/><Relationship Id="rId7" Type="http://schemas.openxmlformats.org/officeDocument/2006/relationships/image" Target="../media/image47.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jpeg"/><Relationship Id="rId3" Type="http://schemas.openxmlformats.org/officeDocument/2006/relationships/image" Target="../media/image43.jpeg"/><Relationship Id="rId20" Type="http://schemas.openxmlformats.org/officeDocument/2006/relationships/notesSlide" Target="../notesSlides/notesSlide7.xml"/><Relationship Id="rId2" Type="http://schemas.openxmlformats.org/officeDocument/2006/relationships/image" Target="../media/image42.png"/><Relationship Id="rId19" Type="http://schemas.openxmlformats.org/officeDocument/2006/relationships/slideLayout" Target="../slideLayouts/slideLayout7.xml"/><Relationship Id="rId18" Type="http://schemas.openxmlformats.org/officeDocument/2006/relationships/image" Target="../media/image58.jpeg"/><Relationship Id="rId17" Type="http://schemas.openxmlformats.org/officeDocument/2006/relationships/image" Target="../media/image57.jpeg"/><Relationship Id="rId16" Type="http://schemas.openxmlformats.org/officeDocument/2006/relationships/image" Target="../media/image56.jpeg"/><Relationship Id="rId15" Type="http://schemas.openxmlformats.org/officeDocument/2006/relationships/image" Target="../media/image55.wmf"/><Relationship Id="rId14" Type="http://schemas.openxmlformats.org/officeDocument/2006/relationships/image" Target="../media/image54.wmf"/><Relationship Id="rId13" Type="http://schemas.openxmlformats.org/officeDocument/2006/relationships/image" Target="../media/image53.jpeg"/><Relationship Id="rId12" Type="http://schemas.openxmlformats.org/officeDocument/2006/relationships/image" Target="../media/image52.GIF"/><Relationship Id="rId11" Type="http://schemas.openxmlformats.org/officeDocument/2006/relationships/image" Target="../media/image51.jpeg"/><Relationship Id="rId10" Type="http://schemas.openxmlformats.org/officeDocument/2006/relationships/image" Target="../media/image50.emf"/><Relationship Id="rId1" Type="http://schemas.openxmlformats.org/officeDocument/2006/relationships/image" Target="../media/image41.jpeg"/></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5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1.png"/><Relationship Id="rId1" Type="http://schemas.openxmlformats.org/officeDocument/2006/relationships/image" Target="../media/image60.png"/></Relationships>
</file>

<file path=ppt/slides/_rels/slide20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3.png"/><Relationship Id="rId1" Type="http://schemas.openxmlformats.org/officeDocument/2006/relationships/image" Target="../media/image6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5.jpeg"/><Relationship Id="rId3" Type="http://schemas.openxmlformats.org/officeDocument/2006/relationships/image" Target="../media/image64.jpeg"/><Relationship Id="rId2" Type="http://schemas.openxmlformats.org/officeDocument/2006/relationships/image" Target="../media/image61.png"/><Relationship Id="rId1" Type="http://schemas.openxmlformats.org/officeDocument/2006/relationships/image" Target="../media/image60.png"/></Relationships>
</file>

<file path=ppt/slides/_rels/slide2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7.jpeg"/><Relationship Id="rId1" Type="http://schemas.openxmlformats.org/officeDocument/2006/relationships/image" Target="../media/image66.jpeg"/></Relationships>
</file>

<file path=ppt/slides/_rels/slide2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image" Target="../media/image9.png"/></Relationships>
</file>

<file path=ppt/slides/_rels/slide9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9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4.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8.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152400" y="438150"/>
            <a:ext cx="8991600" cy="3785652"/>
          </a:xfrm>
          <a:prstGeom prst="rect">
            <a:avLst/>
          </a:prstGeom>
          <a:noFill/>
        </p:spPr>
        <p:txBody>
          <a:bodyPr wrap="square" rtlCol="0">
            <a:spAutoFit/>
          </a:bodyPr>
          <a:lstStyle/>
          <a:p>
            <a:pPr algn="ctr"/>
            <a:r>
              <a:rPr lang="en-US" b="1" dirty="0" err="1"/>
              <a:t>Śri</a:t>
            </a:r>
            <a:r>
              <a:rPr lang="en-US" b="1" dirty="0"/>
              <a:t>̄ </a:t>
            </a:r>
            <a:r>
              <a:rPr lang="en-US" b="1" dirty="0" err="1"/>
              <a:t>Gaṇeśāya</a:t>
            </a:r>
            <a:r>
              <a:rPr lang="en-US" b="1" dirty="0"/>
              <a:t> </a:t>
            </a:r>
            <a:r>
              <a:rPr lang="en-US" b="1" dirty="0" err="1"/>
              <a:t>namah</a:t>
            </a:r>
            <a:r>
              <a:rPr lang="en-US" b="1" dirty="0"/>
              <a:t>̣</a:t>
            </a:r>
            <a:endParaRPr lang="en-US" b="1" dirty="0"/>
          </a:p>
          <a:p>
            <a:pPr algn="ctr"/>
            <a:endParaRPr lang="en-US" b="1" dirty="0"/>
          </a:p>
          <a:p>
            <a:pPr algn="ctr"/>
            <a:r>
              <a:rPr lang="en-US" b="1" dirty="0" err="1"/>
              <a:t>Maṅgalācaraṇam</a:t>
            </a:r>
            <a:endParaRPr lang="en-US" b="1" dirty="0"/>
          </a:p>
          <a:p>
            <a:endParaRPr lang="en-US" b="1" dirty="0"/>
          </a:p>
          <a:p>
            <a:r>
              <a:rPr lang="en-US" sz="2400" dirty="0" err="1"/>
              <a:t>Śuklāmbaradharam</a:t>
            </a:r>
            <a:r>
              <a:rPr lang="en-US" sz="2400" dirty="0"/>
              <a:t>̇ </a:t>
            </a:r>
            <a:r>
              <a:rPr lang="en-US" sz="2400" dirty="0" err="1"/>
              <a:t>viṣṇum</a:t>
            </a:r>
            <a:r>
              <a:rPr lang="en-US" sz="2400" dirty="0"/>
              <a:t>̇ </a:t>
            </a:r>
            <a:r>
              <a:rPr lang="en-US" sz="2400" dirty="0" err="1"/>
              <a:t>śaśi</a:t>
            </a:r>
            <a:r>
              <a:rPr lang="en-US" sz="2400" dirty="0"/>
              <a:t> </a:t>
            </a:r>
            <a:r>
              <a:rPr lang="en-US" sz="2400" dirty="0" err="1"/>
              <a:t>varṇam</a:t>
            </a:r>
            <a:r>
              <a:rPr lang="en-US" sz="2400" dirty="0"/>
              <a:t>̇ </a:t>
            </a:r>
            <a:r>
              <a:rPr lang="en-US" sz="2400" dirty="0" err="1"/>
              <a:t>caturbhujam</a:t>
            </a:r>
            <a:r>
              <a:rPr lang="en-US" sz="2400" dirty="0"/>
              <a:t> |</a:t>
            </a:r>
            <a:endParaRPr lang="en-US" sz="2400" dirty="0"/>
          </a:p>
          <a:p>
            <a:r>
              <a:rPr lang="en-US" sz="2400" dirty="0"/>
              <a:t>Prasanna </a:t>
            </a:r>
            <a:r>
              <a:rPr lang="en-US" sz="2400" dirty="0" err="1"/>
              <a:t>vadanam</a:t>
            </a:r>
            <a:r>
              <a:rPr lang="en-US" sz="2400" dirty="0"/>
              <a:t>̇ </a:t>
            </a:r>
            <a:r>
              <a:rPr lang="en-US" sz="2400" dirty="0" err="1"/>
              <a:t>dhyāyet</a:t>
            </a:r>
            <a:r>
              <a:rPr lang="en-US" sz="2400" dirty="0"/>
              <a:t> </a:t>
            </a:r>
            <a:r>
              <a:rPr lang="en-US" sz="2400" dirty="0" err="1"/>
              <a:t>sarva</a:t>
            </a:r>
            <a:r>
              <a:rPr lang="en-US" sz="2400" dirty="0"/>
              <a:t> </a:t>
            </a:r>
            <a:r>
              <a:rPr lang="en-US" sz="2400" dirty="0" err="1"/>
              <a:t>vighnopaśāntaye</a:t>
            </a:r>
            <a:r>
              <a:rPr lang="en-US" sz="2400" dirty="0"/>
              <a:t> ||</a:t>
            </a:r>
            <a:endParaRPr lang="en-US" sz="2400" dirty="0"/>
          </a:p>
          <a:p>
            <a:endParaRPr lang="en-US" sz="2400" dirty="0"/>
          </a:p>
          <a:p>
            <a:r>
              <a:rPr lang="en-US" sz="2400" dirty="0" err="1"/>
              <a:t>GururBrahma</a:t>
            </a:r>
            <a:r>
              <a:rPr lang="en-US" sz="2400" dirty="0"/>
              <a:t>̄ </a:t>
            </a:r>
            <a:r>
              <a:rPr lang="en-US" sz="2400" dirty="0" err="1"/>
              <a:t>gururViṣṇuh</a:t>
            </a:r>
            <a:r>
              <a:rPr lang="en-US" sz="2400" dirty="0"/>
              <a:t>̣ </a:t>
            </a:r>
            <a:r>
              <a:rPr lang="en-US" sz="2400" dirty="0" err="1"/>
              <a:t>gururdevo</a:t>
            </a:r>
            <a:r>
              <a:rPr lang="en-US" sz="2400" dirty="0"/>
              <a:t> </a:t>
            </a:r>
            <a:r>
              <a:rPr lang="en-US" sz="2400" dirty="0" err="1"/>
              <a:t>Maheśvarah</a:t>
            </a:r>
            <a:r>
              <a:rPr lang="en-US" sz="2400" dirty="0"/>
              <a:t>̣ |</a:t>
            </a:r>
            <a:endParaRPr lang="en-US" sz="2400" dirty="0"/>
          </a:p>
          <a:p>
            <a:r>
              <a:rPr lang="en-US" sz="2400" dirty="0" err="1"/>
              <a:t>Gurussākṣhāt</a:t>
            </a:r>
            <a:r>
              <a:rPr lang="en-US" sz="2400" dirty="0"/>
              <a:t> Paraṁ Brahma </a:t>
            </a:r>
            <a:r>
              <a:rPr lang="en-US" sz="2400" dirty="0" err="1"/>
              <a:t>tasmai</a:t>
            </a:r>
            <a:r>
              <a:rPr lang="en-US" sz="2400" dirty="0"/>
              <a:t> </a:t>
            </a:r>
            <a:r>
              <a:rPr lang="en-US" sz="2400" dirty="0" err="1">
                <a:latin typeface="Calibri" panose="020F0502020204030204" pitchFamily="34" charset="0"/>
                <a:cs typeface="Calibri" panose="020F0502020204030204" pitchFamily="34" charset="0"/>
              </a:rPr>
              <a:t>ś</a:t>
            </a:r>
            <a:r>
              <a:rPr lang="en-US" sz="2400" dirty="0" err="1"/>
              <a:t>rīgurave</a:t>
            </a:r>
            <a:r>
              <a:rPr lang="en-US" sz="2400" dirty="0"/>
              <a:t> </a:t>
            </a:r>
            <a:r>
              <a:rPr lang="en-US" sz="2400" dirty="0" err="1"/>
              <a:t>namah</a:t>
            </a:r>
            <a:r>
              <a:rPr lang="en-US" sz="2400" dirty="0"/>
              <a:t>̣ ||</a:t>
            </a:r>
            <a:endParaRPr lang="en-US" sz="2400" dirty="0"/>
          </a:p>
          <a:p>
            <a:endParaRPr lang="en-US" sz="2400" dirty="0"/>
          </a:p>
          <a:p>
            <a:r>
              <a:rPr lang="en-US" sz="2400" dirty="0"/>
              <a:t>oṁ </a:t>
            </a:r>
            <a:r>
              <a:rPr lang="en-US" sz="2400" dirty="0" err="1"/>
              <a:t>śāntih</a:t>
            </a:r>
            <a:r>
              <a:rPr lang="en-US" sz="2400" dirty="0"/>
              <a:t>̣ </a:t>
            </a:r>
            <a:r>
              <a:rPr lang="en-US" sz="2400" dirty="0" err="1"/>
              <a:t>śāntih</a:t>
            </a:r>
            <a:r>
              <a:rPr lang="en-US" sz="2400" dirty="0"/>
              <a:t>̣ </a:t>
            </a:r>
            <a:r>
              <a:rPr lang="en-US" sz="2400" dirty="0" err="1"/>
              <a:t>śāntih</a:t>
            </a:r>
            <a:r>
              <a:rPr lang="en-US" sz="2400" dirty="0"/>
              <a:t>̣</a:t>
            </a:r>
            <a:endParaRPr lang="en-US" sz="2400" dirty="0"/>
          </a:p>
        </p:txBody>
      </p:sp>
      <p:sp>
        <p:nvSpPr>
          <p:cNvPr id="2" name="Rectangle 1"/>
          <p:cNvSpPr/>
          <p:nvPr/>
        </p:nvSpPr>
        <p:spPr>
          <a:xfrm>
            <a:off x="6172200" y="4488418"/>
            <a:ext cx="2912977" cy="369332"/>
          </a:xfrm>
          <a:prstGeom prst="rect">
            <a:avLst/>
          </a:prstGeom>
        </p:spPr>
        <p:txBody>
          <a:bodyPr wrap="none">
            <a:spAutoFit/>
          </a:bodyPr>
          <a:lstStyle/>
          <a:p>
            <a:r>
              <a:rPr lang="en-US" dirty="0">
                <a:solidFill>
                  <a:schemeClr val="bg2">
                    <a:lumMod val="90000"/>
                  </a:schemeClr>
                </a:solidFill>
              </a:rPr>
              <a:t>Ī ñ ṣ ḥ ḍ ī  Ā ṛ </a:t>
            </a:r>
            <a:r>
              <a:rPr lang="en-US" dirty="0" err="1">
                <a:solidFill>
                  <a:schemeClr val="bg2">
                    <a:lumMod val="90000"/>
                  </a:schemeClr>
                </a:solidFill>
              </a:rPr>
              <a:t>ṛ</a:t>
            </a:r>
            <a:r>
              <a:rPr lang="en-US" dirty="0">
                <a:solidFill>
                  <a:schemeClr val="bg2">
                    <a:lumMod val="90000"/>
                  </a:schemeClr>
                </a:solidFill>
              </a:rPr>
              <a:t> ś ṁ ṇ ā Ś ū ṭ Ṣ </a:t>
            </a:r>
            <a:endParaRPr lang="en-US" dirty="0">
              <a:solidFill>
                <a:schemeClr val="bg2">
                  <a:lumMod val="9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688122"/>
            <a:ext cx="8839200" cy="4093428"/>
          </a:xfrm>
          <a:prstGeom prst="rect">
            <a:avLst/>
          </a:prstGeom>
        </p:spPr>
        <p:txBody>
          <a:bodyPr wrap="square">
            <a:spAutoFit/>
          </a:bodyPr>
          <a:lstStyle/>
          <a:p>
            <a:r>
              <a:rPr lang="hi-IN" sz="2000" dirty="0">
                <a:solidFill>
                  <a:srgbClr val="000000"/>
                </a:solidFill>
                <a:latin typeface="Kokila" panose="020B0604020202020204" pitchFamily="34" charset="0"/>
                <a:cs typeface="Kokila" panose="020B0604020202020204" pitchFamily="34" charset="0"/>
              </a:rPr>
              <a:t>त्   </a:t>
            </a:r>
            <a:r>
              <a:rPr lang="en-US" sz="2000" dirty="0">
                <a:solidFill>
                  <a:srgbClr val="000000"/>
                </a:solidFill>
                <a:latin typeface="Kokila" panose="020B0604020202020204" pitchFamily="34" charset="0"/>
                <a:cs typeface="Kokila" panose="020B0604020202020204" pitchFamily="34" charset="0"/>
              </a:rPr>
              <a:t>                               </a:t>
            </a:r>
            <a:r>
              <a:rPr lang="hi-IN" sz="2000" dirty="0">
                <a:solidFill>
                  <a:srgbClr val="000000"/>
                </a:solidFill>
                <a:latin typeface="Kokila" panose="020B0604020202020204" pitchFamily="34" charset="0"/>
                <a:cs typeface="Kokila" panose="020B0604020202020204" pitchFamily="34" charset="0"/>
              </a:rPr>
              <a:t>थ्   </a:t>
            </a:r>
            <a:r>
              <a:rPr lang="en-US" sz="2000" dirty="0">
                <a:solidFill>
                  <a:srgbClr val="000000"/>
                </a:solidFill>
                <a:latin typeface="Kokila" panose="020B0604020202020204" pitchFamily="34" charset="0"/>
                <a:cs typeface="Kokila" panose="020B0604020202020204" pitchFamily="34" charset="0"/>
              </a:rPr>
              <a:t>                                 </a:t>
            </a:r>
            <a:r>
              <a:rPr lang="hi-IN" sz="2000" dirty="0">
                <a:solidFill>
                  <a:srgbClr val="000000"/>
                </a:solidFill>
                <a:latin typeface="Kokila" panose="020B0604020202020204" pitchFamily="34" charset="0"/>
                <a:cs typeface="Kokila" panose="020B0604020202020204" pitchFamily="34" charset="0"/>
              </a:rPr>
              <a:t>द्  </a:t>
            </a:r>
            <a:r>
              <a:rPr lang="en-US" sz="2000" dirty="0">
                <a:solidFill>
                  <a:srgbClr val="000000"/>
                </a:solidFill>
                <a:latin typeface="Kokila" panose="020B0604020202020204" pitchFamily="34" charset="0"/>
                <a:cs typeface="Kokila" panose="020B0604020202020204" pitchFamily="34" charset="0"/>
              </a:rPr>
              <a:t>                                    </a:t>
            </a:r>
            <a:r>
              <a:rPr lang="hi-IN" sz="2000" dirty="0">
                <a:solidFill>
                  <a:srgbClr val="000000"/>
                </a:solidFill>
                <a:latin typeface="Kokila" panose="020B0604020202020204" pitchFamily="34" charset="0"/>
                <a:cs typeface="Kokila" panose="020B0604020202020204" pitchFamily="34" charset="0"/>
              </a:rPr>
              <a:t>ध् </a:t>
            </a:r>
            <a:r>
              <a:rPr lang="en-US" sz="2000" dirty="0">
                <a:solidFill>
                  <a:srgbClr val="000000"/>
                </a:solidFill>
                <a:latin typeface="Kokila" panose="020B0604020202020204" pitchFamily="34" charset="0"/>
                <a:cs typeface="Kokila" panose="020B0604020202020204" pitchFamily="34" charset="0"/>
              </a:rPr>
              <a:t>                                   </a:t>
            </a:r>
            <a:r>
              <a:rPr lang="hi-IN" sz="2000" dirty="0">
                <a:solidFill>
                  <a:srgbClr val="000000"/>
                </a:solidFill>
                <a:latin typeface="Kokila" panose="020B0604020202020204" pitchFamily="34" charset="0"/>
                <a:cs typeface="Kokila" panose="020B0604020202020204" pitchFamily="34" charset="0"/>
              </a:rPr>
              <a:t>न्</a:t>
            </a:r>
            <a:endParaRPr lang="en-US" sz="2000" dirty="0">
              <a:solidFill>
                <a:srgbClr val="000000"/>
              </a:solidFill>
              <a:latin typeface="Kokila" panose="020B0604020202020204" pitchFamily="34" charset="0"/>
              <a:cs typeface="Kokila" panose="020B0604020202020204" pitchFamily="34" charset="0"/>
            </a:endParaRPr>
          </a:p>
          <a:p>
            <a:endParaRPr lang="en-US" sz="2000" b="1" dirty="0">
              <a:solidFill>
                <a:srgbClr val="000000"/>
              </a:solidFill>
              <a:latin typeface="Kokila" panose="020B0604020202020204" pitchFamily="34" charset="0"/>
              <a:cs typeface="Kokila" panose="020B0604020202020204" pitchFamily="34" charset="0"/>
            </a:endParaRPr>
          </a:p>
          <a:p>
            <a:r>
              <a:rPr lang="en-US" sz="4000" dirty="0" err="1">
                <a:solidFill>
                  <a:srgbClr val="000000"/>
                </a:solidFill>
                <a:latin typeface="Calibri" panose="020F0502020204030204" pitchFamily="34" charset="0"/>
                <a:cs typeface="Calibri" panose="020F0502020204030204" pitchFamily="34" charset="0"/>
              </a:rPr>
              <a:t>t,T</a:t>
            </a:r>
            <a:r>
              <a:rPr lang="en-US" sz="4000" dirty="0">
                <a:solidFill>
                  <a:srgbClr val="000000"/>
                </a:solidFill>
                <a:latin typeface="Calibri" panose="020F0502020204030204" pitchFamily="34" charset="0"/>
                <a:cs typeface="Calibri" panose="020F0502020204030204" pitchFamily="34" charset="0"/>
              </a:rPr>
              <a:t>       </a:t>
            </a:r>
            <a:r>
              <a:rPr lang="en-US" sz="4000" dirty="0" err="1">
                <a:solidFill>
                  <a:srgbClr val="000000"/>
                </a:solidFill>
                <a:latin typeface="Calibri" panose="020F0502020204030204" pitchFamily="34" charset="0"/>
                <a:cs typeface="Calibri" panose="020F0502020204030204" pitchFamily="34" charset="0"/>
              </a:rPr>
              <a:t>th</a:t>
            </a:r>
            <a:r>
              <a:rPr lang="en-US" sz="4000" dirty="0">
                <a:solidFill>
                  <a:srgbClr val="000000"/>
                </a:solidFill>
                <a:latin typeface="Calibri" panose="020F0502020204030204" pitchFamily="34" charset="0"/>
                <a:cs typeface="Calibri" panose="020F0502020204030204" pitchFamily="34" charset="0"/>
              </a:rPr>
              <a:t>, Th        d, D        dh, Dh       n, N</a:t>
            </a:r>
            <a:endParaRPr lang="en-US" sz="4000" dirty="0">
              <a:solidFill>
                <a:srgbClr val="000000"/>
              </a:solidFill>
              <a:latin typeface="Calibri" panose="020F0502020204030204" pitchFamily="34" charset="0"/>
              <a:cs typeface="Calibri" panose="020F0502020204030204" pitchFamily="34" charset="0"/>
            </a:endParaRPr>
          </a:p>
          <a:p>
            <a:endParaRPr lang="en-US" sz="4000" dirty="0">
              <a:solidFill>
                <a:srgbClr val="000000"/>
              </a:solidFill>
              <a:latin typeface="Calibri" panose="020F0502020204030204" pitchFamily="34" charset="0"/>
              <a:cs typeface="Calibri" panose="020F0502020204030204" pitchFamily="34" charset="0"/>
            </a:endParaRPr>
          </a:p>
          <a:p>
            <a:r>
              <a:rPr lang="hi-IN" sz="2000" dirty="0">
                <a:latin typeface="Kokila" panose="020B0604020202020204" pitchFamily="34" charset="0"/>
                <a:cs typeface="Kokila" panose="020B0604020202020204" pitchFamily="34" charset="0"/>
              </a:rPr>
              <a:t>त    </a:t>
            </a:r>
            <a:r>
              <a:rPr lang="en-US" sz="2000" dirty="0">
                <a:latin typeface="Kokila" panose="020B0604020202020204" pitchFamily="34" charset="0"/>
                <a:cs typeface="Kokila" panose="020B0604020202020204" pitchFamily="34" charset="0"/>
              </a:rPr>
              <a:t>                             </a:t>
            </a:r>
            <a:r>
              <a:rPr lang="hi-IN" sz="2000" dirty="0">
                <a:latin typeface="Kokila" panose="020B0604020202020204" pitchFamily="34" charset="0"/>
                <a:cs typeface="Kokila" panose="020B0604020202020204" pitchFamily="34" charset="0"/>
              </a:rPr>
              <a:t> थ     </a:t>
            </a:r>
            <a:r>
              <a:rPr lang="en-US" sz="2000" dirty="0">
                <a:latin typeface="Kokila" panose="020B0604020202020204" pitchFamily="34" charset="0"/>
                <a:cs typeface="Kokila" panose="020B0604020202020204" pitchFamily="34" charset="0"/>
              </a:rPr>
              <a:t>                               </a:t>
            </a:r>
            <a:r>
              <a:rPr lang="hi-IN" sz="2000" dirty="0">
                <a:latin typeface="Kokila" panose="020B0604020202020204" pitchFamily="34" charset="0"/>
                <a:cs typeface="Kokila" panose="020B0604020202020204" pitchFamily="34" charset="0"/>
              </a:rPr>
              <a:t>द      </a:t>
            </a:r>
            <a:r>
              <a:rPr lang="en-US" sz="2000" dirty="0">
                <a:latin typeface="Kokila" panose="020B0604020202020204" pitchFamily="34" charset="0"/>
                <a:cs typeface="Kokila" panose="020B0604020202020204" pitchFamily="34" charset="0"/>
              </a:rPr>
              <a:t>                                 </a:t>
            </a:r>
            <a:r>
              <a:rPr lang="hi-IN" sz="2000" dirty="0">
                <a:latin typeface="Kokila" panose="020B0604020202020204" pitchFamily="34" charset="0"/>
                <a:cs typeface="Kokila" panose="020B0604020202020204" pitchFamily="34" charset="0"/>
              </a:rPr>
              <a:t>ध    </a:t>
            </a:r>
            <a:r>
              <a:rPr lang="en-US" sz="2000" dirty="0">
                <a:latin typeface="Kokila" panose="020B0604020202020204" pitchFamily="34" charset="0"/>
                <a:cs typeface="Kokila" panose="020B0604020202020204" pitchFamily="34" charset="0"/>
              </a:rPr>
              <a:t>                                    </a:t>
            </a:r>
            <a:r>
              <a:rPr lang="hi-IN" sz="2000" dirty="0">
                <a:latin typeface="Kokila" panose="020B0604020202020204" pitchFamily="34" charset="0"/>
                <a:cs typeface="Kokila" panose="020B0604020202020204" pitchFamily="34" charset="0"/>
              </a:rPr>
              <a:t>न</a:t>
            </a:r>
            <a:endParaRPr lang="en-US" sz="2000" dirty="0">
              <a:latin typeface="Kokila" panose="020B0604020202020204" pitchFamily="34" charset="0"/>
              <a:cs typeface="Kokila" panose="020B0604020202020204" pitchFamily="34" charset="0"/>
            </a:endParaRPr>
          </a:p>
          <a:p>
            <a:endParaRPr lang="en-US" sz="2000" dirty="0">
              <a:latin typeface="Kokila" panose="020B0604020202020204" pitchFamily="34" charset="0"/>
              <a:cs typeface="Kokila" panose="020B0604020202020204" pitchFamily="34" charset="0"/>
            </a:endParaRPr>
          </a:p>
          <a:p>
            <a:r>
              <a:rPr lang="en-US" sz="4000" dirty="0" err="1">
                <a:solidFill>
                  <a:srgbClr val="000000"/>
                </a:solidFill>
                <a:latin typeface="Calibri" panose="020F0502020204030204" pitchFamily="34" charset="0"/>
                <a:cs typeface="Calibri" panose="020F0502020204030204" pitchFamily="34" charset="0"/>
              </a:rPr>
              <a:t>ta,Ta</a:t>
            </a:r>
            <a:r>
              <a:rPr lang="en-US" sz="4000" dirty="0">
                <a:solidFill>
                  <a:srgbClr val="000000"/>
                </a:solidFill>
                <a:latin typeface="Calibri" panose="020F0502020204030204" pitchFamily="34" charset="0"/>
                <a:cs typeface="Calibri" panose="020F0502020204030204" pitchFamily="34" charset="0"/>
              </a:rPr>
              <a:t>   </a:t>
            </a:r>
            <a:r>
              <a:rPr lang="en-US" sz="4000" dirty="0" err="1">
                <a:solidFill>
                  <a:srgbClr val="000000"/>
                </a:solidFill>
                <a:latin typeface="Calibri" panose="020F0502020204030204" pitchFamily="34" charset="0"/>
                <a:cs typeface="Calibri" panose="020F0502020204030204" pitchFamily="34" charset="0"/>
              </a:rPr>
              <a:t>tha,Tha</a:t>
            </a:r>
            <a:r>
              <a:rPr lang="en-US" sz="4000" dirty="0">
                <a:solidFill>
                  <a:srgbClr val="000000"/>
                </a:solidFill>
                <a:latin typeface="Calibri" panose="020F0502020204030204" pitchFamily="34" charset="0"/>
                <a:cs typeface="Calibri" panose="020F0502020204030204" pitchFamily="34" charset="0"/>
              </a:rPr>
              <a:t>   </a:t>
            </a:r>
            <a:r>
              <a:rPr lang="en-US" sz="4000" dirty="0" err="1">
                <a:solidFill>
                  <a:srgbClr val="000000"/>
                </a:solidFill>
                <a:latin typeface="Calibri" panose="020F0502020204030204" pitchFamily="34" charset="0"/>
                <a:cs typeface="Calibri" panose="020F0502020204030204" pitchFamily="34" charset="0"/>
              </a:rPr>
              <a:t>da,Da</a:t>
            </a:r>
            <a:r>
              <a:rPr lang="en-US" sz="4000" dirty="0">
                <a:solidFill>
                  <a:srgbClr val="000000"/>
                </a:solidFill>
                <a:latin typeface="Calibri" panose="020F0502020204030204" pitchFamily="34" charset="0"/>
                <a:cs typeface="Calibri" panose="020F0502020204030204" pitchFamily="34" charset="0"/>
              </a:rPr>
              <a:t>    </a:t>
            </a:r>
            <a:r>
              <a:rPr lang="en-US" sz="4000" dirty="0" err="1">
                <a:solidFill>
                  <a:srgbClr val="000000"/>
                </a:solidFill>
                <a:latin typeface="Calibri" panose="020F0502020204030204" pitchFamily="34" charset="0"/>
                <a:cs typeface="Calibri" panose="020F0502020204030204" pitchFamily="34" charset="0"/>
              </a:rPr>
              <a:t>dha,Dha</a:t>
            </a:r>
            <a:r>
              <a:rPr lang="en-US" sz="4000" dirty="0">
                <a:solidFill>
                  <a:srgbClr val="000000"/>
                </a:solidFill>
                <a:latin typeface="Calibri" panose="020F0502020204030204" pitchFamily="34" charset="0"/>
                <a:cs typeface="Calibri" panose="020F0502020204030204" pitchFamily="34" charset="0"/>
              </a:rPr>
              <a:t>   </a:t>
            </a:r>
            <a:r>
              <a:rPr lang="en-US" sz="4000" dirty="0" err="1">
                <a:solidFill>
                  <a:srgbClr val="000000"/>
                </a:solidFill>
                <a:latin typeface="Calibri" panose="020F0502020204030204" pitchFamily="34" charset="0"/>
                <a:cs typeface="Calibri" panose="020F0502020204030204" pitchFamily="34" charset="0"/>
              </a:rPr>
              <a:t>na,Na</a:t>
            </a:r>
            <a:endParaRPr lang="en-US" sz="4000" dirty="0">
              <a:solidFill>
                <a:srgbClr val="000000"/>
              </a:solidFill>
              <a:latin typeface="Calibri" panose="020F0502020204030204" pitchFamily="34" charset="0"/>
              <a:cs typeface="Calibri" panose="020F0502020204030204" pitchFamily="34" charset="0"/>
            </a:endParaRPr>
          </a:p>
          <a:p>
            <a:endParaRPr lang="en-US" sz="2000" dirty="0">
              <a:latin typeface="Kokila" panose="020B0604020202020204" pitchFamily="34" charset="0"/>
              <a:cs typeface="Kokila" panose="020B0604020202020204" pitchFamily="34" charset="0"/>
            </a:endParaRPr>
          </a:p>
          <a:p>
            <a:endParaRPr lang="en-US" sz="4000" dirty="0">
              <a:latin typeface="Calibri" panose="020F0502020204030204" pitchFamily="34" charset="0"/>
              <a:cs typeface="Calibri" panose="020F0502020204030204" pitchFamily="34" charset="0"/>
            </a:endParaRPr>
          </a:p>
        </p:txBody>
      </p:sp>
      <p:sp>
        <p:nvSpPr>
          <p:cNvPr id="4" name="TextBox 3"/>
          <p:cNvSpPr txBox="1"/>
          <p:nvPr/>
        </p:nvSpPr>
        <p:spPr>
          <a:xfrm>
            <a:off x="5638800" y="4629150"/>
            <a:ext cx="1451423" cy="369332"/>
          </a:xfrm>
          <a:prstGeom prst="rect">
            <a:avLst/>
          </a:prstGeom>
          <a:noFill/>
        </p:spPr>
        <p:txBody>
          <a:bodyPr wrap="none" rtlCol="0">
            <a:spAutoFit/>
          </a:bodyPr>
          <a:lstStyle/>
          <a:p>
            <a:r>
              <a:rPr lang="en-US" b="1" dirty="0"/>
              <a:t>The ta-Series</a:t>
            </a:r>
            <a:endParaRPr lang="en-US" b="1" dirty="0"/>
          </a:p>
        </p:txBody>
      </p:sp>
      <p:sp>
        <p:nvSpPr>
          <p:cNvPr id="5" name="TextBox 4"/>
          <p:cNvSpPr txBox="1"/>
          <p:nvPr/>
        </p:nvSpPr>
        <p:spPr>
          <a:xfrm>
            <a:off x="609600" y="145018"/>
            <a:ext cx="2123915" cy="369332"/>
          </a:xfrm>
          <a:prstGeom prst="rect">
            <a:avLst/>
          </a:prstGeom>
          <a:noFill/>
        </p:spPr>
        <p:txBody>
          <a:bodyPr wrap="none" rtlCol="0">
            <a:spAutoFit/>
          </a:bodyPr>
          <a:lstStyle/>
          <a:p>
            <a:r>
              <a:rPr lang="en-US" b="1" dirty="0"/>
              <a:t>Consonants (Contd.)</a:t>
            </a:r>
            <a:endParaRPr lang="en-US" b="1"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1"/>
            <a:ext cx="8763000" cy="4401205"/>
          </a:xfrm>
          <a:prstGeom prst="rect">
            <a:avLst/>
          </a:prstGeom>
        </p:spPr>
        <p:txBody>
          <a:bodyPr wrap="square">
            <a:spAutoFit/>
          </a:bodyPr>
          <a:lstStyle/>
          <a:p>
            <a:r>
              <a:rPr lang="vi-VN" sz="2800" dirty="0"/>
              <a:t>ya enaṁ vetti hantāraṁ yaścainaṁ manyate hataṁ |</a:t>
            </a:r>
            <a:endParaRPr lang="vi-VN" sz="2800" dirty="0"/>
          </a:p>
          <a:p>
            <a:r>
              <a:rPr lang="vi-VN" sz="2800" dirty="0"/>
              <a:t>ubhau tau na vijānīto nāyaṁ ha</a:t>
            </a:r>
            <a:r>
              <a:rPr lang="en-US" sz="2800" dirty="0">
                <a:latin typeface="Arial" panose="020B0604020202020204" pitchFamily="34" charset="0"/>
                <a:cs typeface="Arial" panose="020B0604020202020204" pitchFamily="34" charset="0"/>
              </a:rPr>
              <a:t>n</a:t>
            </a:r>
            <a:r>
              <a:rPr lang="vi-VN" sz="2800" dirty="0"/>
              <a:t>ti na hanyate ||2-19||</a:t>
            </a:r>
            <a:endParaRPr lang="vi-VN" sz="2800" dirty="0"/>
          </a:p>
          <a:p>
            <a:endParaRPr lang="vi-VN" sz="2800" dirty="0"/>
          </a:p>
          <a:p>
            <a:r>
              <a:rPr lang="vi-VN" sz="2800" dirty="0"/>
              <a:t>ya enam vetti hantāram   yaḥ ca enam manyate hatam |</a:t>
            </a:r>
            <a:endParaRPr lang="vi-VN" sz="2800" dirty="0"/>
          </a:p>
          <a:p>
            <a:r>
              <a:rPr lang="vi-VN" sz="2800" dirty="0"/>
              <a:t>ubhau tau na vijānītaḥ   na ayam hanti na hanyate ||</a:t>
            </a:r>
            <a:endParaRPr lang="vi-VN" sz="2800" dirty="0"/>
          </a:p>
          <a:p>
            <a:endParaRPr lang="vi-VN" sz="2800" dirty="0"/>
          </a:p>
          <a:p>
            <a:r>
              <a:rPr lang="vi-VN" sz="2800" b="1" dirty="0"/>
              <a:t>He who reckons that It is a killer and It is capable of being killed is ignorant; It kills not</a:t>
            </a:r>
            <a:r>
              <a:rPr lang="en-US" sz="2800" b="1" dirty="0"/>
              <a:t>,</a:t>
            </a:r>
            <a:r>
              <a:rPr lang="vi-VN" sz="2800" b="1" dirty="0"/>
              <a:t> nor is it killed. </a:t>
            </a:r>
            <a:endParaRPr lang="vi-VN" sz="2800" b="1"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67818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1"/>
            <a:ext cx="6781800" cy="4093428"/>
          </a:xfrm>
          <a:prstGeom prst="rect">
            <a:avLst/>
          </a:prstGeom>
        </p:spPr>
        <p:txBody>
          <a:bodyPr wrap="square">
            <a:spAutoFit/>
          </a:bodyPr>
          <a:lstStyle/>
          <a:p>
            <a:r>
              <a:rPr lang="vi-VN" sz="2000" dirty="0"/>
              <a:t>na jāyate mriyate vā kadācit nāyaṁ bhūtvā bhavitā vā na bhūyaḥ |</a:t>
            </a:r>
            <a:endParaRPr lang="vi-VN" sz="2000" dirty="0"/>
          </a:p>
          <a:p>
            <a:r>
              <a:rPr lang="vi-VN" sz="2000" dirty="0"/>
              <a:t>ajo nityaḥ śāśvato</a:t>
            </a:r>
            <a:r>
              <a:rPr lang="hi-IN" sz="2000" dirty="0"/>
              <a:t>'</a:t>
            </a:r>
            <a:r>
              <a:rPr lang="vi-VN" sz="2000" dirty="0"/>
              <a:t>yaṁ purāṇo na hanyate hanyamāne śarīre ||2-20||</a:t>
            </a:r>
            <a:endParaRPr lang="vi-VN" sz="2000" dirty="0"/>
          </a:p>
          <a:p>
            <a:endParaRPr lang="vi-VN" sz="2000" dirty="0"/>
          </a:p>
          <a:p>
            <a:r>
              <a:rPr lang="vi-VN" sz="2000" dirty="0"/>
              <a:t>na jāyate mriyate vā kadācit   na ayam bhūtvā   bhavitā vā na bhūyaḥ |</a:t>
            </a:r>
            <a:endParaRPr lang="vi-VN" sz="2000" dirty="0"/>
          </a:p>
          <a:p>
            <a:r>
              <a:rPr lang="vi-VN" sz="2000" dirty="0"/>
              <a:t>a-jaḥ nityaḥ śāśvataḥ  ayam purāṇaḥ na hanyate hanyamāne śarīre ||</a:t>
            </a:r>
            <a:endParaRPr lang="en-US" sz="2000" dirty="0"/>
          </a:p>
          <a:p>
            <a:endParaRPr lang="vi-VN" sz="2000" dirty="0"/>
          </a:p>
          <a:p>
            <a:r>
              <a:rPr lang="vi-VN" sz="2000" b="1" dirty="0"/>
              <a:t>It is neither born nor does It die; It having existed does not non-exist. It is unborn, eternal, and ancient; It is not killed even as the body is killed. </a:t>
            </a:r>
            <a:endParaRPr lang="vi-VN" sz="2000" b="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65532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0"/>
            <a:ext cx="6629400" cy="4893647"/>
          </a:xfrm>
          <a:prstGeom prst="rect">
            <a:avLst/>
          </a:prstGeom>
        </p:spPr>
        <p:txBody>
          <a:bodyPr wrap="square">
            <a:spAutoFit/>
          </a:bodyPr>
          <a:lstStyle/>
          <a:p>
            <a:r>
              <a:rPr lang="vi-VN" sz="2400" dirty="0"/>
              <a:t>vedāvināśinaṁ nityaṁ ya enamajamavyayam |</a:t>
            </a:r>
            <a:endParaRPr lang="vi-VN" sz="2400" dirty="0"/>
          </a:p>
          <a:p>
            <a:r>
              <a:rPr lang="vi-VN" sz="2400" dirty="0"/>
              <a:t>kathaṁ sa puruṣaḥ Pārtha kaṁ ghātayati ham</a:t>
            </a:r>
            <a:r>
              <a:rPr lang="en-US" sz="2400" dirty="0">
                <a:latin typeface="Arial" panose="020B0604020202020204" pitchFamily="34" charset="0"/>
                <a:cs typeface="Arial" panose="020B0604020202020204" pitchFamily="34" charset="0"/>
              </a:rPr>
              <a:t>n</a:t>
            </a:r>
            <a:r>
              <a:rPr lang="vi-VN" sz="2400" dirty="0"/>
              <a:t>ti kam ||2-21||</a:t>
            </a:r>
            <a:endParaRPr lang="vi-VN" sz="2400" dirty="0"/>
          </a:p>
          <a:p>
            <a:endParaRPr lang="vi-VN" sz="2400" dirty="0"/>
          </a:p>
          <a:p>
            <a:r>
              <a:rPr lang="vi-VN" sz="2400" dirty="0"/>
              <a:t>veda a-vināśinam nityam   yaḥ enam ajam avyayam |</a:t>
            </a:r>
            <a:endParaRPr lang="vi-VN" sz="2400" dirty="0"/>
          </a:p>
          <a:p>
            <a:r>
              <a:rPr lang="vi-VN" sz="2400" dirty="0"/>
              <a:t>katham sa puruṣaḥ Pārtha   kam ghātayati hanti kam ||</a:t>
            </a:r>
            <a:endParaRPr lang="vi-VN" sz="2400" dirty="0"/>
          </a:p>
          <a:p>
            <a:endParaRPr lang="vi-VN" sz="2400" dirty="0"/>
          </a:p>
          <a:p>
            <a:r>
              <a:rPr lang="vi-VN" sz="2400" b="1" dirty="0"/>
              <a:t>Pārtha! He who knows that It is indestructible, eternal, unborn and immutable, how can that person kill or can cause another to kill? </a:t>
            </a:r>
            <a:endParaRPr lang="vi-VN" sz="2400" b="1"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63246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0"/>
            <a:ext cx="6400800" cy="4708981"/>
          </a:xfrm>
          <a:prstGeom prst="rect">
            <a:avLst/>
          </a:prstGeom>
        </p:spPr>
        <p:txBody>
          <a:bodyPr wrap="square">
            <a:spAutoFit/>
          </a:bodyPr>
          <a:lstStyle/>
          <a:p>
            <a:r>
              <a:rPr lang="vi-VN" sz="2400" dirty="0"/>
              <a:t>vāsāṁsi jīrṇāni yathā vihāya|</a:t>
            </a:r>
            <a:endParaRPr lang="vi-VN" sz="2400" dirty="0"/>
          </a:p>
          <a:p>
            <a:r>
              <a:rPr lang="vi-VN" sz="2400" dirty="0"/>
              <a:t>navāni gṛhṇāti naro</a:t>
            </a:r>
            <a:r>
              <a:rPr lang="hi-IN" sz="2400" dirty="0"/>
              <a:t>'</a:t>
            </a:r>
            <a:r>
              <a:rPr lang="vi-VN" sz="2400" dirty="0"/>
              <a:t>parāṇi |</a:t>
            </a:r>
            <a:endParaRPr lang="vi-VN" sz="2400" dirty="0"/>
          </a:p>
          <a:p>
            <a:r>
              <a:rPr lang="vi-VN" sz="2400" dirty="0"/>
              <a:t>tathā śarīrāṇi vihāya jīrṇāni |</a:t>
            </a:r>
            <a:endParaRPr lang="vi-VN" sz="2400" dirty="0"/>
          </a:p>
          <a:p>
            <a:r>
              <a:rPr lang="vi-VN" sz="2400" dirty="0"/>
              <a:t>anyani saṁyāti navāni dehī ||2-22||</a:t>
            </a:r>
            <a:endParaRPr lang="vi-VN" sz="2400" dirty="0"/>
          </a:p>
          <a:p>
            <a:endParaRPr lang="vi-VN" sz="2400" dirty="0"/>
          </a:p>
          <a:p>
            <a:r>
              <a:rPr lang="vi-VN" sz="2400" dirty="0"/>
              <a:t>vāsāmsi jīrṇāni yathā vihāya|</a:t>
            </a:r>
            <a:endParaRPr lang="vi-VN" sz="2400" dirty="0"/>
          </a:p>
          <a:p>
            <a:r>
              <a:rPr lang="vi-VN" sz="2400" dirty="0"/>
              <a:t>navāni gṛhṇāti naraḥ aparāṇi |</a:t>
            </a:r>
            <a:endParaRPr lang="vi-VN" sz="2400" dirty="0"/>
          </a:p>
          <a:p>
            <a:r>
              <a:rPr lang="vi-VN" sz="2400" dirty="0"/>
              <a:t>tathā śarīrāṇi vihāya jīrṇāni |</a:t>
            </a:r>
            <a:endParaRPr lang="vi-VN" sz="2400" dirty="0"/>
          </a:p>
          <a:p>
            <a:r>
              <a:rPr lang="vi-VN" sz="2400" dirty="0"/>
              <a:t>anyani sam-yati navāni dehī ||</a:t>
            </a:r>
            <a:endParaRPr lang="vi-VN" sz="2400" dirty="0"/>
          </a:p>
          <a:p>
            <a:endParaRPr lang="vi-VN" sz="2400" dirty="0"/>
          </a:p>
          <a:p>
            <a:r>
              <a:rPr lang="vi-VN" sz="2000" b="1" dirty="0"/>
              <a:t>The indweller gives up the worn-out body in favor of a new body just like a man throws off the old garment for a new garment. </a:t>
            </a:r>
            <a:endParaRPr lang="vi-VN" sz="2000" b="1"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67056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1"/>
            <a:ext cx="6781800" cy="4893647"/>
          </a:xfrm>
          <a:prstGeom prst="rect">
            <a:avLst/>
          </a:prstGeom>
        </p:spPr>
        <p:txBody>
          <a:bodyPr wrap="square">
            <a:spAutoFit/>
          </a:bodyPr>
          <a:lstStyle/>
          <a:p>
            <a:r>
              <a:rPr lang="vi-VN" sz="2400" dirty="0"/>
              <a:t>nainaṁ c̣indanti śastrāṇi nainaṁ dahati pāvakaḥ |</a:t>
            </a:r>
            <a:endParaRPr lang="vi-VN" sz="2400" dirty="0"/>
          </a:p>
          <a:p>
            <a:r>
              <a:rPr lang="vi-VN" sz="2400" dirty="0"/>
              <a:t>na cainaṁ kledayantyāpo na śoṣayati mārutaḥ ||2-23||</a:t>
            </a:r>
            <a:endParaRPr lang="vi-VN" sz="2400" dirty="0"/>
          </a:p>
          <a:p>
            <a:endParaRPr lang="vi-VN" sz="2400" dirty="0"/>
          </a:p>
          <a:p>
            <a:r>
              <a:rPr lang="vi-VN" sz="2400" dirty="0"/>
              <a:t>na enam c̣indanti śastrāṇi   na enam dahati pāvakaḥ |</a:t>
            </a:r>
            <a:endParaRPr lang="vi-VN" sz="2400" dirty="0"/>
          </a:p>
          <a:p>
            <a:r>
              <a:rPr lang="vi-VN" sz="2400" dirty="0"/>
              <a:t>na ca enam kledayanti āpaḥ   na śoṣayati mārutaḥ ||</a:t>
            </a:r>
            <a:endParaRPr lang="vi-VN" sz="2400" dirty="0"/>
          </a:p>
          <a:p>
            <a:endParaRPr lang="vi-VN" sz="2400" dirty="0"/>
          </a:p>
          <a:p>
            <a:r>
              <a:rPr lang="vi-VN" sz="2400" b="1" dirty="0"/>
              <a:t>The weapons cannot destruct It, the fire cannot burn It, water does not wet It, and air cannot dry It. </a:t>
            </a:r>
            <a:endParaRPr lang="vi-VN" sz="2400" b="1"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64008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0"/>
            <a:ext cx="6477000" cy="5016758"/>
          </a:xfrm>
          <a:prstGeom prst="rect">
            <a:avLst/>
          </a:prstGeom>
        </p:spPr>
        <p:txBody>
          <a:bodyPr wrap="square">
            <a:spAutoFit/>
          </a:bodyPr>
          <a:lstStyle/>
          <a:p>
            <a:r>
              <a:rPr lang="vi-VN" sz="2400" dirty="0"/>
              <a:t>acc̣edyo</a:t>
            </a:r>
            <a:r>
              <a:rPr lang="hi-IN" sz="2400" dirty="0"/>
              <a:t>'</a:t>
            </a:r>
            <a:r>
              <a:rPr lang="vi-VN" sz="2400" dirty="0"/>
              <a:t>yamadāhyo</a:t>
            </a:r>
            <a:r>
              <a:rPr lang="hi-IN" sz="2400" dirty="0"/>
              <a:t>'</a:t>
            </a:r>
            <a:r>
              <a:rPr lang="vi-VN" sz="2400" dirty="0"/>
              <a:t>yaṁ akledyo</a:t>
            </a:r>
            <a:r>
              <a:rPr lang="en-US" sz="2400" dirty="0"/>
              <a:t>’</a:t>
            </a:r>
            <a:r>
              <a:rPr lang="vi-VN" sz="2400" dirty="0"/>
              <a:t>śoṣya eva ca |</a:t>
            </a:r>
            <a:endParaRPr lang="vi-VN" sz="2400" dirty="0"/>
          </a:p>
          <a:p>
            <a:r>
              <a:rPr lang="vi-VN" sz="2400" dirty="0"/>
              <a:t>nityaḥ sarvagataḥ sthāṇuḥ acalo</a:t>
            </a:r>
            <a:r>
              <a:rPr lang="hi-IN" sz="2400" dirty="0"/>
              <a:t>'</a:t>
            </a:r>
            <a:r>
              <a:rPr lang="vi-VN" sz="2400" dirty="0"/>
              <a:t>yaṁ sanātanaḥ ||2-24||</a:t>
            </a:r>
            <a:endParaRPr lang="vi-VN" sz="2400" dirty="0"/>
          </a:p>
          <a:p>
            <a:endParaRPr lang="vi-VN" sz="1200" dirty="0"/>
          </a:p>
          <a:p>
            <a:r>
              <a:rPr lang="vi-VN" sz="2400" dirty="0"/>
              <a:t>a-c̣edyaḥ ayam a-dāhyaḥ ayam a-kledyaḥ a-śoṣyaḥ eva ca |</a:t>
            </a:r>
            <a:endParaRPr lang="vi-VN" sz="2400" dirty="0"/>
          </a:p>
          <a:p>
            <a:r>
              <a:rPr lang="vi-VN" sz="2400" dirty="0"/>
              <a:t>nityaḥ sarva-gataḥ sthāṇuḥ a-calaḥ ayam sanātanaḥ ||</a:t>
            </a:r>
            <a:endParaRPr lang="vi-VN" sz="2400" dirty="0"/>
          </a:p>
          <a:p>
            <a:endParaRPr lang="vi-VN" sz="1200" dirty="0"/>
          </a:p>
          <a:p>
            <a:r>
              <a:rPr lang="vi-VN" sz="2400" b="1" dirty="0"/>
              <a:t>It cannot be sliced, It cannot be burnt, It cannot be wetted, and It cannot be dried; It is eternal, all pervading, stationary, immovable and everlasting.</a:t>
            </a:r>
            <a:endParaRPr lang="vi-VN" sz="2400" b="1"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6477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0"/>
            <a:ext cx="6629400" cy="4524315"/>
          </a:xfrm>
          <a:prstGeom prst="rect">
            <a:avLst/>
          </a:prstGeom>
        </p:spPr>
        <p:txBody>
          <a:bodyPr wrap="square">
            <a:spAutoFit/>
          </a:bodyPr>
          <a:lstStyle/>
          <a:p>
            <a:r>
              <a:rPr lang="vi-VN" sz="2400" dirty="0"/>
              <a:t>avyakto</a:t>
            </a:r>
            <a:r>
              <a:rPr lang="hi-IN" sz="2400" dirty="0"/>
              <a:t>'</a:t>
            </a:r>
            <a:r>
              <a:rPr lang="vi-VN" sz="2400" dirty="0"/>
              <a:t>yamacintyo</a:t>
            </a:r>
            <a:r>
              <a:rPr lang="hi-IN" sz="2400" dirty="0"/>
              <a:t>'</a:t>
            </a:r>
            <a:r>
              <a:rPr lang="vi-VN" sz="2400" dirty="0"/>
              <a:t>yaṁ avikāryo</a:t>
            </a:r>
            <a:r>
              <a:rPr lang="hi-IN" sz="2400" dirty="0"/>
              <a:t>'</a:t>
            </a:r>
            <a:r>
              <a:rPr lang="vi-VN" sz="2400" dirty="0"/>
              <a:t>yamucyate |</a:t>
            </a:r>
            <a:endParaRPr lang="vi-VN" sz="2400" dirty="0"/>
          </a:p>
          <a:p>
            <a:r>
              <a:rPr lang="vi-VN" sz="2400" dirty="0"/>
              <a:t>tasmādevaṁ viditvainaṁ nānu śocitumarhasi ||2-25||</a:t>
            </a:r>
            <a:endParaRPr lang="en-US" sz="2400" dirty="0"/>
          </a:p>
          <a:p>
            <a:endParaRPr lang="vi-VN" sz="2400" dirty="0"/>
          </a:p>
          <a:p>
            <a:r>
              <a:rPr lang="vi-VN" sz="2400" dirty="0"/>
              <a:t>a-vyaktaḥ ayam a-cintyaḥ ayam   a-vikāryaḥ ayam ucyate |</a:t>
            </a:r>
            <a:endParaRPr lang="vi-VN" sz="2400" dirty="0"/>
          </a:p>
          <a:p>
            <a:r>
              <a:rPr lang="vi-VN" sz="2400" dirty="0"/>
              <a:t>tasmāt evam viditvā enam   na anu-śocitum arhasi ||</a:t>
            </a:r>
            <a:endParaRPr lang="vi-VN" sz="2400" dirty="0"/>
          </a:p>
          <a:p>
            <a:endParaRPr lang="vi-VN" sz="2400" dirty="0"/>
          </a:p>
          <a:p>
            <a:r>
              <a:rPr lang="vi-VN" sz="2400" b="1" dirty="0"/>
              <a:t>It is said to be unmanifest, unponderable, unmodifiable; knowing It thus, may you not grieve.</a:t>
            </a:r>
            <a:endParaRPr lang="vi-VN" sz="2400" b="1"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67818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28600" y="209551"/>
            <a:ext cx="6781800" cy="4893647"/>
          </a:xfrm>
          <a:prstGeom prst="rect">
            <a:avLst/>
          </a:prstGeom>
        </p:spPr>
        <p:txBody>
          <a:bodyPr wrap="square">
            <a:spAutoFit/>
          </a:bodyPr>
          <a:lstStyle/>
          <a:p>
            <a:r>
              <a:rPr lang="vi-VN" sz="2400" dirty="0"/>
              <a:t>atha cainaṁ nityajātaṁ nityaṁ vā manyase mṛtam |</a:t>
            </a:r>
            <a:endParaRPr lang="vi-VN" sz="2400" dirty="0"/>
          </a:p>
          <a:p>
            <a:r>
              <a:rPr lang="vi-VN" sz="2400" dirty="0"/>
              <a:t>tathāpi tvaṁ Mahābāho! naivaṁ śocitumarhasi ||2-26||</a:t>
            </a:r>
            <a:endParaRPr lang="vi-VN" sz="2400" dirty="0"/>
          </a:p>
          <a:p>
            <a:endParaRPr lang="vi-VN" sz="2400" dirty="0"/>
          </a:p>
          <a:p>
            <a:r>
              <a:rPr lang="vi-VN" sz="2400" dirty="0"/>
              <a:t>atha ca enam nitya-jātam nityam vā manyase mṛtam |</a:t>
            </a:r>
            <a:endParaRPr lang="vi-VN" sz="2400" dirty="0"/>
          </a:p>
          <a:p>
            <a:r>
              <a:rPr lang="vi-VN" sz="2400" dirty="0"/>
              <a:t>tathāpi tvaṁ Mahā-bāho na evam śocitum arhasi ||</a:t>
            </a:r>
            <a:endParaRPr lang="vi-VN" sz="2400" dirty="0"/>
          </a:p>
          <a:p>
            <a:endParaRPr lang="vi-VN" sz="2400" dirty="0"/>
          </a:p>
          <a:p>
            <a:r>
              <a:rPr lang="vi-VN" sz="2400" b="1" dirty="0"/>
              <a:t>Even if you should think It to be ever born or ever dying, then also you have no reason, to grieve, Oh! Mahābāhu.</a:t>
            </a:r>
            <a:endParaRPr lang="vi-VN" sz="2400" b="1"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1"/>
            <a:ext cx="8763000" cy="3970318"/>
          </a:xfrm>
          <a:prstGeom prst="rect">
            <a:avLst/>
          </a:prstGeom>
        </p:spPr>
        <p:txBody>
          <a:bodyPr wrap="square">
            <a:spAutoFit/>
          </a:bodyPr>
          <a:lstStyle/>
          <a:p>
            <a:r>
              <a:rPr lang="vi-VN" sz="2800" dirty="0"/>
              <a:t>jātasya hi dhruvo mṛtyuḥ dhruvaṁ janma mṛtasya ca |</a:t>
            </a:r>
            <a:endParaRPr lang="vi-VN" sz="2800" dirty="0"/>
          </a:p>
          <a:p>
            <a:r>
              <a:rPr lang="vi-VN" sz="2800" dirty="0"/>
              <a:t>tasmādaparihārye</a:t>
            </a:r>
            <a:r>
              <a:rPr lang="hi-IN" sz="2800" dirty="0"/>
              <a:t>'</a:t>
            </a:r>
            <a:r>
              <a:rPr lang="vi-VN" sz="2800" dirty="0"/>
              <a:t>rthe na tvaṁ śocitumarhasi ||2-27||</a:t>
            </a:r>
            <a:endParaRPr lang="vi-VN" sz="2800" dirty="0"/>
          </a:p>
          <a:p>
            <a:endParaRPr lang="vi-VN" sz="2800" dirty="0"/>
          </a:p>
          <a:p>
            <a:r>
              <a:rPr lang="vi-VN" sz="2800" dirty="0"/>
              <a:t>jātasya hi dhruvaḥ mṛtyuḥ   dhruvam janmaḥ mṛtasya ca |</a:t>
            </a:r>
            <a:endParaRPr lang="vi-VN" sz="2800" dirty="0"/>
          </a:p>
          <a:p>
            <a:r>
              <a:rPr lang="vi-VN" sz="2800" dirty="0"/>
              <a:t>tasmāt aparihārye arthe   na tvam śocitum arhasi ||</a:t>
            </a:r>
            <a:endParaRPr lang="vi-VN" sz="2800" dirty="0"/>
          </a:p>
          <a:p>
            <a:endParaRPr lang="vi-VN" sz="2800" dirty="0"/>
          </a:p>
          <a:p>
            <a:r>
              <a:rPr lang="vi-VN" sz="2800" b="1" dirty="0"/>
              <a:t>A birth guarantees death and death guarantees a birth; so the inevitable is not worthy of your grief.</a:t>
            </a:r>
            <a:endParaRPr lang="vi-VN" sz="2800" b="1"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0"/>
            <a:ext cx="8763000" cy="4524315"/>
          </a:xfrm>
          <a:prstGeom prst="rect">
            <a:avLst/>
          </a:prstGeom>
        </p:spPr>
        <p:txBody>
          <a:bodyPr wrap="square">
            <a:spAutoFit/>
          </a:bodyPr>
          <a:lstStyle/>
          <a:p>
            <a:r>
              <a:rPr lang="en-US" sz="3200" dirty="0" err="1"/>
              <a:t>avyaktādīni</a:t>
            </a:r>
            <a:r>
              <a:rPr lang="en-US" sz="3200" dirty="0"/>
              <a:t> </a:t>
            </a:r>
            <a:r>
              <a:rPr lang="en-US" sz="3200" dirty="0" err="1"/>
              <a:t>bhūtāni</a:t>
            </a:r>
            <a:r>
              <a:rPr lang="en-US" sz="3200" dirty="0"/>
              <a:t> </a:t>
            </a:r>
            <a:r>
              <a:rPr lang="en-US" sz="3200" dirty="0" err="1"/>
              <a:t>vyaktamadhyāni</a:t>
            </a:r>
            <a:r>
              <a:rPr lang="en-US" sz="3200" dirty="0"/>
              <a:t> </a:t>
            </a:r>
            <a:r>
              <a:rPr lang="en-US" sz="3200" dirty="0" err="1"/>
              <a:t>Bhārata</a:t>
            </a:r>
            <a:r>
              <a:rPr lang="en-US" sz="3200" dirty="0"/>
              <a:t> |</a:t>
            </a:r>
            <a:endParaRPr lang="en-US" sz="3200" dirty="0"/>
          </a:p>
          <a:p>
            <a:r>
              <a:rPr lang="en-US" sz="3200" dirty="0" err="1"/>
              <a:t>avyaktanidhanānyeva</a:t>
            </a:r>
            <a:r>
              <a:rPr lang="en-US" sz="3200" dirty="0"/>
              <a:t> </a:t>
            </a:r>
            <a:r>
              <a:rPr lang="en-US" sz="3200" dirty="0" err="1"/>
              <a:t>tatra</a:t>
            </a:r>
            <a:r>
              <a:rPr lang="en-US" sz="3200" dirty="0"/>
              <a:t> </a:t>
            </a:r>
            <a:r>
              <a:rPr lang="en-US" sz="3200" dirty="0" err="1"/>
              <a:t>ka</a:t>
            </a:r>
            <a:r>
              <a:rPr lang="en-US" sz="3200" dirty="0"/>
              <a:t>̄ </a:t>
            </a:r>
            <a:r>
              <a:rPr lang="en-US" sz="3200" dirty="0" err="1"/>
              <a:t>paridevana</a:t>
            </a:r>
            <a:r>
              <a:rPr lang="en-US" sz="3200" dirty="0"/>
              <a:t> ||2-28||</a:t>
            </a:r>
            <a:endParaRPr lang="en-US" sz="3200" dirty="0"/>
          </a:p>
          <a:p>
            <a:endParaRPr lang="en-US" sz="3200" dirty="0"/>
          </a:p>
          <a:p>
            <a:r>
              <a:rPr lang="en-US" sz="3200" dirty="0" err="1"/>
              <a:t>avyakta</a:t>
            </a:r>
            <a:r>
              <a:rPr lang="en-US" sz="3200" dirty="0"/>
              <a:t> </a:t>
            </a:r>
            <a:r>
              <a:rPr lang="en-US" sz="3200" dirty="0" err="1"/>
              <a:t>ādīni</a:t>
            </a:r>
            <a:r>
              <a:rPr lang="en-US" sz="3200" dirty="0"/>
              <a:t> </a:t>
            </a:r>
            <a:r>
              <a:rPr lang="en-US" sz="3200" dirty="0" err="1"/>
              <a:t>bhūtāni</a:t>
            </a:r>
            <a:r>
              <a:rPr lang="en-US" sz="3200" dirty="0"/>
              <a:t>   </a:t>
            </a:r>
            <a:r>
              <a:rPr lang="en-US" sz="3200" dirty="0" err="1"/>
              <a:t>vyakta</a:t>
            </a:r>
            <a:r>
              <a:rPr lang="en-US" sz="3200" dirty="0"/>
              <a:t> </a:t>
            </a:r>
            <a:r>
              <a:rPr lang="en-US" sz="3200" dirty="0" err="1"/>
              <a:t>madhyāni</a:t>
            </a:r>
            <a:r>
              <a:rPr lang="en-US" sz="3200" dirty="0"/>
              <a:t> </a:t>
            </a:r>
            <a:r>
              <a:rPr lang="en-US" sz="3200" dirty="0" err="1"/>
              <a:t>Bhārata</a:t>
            </a:r>
            <a:r>
              <a:rPr lang="en-US" sz="3200" dirty="0"/>
              <a:t> |</a:t>
            </a:r>
            <a:endParaRPr lang="en-US" sz="3200" dirty="0"/>
          </a:p>
          <a:p>
            <a:r>
              <a:rPr lang="en-US" sz="3200" dirty="0" err="1"/>
              <a:t>avyakta</a:t>
            </a:r>
            <a:r>
              <a:rPr lang="en-US" sz="3200" dirty="0"/>
              <a:t> </a:t>
            </a:r>
            <a:r>
              <a:rPr lang="en-US" sz="3200" dirty="0" err="1"/>
              <a:t>nidhanāni</a:t>
            </a:r>
            <a:r>
              <a:rPr lang="en-US" sz="3200" dirty="0"/>
              <a:t> </a:t>
            </a:r>
            <a:r>
              <a:rPr lang="en-US" sz="3200" dirty="0" err="1"/>
              <a:t>eva</a:t>
            </a:r>
            <a:r>
              <a:rPr lang="en-US" sz="3200" dirty="0"/>
              <a:t>   </a:t>
            </a:r>
            <a:r>
              <a:rPr lang="en-US" sz="3200" dirty="0" err="1"/>
              <a:t>tatra</a:t>
            </a:r>
            <a:r>
              <a:rPr lang="en-US" sz="3200" dirty="0"/>
              <a:t> </a:t>
            </a:r>
            <a:r>
              <a:rPr lang="en-US" sz="3200" dirty="0" err="1"/>
              <a:t>ka</a:t>
            </a:r>
            <a:r>
              <a:rPr lang="en-US" sz="3200" dirty="0"/>
              <a:t>̄ </a:t>
            </a:r>
            <a:r>
              <a:rPr lang="en-US" sz="3200" dirty="0" err="1"/>
              <a:t>pari-devana</a:t>
            </a:r>
            <a:r>
              <a:rPr lang="en-US" sz="3200" dirty="0"/>
              <a:t> ||</a:t>
            </a:r>
            <a:endParaRPr lang="en-US" sz="3200" dirty="0"/>
          </a:p>
          <a:p>
            <a:endParaRPr lang="en-US" sz="3200" dirty="0"/>
          </a:p>
          <a:p>
            <a:r>
              <a:rPr lang="en-US" sz="3200" b="1" dirty="0"/>
              <a:t>Arjuna! The beings are of the nature of un-manifest beginning, manifested middle and un-manifest end; so then why this anguish? </a:t>
            </a:r>
            <a:endParaRPr lang="en-US" sz="32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92922"/>
            <a:ext cx="8610600" cy="4093428"/>
          </a:xfrm>
          <a:prstGeom prst="rect">
            <a:avLst/>
          </a:prstGeom>
        </p:spPr>
        <p:txBody>
          <a:bodyPr wrap="square">
            <a:spAutoFit/>
          </a:bodyPr>
          <a:lstStyle/>
          <a:p>
            <a:r>
              <a:rPr lang="hi-IN" sz="2000" dirty="0">
                <a:solidFill>
                  <a:srgbClr val="000000"/>
                </a:solidFill>
                <a:latin typeface="Kokila" panose="020B0604020202020204" pitchFamily="34" charset="0"/>
                <a:cs typeface="Kokila" panose="020B0604020202020204" pitchFamily="34" charset="0"/>
              </a:rPr>
              <a:t>प्   </a:t>
            </a:r>
            <a:r>
              <a:rPr lang="en-US" sz="2000" dirty="0">
                <a:solidFill>
                  <a:srgbClr val="000000"/>
                </a:solidFill>
                <a:latin typeface="Kokila" panose="020B0604020202020204" pitchFamily="34" charset="0"/>
                <a:cs typeface="Kokila" panose="020B0604020202020204" pitchFamily="34" charset="0"/>
              </a:rPr>
              <a:t>                                </a:t>
            </a:r>
            <a:r>
              <a:rPr lang="hi-IN" sz="2000" dirty="0">
                <a:solidFill>
                  <a:srgbClr val="000000"/>
                </a:solidFill>
                <a:latin typeface="Kokila" panose="020B0604020202020204" pitchFamily="34" charset="0"/>
                <a:cs typeface="Kokila" panose="020B0604020202020204" pitchFamily="34" charset="0"/>
              </a:rPr>
              <a:t>फ्</a:t>
            </a:r>
            <a:r>
              <a:rPr lang="en-US" sz="2000" dirty="0">
                <a:solidFill>
                  <a:srgbClr val="000000"/>
                </a:solidFill>
                <a:latin typeface="Kokila" panose="020B0604020202020204" pitchFamily="34" charset="0"/>
                <a:cs typeface="Kokila" panose="020B0604020202020204" pitchFamily="34" charset="0"/>
              </a:rPr>
              <a:t>               </a:t>
            </a:r>
            <a:r>
              <a:rPr lang="hi-IN" sz="2000" dirty="0">
                <a:solidFill>
                  <a:srgbClr val="000000"/>
                </a:solidFill>
                <a:latin typeface="Kokila" panose="020B0604020202020204" pitchFamily="34" charset="0"/>
                <a:cs typeface="Kokila" panose="020B0604020202020204" pitchFamily="34" charset="0"/>
              </a:rPr>
              <a:t>  </a:t>
            </a:r>
            <a:r>
              <a:rPr lang="en-US" sz="2000" dirty="0">
                <a:solidFill>
                  <a:srgbClr val="000000"/>
                </a:solidFill>
                <a:latin typeface="Kokila" panose="020B0604020202020204" pitchFamily="34" charset="0"/>
                <a:cs typeface="Kokila" panose="020B0604020202020204" pitchFamily="34" charset="0"/>
              </a:rPr>
              <a:t>     </a:t>
            </a:r>
            <a:r>
              <a:rPr lang="hi-IN" sz="2000" dirty="0">
                <a:solidFill>
                  <a:srgbClr val="000000"/>
                </a:solidFill>
                <a:latin typeface="Kokila" panose="020B0604020202020204" pitchFamily="34" charset="0"/>
                <a:cs typeface="Kokila" panose="020B0604020202020204" pitchFamily="34" charset="0"/>
              </a:rPr>
              <a:t> </a:t>
            </a:r>
            <a:r>
              <a:rPr lang="en-US" sz="2000" dirty="0">
                <a:solidFill>
                  <a:srgbClr val="000000"/>
                </a:solidFill>
                <a:latin typeface="Kokila" panose="020B0604020202020204" pitchFamily="34" charset="0"/>
                <a:cs typeface="Kokila" panose="020B0604020202020204" pitchFamily="34" charset="0"/>
              </a:rPr>
              <a:t>            </a:t>
            </a:r>
            <a:r>
              <a:rPr lang="hi-IN" sz="2000" dirty="0">
                <a:solidFill>
                  <a:srgbClr val="000000"/>
                </a:solidFill>
                <a:latin typeface="Kokila" panose="020B0604020202020204" pitchFamily="34" charset="0"/>
                <a:cs typeface="Kokila" panose="020B0604020202020204" pitchFamily="34" charset="0"/>
              </a:rPr>
              <a:t>ब्</a:t>
            </a:r>
            <a:r>
              <a:rPr lang="en-US" sz="2000" dirty="0">
                <a:solidFill>
                  <a:srgbClr val="000000"/>
                </a:solidFill>
                <a:latin typeface="Kokila" panose="020B0604020202020204" pitchFamily="34" charset="0"/>
                <a:cs typeface="Kokila" panose="020B0604020202020204" pitchFamily="34" charset="0"/>
              </a:rPr>
              <a:t>               </a:t>
            </a:r>
            <a:r>
              <a:rPr lang="hi-IN" sz="2000" dirty="0">
                <a:solidFill>
                  <a:srgbClr val="000000"/>
                </a:solidFill>
                <a:latin typeface="Kokila" panose="020B0604020202020204" pitchFamily="34" charset="0"/>
                <a:cs typeface="Kokila" panose="020B0604020202020204" pitchFamily="34" charset="0"/>
              </a:rPr>
              <a:t>    </a:t>
            </a:r>
            <a:r>
              <a:rPr lang="en-US" sz="2000" dirty="0">
                <a:solidFill>
                  <a:srgbClr val="000000"/>
                </a:solidFill>
                <a:latin typeface="Kokila" panose="020B0604020202020204" pitchFamily="34" charset="0"/>
                <a:cs typeface="Kokila" panose="020B0604020202020204" pitchFamily="34" charset="0"/>
              </a:rPr>
              <a:t>                 </a:t>
            </a:r>
            <a:r>
              <a:rPr lang="hi-IN" sz="2000" dirty="0">
                <a:solidFill>
                  <a:srgbClr val="000000"/>
                </a:solidFill>
                <a:latin typeface="Kokila" panose="020B0604020202020204" pitchFamily="34" charset="0"/>
                <a:cs typeface="Kokila" panose="020B0604020202020204" pitchFamily="34" charset="0"/>
              </a:rPr>
              <a:t>भ्</a:t>
            </a:r>
            <a:r>
              <a:rPr lang="en-US" sz="2000" dirty="0">
                <a:solidFill>
                  <a:srgbClr val="000000"/>
                </a:solidFill>
                <a:latin typeface="Kokila" panose="020B0604020202020204" pitchFamily="34" charset="0"/>
                <a:cs typeface="Kokila" panose="020B0604020202020204" pitchFamily="34" charset="0"/>
              </a:rPr>
              <a:t>               </a:t>
            </a:r>
            <a:r>
              <a:rPr lang="hi-IN" sz="2000" dirty="0">
                <a:solidFill>
                  <a:srgbClr val="000000"/>
                </a:solidFill>
                <a:latin typeface="Kokila" panose="020B0604020202020204" pitchFamily="34" charset="0"/>
                <a:cs typeface="Kokila" panose="020B0604020202020204" pitchFamily="34" charset="0"/>
              </a:rPr>
              <a:t>   </a:t>
            </a:r>
            <a:r>
              <a:rPr lang="en-US" sz="2000" dirty="0">
                <a:solidFill>
                  <a:srgbClr val="000000"/>
                </a:solidFill>
                <a:latin typeface="Kokila" panose="020B0604020202020204" pitchFamily="34" charset="0"/>
                <a:cs typeface="Kokila" panose="020B0604020202020204" pitchFamily="34" charset="0"/>
              </a:rPr>
              <a:t>                 </a:t>
            </a:r>
            <a:r>
              <a:rPr lang="hi-IN" sz="2000" dirty="0">
                <a:solidFill>
                  <a:srgbClr val="000000"/>
                </a:solidFill>
                <a:latin typeface="Kokila" panose="020B0604020202020204" pitchFamily="34" charset="0"/>
                <a:cs typeface="Kokila" panose="020B0604020202020204" pitchFamily="34" charset="0"/>
              </a:rPr>
              <a:t>म्</a:t>
            </a:r>
            <a:endParaRPr lang="en-US" sz="2000" dirty="0">
              <a:solidFill>
                <a:srgbClr val="000000"/>
              </a:solidFill>
              <a:latin typeface="Kokila" panose="020B0604020202020204" pitchFamily="34" charset="0"/>
              <a:cs typeface="Kokila" panose="020B0604020202020204" pitchFamily="34" charset="0"/>
            </a:endParaRPr>
          </a:p>
          <a:p>
            <a:endParaRPr lang="en-US" sz="2000" dirty="0">
              <a:solidFill>
                <a:srgbClr val="000000"/>
              </a:solidFill>
              <a:latin typeface="Kokila" panose="020B0604020202020204" pitchFamily="34" charset="0"/>
              <a:cs typeface="Kokila" panose="020B0604020202020204" pitchFamily="34" charset="0"/>
            </a:endParaRPr>
          </a:p>
          <a:p>
            <a:r>
              <a:rPr lang="en-US" sz="4000" dirty="0" err="1">
                <a:solidFill>
                  <a:srgbClr val="000000"/>
                </a:solidFill>
                <a:latin typeface="Calibri" panose="020F0502020204030204" pitchFamily="34" charset="0"/>
                <a:cs typeface="Calibri" panose="020F0502020204030204" pitchFamily="34" charset="0"/>
              </a:rPr>
              <a:t>p,P</a:t>
            </a:r>
            <a:r>
              <a:rPr lang="en-US" sz="4000" dirty="0">
                <a:solidFill>
                  <a:srgbClr val="000000"/>
                </a:solidFill>
                <a:latin typeface="Calibri" panose="020F0502020204030204" pitchFamily="34" charset="0"/>
                <a:cs typeface="Calibri" panose="020F0502020204030204" pitchFamily="34" charset="0"/>
              </a:rPr>
              <a:t>     </a:t>
            </a:r>
            <a:r>
              <a:rPr lang="en-US" sz="4000" dirty="0" err="1">
                <a:solidFill>
                  <a:srgbClr val="000000"/>
                </a:solidFill>
                <a:latin typeface="Calibri" panose="020F0502020204030204" pitchFamily="34" charset="0"/>
                <a:cs typeface="Calibri" panose="020F0502020204030204" pitchFamily="34" charset="0"/>
              </a:rPr>
              <a:t>ph,Ph</a:t>
            </a:r>
            <a:r>
              <a:rPr lang="en-US" sz="4000" dirty="0">
                <a:solidFill>
                  <a:srgbClr val="000000"/>
                </a:solidFill>
                <a:latin typeface="Calibri" panose="020F0502020204030204" pitchFamily="34" charset="0"/>
                <a:cs typeface="Calibri" panose="020F0502020204030204" pitchFamily="34" charset="0"/>
              </a:rPr>
              <a:t>       </a:t>
            </a:r>
            <a:r>
              <a:rPr lang="en-US" sz="4000" dirty="0" err="1">
                <a:solidFill>
                  <a:srgbClr val="000000"/>
                </a:solidFill>
                <a:latin typeface="Calibri" panose="020F0502020204030204" pitchFamily="34" charset="0"/>
                <a:cs typeface="Calibri" panose="020F0502020204030204" pitchFamily="34" charset="0"/>
              </a:rPr>
              <a:t>b,B</a:t>
            </a:r>
            <a:r>
              <a:rPr lang="en-US" sz="4000" dirty="0">
                <a:solidFill>
                  <a:srgbClr val="000000"/>
                </a:solidFill>
                <a:latin typeface="Calibri" panose="020F0502020204030204" pitchFamily="34" charset="0"/>
                <a:cs typeface="Calibri" panose="020F0502020204030204" pitchFamily="34" charset="0"/>
              </a:rPr>
              <a:t>        </a:t>
            </a:r>
            <a:r>
              <a:rPr lang="en-US" sz="4000" dirty="0" err="1">
                <a:solidFill>
                  <a:srgbClr val="000000"/>
                </a:solidFill>
                <a:latin typeface="Calibri" panose="020F0502020204030204" pitchFamily="34" charset="0"/>
                <a:cs typeface="Calibri" panose="020F0502020204030204" pitchFamily="34" charset="0"/>
              </a:rPr>
              <a:t>bh,Bh</a:t>
            </a:r>
            <a:r>
              <a:rPr lang="en-US" sz="4000" dirty="0">
                <a:solidFill>
                  <a:srgbClr val="000000"/>
                </a:solidFill>
                <a:latin typeface="Calibri" panose="020F0502020204030204" pitchFamily="34" charset="0"/>
                <a:cs typeface="Calibri" panose="020F0502020204030204" pitchFamily="34" charset="0"/>
              </a:rPr>
              <a:t>        </a:t>
            </a:r>
            <a:r>
              <a:rPr lang="en-US" sz="4000" dirty="0" err="1">
                <a:solidFill>
                  <a:srgbClr val="000000"/>
                </a:solidFill>
                <a:latin typeface="Calibri" panose="020F0502020204030204" pitchFamily="34" charset="0"/>
                <a:cs typeface="Calibri" panose="020F0502020204030204" pitchFamily="34" charset="0"/>
              </a:rPr>
              <a:t>m,M</a:t>
            </a:r>
            <a:endParaRPr lang="en-US" sz="4000" dirty="0">
              <a:solidFill>
                <a:srgbClr val="000000"/>
              </a:solidFill>
              <a:latin typeface="Calibri" panose="020F0502020204030204" pitchFamily="34" charset="0"/>
              <a:cs typeface="Calibri" panose="020F0502020204030204" pitchFamily="34" charset="0"/>
            </a:endParaRPr>
          </a:p>
          <a:p>
            <a:endParaRPr lang="en-US" sz="2000" dirty="0">
              <a:solidFill>
                <a:srgbClr val="000000"/>
              </a:solidFill>
              <a:latin typeface="Kokila" panose="020B0604020202020204" pitchFamily="34" charset="0"/>
              <a:cs typeface="Kokila" panose="020B0604020202020204" pitchFamily="34" charset="0"/>
            </a:endParaRPr>
          </a:p>
          <a:p>
            <a:endParaRPr lang="en-US" sz="2000" dirty="0">
              <a:solidFill>
                <a:srgbClr val="000000"/>
              </a:solidFill>
              <a:latin typeface="Kokila" panose="020B0604020202020204" pitchFamily="34" charset="0"/>
              <a:cs typeface="Kokila" panose="020B0604020202020204" pitchFamily="34" charset="0"/>
            </a:endParaRPr>
          </a:p>
          <a:p>
            <a:r>
              <a:rPr lang="hi-IN" sz="2000" dirty="0">
                <a:solidFill>
                  <a:srgbClr val="000000"/>
                </a:solidFill>
                <a:latin typeface="Kokila" panose="020B0604020202020204" pitchFamily="34" charset="0"/>
                <a:cs typeface="Kokila" panose="020B0604020202020204" pitchFamily="34" charset="0"/>
              </a:rPr>
              <a:t>प     </a:t>
            </a:r>
            <a:r>
              <a:rPr lang="en-US" sz="2000" dirty="0">
                <a:solidFill>
                  <a:srgbClr val="000000"/>
                </a:solidFill>
                <a:latin typeface="Kokila" panose="020B0604020202020204" pitchFamily="34" charset="0"/>
                <a:cs typeface="Kokila" panose="020B0604020202020204" pitchFamily="34" charset="0"/>
              </a:rPr>
              <a:t>                              </a:t>
            </a:r>
            <a:r>
              <a:rPr lang="hi-IN" sz="2000" dirty="0">
                <a:solidFill>
                  <a:srgbClr val="000000"/>
                </a:solidFill>
                <a:latin typeface="Kokila" panose="020B0604020202020204" pitchFamily="34" charset="0"/>
                <a:cs typeface="Kokila" panose="020B0604020202020204" pitchFamily="34" charset="0"/>
              </a:rPr>
              <a:t>फ     </a:t>
            </a:r>
            <a:r>
              <a:rPr lang="en-US" sz="2000" dirty="0">
                <a:solidFill>
                  <a:srgbClr val="000000"/>
                </a:solidFill>
                <a:latin typeface="Kokila" panose="020B0604020202020204" pitchFamily="34" charset="0"/>
                <a:cs typeface="Kokila" panose="020B0604020202020204" pitchFamily="34" charset="0"/>
              </a:rPr>
              <a:t>                              </a:t>
            </a:r>
            <a:r>
              <a:rPr lang="hi-IN" sz="2000" dirty="0">
                <a:solidFill>
                  <a:srgbClr val="000000"/>
                </a:solidFill>
                <a:latin typeface="Kokila" panose="020B0604020202020204" pitchFamily="34" charset="0"/>
                <a:cs typeface="Kokila" panose="020B0604020202020204" pitchFamily="34" charset="0"/>
              </a:rPr>
              <a:t>ब     </a:t>
            </a:r>
            <a:r>
              <a:rPr lang="en-US" sz="2000" dirty="0">
                <a:solidFill>
                  <a:srgbClr val="000000"/>
                </a:solidFill>
                <a:latin typeface="Kokila" panose="020B0604020202020204" pitchFamily="34" charset="0"/>
                <a:cs typeface="Kokila" panose="020B0604020202020204" pitchFamily="34" charset="0"/>
              </a:rPr>
              <a:t>                               </a:t>
            </a:r>
            <a:r>
              <a:rPr lang="hi-IN" sz="2000" dirty="0">
                <a:solidFill>
                  <a:srgbClr val="000000"/>
                </a:solidFill>
                <a:latin typeface="Kokila" panose="020B0604020202020204" pitchFamily="34" charset="0"/>
                <a:cs typeface="Kokila" panose="020B0604020202020204" pitchFamily="34" charset="0"/>
              </a:rPr>
              <a:t>भ   </a:t>
            </a:r>
            <a:r>
              <a:rPr lang="en-US" sz="2000" dirty="0">
                <a:solidFill>
                  <a:srgbClr val="000000"/>
                </a:solidFill>
                <a:latin typeface="Kokila" panose="020B0604020202020204" pitchFamily="34" charset="0"/>
                <a:cs typeface="Kokila" panose="020B0604020202020204" pitchFamily="34" charset="0"/>
              </a:rPr>
              <a:t>                                </a:t>
            </a:r>
            <a:r>
              <a:rPr lang="hi-IN" sz="2000" dirty="0">
                <a:solidFill>
                  <a:srgbClr val="000000"/>
                </a:solidFill>
                <a:latin typeface="Kokila" panose="020B0604020202020204" pitchFamily="34" charset="0"/>
                <a:cs typeface="Kokila" panose="020B0604020202020204" pitchFamily="34" charset="0"/>
              </a:rPr>
              <a:t> म</a:t>
            </a:r>
            <a:endParaRPr lang="hi-IN" sz="2000" dirty="0">
              <a:solidFill>
                <a:srgbClr val="000000"/>
              </a:solidFill>
              <a:latin typeface="Kokila" panose="020B0604020202020204" pitchFamily="34" charset="0"/>
              <a:cs typeface="Kokila" panose="020B0604020202020204" pitchFamily="34" charset="0"/>
            </a:endParaRPr>
          </a:p>
          <a:p>
            <a:endParaRPr lang="en-US" sz="2000" dirty="0">
              <a:solidFill>
                <a:srgbClr val="000000"/>
              </a:solidFill>
              <a:latin typeface="Kokila" panose="020B0604020202020204" pitchFamily="34" charset="0"/>
              <a:cs typeface="Kokila" panose="020B0604020202020204" pitchFamily="34" charset="0"/>
            </a:endParaRPr>
          </a:p>
          <a:p>
            <a:r>
              <a:rPr lang="en-US" sz="4000" dirty="0" err="1">
                <a:solidFill>
                  <a:srgbClr val="000000"/>
                </a:solidFill>
                <a:latin typeface="Calibri" panose="020F0502020204030204" pitchFamily="34" charset="0"/>
                <a:cs typeface="Calibri" panose="020F0502020204030204" pitchFamily="34" charset="0"/>
              </a:rPr>
              <a:t>pa,Pa</a:t>
            </a:r>
            <a:r>
              <a:rPr lang="en-US" sz="4000" dirty="0">
                <a:solidFill>
                  <a:srgbClr val="000000"/>
                </a:solidFill>
                <a:latin typeface="Calibri" panose="020F0502020204030204" pitchFamily="34" charset="0"/>
                <a:cs typeface="Calibri" panose="020F0502020204030204" pitchFamily="34" charset="0"/>
              </a:rPr>
              <a:t>  </a:t>
            </a:r>
            <a:r>
              <a:rPr lang="en-US" sz="4000" dirty="0" err="1">
                <a:solidFill>
                  <a:srgbClr val="000000"/>
                </a:solidFill>
                <a:latin typeface="Calibri" panose="020F0502020204030204" pitchFamily="34" charset="0"/>
                <a:cs typeface="Calibri" panose="020F0502020204030204" pitchFamily="34" charset="0"/>
              </a:rPr>
              <a:t>pha,Pha</a:t>
            </a:r>
            <a:r>
              <a:rPr lang="en-US" sz="4000" dirty="0">
                <a:solidFill>
                  <a:srgbClr val="000000"/>
                </a:solidFill>
                <a:latin typeface="Calibri" panose="020F0502020204030204" pitchFamily="34" charset="0"/>
                <a:cs typeface="Calibri" panose="020F0502020204030204" pitchFamily="34" charset="0"/>
              </a:rPr>
              <a:t>  </a:t>
            </a:r>
            <a:r>
              <a:rPr lang="en-US" sz="4000" dirty="0" err="1">
                <a:solidFill>
                  <a:srgbClr val="000000"/>
                </a:solidFill>
                <a:latin typeface="Calibri" panose="020F0502020204030204" pitchFamily="34" charset="0"/>
                <a:cs typeface="Calibri" panose="020F0502020204030204" pitchFamily="34" charset="0"/>
              </a:rPr>
              <a:t>ba,Ba</a:t>
            </a:r>
            <a:r>
              <a:rPr lang="en-US" sz="4000" dirty="0">
                <a:solidFill>
                  <a:srgbClr val="000000"/>
                </a:solidFill>
                <a:latin typeface="Calibri" panose="020F0502020204030204" pitchFamily="34" charset="0"/>
                <a:cs typeface="Calibri" panose="020F0502020204030204" pitchFamily="34" charset="0"/>
              </a:rPr>
              <a:t>    </a:t>
            </a:r>
            <a:r>
              <a:rPr lang="en-US" sz="4000" dirty="0" err="1">
                <a:solidFill>
                  <a:srgbClr val="000000"/>
                </a:solidFill>
                <a:latin typeface="Calibri" panose="020F0502020204030204" pitchFamily="34" charset="0"/>
                <a:cs typeface="Calibri" panose="020F0502020204030204" pitchFamily="34" charset="0"/>
              </a:rPr>
              <a:t>bha,Bha</a:t>
            </a:r>
            <a:r>
              <a:rPr lang="en-US" sz="4000" dirty="0">
                <a:solidFill>
                  <a:srgbClr val="000000"/>
                </a:solidFill>
                <a:latin typeface="Calibri" panose="020F0502020204030204" pitchFamily="34" charset="0"/>
                <a:cs typeface="Calibri" panose="020F0502020204030204" pitchFamily="34" charset="0"/>
              </a:rPr>
              <a:t>   </a:t>
            </a:r>
            <a:r>
              <a:rPr lang="en-US" sz="4000" dirty="0" err="1">
                <a:solidFill>
                  <a:srgbClr val="000000"/>
                </a:solidFill>
                <a:latin typeface="Calibri" panose="020F0502020204030204" pitchFamily="34" charset="0"/>
                <a:cs typeface="Calibri" panose="020F0502020204030204" pitchFamily="34" charset="0"/>
              </a:rPr>
              <a:t>ma,Ma</a:t>
            </a:r>
            <a:endParaRPr lang="en-US" sz="4000" dirty="0">
              <a:solidFill>
                <a:srgbClr val="000000"/>
              </a:solidFill>
              <a:latin typeface="Calibri" panose="020F0502020204030204" pitchFamily="34" charset="0"/>
              <a:cs typeface="Calibri" panose="020F0502020204030204" pitchFamily="34" charset="0"/>
            </a:endParaRPr>
          </a:p>
          <a:p>
            <a:endParaRPr lang="en-US" sz="4000" dirty="0">
              <a:solidFill>
                <a:srgbClr val="000000"/>
              </a:solidFill>
              <a:latin typeface="Calibri" panose="020F0502020204030204" pitchFamily="34" charset="0"/>
              <a:cs typeface="Calibri" panose="020F0502020204030204" pitchFamily="34" charset="0"/>
            </a:endParaRPr>
          </a:p>
          <a:p>
            <a:r>
              <a:rPr lang="en-US" sz="2000" dirty="0">
                <a:solidFill>
                  <a:srgbClr val="000000"/>
                </a:solidFill>
                <a:latin typeface="Kokila" panose="020B0604020202020204" pitchFamily="34" charset="0"/>
                <a:cs typeface="Kokila" panose="020B0604020202020204" pitchFamily="34" charset="0"/>
              </a:rPr>
              <a:t>             </a:t>
            </a:r>
            <a:endParaRPr lang="hi-IN" sz="2000" dirty="0">
              <a:solidFill>
                <a:srgbClr val="000000"/>
              </a:solidFill>
              <a:latin typeface="Kokila" panose="020B0604020202020204" pitchFamily="34" charset="0"/>
              <a:cs typeface="Kokila" panose="020B0604020202020204" pitchFamily="34" charset="0"/>
            </a:endParaRPr>
          </a:p>
        </p:txBody>
      </p:sp>
      <p:sp>
        <p:nvSpPr>
          <p:cNvPr id="4" name="TextBox 3"/>
          <p:cNvSpPr txBox="1"/>
          <p:nvPr/>
        </p:nvSpPr>
        <p:spPr>
          <a:xfrm>
            <a:off x="5638800" y="4629150"/>
            <a:ext cx="1467068" cy="369332"/>
          </a:xfrm>
          <a:prstGeom prst="rect">
            <a:avLst/>
          </a:prstGeom>
          <a:noFill/>
        </p:spPr>
        <p:txBody>
          <a:bodyPr wrap="none" rtlCol="0">
            <a:spAutoFit/>
          </a:bodyPr>
          <a:lstStyle/>
          <a:p>
            <a:r>
              <a:rPr lang="en-US" b="1" dirty="0"/>
              <a:t>The pa-Series</a:t>
            </a:r>
            <a:endParaRPr lang="en-US" b="1" dirty="0"/>
          </a:p>
        </p:txBody>
      </p:sp>
      <p:sp>
        <p:nvSpPr>
          <p:cNvPr id="5" name="TextBox 4"/>
          <p:cNvSpPr txBox="1"/>
          <p:nvPr/>
        </p:nvSpPr>
        <p:spPr>
          <a:xfrm>
            <a:off x="609600" y="145018"/>
            <a:ext cx="2123915" cy="369332"/>
          </a:xfrm>
          <a:prstGeom prst="rect">
            <a:avLst/>
          </a:prstGeom>
          <a:noFill/>
        </p:spPr>
        <p:txBody>
          <a:bodyPr wrap="none" rtlCol="0">
            <a:spAutoFit/>
          </a:bodyPr>
          <a:lstStyle/>
          <a:p>
            <a:r>
              <a:rPr lang="en-US" b="1" dirty="0"/>
              <a:t>Consonants (Contd.)</a:t>
            </a:r>
            <a:endParaRPr lang="en-US" b="1"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0"/>
            <a:ext cx="8763000" cy="4893647"/>
          </a:xfrm>
          <a:prstGeom prst="rect">
            <a:avLst/>
          </a:prstGeom>
        </p:spPr>
        <p:txBody>
          <a:bodyPr wrap="square">
            <a:spAutoFit/>
          </a:bodyPr>
          <a:lstStyle/>
          <a:p>
            <a:r>
              <a:rPr lang="vi-VN" sz="2400" dirty="0"/>
              <a:t>āścaryavat paśyati kaścidenaṁ |</a:t>
            </a:r>
            <a:endParaRPr lang="vi-VN" sz="2400" dirty="0"/>
          </a:p>
          <a:p>
            <a:r>
              <a:rPr lang="vi-VN" sz="2400" dirty="0"/>
              <a:t>āścaryavadvadati tathaiva cānyaḥ |</a:t>
            </a:r>
            <a:endParaRPr lang="vi-VN" sz="2400" dirty="0"/>
          </a:p>
          <a:p>
            <a:r>
              <a:rPr lang="vi-VN" sz="2400" dirty="0"/>
              <a:t>āścaryavaccainamanyaḥ śṛṇoti |</a:t>
            </a:r>
            <a:endParaRPr lang="vi-VN" sz="2400" dirty="0"/>
          </a:p>
          <a:p>
            <a:r>
              <a:rPr lang="vi-VN" sz="2400" dirty="0"/>
              <a:t>śrutvāpyenaṁ veda na caiva kaścit ||2-29||</a:t>
            </a:r>
            <a:endParaRPr lang="vi-VN" sz="2400" dirty="0"/>
          </a:p>
          <a:p>
            <a:endParaRPr lang="vi-VN" sz="2400" dirty="0"/>
          </a:p>
          <a:p>
            <a:r>
              <a:rPr lang="vi-VN" sz="2400" dirty="0"/>
              <a:t>āścarya-vat paśyati kaścit enam |</a:t>
            </a:r>
            <a:endParaRPr lang="vi-VN" sz="2400" dirty="0"/>
          </a:p>
          <a:p>
            <a:r>
              <a:rPr lang="vi-VN" sz="2400" dirty="0"/>
              <a:t>āścarya-vat vadati tatha eva ca anyaḥ |</a:t>
            </a:r>
            <a:endParaRPr lang="vi-VN" sz="2400" dirty="0"/>
          </a:p>
          <a:p>
            <a:r>
              <a:rPr lang="vi-VN" sz="2400" dirty="0"/>
              <a:t>āścarya-vat ca enam anyaḥ śṛṇoti |</a:t>
            </a:r>
            <a:endParaRPr lang="vi-VN" sz="2400" dirty="0"/>
          </a:p>
          <a:p>
            <a:r>
              <a:rPr lang="vi-VN" sz="2400" dirty="0"/>
              <a:t>śrutva api enam veda na ca eva kaścit ||</a:t>
            </a:r>
            <a:endParaRPr lang="vi-VN" sz="2400" dirty="0"/>
          </a:p>
          <a:p>
            <a:endParaRPr lang="vi-VN" sz="2400" dirty="0"/>
          </a:p>
          <a:p>
            <a:r>
              <a:rPr lang="vi-VN" sz="2400" b="1" dirty="0"/>
              <a:t>One sees It as a wonder; another says It is a wonder; yet another hears It as a wonder; even hearing so, none does understand It.</a:t>
            </a:r>
            <a:endParaRPr lang="vi-VN" sz="2400" b="1"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0"/>
            <a:ext cx="8915400" cy="3970318"/>
          </a:xfrm>
          <a:prstGeom prst="rect">
            <a:avLst/>
          </a:prstGeom>
        </p:spPr>
        <p:txBody>
          <a:bodyPr wrap="square">
            <a:spAutoFit/>
          </a:bodyPr>
          <a:lstStyle/>
          <a:p>
            <a:r>
              <a:rPr lang="vi-VN" sz="2800" dirty="0"/>
              <a:t>dehī nityamavadhyo</a:t>
            </a:r>
            <a:r>
              <a:rPr lang="hi-IN" sz="2800" dirty="0"/>
              <a:t>'</a:t>
            </a:r>
            <a:r>
              <a:rPr lang="vi-VN" sz="2800" dirty="0"/>
              <a:t>yaṁ dehe sarvasya Bhārata! |</a:t>
            </a:r>
            <a:endParaRPr lang="vi-VN" sz="2800" dirty="0"/>
          </a:p>
          <a:p>
            <a:r>
              <a:rPr lang="vi-VN" sz="2800" dirty="0"/>
              <a:t>tasmātsarvāṇi bhūtāni na tvaṁ śocitumarhasi ||2-30||</a:t>
            </a:r>
            <a:endParaRPr lang="en-US" sz="2800" dirty="0"/>
          </a:p>
          <a:p>
            <a:endParaRPr lang="vi-VN" sz="2800" dirty="0"/>
          </a:p>
          <a:p>
            <a:r>
              <a:rPr lang="vi-VN" sz="2800" dirty="0"/>
              <a:t>dehī nityam avadhyaḥ ayam    dehe sarvasya Bhārata |</a:t>
            </a:r>
            <a:endParaRPr lang="vi-VN" sz="2800" dirty="0"/>
          </a:p>
          <a:p>
            <a:r>
              <a:rPr lang="vi-VN" sz="2800" dirty="0"/>
              <a:t>tasmāt sarvāṇi bhūtāni   na tvam śocitum arhasi ||</a:t>
            </a:r>
            <a:endParaRPr lang="vi-VN" sz="2800" dirty="0"/>
          </a:p>
          <a:p>
            <a:endParaRPr lang="vi-VN" sz="2800" dirty="0"/>
          </a:p>
          <a:p>
            <a:r>
              <a:rPr lang="vi-VN" sz="2800" b="1" dirty="0"/>
              <a:t>This indweller in all bodies is eternal, indestructible, Arjuna; Therefore you are not worthy of grieving for anyone.</a:t>
            </a:r>
            <a:endParaRPr lang="vi-VN" sz="2800" b="1"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0"/>
            <a:ext cx="8915400" cy="4770537"/>
          </a:xfrm>
          <a:prstGeom prst="rect">
            <a:avLst/>
          </a:prstGeom>
        </p:spPr>
        <p:txBody>
          <a:bodyPr wrap="square">
            <a:spAutoFit/>
          </a:bodyPr>
          <a:lstStyle/>
          <a:p>
            <a:r>
              <a:rPr lang="vi-VN" sz="2800" dirty="0"/>
              <a:t>svadharmamapi cāvekṣya na vikampitumarhasi |</a:t>
            </a:r>
            <a:endParaRPr lang="vi-VN" sz="2800" dirty="0"/>
          </a:p>
          <a:p>
            <a:r>
              <a:rPr lang="vi-VN" sz="2800" dirty="0"/>
              <a:t>dharmyāddhi yuddhācc̣reyo</a:t>
            </a:r>
            <a:r>
              <a:rPr lang="hi-IN" sz="2800" dirty="0"/>
              <a:t>'</a:t>
            </a:r>
            <a:r>
              <a:rPr lang="vi-VN" sz="2800" dirty="0"/>
              <a:t>nyatkṣatriyasya na vidyate ||2-31||                                                                                                                                                                                          </a:t>
            </a:r>
            <a:endParaRPr lang="vi-VN" sz="2800" dirty="0"/>
          </a:p>
          <a:p>
            <a:endParaRPr lang="vi-VN" sz="1200" dirty="0"/>
          </a:p>
          <a:p>
            <a:r>
              <a:rPr lang="vi-VN" sz="2800" dirty="0"/>
              <a:t>sva-dharmam api ca avekṣya   na vi-kampitum arhasi |</a:t>
            </a:r>
            <a:endParaRPr lang="vi-VN" sz="2800" dirty="0"/>
          </a:p>
          <a:p>
            <a:r>
              <a:rPr lang="vi-VN" sz="2800" dirty="0"/>
              <a:t>dharmyāt hi yuddhāt śreyaḥ anyat   kṣatriyasya na vidhyate ||</a:t>
            </a:r>
            <a:endParaRPr lang="vi-VN" sz="2800" dirty="0"/>
          </a:p>
          <a:p>
            <a:endParaRPr lang="vi-VN" sz="1200" dirty="0"/>
          </a:p>
          <a:p>
            <a:r>
              <a:rPr lang="vi-VN" sz="2800" b="1" dirty="0"/>
              <a:t>Even from the perspective of your righteous obligations, you are not worthy of wavering, for there is nothing more welcome to a warrior than a righteous war.</a:t>
            </a:r>
            <a:endParaRPr lang="vi-VN" sz="2800" b="1"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1"/>
            <a:ext cx="8839200" cy="4401205"/>
          </a:xfrm>
          <a:prstGeom prst="rect">
            <a:avLst/>
          </a:prstGeom>
        </p:spPr>
        <p:txBody>
          <a:bodyPr wrap="square">
            <a:spAutoFit/>
          </a:bodyPr>
          <a:lstStyle/>
          <a:p>
            <a:r>
              <a:rPr lang="vi-VN" sz="2800" dirty="0"/>
              <a:t>yadṛcc̣ayā copapannaṁ svargadvāramapāvṛtam |</a:t>
            </a:r>
            <a:endParaRPr lang="vi-VN" sz="2800" dirty="0"/>
          </a:p>
          <a:p>
            <a:r>
              <a:rPr lang="vi-VN" sz="2800" dirty="0"/>
              <a:t>sukhinaḥ kṣatriyāḥ Pārtha labhante yuddamīdṛśam ||2-32||</a:t>
            </a:r>
            <a:endParaRPr lang="vi-VN" sz="2800" dirty="0"/>
          </a:p>
          <a:p>
            <a:endParaRPr lang="vi-VN" sz="2800" dirty="0"/>
          </a:p>
          <a:p>
            <a:r>
              <a:rPr lang="vi-VN" sz="2800" dirty="0"/>
              <a:t>yadṛcc̣ayā ca upapannam svarga-dvāram apa-ā-vṛtam |</a:t>
            </a:r>
            <a:endParaRPr lang="vi-VN" sz="2800" dirty="0"/>
          </a:p>
          <a:p>
            <a:r>
              <a:rPr lang="vi-VN" sz="2800" dirty="0"/>
              <a:t>sukhinaḥ kṣatriyāḥ Pārtha  labhante yuddam īdṛśam ||</a:t>
            </a:r>
            <a:endParaRPr lang="vi-VN" sz="2800" dirty="0"/>
          </a:p>
          <a:p>
            <a:endParaRPr lang="vi-VN" sz="2800" dirty="0"/>
          </a:p>
          <a:p>
            <a:r>
              <a:rPr lang="vi-VN" sz="2800" b="1" dirty="0"/>
              <a:t>Pārtha! Happy are the warriors to welcome an unsought warfare as a gateway to heaven. </a:t>
            </a:r>
            <a:endParaRPr lang="vi-VN" sz="2800" b="1"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0"/>
            <a:ext cx="8763000" cy="3416320"/>
          </a:xfrm>
          <a:prstGeom prst="rect">
            <a:avLst/>
          </a:prstGeom>
        </p:spPr>
        <p:txBody>
          <a:bodyPr wrap="square">
            <a:spAutoFit/>
          </a:bodyPr>
          <a:lstStyle/>
          <a:p>
            <a:r>
              <a:rPr lang="vi-VN" sz="2400" dirty="0"/>
              <a:t>atha cettvamimaṁ dharmyaṁ sa</a:t>
            </a:r>
            <a:r>
              <a:rPr lang="vi-VN" sz="2400" dirty="0">
                <a:cs typeface="Sanskrit Text" panose="02020503050405020304" pitchFamily="18" charset="0"/>
              </a:rPr>
              <a:t>ṅ</a:t>
            </a:r>
            <a:r>
              <a:rPr lang="vi-VN" sz="2400" dirty="0"/>
              <a:t>grāmaṁ na kariṣyasi |</a:t>
            </a:r>
            <a:endParaRPr lang="vi-VN" sz="2400" dirty="0"/>
          </a:p>
          <a:p>
            <a:r>
              <a:rPr lang="vi-VN" sz="2400" dirty="0"/>
              <a:t>tataḥ svadharmaṁ kīrtiṁ ca hitvā pāpamavāpsyasi ||2-33||</a:t>
            </a:r>
            <a:endParaRPr lang="vi-VN" sz="2400" dirty="0"/>
          </a:p>
          <a:p>
            <a:endParaRPr lang="vi-VN" sz="2400" dirty="0"/>
          </a:p>
          <a:p>
            <a:r>
              <a:rPr lang="vi-VN" sz="2400" dirty="0"/>
              <a:t>atha cet tvam imam dharmyam   saṅgrāmam na kariṣyasi |</a:t>
            </a:r>
            <a:endParaRPr lang="vi-VN" sz="2400" dirty="0"/>
          </a:p>
          <a:p>
            <a:r>
              <a:rPr lang="vi-VN" sz="2400" dirty="0"/>
              <a:t>tataḥ sva-dharmam kīrtim ca hitvā pāpam ava-āpsyasi ||</a:t>
            </a:r>
            <a:endParaRPr lang="vi-VN" sz="2400" dirty="0"/>
          </a:p>
          <a:p>
            <a:endParaRPr lang="vi-VN" sz="2400" dirty="0"/>
          </a:p>
          <a:p>
            <a:r>
              <a:rPr lang="vi-VN" sz="2400" b="1" dirty="0"/>
              <a:t>On the otherhand, if you don’t fight this righteous war, you will acquire sin in relinquishing your righteous obligations and fame.</a:t>
            </a:r>
            <a:endParaRPr lang="vi-VN" sz="2400" b="1"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1"/>
            <a:ext cx="8763000" cy="3231654"/>
          </a:xfrm>
          <a:prstGeom prst="rect">
            <a:avLst/>
          </a:prstGeom>
        </p:spPr>
        <p:txBody>
          <a:bodyPr wrap="square">
            <a:spAutoFit/>
          </a:bodyPr>
          <a:lstStyle/>
          <a:p>
            <a:r>
              <a:rPr lang="vi-VN" sz="2400" dirty="0">
                <a:latin typeface="Arial" panose="020B0604020202020204" pitchFamily="34" charset="0"/>
                <a:cs typeface="Arial" panose="020B0604020202020204" pitchFamily="34" charset="0"/>
              </a:rPr>
              <a:t>akīrtiṁ</a:t>
            </a: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cāpi bhūtāni kathayiṣyanti te</a:t>
            </a:r>
            <a:r>
              <a:rPr lang="hi-IN" sz="2400" dirty="0">
                <a:latin typeface="Arial" panose="020B0604020202020204" pitchFamily="34" charset="0"/>
              </a:rPr>
              <a:t>'</a:t>
            </a:r>
            <a:r>
              <a:rPr lang="vi-VN" sz="2400" dirty="0">
                <a:latin typeface="Arial" panose="020B0604020202020204" pitchFamily="34" charset="0"/>
                <a:cs typeface="Arial" panose="020B0604020202020204" pitchFamily="34" charset="0"/>
              </a:rPr>
              <a:t>vyayām  |                  </a:t>
            </a:r>
            <a:endParaRPr lang="vi-VN" sz="2400" dirty="0">
              <a:latin typeface="Arial" panose="020B0604020202020204" pitchFamily="34" charset="0"/>
              <a:cs typeface="Arial" panose="020B0604020202020204" pitchFamily="34" charset="0"/>
            </a:endParaRPr>
          </a:p>
          <a:p>
            <a:r>
              <a:rPr lang="vi-VN" sz="2400" dirty="0">
                <a:latin typeface="Arial" panose="020B0604020202020204" pitchFamily="34" charset="0"/>
                <a:cs typeface="Arial" panose="020B0604020202020204" pitchFamily="34" charset="0"/>
              </a:rPr>
              <a:t>sambhāvitasya cākīrtiḥ maraṇādatiricyate ||2-34||</a:t>
            </a:r>
            <a:endParaRPr lang="vi-VN" sz="2400" dirty="0">
              <a:latin typeface="Arial" panose="020B0604020202020204" pitchFamily="34" charset="0"/>
              <a:cs typeface="Arial" panose="020B0604020202020204" pitchFamily="34" charset="0"/>
            </a:endParaRPr>
          </a:p>
          <a:p>
            <a:endParaRPr lang="vi-VN" sz="2400" dirty="0">
              <a:latin typeface="Arial" panose="020B0604020202020204" pitchFamily="34" charset="0"/>
              <a:cs typeface="Arial" panose="020B0604020202020204" pitchFamily="34" charset="0"/>
            </a:endParaRPr>
          </a:p>
          <a:p>
            <a:r>
              <a:rPr lang="vi-VN" sz="2400" dirty="0">
                <a:latin typeface="Arial" panose="020B0604020202020204" pitchFamily="34" charset="0"/>
                <a:cs typeface="Arial" panose="020B0604020202020204" pitchFamily="34" charset="0"/>
              </a:rPr>
              <a:t>a-kīrtim ca api bhūtāni   kathayiṣyanti te avyayām  |                  </a:t>
            </a:r>
            <a:endParaRPr lang="vi-VN" sz="2400" dirty="0">
              <a:latin typeface="Arial" panose="020B0604020202020204" pitchFamily="34" charset="0"/>
              <a:cs typeface="Arial" panose="020B0604020202020204" pitchFamily="34" charset="0"/>
            </a:endParaRPr>
          </a:p>
          <a:p>
            <a:r>
              <a:rPr lang="vi-VN" sz="2400" dirty="0">
                <a:latin typeface="Arial" panose="020B0604020202020204" pitchFamily="34" charset="0"/>
                <a:cs typeface="Arial" panose="020B0604020202020204" pitchFamily="34" charset="0"/>
              </a:rPr>
              <a:t>sam-bhāvitasya ca akīrtiḥ   maraṇāt ati-ricyate ||</a:t>
            </a:r>
            <a:endParaRPr lang="vi-VN" sz="2400" dirty="0">
              <a:latin typeface="Arial" panose="020B0604020202020204" pitchFamily="34" charset="0"/>
              <a:cs typeface="Arial" panose="020B0604020202020204" pitchFamily="34" charset="0"/>
            </a:endParaRPr>
          </a:p>
          <a:p>
            <a:endParaRPr lang="vi-VN" sz="2800" dirty="0"/>
          </a:p>
          <a:p>
            <a:r>
              <a:rPr lang="vi-VN" sz="2800" b="1" dirty="0"/>
              <a:t>Your infamy will be the talk of people for ever, Infamy is worse than death for the honored. </a:t>
            </a:r>
            <a:endParaRPr lang="vi-VN" sz="2800" b="1"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0"/>
            <a:ext cx="8763000" cy="3416320"/>
          </a:xfrm>
          <a:prstGeom prst="rect">
            <a:avLst/>
          </a:prstGeom>
        </p:spPr>
        <p:txBody>
          <a:bodyPr wrap="square">
            <a:spAutoFit/>
          </a:bodyPr>
          <a:lstStyle/>
          <a:p>
            <a:r>
              <a:rPr lang="vi-VN" sz="2400" dirty="0"/>
              <a:t>bhayādraṇāduparataṁ maṁsyante tvāṁ mahārathāḥ |</a:t>
            </a:r>
            <a:endParaRPr lang="vi-VN" sz="2400" dirty="0"/>
          </a:p>
          <a:p>
            <a:r>
              <a:rPr lang="vi-VN" sz="2400" dirty="0"/>
              <a:t>yeṣāṁ ca tvaṁ bahumato bhutvā yāsyasi lāghavam || (2-35)</a:t>
            </a:r>
            <a:endParaRPr lang="vi-VN" sz="2400" dirty="0"/>
          </a:p>
          <a:p>
            <a:endParaRPr lang="vi-VN" sz="2400" dirty="0"/>
          </a:p>
          <a:p>
            <a:r>
              <a:rPr lang="vi-VN" sz="2400" dirty="0"/>
              <a:t>bhayāt raṇāt uparatam   maṁsya-nte tvām mahā-rathāḥ |</a:t>
            </a:r>
            <a:endParaRPr lang="vi-VN" sz="2400" dirty="0"/>
          </a:p>
          <a:p>
            <a:r>
              <a:rPr lang="vi-VN" sz="2400" dirty="0"/>
              <a:t>yeṣām ca tvam bahu-mataḥ   bhutvā yāsyasi lāghavam ||</a:t>
            </a:r>
            <a:endParaRPr lang="en-US" sz="2400" dirty="0"/>
          </a:p>
          <a:p>
            <a:endParaRPr lang="vi-VN" sz="2400" dirty="0"/>
          </a:p>
          <a:p>
            <a:r>
              <a:rPr lang="vi-VN" sz="2400" b="1" dirty="0"/>
              <a:t>The great chariot-warriors will reckon that you fled battlefield out of fear; the admired person that you are, will be rebuked. </a:t>
            </a:r>
            <a:endParaRPr lang="vi-VN" sz="2400" b="1"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1"/>
            <a:ext cx="8763000" cy="4401205"/>
          </a:xfrm>
          <a:prstGeom prst="rect">
            <a:avLst/>
          </a:prstGeom>
        </p:spPr>
        <p:txBody>
          <a:bodyPr wrap="square">
            <a:spAutoFit/>
          </a:bodyPr>
          <a:lstStyle/>
          <a:p>
            <a:r>
              <a:rPr lang="vi-VN" sz="2800" dirty="0"/>
              <a:t>avācyavādāṁśca bahūn</a:t>
            </a:r>
            <a:r>
              <a:rPr lang="en-US" sz="2800" dirty="0"/>
              <a:t> </a:t>
            </a:r>
            <a:r>
              <a:rPr lang="vi-VN" sz="2800" dirty="0"/>
              <a:t>vadiṣyanti tavāhitāḥ |</a:t>
            </a:r>
            <a:endParaRPr lang="vi-VN" sz="2800" dirty="0"/>
          </a:p>
          <a:p>
            <a:r>
              <a:rPr lang="vi-VN" sz="2800" dirty="0"/>
              <a:t>nindantastava sāmarthyaṁ tato duḥkhataraṁ nu kim ||2-36||</a:t>
            </a:r>
            <a:endParaRPr lang="vi-VN" sz="2800" dirty="0"/>
          </a:p>
          <a:p>
            <a:endParaRPr lang="vi-VN" sz="2800" dirty="0"/>
          </a:p>
          <a:p>
            <a:r>
              <a:rPr lang="vi-VN" sz="2800" dirty="0"/>
              <a:t>a-vācya-vādān ca bahūn  vadiṣyanti tava a-hitāḥ |</a:t>
            </a:r>
            <a:endParaRPr lang="vi-VN" sz="2800" dirty="0"/>
          </a:p>
          <a:p>
            <a:r>
              <a:rPr lang="vi-VN" sz="2800" dirty="0"/>
              <a:t>nindantaḥ tava sāmarthyam  tataḥ duḥkha-taram nu kim ||</a:t>
            </a:r>
            <a:endParaRPr lang="vi-VN" sz="2800" dirty="0"/>
          </a:p>
          <a:p>
            <a:endParaRPr lang="vi-VN" sz="2800" dirty="0"/>
          </a:p>
          <a:p>
            <a:r>
              <a:rPr lang="vi-VN" sz="2800" b="1" dirty="0"/>
              <a:t>Your enemies make light of your worth in lowly terms; what is more depressing than that? </a:t>
            </a:r>
            <a:endParaRPr lang="vi-VN" sz="2800" b="1"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0"/>
            <a:ext cx="8763000" cy="3416320"/>
          </a:xfrm>
          <a:prstGeom prst="rect">
            <a:avLst/>
          </a:prstGeom>
        </p:spPr>
        <p:txBody>
          <a:bodyPr wrap="square">
            <a:spAutoFit/>
          </a:bodyPr>
          <a:lstStyle/>
          <a:p>
            <a:r>
              <a:rPr lang="vi-VN" sz="2400" dirty="0"/>
              <a:t>hato vā prāpsyasi svargaṁ jitvā vā bhokṣyase mahīm |</a:t>
            </a:r>
            <a:endParaRPr lang="vi-VN" sz="2400" dirty="0"/>
          </a:p>
          <a:p>
            <a:r>
              <a:rPr lang="vi-VN" sz="2400" dirty="0"/>
              <a:t>tasmāduttiṣṭa Kaunteya! yuddhāya kṛtaniścayaḥ ||2-37||</a:t>
            </a:r>
            <a:endParaRPr lang="vi-VN" sz="2400" dirty="0"/>
          </a:p>
          <a:p>
            <a:endParaRPr lang="vi-VN" sz="2400" dirty="0"/>
          </a:p>
          <a:p>
            <a:r>
              <a:rPr lang="vi-VN" sz="2400" dirty="0"/>
              <a:t>hato vā pra-āpsyasi svargam   jitvā vā bhokṣyase mahīm |</a:t>
            </a:r>
            <a:endParaRPr lang="vi-VN" sz="2400" dirty="0"/>
          </a:p>
          <a:p>
            <a:r>
              <a:rPr lang="vi-VN" sz="2400" dirty="0"/>
              <a:t>tasmāt uttiṣṭa Kaunteya   yuddhāya kṛta niścayaḥ ||</a:t>
            </a:r>
            <a:endParaRPr lang="vi-VN" sz="2400" dirty="0"/>
          </a:p>
          <a:p>
            <a:endParaRPr lang="vi-VN" sz="2400" dirty="0"/>
          </a:p>
          <a:p>
            <a:r>
              <a:rPr lang="vi-VN" sz="2400" b="1" dirty="0"/>
              <a:t>In dying in war, you will go to heaven; if victorious, you will enjoy the kingdom. Therefore Arjuna! Get up and resolve to fight. </a:t>
            </a:r>
            <a:endParaRPr lang="vi-VN" sz="2400" b="1"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28600" y="209550"/>
            <a:ext cx="8686800" cy="2883866"/>
          </a:xfrm>
          <a:prstGeom prst="rect">
            <a:avLst/>
          </a:prstGeom>
        </p:spPr>
        <p:txBody>
          <a:bodyPr wrap="square">
            <a:spAutoFit/>
          </a:bodyPr>
          <a:lstStyle/>
          <a:p>
            <a:pPr indent="457200" algn="just">
              <a:lnSpc>
                <a:spcPct val="115000"/>
              </a:lnSpc>
            </a:pPr>
            <a:r>
              <a:rPr lang="en-US" sz="2400" dirty="0" err="1">
                <a:solidFill>
                  <a:srgbClr val="000000"/>
                </a:solidFill>
                <a:ea typeface="Calibri" panose="020F0502020204030204"/>
                <a:cs typeface="Calibri" panose="020F0502020204030204"/>
              </a:rPr>
              <a:t>sukhaduḥkhe</a:t>
            </a:r>
            <a:r>
              <a:rPr lang="en-US" sz="2400" dirty="0">
                <a:solidFill>
                  <a:srgbClr val="000000"/>
                </a:solidFill>
                <a:ea typeface="Calibri" panose="020F0502020204030204"/>
                <a:cs typeface="Calibri" panose="020F0502020204030204"/>
              </a:rPr>
              <a:t> same </a:t>
            </a:r>
            <a:r>
              <a:rPr lang="en-US" sz="2400" dirty="0" err="1">
                <a:solidFill>
                  <a:srgbClr val="000000"/>
                </a:solidFill>
                <a:ea typeface="Calibri" panose="020F0502020204030204"/>
                <a:cs typeface="Calibri" panose="020F0502020204030204"/>
              </a:rPr>
              <a:t>kṛtva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lābhālābhau</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jayājayau</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57200" algn="just">
              <a:lnSpc>
                <a:spcPct val="115000"/>
              </a:lnSpc>
            </a:pPr>
            <a:r>
              <a:rPr lang="en-US" sz="2400" dirty="0" err="1">
                <a:solidFill>
                  <a:srgbClr val="000000"/>
                </a:solidFill>
                <a:ea typeface="Calibri" panose="020F0502020204030204"/>
                <a:cs typeface="Calibri" panose="020F0502020204030204"/>
              </a:rPr>
              <a:t>tato</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yuddhāya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yujyasva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naivam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pāpamavāpsyasi</a:t>
            </a:r>
            <a:r>
              <a:rPr lang="en-US" sz="2400" dirty="0">
                <a:solidFill>
                  <a:srgbClr val="000000"/>
                </a:solidFill>
                <a:ea typeface="Calibri" panose="020F0502020204030204"/>
                <a:cs typeface="Calibri" panose="020F0502020204030204"/>
              </a:rPr>
              <a:t> ||2-38||</a:t>
            </a:r>
            <a:endParaRPr lang="en-US" sz="2400" dirty="0">
              <a:ea typeface="Calibri" panose="020F0502020204030204"/>
              <a:cs typeface="Times New Roman" panose="02020603050405020304"/>
            </a:endParaRPr>
          </a:p>
          <a:p>
            <a:pPr indent="457200" algn="just">
              <a:lnSpc>
                <a:spcPct val="115000"/>
              </a:lnSpc>
            </a:pPr>
            <a:r>
              <a:rPr lang="en-US" sz="1000" dirty="0">
                <a:solidFill>
                  <a:srgbClr val="000000"/>
                </a:solidFill>
                <a:ea typeface="Calibri" panose="020F0502020204030204"/>
                <a:cs typeface="Calibri" panose="020F0502020204030204"/>
              </a:rPr>
              <a:t> </a:t>
            </a:r>
            <a:endParaRPr lang="en-US" sz="1400" dirty="0">
              <a:ea typeface="Calibri" panose="020F0502020204030204"/>
              <a:cs typeface="Times New Roman" panose="02020603050405020304"/>
            </a:endParaRPr>
          </a:p>
          <a:p>
            <a:pPr indent="457200" algn="just">
              <a:lnSpc>
                <a:spcPct val="115000"/>
              </a:lnSpc>
            </a:pPr>
            <a:r>
              <a:rPr lang="en-US" sz="2400" dirty="0" err="1">
                <a:solidFill>
                  <a:srgbClr val="000000"/>
                </a:solidFill>
                <a:ea typeface="Calibri" panose="020F0502020204030204"/>
                <a:cs typeface="Calibri" panose="020F0502020204030204"/>
              </a:rPr>
              <a:t>sukha-duḥkhe</a:t>
            </a:r>
            <a:r>
              <a:rPr lang="en-US" sz="2400" dirty="0">
                <a:solidFill>
                  <a:srgbClr val="000000"/>
                </a:solidFill>
                <a:ea typeface="Calibri" panose="020F0502020204030204"/>
                <a:cs typeface="Calibri" panose="020F0502020204030204"/>
              </a:rPr>
              <a:t> same </a:t>
            </a:r>
            <a:r>
              <a:rPr lang="en-US" sz="2400" dirty="0" err="1">
                <a:solidFill>
                  <a:srgbClr val="000000"/>
                </a:solidFill>
                <a:ea typeface="Calibri" panose="020F0502020204030204"/>
                <a:cs typeface="Calibri" panose="020F0502020204030204"/>
              </a:rPr>
              <a:t>kṛtva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lābha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a-lābhau</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jaya</a:t>
            </a:r>
            <a:r>
              <a:rPr lang="en-US" sz="2400" dirty="0">
                <a:solidFill>
                  <a:srgbClr val="000000"/>
                </a:solidFill>
                <a:ea typeface="Calibri" panose="020F0502020204030204"/>
                <a:cs typeface="Calibri" panose="020F0502020204030204"/>
              </a:rPr>
              <a:t> a-</a:t>
            </a:r>
            <a:r>
              <a:rPr lang="en-US" sz="2400" dirty="0" err="1">
                <a:solidFill>
                  <a:srgbClr val="000000"/>
                </a:solidFill>
                <a:ea typeface="Calibri" panose="020F0502020204030204"/>
                <a:cs typeface="Calibri" panose="020F0502020204030204"/>
              </a:rPr>
              <a:t>jayau</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57200" algn="just">
              <a:lnSpc>
                <a:spcPct val="115000"/>
              </a:lnSpc>
            </a:pPr>
            <a:r>
              <a:rPr lang="en-US" sz="2400" dirty="0" err="1">
                <a:solidFill>
                  <a:srgbClr val="000000"/>
                </a:solidFill>
                <a:ea typeface="Calibri" panose="020F0502020204030204"/>
                <a:cs typeface="Calibri" panose="020F0502020204030204"/>
              </a:rPr>
              <a:t>tato</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yuddhāya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yujyasva</a:t>
            </a:r>
            <a:r>
              <a:rPr lang="en-US" sz="2400" dirty="0">
                <a:solidFill>
                  <a:srgbClr val="000000"/>
                </a:solidFill>
                <a:ea typeface="Calibri" panose="020F0502020204030204"/>
                <a:cs typeface="Calibri" panose="020F0502020204030204"/>
              </a:rPr>
              <a:t>   na </a:t>
            </a:r>
            <a:r>
              <a:rPr lang="en-US" sz="2400" dirty="0" err="1">
                <a:solidFill>
                  <a:srgbClr val="000000"/>
                </a:solidFill>
                <a:ea typeface="Calibri" panose="020F0502020204030204"/>
                <a:cs typeface="Calibri" panose="020F0502020204030204"/>
              </a:rPr>
              <a:t>evam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pāpam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avāpsyasi</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1000" dirty="0">
                <a:solidFill>
                  <a:srgbClr val="000000"/>
                </a:solidFill>
                <a:ea typeface="Calibri" panose="020F0502020204030204"/>
                <a:cs typeface="Calibri" panose="020F0502020204030204"/>
              </a:rPr>
              <a:t> </a:t>
            </a:r>
            <a:endParaRPr lang="en-US" sz="1400" dirty="0">
              <a:ea typeface="Calibri" panose="020F0502020204030204"/>
              <a:cs typeface="Times New Roman" panose="02020603050405020304"/>
            </a:endParaRPr>
          </a:p>
          <a:p>
            <a:r>
              <a:rPr lang="en-US" sz="2400" b="1" dirty="0">
                <a:solidFill>
                  <a:srgbClr val="000000"/>
                </a:solidFill>
                <a:ea typeface="Calibri" panose="020F0502020204030204"/>
                <a:cs typeface="BRHKan01"/>
              </a:rPr>
              <a:t>Being Equanimeous in pain and pleasure, gain and loss, victory and defeat, you will not incur sin in resolving to fight.</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897374"/>
            <a:ext cx="8686800" cy="6093976"/>
          </a:xfrm>
          <a:prstGeom prst="rect">
            <a:avLst/>
          </a:prstGeom>
        </p:spPr>
        <p:txBody>
          <a:bodyPr wrap="square">
            <a:spAutoFit/>
          </a:bodyPr>
          <a:lstStyle/>
          <a:p>
            <a:r>
              <a:rPr lang="hi-IN" sz="2000" b="1" dirty="0">
                <a:solidFill>
                  <a:srgbClr val="000000"/>
                </a:solidFill>
                <a:latin typeface="Kokila" panose="020B0604020202020204" pitchFamily="34" charset="0"/>
                <a:cs typeface="Kokila" panose="020B0604020202020204" pitchFamily="34" charset="0"/>
              </a:rPr>
              <a:t>य्   </a:t>
            </a:r>
            <a:r>
              <a:rPr lang="en-US" sz="2000" b="1" dirty="0">
                <a:solidFill>
                  <a:srgbClr val="000000"/>
                </a:solidFill>
                <a:latin typeface="Kokila" panose="020B0604020202020204" pitchFamily="34" charset="0"/>
                <a:cs typeface="Kokila" panose="020B0604020202020204" pitchFamily="34" charset="0"/>
              </a:rPr>
              <a:t>                                            </a:t>
            </a:r>
            <a:r>
              <a:rPr lang="hi-IN" sz="2000" b="1" dirty="0">
                <a:solidFill>
                  <a:srgbClr val="000000"/>
                </a:solidFill>
                <a:latin typeface="Kokila" panose="020B0604020202020204" pitchFamily="34" charset="0"/>
                <a:cs typeface="Kokila" panose="020B0604020202020204" pitchFamily="34" charset="0"/>
              </a:rPr>
              <a:t>र्    </a:t>
            </a:r>
            <a:r>
              <a:rPr lang="en-US" sz="2000" b="1" dirty="0">
                <a:solidFill>
                  <a:srgbClr val="000000"/>
                </a:solidFill>
                <a:latin typeface="Kokila" panose="020B0604020202020204" pitchFamily="34" charset="0"/>
                <a:cs typeface="Kokila" panose="020B0604020202020204" pitchFamily="34" charset="0"/>
              </a:rPr>
              <a:t>                                         </a:t>
            </a:r>
            <a:r>
              <a:rPr lang="hi-IN" sz="2000" b="1" dirty="0">
                <a:solidFill>
                  <a:srgbClr val="000000"/>
                </a:solidFill>
                <a:latin typeface="Kokila" panose="020B0604020202020204" pitchFamily="34" charset="0"/>
                <a:cs typeface="Kokila" panose="020B0604020202020204" pitchFamily="34" charset="0"/>
              </a:rPr>
              <a:t>ल्    </a:t>
            </a:r>
            <a:r>
              <a:rPr lang="en-US" sz="2000" b="1" dirty="0">
                <a:solidFill>
                  <a:srgbClr val="000000"/>
                </a:solidFill>
                <a:latin typeface="Kokila" panose="020B0604020202020204" pitchFamily="34" charset="0"/>
                <a:cs typeface="Kokila" panose="020B0604020202020204" pitchFamily="34" charset="0"/>
              </a:rPr>
              <a:t>                                               </a:t>
            </a:r>
            <a:r>
              <a:rPr lang="hi-IN" sz="2000" b="1" dirty="0">
                <a:solidFill>
                  <a:srgbClr val="000000"/>
                </a:solidFill>
                <a:latin typeface="Kokila" panose="020B0604020202020204" pitchFamily="34" charset="0"/>
                <a:cs typeface="Kokila" panose="020B0604020202020204" pitchFamily="34" charset="0"/>
              </a:rPr>
              <a:t>व्</a:t>
            </a:r>
            <a:endParaRPr lang="en-US" sz="2000" b="1" dirty="0">
              <a:solidFill>
                <a:srgbClr val="000000"/>
              </a:solidFill>
              <a:latin typeface="Kokila" panose="020B0604020202020204" pitchFamily="34" charset="0"/>
              <a:cs typeface="Kokila" panose="020B0604020202020204" pitchFamily="34" charset="0"/>
            </a:endParaRPr>
          </a:p>
          <a:p>
            <a:endParaRPr lang="en-US" sz="2000" b="1" dirty="0">
              <a:solidFill>
                <a:srgbClr val="000000"/>
              </a:solidFill>
              <a:latin typeface="Kokila" panose="020B0604020202020204" pitchFamily="34" charset="0"/>
              <a:cs typeface="Kokila" panose="020B0604020202020204" pitchFamily="34" charset="0"/>
            </a:endParaRPr>
          </a:p>
          <a:p>
            <a:r>
              <a:rPr lang="en-US" sz="4000" dirty="0" err="1">
                <a:solidFill>
                  <a:srgbClr val="000000"/>
                </a:solidFill>
                <a:latin typeface="Kokila" panose="020B0604020202020204" pitchFamily="34" charset="0"/>
                <a:cs typeface="Kokila" panose="020B0604020202020204" pitchFamily="34" charset="0"/>
              </a:rPr>
              <a:t>y,Y</a:t>
            </a:r>
            <a:r>
              <a:rPr lang="en-US" sz="4000" dirty="0">
                <a:solidFill>
                  <a:srgbClr val="000000"/>
                </a:solidFill>
                <a:latin typeface="Kokila" panose="020B0604020202020204" pitchFamily="34" charset="0"/>
                <a:cs typeface="Kokila" panose="020B0604020202020204" pitchFamily="34" charset="0"/>
              </a:rPr>
              <a:t>                  </a:t>
            </a:r>
            <a:r>
              <a:rPr lang="en-US" sz="4000" dirty="0" err="1">
                <a:solidFill>
                  <a:srgbClr val="000000"/>
                </a:solidFill>
                <a:latin typeface="Kokila" panose="020B0604020202020204" pitchFamily="34" charset="0"/>
                <a:cs typeface="Kokila" panose="020B0604020202020204" pitchFamily="34" charset="0"/>
              </a:rPr>
              <a:t>r,R</a:t>
            </a:r>
            <a:r>
              <a:rPr lang="en-US" sz="4000" dirty="0">
                <a:solidFill>
                  <a:srgbClr val="000000"/>
                </a:solidFill>
                <a:latin typeface="Kokila" panose="020B0604020202020204" pitchFamily="34" charset="0"/>
                <a:cs typeface="Kokila" panose="020B0604020202020204" pitchFamily="34" charset="0"/>
              </a:rPr>
              <a:t>                  l, L                     </a:t>
            </a:r>
            <a:r>
              <a:rPr lang="en-US" sz="4000" dirty="0" err="1">
                <a:solidFill>
                  <a:srgbClr val="000000"/>
                </a:solidFill>
                <a:latin typeface="Kokila" panose="020B0604020202020204" pitchFamily="34" charset="0"/>
                <a:cs typeface="Kokila" panose="020B0604020202020204" pitchFamily="34" charset="0"/>
              </a:rPr>
              <a:t>v,V</a:t>
            </a:r>
            <a:endParaRPr lang="en-US" sz="4000" dirty="0">
              <a:solidFill>
                <a:srgbClr val="000000"/>
              </a:solidFill>
              <a:latin typeface="Kokila" panose="020B0604020202020204" pitchFamily="34" charset="0"/>
              <a:cs typeface="Kokila" panose="020B0604020202020204" pitchFamily="34" charset="0"/>
            </a:endParaRPr>
          </a:p>
          <a:p>
            <a:endParaRPr lang="en-US" sz="2000" dirty="0">
              <a:solidFill>
                <a:srgbClr val="000000"/>
              </a:solidFill>
              <a:latin typeface="Kokila" panose="020B0604020202020204" pitchFamily="34" charset="0"/>
              <a:cs typeface="Kokila" panose="020B0604020202020204" pitchFamily="34" charset="0"/>
            </a:endParaRPr>
          </a:p>
          <a:p>
            <a:r>
              <a:rPr lang="hi-IN" sz="2000" dirty="0">
                <a:latin typeface="Calibri" panose="020F0502020204030204" pitchFamily="34" charset="0"/>
                <a:ea typeface="Calibri" panose="020F0502020204030204" pitchFamily="34" charset="0"/>
              </a:rPr>
              <a:t>य    </a:t>
            </a:r>
            <a:r>
              <a:rPr lang="en-US" sz="2000" dirty="0">
                <a:latin typeface="Calibri" panose="020F0502020204030204" pitchFamily="34" charset="0"/>
                <a:ea typeface="Calibri" panose="020F0502020204030204" pitchFamily="34" charset="0"/>
              </a:rPr>
              <a:t>                                 </a:t>
            </a:r>
            <a:r>
              <a:rPr lang="hi-IN" sz="2000" dirty="0">
                <a:latin typeface="Calibri" panose="020F0502020204030204" pitchFamily="34" charset="0"/>
                <a:ea typeface="Calibri" panose="020F0502020204030204" pitchFamily="34" charset="0"/>
              </a:rPr>
              <a:t>र    </a:t>
            </a:r>
            <a:r>
              <a:rPr lang="en-US" sz="2000" dirty="0">
                <a:latin typeface="Calibri" panose="020F0502020204030204" pitchFamily="34" charset="0"/>
                <a:ea typeface="Calibri" panose="020F0502020204030204" pitchFamily="34" charset="0"/>
              </a:rPr>
              <a:t>                           </a:t>
            </a:r>
            <a:r>
              <a:rPr lang="hi-IN" sz="2000" dirty="0">
                <a:latin typeface="Calibri" panose="020F0502020204030204" pitchFamily="34" charset="0"/>
                <a:ea typeface="Calibri" panose="020F0502020204030204" pitchFamily="34" charset="0"/>
              </a:rPr>
              <a:t>ल     </a:t>
            </a:r>
            <a:r>
              <a:rPr lang="en-US" sz="2000" dirty="0">
                <a:latin typeface="Calibri" panose="020F0502020204030204" pitchFamily="34" charset="0"/>
                <a:ea typeface="Calibri" panose="020F0502020204030204" pitchFamily="34" charset="0"/>
              </a:rPr>
              <a:t>                                 </a:t>
            </a:r>
            <a:r>
              <a:rPr lang="hi-IN" sz="2000" dirty="0">
                <a:latin typeface="Calibri" panose="020F0502020204030204" pitchFamily="34" charset="0"/>
                <a:ea typeface="Calibri" panose="020F0502020204030204" pitchFamily="34" charset="0"/>
              </a:rPr>
              <a:t>व</a:t>
            </a:r>
            <a:endParaRPr lang="en-US" sz="2000" dirty="0">
              <a:latin typeface="Calibri" panose="020F0502020204030204" pitchFamily="34" charset="0"/>
              <a:ea typeface="Calibri" panose="020F0502020204030204" pitchFamily="34" charset="0"/>
            </a:endParaRPr>
          </a:p>
          <a:p>
            <a:endParaRPr lang="en-US" sz="2000" dirty="0">
              <a:latin typeface="Calibri" panose="020F0502020204030204" pitchFamily="34" charset="0"/>
              <a:ea typeface="Calibri" panose="020F0502020204030204" pitchFamily="34" charset="0"/>
            </a:endParaRPr>
          </a:p>
          <a:p>
            <a:r>
              <a:rPr lang="en-US" sz="4000" dirty="0" err="1">
                <a:solidFill>
                  <a:srgbClr val="000000"/>
                </a:solidFill>
                <a:latin typeface="Kokila" panose="020B0604020202020204" pitchFamily="34" charset="0"/>
                <a:cs typeface="Kokila" panose="020B0604020202020204" pitchFamily="34" charset="0"/>
              </a:rPr>
              <a:t>ya,Ya</a:t>
            </a:r>
            <a:r>
              <a:rPr lang="en-US" sz="4000" dirty="0">
                <a:solidFill>
                  <a:srgbClr val="000000"/>
                </a:solidFill>
                <a:latin typeface="Kokila" panose="020B0604020202020204" pitchFamily="34" charset="0"/>
                <a:cs typeface="Kokila" panose="020B0604020202020204" pitchFamily="34" charset="0"/>
              </a:rPr>
              <a:t>            </a:t>
            </a:r>
            <a:r>
              <a:rPr lang="en-US" sz="4000" dirty="0" err="1">
                <a:solidFill>
                  <a:srgbClr val="000000"/>
                </a:solidFill>
                <a:latin typeface="Kokila" panose="020B0604020202020204" pitchFamily="34" charset="0"/>
                <a:cs typeface="Kokila" panose="020B0604020202020204" pitchFamily="34" charset="0"/>
              </a:rPr>
              <a:t>ra,Ra</a:t>
            </a:r>
            <a:r>
              <a:rPr lang="en-US" sz="4000" dirty="0">
                <a:solidFill>
                  <a:srgbClr val="000000"/>
                </a:solidFill>
                <a:latin typeface="Kokila" panose="020B0604020202020204" pitchFamily="34" charset="0"/>
                <a:cs typeface="Kokila" panose="020B0604020202020204" pitchFamily="34" charset="0"/>
              </a:rPr>
              <a:t>               la, La                  </a:t>
            </a:r>
            <a:r>
              <a:rPr lang="en-US" sz="4000" dirty="0" err="1">
                <a:solidFill>
                  <a:srgbClr val="000000"/>
                </a:solidFill>
                <a:latin typeface="Kokila" panose="020B0604020202020204" pitchFamily="34" charset="0"/>
                <a:cs typeface="Kokila" panose="020B0604020202020204" pitchFamily="34" charset="0"/>
              </a:rPr>
              <a:t>va,Va</a:t>
            </a:r>
            <a:endParaRPr lang="en-US" sz="4000" dirty="0">
              <a:solidFill>
                <a:srgbClr val="000000"/>
              </a:solidFill>
              <a:latin typeface="Kokila" panose="020B0604020202020204" pitchFamily="34" charset="0"/>
              <a:cs typeface="Kokila" panose="020B0604020202020204" pitchFamily="34" charset="0"/>
            </a:endParaRPr>
          </a:p>
          <a:p>
            <a:endParaRPr lang="en-US" sz="4000" dirty="0">
              <a:solidFill>
                <a:srgbClr val="000000"/>
              </a:solidFill>
              <a:latin typeface="Kokila" panose="020B0604020202020204" pitchFamily="34" charset="0"/>
              <a:cs typeface="Kokila" panose="020B0604020202020204" pitchFamily="34" charset="0"/>
            </a:endParaRPr>
          </a:p>
          <a:p>
            <a:endParaRPr lang="en-US" sz="4000" dirty="0">
              <a:solidFill>
                <a:srgbClr val="000000"/>
              </a:solidFill>
              <a:latin typeface="Kokila" panose="020B0604020202020204" pitchFamily="34" charset="0"/>
              <a:cs typeface="Kokila" panose="020B0604020202020204" pitchFamily="34" charset="0"/>
            </a:endParaRPr>
          </a:p>
          <a:p>
            <a:endParaRPr lang="en-US" sz="4000" dirty="0">
              <a:solidFill>
                <a:srgbClr val="000000"/>
              </a:solidFill>
              <a:latin typeface="Kokila" panose="020B0604020202020204" pitchFamily="34" charset="0"/>
              <a:cs typeface="Kokila" panose="020B0604020202020204" pitchFamily="34" charset="0"/>
            </a:endParaRPr>
          </a:p>
          <a:p>
            <a:endParaRPr lang="en-US" sz="4500" b="1" dirty="0">
              <a:solidFill>
                <a:srgbClr val="000000"/>
              </a:solidFill>
              <a:latin typeface="Kokila" panose="020B0604020202020204" pitchFamily="34" charset="0"/>
              <a:cs typeface="Kokila" panose="020B0604020202020204" pitchFamily="34" charset="0"/>
            </a:endParaRPr>
          </a:p>
          <a:p>
            <a:endParaRPr lang="en-US" sz="4500" b="1" dirty="0"/>
          </a:p>
        </p:txBody>
      </p:sp>
      <p:sp>
        <p:nvSpPr>
          <p:cNvPr id="2" name="TextBox 1"/>
          <p:cNvSpPr txBox="1"/>
          <p:nvPr/>
        </p:nvSpPr>
        <p:spPr>
          <a:xfrm>
            <a:off x="5638800" y="4476750"/>
            <a:ext cx="1795684" cy="369332"/>
          </a:xfrm>
          <a:prstGeom prst="rect">
            <a:avLst/>
          </a:prstGeom>
          <a:noFill/>
        </p:spPr>
        <p:txBody>
          <a:bodyPr wrap="none" rtlCol="0">
            <a:spAutoFit/>
          </a:bodyPr>
          <a:lstStyle/>
          <a:p>
            <a:r>
              <a:rPr lang="en-US" b="1" dirty="0"/>
              <a:t>The Semi-vowels</a:t>
            </a:r>
            <a:endParaRPr lang="en-US" b="1" dirty="0"/>
          </a:p>
        </p:txBody>
      </p:sp>
      <p:sp>
        <p:nvSpPr>
          <p:cNvPr id="4" name="TextBox 3"/>
          <p:cNvSpPr txBox="1"/>
          <p:nvPr/>
        </p:nvSpPr>
        <p:spPr>
          <a:xfrm>
            <a:off x="533400" y="438150"/>
            <a:ext cx="1404423" cy="369332"/>
          </a:xfrm>
          <a:prstGeom prst="rect">
            <a:avLst/>
          </a:prstGeom>
          <a:noFill/>
        </p:spPr>
        <p:txBody>
          <a:bodyPr wrap="none" rtlCol="0">
            <a:spAutoFit/>
          </a:bodyPr>
          <a:lstStyle/>
          <a:p>
            <a:r>
              <a:rPr lang="en-US" b="1" dirty="0"/>
              <a:t>Semi-Vowels</a:t>
            </a:r>
            <a:endParaRPr lang="en-US" b="1"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09550"/>
            <a:ext cx="8763000" cy="3323987"/>
          </a:xfrm>
          <a:prstGeom prst="rect">
            <a:avLst/>
          </a:prstGeom>
        </p:spPr>
        <p:txBody>
          <a:bodyPr wrap="square">
            <a:spAutoFit/>
          </a:bodyPr>
          <a:lstStyle/>
          <a:p>
            <a:r>
              <a:rPr lang="en-US" sz="2400" dirty="0"/>
              <a:t>     </a:t>
            </a:r>
            <a:r>
              <a:rPr lang="vi-VN" sz="2400" dirty="0"/>
              <a:t>eṣā te</a:t>
            </a:r>
            <a:r>
              <a:rPr lang="hi-IN" sz="2400" dirty="0"/>
              <a:t>'</a:t>
            </a:r>
            <a:r>
              <a:rPr lang="vi-VN" sz="2400" dirty="0"/>
              <a:t>bhihitā sāṅkhye buddhiryoge tvimāṁ śruṇu |</a:t>
            </a:r>
            <a:endParaRPr lang="vi-VN" sz="2400" dirty="0"/>
          </a:p>
          <a:p>
            <a:r>
              <a:rPr lang="en-US" sz="2400" dirty="0"/>
              <a:t>     b</a:t>
            </a:r>
            <a:r>
              <a:rPr lang="vi-VN" sz="2400" dirty="0"/>
              <a:t>uddhyā yukto yayā Pārtha karmabandhaṁ prahāsysi </a:t>
            </a:r>
            <a:r>
              <a:rPr lang="vi-VN" sz="2000" dirty="0"/>
              <a:t>||2-39||</a:t>
            </a:r>
            <a:endParaRPr lang="vi-VN" sz="2000" dirty="0"/>
          </a:p>
          <a:p>
            <a:endParaRPr lang="vi-VN" sz="2400" dirty="0"/>
          </a:p>
          <a:p>
            <a:r>
              <a:rPr lang="en-US" sz="2400" dirty="0"/>
              <a:t>     </a:t>
            </a:r>
            <a:r>
              <a:rPr lang="vi-VN" sz="2400" dirty="0"/>
              <a:t>eṣā te abhihitā sāṅkhye   buddhiḥ yoge tu imām śruṇu |</a:t>
            </a:r>
            <a:endParaRPr lang="vi-VN" sz="2400" dirty="0"/>
          </a:p>
          <a:p>
            <a:r>
              <a:rPr lang="en-US" sz="2400" dirty="0"/>
              <a:t>     </a:t>
            </a:r>
            <a:r>
              <a:rPr lang="vi-VN" sz="2400" dirty="0"/>
              <a:t>buddhyā yukto yayā Pārtha   karma-bandham prahāsysi ||</a:t>
            </a:r>
            <a:endParaRPr lang="vi-VN" sz="2400" dirty="0"/>
          </a:p>
          <a:p>
            <a:endParaRPr lang="vi-VN" dirty="0"/>
          </a:p>
          <a:p>
            <a:r>
              <a:rPr lang="vi-VN" sz="2400" b="1" dirty="0"/>
              <a:t>This is the essence of Self-knowledge, that I taught you; Pārtha! Now listen to the knowledge of Yoga, practicing which, you will break the bondage of action. </a:t>
            </a:r>
            <a:endParaRPr lang="vi-VN" sz="2400" b="1"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452" y="288671"/>
            <a:ext cx="9008052" cy="5986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28600" y="209550"/>
            <a:ext cx="8763000" cy="48006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4094740" y="4355879"/>
            <a:ext cx="1282046" cy="369332"/>
          </a:xfrm>
          <a:prstGeom prst="rect">
            <a:avLst/>
          </a:prstGeom>
          <a:noFill/>
        </p:spPr>
        <p:txBody>
          <a:bodyPr wrap="square" rtlCol="0">
            <a:spAutoFit/>
          </a:bodyPr>
          <a:lstStyle/>
          <a:p>
            <a:r>
              <a:rPr lang="en-US" b="1" dirty="0" err="1"/>
              <a:t>Karmayogi</a:t>
            </a:r>
            <a:endParaRPr lang="en-US" b="1" dirty="0"/>
          </a:p>
        </p:txBody>
      </p:sp>
      <p:grpSp>
        <p:nvGrpSpPr>
          <p:cNvPr id="3" name="Group 2"/>
          <p:cNvGrpSpPr/>
          <p:nvPr/>
        </p:nvGrpSpPr>
        <p:grpSpPr>
          <a:xfrm>
            <a:off x="3980440" y="631140"/>
            <a:ext cx="2665489" cy="3347224"/>
            <a:chOff x="3238500" y="611279"/>
            <a:chExt cx="2665489" cy="3347224"/>
          </a:xfrm>
        </p:grpSpPr>
        <p:pic>
          <p:nvPicPr>
            <p:cNvPr id="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25327">
              <a:off x="3377115" y="611279"/>
              <a:ext cx="2526874" cy="2424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8500" y="2565720"/>
              <a:ext cx="1247171" cy="1392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Donut 1"/>
          <p:cNvSpPr/>
          <p:nvPr/>
        </p:nvSpPr>
        <p:spPr>
          <a:xfrm rot="16200000">
            <a:off x="4803250" y="780310"/>
            <a:ext cx="1399359" cy="1371600"/>
          </a:xfrm>
          <a:prstGeom prst="donut">
            <a:avLst>
              <a:gd name="adj" fmla="val 31555"/>
            </a:avLst>
          </a:prstGeom>
          <a:gradFill>
            <a:gsLst>
              <a:gs pos="4000">
                <a:schemeClr val="tx1"/>
              </a:gs>
              <a:gs pos="24000">
                <a:srgbClr val="FF0000">
                  <a:lumMod val="67000"/>
                  <a:lumOff val="33000"/>
                </a:srgbClr>
              </a:gs>
              <a:gs pos="52000">
                <a:srgbClr val="FFC000">
                  <a:lumMod val="46000"/>
                  <a:lumOff val="5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463497" y="4310556"/>
            <a:ext cx="1119154" cy="553998"/>
          </a:xfrm>
          <a:prstGeom prst="rect">
            <a:avLst/>
          </a:prstGeom>
          <a:noFill/>
        </p:spPr>
        <p:txBody>
          <a:bodyPr wrap="none" rtlCol="0">
            <a:spAutoFit/>
          </a:bodyPr>
          <a:lstStyle/>
          <a:p>
            <a:pPr algn="ctr"/>
            <a:r>
              <a:rPr lang="en-US" b="1" dirty="0" err="1"/>
              <a:t>Samsari</a:t>
            </a:r>
            <a:endParaRPr lang="en-US" b="1" dirty="0"/>
          </a:p>
          <a:p>
            <a:pPr algn="ctr"/>
            <a:r>
              <a:rPr lang="en-US" sz="1200" b="1" dirty="0"/>
              <a:t>(</a:t>
            </a:r>
            <a:r>
              <a:rPr lang="en-US" sz="1200" b="1" dirty="0" err="1"/>
              <a:t>Transmigrant</a:t>
            </a:r>
            <a:r>
              <a:rPr lang="en-US" sz="1200" b="1" dirty="0"/>
              <a:t>)</a:t>
            </a:r>
            <a:endParaRPr lang="en-US" sz="1200" b="1" dirty="0"/>
          </a:p>
        </p:txBody>
      </p:sp>
      <p:pic>
        <p:nvPicPr>
          <p:cNvPr id="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25327">
            <a:off x="6847047" y="628137"/>
            <a:ext cx="2226774" cy="2344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934200" y="4309975"/>
            <a:ext cx="838200" cy="369332"/>
          </a:xfrm>
          <a:prstGeom prst="rect">
            <a:avLst/>
          </a:prstGeom>
          <a:noFill/>
        </p:spPr>
        <p:txBody>
          <a:bodyPr wrap="square" rtlCol="0">
            <a:spAutoFit/>
          </a:bodyPr>
          <a:lstStyle/>
          <a:p>
            <a:r>
              <a:rPr lang="en-US" b="1" dirty="0" err="1"/>
              <a:t>Mukta</a:t>
            </a:r>
            <a:endParaRPr lang="en-US" b="1" dirty="0"/>
          </a:p>
        </p:txBody>
      </p:sp>
      <p:pic>
        <p:nvPicPr>
          <p:cNvPr id="21"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400" y="2550566"/>
            <a:ext cx="1247171" cy="1392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5-Point Star 21"/>
          <p:cNvSpPr/>
          <p:nvPr/>
        </p:nvSpPr>
        <p:spPr>
          <a:xfrm>
            <a:off x="6781800" y="2550566"/>
            <a:ext cx="914400" cy="539431"/>
          </a:xfrm>
          <a:prstGeom prst="star5">
            <a:avLst>
              <a:gd name="adj" fmla="val 375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p:nvPr/>
        </p:nvSpPr>
        <p:spPr>
          <a:xfrm>
            <a:off x="4191000" y="2571750"/>
            <a:ext cx="838200" cy="609600"/>
          </a:xfrm>
          <a:prstGeom prst="star5">
            <a:avLst>
              <a:gd name="adj" fmla="val 3759"/>
              <a:gd name="hf" fmla="val 105146"/>
              <a:gd name="vf" fmla="val 110557"/>
            </a:avLst>
          </a:prstGeom>
          <a:gradFill>
            <a:gsLst>
              <a:gs pos="97083">
                <a:schemeClr val="tx1">
                  <a:lumMod val="12000"/>
                  <a:lumOff val="88000"/>
                  <a:alpha val="64000"/>
                </a:schemeClr>
              </a:gs>
              <a:gs pos="64592">
                <a:srgbClr val="FF0000">
                  <a:lumMod val="19000"/>
                  <a:lumOff val="81000"/>
                </a:srgbClr>
              </a:gs>
              <a:gs pos="3000">
                <a:srgbClr val="FFC000"/>
              </a:gs>
              <a:gs pos="62000">
                <a:schemeClr val="tx1">
                  <a:lumMod val="14000"/>
                  <a:lumOff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nut 30"/>
          <p:cNvSpPr/>
          <p:nvPr/>
        </p:nvSpPr>
        <p:spPr>
          <a:xfrm>
            <a:off x="7274062" y="697960"/>
            <a:ext cx="1524000" cy="1524000"/>
          </a:xfrm>
          <a:prstGeom prst="donut">
            <a:avLst>
              <a:gd name="adj" fmla="val 32163"/>
            </a:avLst>
          </a:prstGeom>
          <a:gradFill>
            <a:gsLst>
              <a:gs pos="4000">
                <a:srgbClr val="FFC000">
                  <a:lumMod val="41000"/>
                  <a:lumOff val="59000"/>
                </a:srgbClr>
              </a:gs>
              <a:gs pos="25000">
                <a:srgbClr val="FFC000">
                  <a:lumMod val="67000"/>
                  <a:lumOff val="33000"/>
                </a:srgbClr>
              </a:gs>
              <a:gs pos="68000">
                <a:srgbClr val="FFC000">
                  <a:lumMod val="71000"/>
                  <a:lumOff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p:cNvGrpSpPr/>
          <p:nvPr/>
        </p:nvGrpSpPr>
        <p:grpSpPr>
          <a:xfrm>
            <a:off x="65222" y="266886"/>
            <a:ext cx="2906577" cy="3737697"/>
            <a:chOff x="65222" y="266886"/>
            <a:chExt cx="2906577" cy="3737697"/>
          </a:xfrm>
        </p:grpSpPr>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22" y="266886"/>
              <a:ext cx="2906577"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613933"/>
              <a:ext cx="1243013"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5-Point Star 27"/>
            <p:cNvSpPr/>
            <p:nvPr/>
          </p:nvSpPr>
          <p:spPr>
            <a:xfrm>
              <a:off x="434154" y="2570432"/>
              <a:ext cx="831903" cy="691679"/>
            </a:xfrm>
            <a:prstGeom prst="star5">
              <a:avLst>
                <a:gd name="adj" fmla="val 7958"/>
                <a:gd name="hf" fmla="val 105146"/>
                <a:gd name="vf" fmla="val 110557"/>
              </a:avLst>
            </a:prstGeom>
            <a:gradFill>
              <a:gsLst>
                <a:gs pos="0">
                  <a:srgbClr val="C00000">
                    <a:lumMod val="52000"/>
                    <a:lumOff val="48000"/>
                  </a:srgbClr>
                </a:gs>
                <a:gs pos="50000">
                  <a:srgbClr val="FFC000"/>
                </a:gs>
                <a:gs pos="100000">
                  <a:schemeClr val="tx1">
                    <a:lumMod val="84000"/>
                    <a:lumOff val="1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nut 31"/>
            <p:cNvSpPr/>
            <p:nvPr/>
          </p:nvSpPr>
          <p:spPr>
            <a:xfrm rot="5400000">
              <a:off x="820651" y="635491"/>
              <a:ext cx="1524000" cy="1524000"/>
            </a:xfrm>
            <a:prstGeom prst="donut">
              <a:avLst>
                <a:gd name="adj" fmla="val 32163"/>
              </a:avLst>
            </a:prstGeom>
            <a:gradFill>
              <a:gsLst>
                <a:gs pos="4000">
                  <a:srgbClr val="FFC000"/>
                </a:gs>
                <a:gs pos="33000">
                  <a:srgbClr val="FF0000"/>
                </a:gs>
                <a:gs pos="73000">
                  <a:schemeClr val="tx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TextBox 3"/>
          <p:cNvSpPr txBox="1"/>
          <p:nvPr/>
        </p:nvSpPr>
        <p:spPr>
          <a:xfrm>
            <a:off x="228600" y="209550"/>
            <a:ext cx="3951916" cy="400110"/>
          </a:xfrm>
          <a:prstGeom prst="rect">
            <a:avLst/>
          </a:prstGeom>
          <a:noFill/>
        </p:spPr>
        <p:txBody>
          <a:bodyPr wrap="none" rtlCol="0">
            <a:spAutoFit/>
          </a:bodyPr>
          <a:lstStyle/>
          <a:p>
            <a:r>
              <a:rPr lang="en-US" sz="2000" b="1" dirty="0" err="1"/>
              <a:t>Doership</a:t>
            </a:r>
            <a:r>
              <a:rPr lang="en-US" sz="2000" b="1" dirty="0"/>
              <a:t>, </a:t>
            </a:r>
            <a:r>
              <a:rPr lang="en-US" sz="2000" b="1" dirty="0" err="1"/>
              <a:t>Knowership</a:t>
            </a:r>
            <a:r>
              <a:rPr lang="en-US" sz="2000" b="1" dirty="0"/>
              <a:t>, </a:t>
            </a:r>
            <a:r>
              <a:rPr lang="en-US" sz="2000" b="1" dirty="0" err="1">
                <a:latin typeface="Calibri" panose="020F0502020204030204" pitchFamily="34" charset="0"/>
                <a:cs typeface="Calibri" panose="020F0502020204030204" pitchFamily="34" charset="0"/>
              </a:rPr>
              <a:t>Enjoyership</a:t>
            </a:r>
            <a:r>
              <a:rPr lang="en-US" sz="2000" b="1" dirty="0"/>
              <a:t> </a:t>
            </a:r>
            <a:endParaRPr lang="en-US" sz="2000" b="1" dirty="0"/>
          </a:p>
        </p:txBody>
      </p:sp>
      <p:sp>
        <p:nvSpPr>
          <p:cNvPr id="25" name="TextBox 24"/>
          <p:cNvSpPr txBox="1"/>
          <p:nvPr/>
        </p:nvSpPr>
        <p:spPr>
          <a:xfrm>
            <a:off x="4369175" y="209550"/>
            <a:ext cx="2869825" cy="400110"/>
          </a:xfrm>
          <a:prstGeom prst="rect">
            <a:avLst/>
          </a:prstGeom>
          <a:noFill/>
        </p:spPr>
        <p:txBody>
          <a:bodyPr wrap="none" rtlCol="0">
            <a:spAutoFit/>
          </a:bodyPr>
          <a:lstStyle/>
          <a:p>
            <a:r>
              <a:rPr lang="en-US" sz="2000" b="1" dirty="0" err="1"/>
              <a:t>Knowership</a:t>
            </a:r>
            <a:r>
              <a:rPr lang="en-US" sz="2000" b="1" dirty="0"/>
              <a:t>, </a:t>
            </a:r>
            <a:r>
              <a:rPr lang="en-US" sz="2000" b="1" dirty="0" err="1">
                <a:latin typeface="Calibri" panose="020F0502020204030204" pitchFamily="34" charset="0"/>
                <a:cs typeface="Calibri" panose="020F0502020204030204" pitchFamily="34" charset="0"/>
              </a:rPr>
              <a:t>Enjoyership</a:t>
            </a:r>
            <a:r>
              <a:rPr lang="en-US" sz="2000" b="1" dirty="0"/>
              <a:t> </a:t>
            </a:r>
            <a:endParaRPr lang="en-US" sz="2000" b="1"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09550"/>
            <a:ext cx="8763000" cy="3217484"/>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nehābhikramanāśo</a:t>
            </a:r>
            <a:r>
              <a:rPr lang="en-US" sz="2400" dirty="0" err="1">
                <a:solidFill>
                  <a:srgbClr val="000000"/>
                </a:solidFill>
                <a:latin typeface="Nirmala UI" panose="020B0502040204020203"/>
                <a:ea typeface="Calibri" panose="020F0502020204030204"/>
                <a:cs typeface="Times New Roman" panose="02020603050405020304"/>
              </a:rPr>
              <a:t>'</a:t>
            </a:r>
            <a:r>
              <a:rPr lang="en-US" sz="2400" dirty="0" err="1">
                <a:solidFill>
                  <a:srgbClr val="000000"/>
                </a:solidFill>
                <a:ea typeface="Calibri" panose="020F0502020204030204"/>
                <a:cs typeface="Calibri" panose="020F0502020204030204"/>
              </a:rPr>
              <a:t>sti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pratyavāyo</a:t>
            </a:r>
            <a:r>
              <a:rPr lang="en-US" sz="2400" dirty="0">
                <a:solidFill>
                  <a:srgbClr val="000000"/>
                </a:solidFill>
                <a:ea typeface="Calibri" panose="020F0502020204030204"/>
                <a:cs typeface="Calibri" panose="020F0502020204030204"/>
              </a:rPr>
              <a:t> na </a:t>
            </a:r>
            <a:r>
              <a:rPr lang="en-US" sz="2400" dirty="0" err="1">
                <a:solidFill>
                  <a:srgbClr val="000000"/>
                </a:solidFill>
                <a:ea typeface="Calibri" panose="020F0502020204030204"/>
                <a:cs typeface="Calibri" panose="020F0502020204030204"/>
              </a:rPr>
              <a:t>vidyate</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svalpamapyasya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dharmasya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trāyate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mahato</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bhayāt</a:t>
            </a:r>
            <a:r>
              <a:rPr lang="en-US" sz="2400" dirty="0">
                <a:solidFill>
                  <a:srgbClr val="000000"/>
                </a:solidFill>
                <a:ea typeface="Calibri" panose="020F0502020204030204"/>
                <a:cs typeface="Calibri" panose="020F0502020204030204"/>
              </a:rPr>
              <a:t> ||2-40||</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na </a:t>
            </a:r>
            <a:r>
              <a:rPr lang="en-US" sz="2400" dirty="0" err="1">
                <a:solidFill>
                  <a:srgbClr val="000000"/>
                </a:solidFill>
                <a:ea typeface="Calibri" panose="020F0502020204030204"/>
                <a:cs typeface="Calibri" panose="020F0502020204030204"/>
              </a:rPr>
              <a:t>iha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abhi-krama-nāśah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asti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pratyavāyah</a:t>
            </a:r>
            <a:r>
              <a:rPr lang="en-US" sz="2400" dirty="0">
                <a:solidFill>
                  <a:srgbClr val="000000"/>
                </a:solidFill>
                <a:ea typeface="Calibri" panose="020F0502020204030204"/>
                <a:cs typeface="Calibri" panose="020F0502020204030204"/>
              </a:rPr>
              <a:t>̣ na </a:t>
            </a:r>
            <a:r>
              <a:rPr lang="en-US" sz="2400" dirty="0" err="1">
                <a:solidFill>
                  <a:srgbClr val="000000"/>
                </a:solidFill>
                <a:ea typeface="Calibri" panose="020F0502020204030204"/>
                <a:cs typeface="Calibri" panose="020F0502020204030204"/>
              </a:rPr>
              <a:t>vidhyate</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svalpam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api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asya</a:t>
            </a:r>
            <a:r>
              <a:rPr lang="en-US" sz="2400" dirty="0">
                <a:solidFill>
                  <a:srgbClr val="000000"/>
                </a:solidFill>
                <a:ea typeface="Calibri" panose="020F0502020204030204"/>
                <a:cs typeface="Calibri" panose="020F0502020204030204"/>
              </a:rPr>
              <a:t> dharma-</a:t>
            </a:r>
            <a:r>
              <a:rPr lang="en-US" sz="2400" dirty="0" err="1">
                <a:solidFill>
                  <a:srgbClr val="000000"/>
                </a:solidFill>
                <a:ea typeface="Calibri" panose="020F0502020204030204"/>
                <a:cs typeface="Calibri" panose="020F0502020204030204"/>
              </a:rPr>
              <a:t>sya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trāyate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mahato</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bhayāt</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1000" dirty="0">
                <a:solidFill>
                  <a:srgbClr val="000000"/>
                </a:solidFill>
                <a:ea typeface="Calibri" panose="020F0502020204030204"/>
                <a:cs typeface="Calibri" panose="020F0502020204030204"/>
              </a:rPr>
              <a:t> </a:t>
            </a:r>
            <a:endParaRPr lang="en-US" sz="2800" dirty="0">
              <a:ea typeface="Calibri" panose="020F0502020204030204"/>
              <a:cs typeface="Times New Roman" panose="02020603050405020304"/>
            </a:endParaRPr>
          </a:p>
          <a:p>
            <a:pPr algn="just">
              <a:lnSpc>
                <a:spcPct val="115000"/>
              </a:lnSpc>
            </a:pPr>
            <a:r>
              <a:rPr lang="en-US" sz="2400" b="1" dirty="0">
                <a:solidFill>
                  <a:srgbClr val="000000"/>
                </a:solidFill>
                <a:ea typeface="Calibri" panose="020F0502020204030204"/>
                <a:cs typeface="BRHKan01"/>
              </a:rPr>
              <a:t>In Yoga, there is neither risk of attempt nor adverse effects. Practice of even a little of this Yoga will protect from great fear.</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09550"/>
            <a:ext cx="8763000" cy="3889976"/>
          </a:xfrm>
          <a:prstGeom prst="rect">
            <a:avLst/>
          </a:prstGeom>
        </p:spPr>
        <p:txBody>
          <a:bodyPr wrap="square">
            <a:spAutoFit/>
          </a:bodyPr>
          <a:lstStyle/>
          <a:p>
            <a:pPr indent="457200" algn="just">
              <a:lnSpc>
                <a:spcPct val="115000"/>
              </a:lnSpc>
            </a:pPr>
            <a:r>
              <a:rPr lang="en-US" sz="2400" dirty="0" err="1">
                <a:solidFill>
                  <a:srgbClr val="000000"/>
                </a:solidFill>
                <a:ea typeface="Calibri" panose="020F0502020204030204"/>
                <a:cs typeface="Calibri" panose="020F0502020204030204"/>
              </a:rPr>
              <a:t>vyavasāyātmika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buddhih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ekeha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kurunandana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57200" algn="just">
              <a:lnSpc>
                <a:spcPct val="115000"/>
              </a:lnSpc>
            </a:pPr>
            <a:r>
              <a:rPr lang="en-US" sz="2400" dirty="0" err="1">
                <a:solidFill>
                  <a:srgbClr val="000000"/>
                </a:solidFill>
                <a:ea typeface="Calibri" panose="020F0502020204030204"/>
                <a:cs typeface="Calibri" panose="020F0502020204030204"/>
              </a:rPr>
              <a:t>bahuśākha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hyanantāśca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buddhayo</a:t>
            </a:r>
            <a:r>
              <a:rPr lang="en-US" sz="2400" dirty="0" err="1">
                <a:solidFill>
                  <a:srgbClr val="000000"/>
                </a:solidFill>
                <a:latin typeface="Nirmala UI" panose="020B0502040204020203"/>
                <a:ea typeface="Calibri" panose="020F0502020204030204"/>
                <a:cs typeface="Times New Roman" panose="02020603050405020304"/>
              </a:rPr>
              <a:t>'</a:t>
            </a:r>
            <a:r>
              <a:rPr lang="en-US" sz="2400" dirty="0" err="1">
                <a:solidFill>
                  <a:srgbClr val="000000"/>
                </a:solidFill>
                <a:ea typeface="Calibri" panose="020F0502020204030204"/>
                <a:cs typeface="Calibri" panose="020F0502020204030204"/>
              </a:rPr>
              <a:t>vyavasāyinām</a:t>
            </a:r>
            <a:r>
              <a:rPr lang="en-US" sz="2400" dirty="0">
                <a:solidFill>
                  <a:srgbClr val="000000"/>
                </a:solidFill>
                <a:ea typeface="Calibri" panose="020F0502020204030204"/>
                <a:cs typeface="Calibri" panose="020F0502020204030204"/>
              </a:rPr>
              <a:t> ||2-41||</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vyava-sāya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ātmika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buddhih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eka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iha</a:t>
            </a:r>
            <a:r>
              <a:rPr lang="en-US" sz="2400" dirty="0">
                <a:solidFill>
                  <a:srgbClr val="000000"/>
                </a:solidFill>
                <a:ea typeface="Calibri" panose="020F0502020204030204"/>
                <a:cs typeface="Calibri" panose="020F0502020204030204"/>
              </a:rPr>
              <a:t> kuru-</a:t>
            </a:r>
            <a:r>
              <a:rPr lang="en-US" sz="2400" dirty="0" err="1">
                <a:solidFill>
                  <a:srgbClr val="000000"/>
                </a:solidFill>
                <a:ea typeface="Calibri" panose="020F0502020204030204"/>
                <a:cs typeface="Calibri" panose="020F0502020204030204"/>
              </a:rPr>
              <a:t>nandana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bahu-śākhāh</a:t>
            </a:r>
            <a:r>
              <a:rPr lang="en-US" sz="2400" dirty="0">
                <a:solidFill>
                  <a:srgbClr val="000000"/>
                </a:solidFill>
                <a:ea typeface="Calibri" panose="020F0502020204030204"/>
                <a:cs typeface="Calibri" panose="020F0502020204030204"/>
              </a:rPr>
              <a:t>̣ hi </a:t>
            </a:r>
            <a:r>
              <a:rPr lang="en-US" sz="2400" dirty="0" err="1">
                <a:solidFill>
                  <a:srgbClr val="000000"/>
                </a:solidFill>
                <a:ea typeface="Calibri" panose="020F0502020204030204"/>
                <a:cs typeface="Calibri" panose="020F0502020204030204"/>
              </a:rPr>
              <a:t>anantāh</a:t>
            </a:r>
            <a:r>
              <a:rPr lang="en-US" sz="2400" dirty="0">
                <a:solidFill>
                  <a:srgbClr val="000000"/>
                </a:solidFill>
                <a:ea typeface="Calibri" panose="020F0502020204030204"/>
                <a:cs typeface="Calibri" panose="020F0502020204030204"/>
              </a:rPr>
              <a:t>̣ ca   </a:t>
            </a:r>
            <a:r>
              <a:rPr lang="en-US" sz="2400" dirty="0" err="1">
                <a:solidFill>
                  <a:srgbClr val="000000"/>
                </a:solidFill>
                <a:ea typeface="Calibri" panose="020F0502020204030204"/>
                <a:cs typeface="Calibri" panose="020F0502020204030204"/>
              </a:rPr>
              <a:t>buddhayah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vyavasāyinām</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b="1" dirty="0">
                <a:solidFill>
                  <a:srgbClr val="000000"/>
                </a:solidFill>
                <a:ea typeface="Calibri" panose="020F0502020204030204"/>
                <a:cs typeface="BRHKan01"/>
              </a:rPr>
              <a:t>Son of Kuru! Here is preserved the (</a:t>
            </a:r>
            <a:r>
              <a:rPr lang="en-US" sz="2400" b="1" dirty="0">
                <a:ea typeface="Calibri" panose="020F0502020204030204"/>
                <a:cs typeface="Times New Roman" panose="02020603050405020304"/>
              </a:rPr>
              <a:t>oneness</a:t>
            </a:r>
            <a:r>
              <a:rPr lang="en-US" sz="2400" b="1" dirty="0">
                <a:solidFill>
                  <a:srgbClr val="000000"/>
                </a:solidFill>
                <a:ea typeface="Calibri" panose="020F0502020204030204"/>
                <a:cs typeface="BRHKan01"/>
              </a:rPr>
              <a:t> of) cultivated mind. Many (scattered) and endless are the mind of the uncultivated.</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63325"/>
            <a:ext cx="8686800" cy="3889976"/>
          </a:xfrm>
          <a:prstGeom prst="rect">
            <a:avLst/>
          </a:prstGeom>
        </p:spPr>
        <p:txBody>
          <a:bodyPr wrap="square">
            <a:spAutoFit/>
          </a:bodyPr>
          <a:lstStyle/>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57200" algn="just">
              <a:lnSpc>
                <a:spcPct val="115000"/>
              </a:lnSpc>
            </a:pPr>
            <a:r>
              <a:rPr lang="en-US" sz="2400" dirty="0" err="1">
                <a:solidFill>
                  <a:srgbClr val="000000"/>
                </a:solidFill>
                <a:ea typeface="Calibri" panose="020F0502020204030204"/>
                <a:cs typeface="Calibri" panose="020F0502020204030204"/>
              </a:rPr>
              <a:t>yāmimām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puṣpitām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vācam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pravadantyavipaścitah</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57200" algn="just">
              <a:lnSpc>
                <a:spcPct val="115000"/>
              </a:lnSpc>
            </a:pPr>
            <a:r>
              <a:rPr lang="en-US" sz="2400" dirty="0" err="1">
                <a:solidFill>
                  <a:srgbClr val="000000"/>
                </a:solidFill>
                <a:ea typeface="Calibri" panose="020F0502020204030204"/>
                <a:cs typeface="Calibri" panose="020F0502020204030204"/>
              </a:rPr>
              <a:t>vedavādaratāh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Pārtha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nānyadastītivādinah</a:t>
            </a:r>
            <a:r>
              <a:rPr lang="en-US" sz="2400" dirty="0">
                <a:solidFill>
                  <a:srgbClr val="000000"/>
                </a:solidFill>
                <a:ea typeface="Calibri" panose="020F0502020204030204"/>
                <a:cs typeface="Calibri" panose="020F0502020204030204"/>
              </a:rPr>
              <a:t>̣ ||2-42||</a:t>
            </a:r>
            <a:endParaRPr lang="en-US" sz="2400" dirty="0">
              <a:ea typeface="Calibri" panose="020F0502020204030204"/>
              <a:cs typeface="Times New Roman" panose="02020603050405020304"/>
            </a:endParaRPr>
          </a:p>
          <a:p>
            <a:pPr indent="457200"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57200" algn="just">
              <a:lnSpc>
                <a:spcPct val="115000"/>
              </a:lnSpc>
            </a:pPr>
            <a:r>
              <a:rPr lang="en-US" sz="2400" dirty="0" err="1">
                <a:solidFill>
                  <a:srgbClr val="000000"/>
                </a:solidFill>
                <a:ea typeface="Calibri" panose="020F0502020204030204"/>
                <a:cs typeface="Calibri" panose="020F0502020204030204"/>
              </a:rPr>
              <a:t>yām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imām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puṣpitām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vācam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pra-vadanti</a:t>
            </a:r>
            <a:r>
              <a:rPr lang="en-US" sz="2400" dirty="0">
                <a:solidFill>
                  <a:srgbClr val="000000"/>
                </a:solidFill>
                <a:ea typeface="Calibri" panose="020F0502020204030204"/>
                <a:cs typeface="Calibri" panose="020F0502020204030204"/>
              </a:rPr>
              <a:t> a-</a:t>
            </a:r>
            <a:r>
              <a:rPr lang="en-US" sz="2400" dirty="0" err="1">
                <a:solidFill>
                  <a:srgbClr val="000000"/>
                </a:solidFill>
                <a:ea typeface="Calibri" panose="020F0502020204030204"/>
                <a:cs typeface="Calibri" panose="020F0502020204030204"/>
              </a:rPr>
              <a:t>vipaścitah</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57200" algn="just">
              <a:lnSpc>
                <a:spcPct val="115000"/>
              </a:lnSpc>
            </a:pPr>
            <a:r>
              <a:rPr lang="en-US" sz="2400" dirty="0" err="1">
                <a:solidFill>
                  <a:srgbClr val="000000"/>
                </a:solidFill>
                <a:ea typeface="Calibri" panose="020F0502020204030204"/>
                <a:cs typeface="Calibri" panose="020F0502020204030204"/>
              </a:rPr>
              <a:t>veda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vāda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ratāh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Pārtha</a:t>
            </a:r>
            <a:r>
              <a:rPr lang="en-US" sz="2400" dirty="0">
                <a:solidFill>
                  <a:srgbClr val="000000"/>
                </a:solidFill>
                <a:ea typeface="Calibri" panose="020F0502020204030204"/>
                <a:cs typeface="Calibri" panose="020F0502020204030204"/>
              </a:rPr>
              <a:t>   na </a:t>
            </a:r>
            <a:r>
              <a:rPr lang="en-US" sz="2400" dirty="0" err="1">
                <a:solidFill>
                  <a:srgbClr val="000000"/>
                </a:solidFill>
                <a:ea typeface="Calibri" panose="020F0502020204030204"/>
                <a:cs typeface="Calibri" panose="020F0502020204030204"/>
              </a:rPr>
              <a:t>anyat</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asti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iti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vādinah</a:t>
            </a:r>
            <a:r>
              <a:rPr lang="en-US" sz="2400" dirty="0">
                <a:solidFill>
                  <a:srgbClr val="000000"/>
                </a:solidFill>
                <a:ea typeface="Calibri" panose="020F0502020204030204"/>
                <a:cs typeface="Calibri" panose="020F0502020204030204"/>
              </a:rPr>
              <a:t>̣ ||</a:t>
            </a:r>
            <a:endParaRPr lang="en-US" sz="2400" dirty="0">
              <a:solidFill>
                <a:srgbClr val="000000"/>
              </a:solidFill>
              <a:ea typeface="Calibri" panose="020F0502020204030204"/>
              <a:cs typeface="Calibri" panose="020F0502020204030204"/>
            </a:endParaRPr>
          </a:p>
          <a:p>
            <a:pPr indent="457200" algn="just">
              <a:lnSpc>
                <a:spcPct val="115000"/>
              </a:lnSpc>
            </a:pPr>
            <a:endParaRPr lang="en-US" sz="2400" dirty="0">
              <a:ea typeface="Calibri" panose="020F0502020204030204"/>
              <a:cs typeface="Times New Roman" panose="02020603050405020304"/>
            </a:endParaRPr>
          </a:p>
          <a:p>
            <a:pPr algn="just">
              <a:lnSpc>
                <a:spcPct val="115000"/>
              </a:lnSpc>
            </a:pPr>
            <a:r>
              <a:rPr lang="en-US" sz="2400" b="1" dirty="0">
                <a:solidFill>
                  <a:srgbClr val="000000"/>
                </a:solidFill>
                <a:ea typeface="Calibri" panose="020F0502020204030204"/>
                <a:cs typeface="BRHKan01"/>
              </a:rPr>
              <a:t>The unwise delighting in the flowery words of the Veda claim the absence of anything else. </a:t>
            </a:r>
            <a:endParaRPr lang="en-US" sz="2400" dirty="0">
              <a:ea typeface="Calibri" panose="020F0502020204030204"/>
              <a:cs typeface="Times New Roman" panose="02020603050405020304"/>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09550"/>
            <a:ext cx="8763000" cy="3889976"/>
          </a:xfrm>
          <a:prstGeom prst="rect">
            <a:avLst/>
          </a:prstGeom>
        </p:spPr>
        <p:txBody>
          <a:bodyPr wrap="square">
            <a:spAutoFit/>
          </a:bodyPr>
          <a:lstStyle/>
          <a:p>
            <a:pPr indent="457200" algn="just">
              <a:lnSpc>
                <a:spcPct val="115000"/>
              </a:lnSpc>
            </a:pPr>
            <a:r>
              <a:rPr lang="en-US" sz="2400" dirty="0" err="1">
                <a:solidFill>
                  <a:srgbClr val="000000"/>
                </a:solidFill>
                <a:ea typeface="Calibri" panose="020F0502020204030204"/>
                <a:cs typeface="Calibri" panose="020F0502020204030204"/>
              </a:rPr>
              <a:t>kāmātmānah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svargaparāh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janmakarmaphalapradām</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57200" algn="just">
              <a:lnSpc>
                <a:spcPct val="115000"/>
              </a:lnSpc>
            </a:pPr>
            <a:r>
              <a:rPr lang="en-US" sz="2400" dirty="0" err="1">
                <a:solidFill>
                  <a:srgbClr val="000000"/>
                </a:solidFill>
                <a:ea typeface="Calibri" panose="020F0502020204030204"/>
                <a:cs typeface="Calibri" panose="020F0502020204030204"/>
              </a:rPr>
              <a:t>kriyāviśeṣabahulām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bhogaiśvaryagatim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prati</a:t>
            </a:r>
            <a:r>
              <a:rPr lang="en-US" sz="2400" dirty="0">
                <a:solidFill>
                  <a:srgbClr val="000000"/>
                </a:solidFill>
                <a:ea typeface="Calibri" panose="020F0502020204030204"/>
                <a:cs typeface="Calibri" panose="020F0502020204030204"/>
              </a:rPr>
              <a:t> ||2-43||</a:t>
            </a:r>
            <a:endParaRPr lang="en-US" sz="2400" dirty="0">
              <a:ea typeface="Calibri" panose="020F0502020204030204"/>
              <a:cs typeface="Times New Roman" panose="02020603050405020304"/>
            </a:endParaRPr>
          </a:p>
          <a:p>
            <a:pPr indent="457200"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57200" algn="just">
              <a:lnSpc>
                <a:spcPct val="115000"/>
              </a:lnSpc>
            </a:pPr>
            <a:r>
              <a:rPr lang="en-US" sz="2400" dirty="0" err="1">
                <a:solidFill>
                  <a:srgbClr val="000000"/>
                </a:solidFill>
                <a:ea typeface="Calibri" panose="020F0502020204030204"/>
                <a:cs typeface="Calibri" panose="020F0502020204030204"/>
              </a:rPr>
              <a:t>kāma-ātmānah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svarga-parāh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janma</a:t>
            </a:r>
            <a:r>
              <a:rPr lang="en-US" sz="2400" dirty="0">
                <a:solidFill>
                  <a:srgbClr val="000000"/>
                </a:solidFill>
                <a:ea typeface="Calibri" panose="020F0502020204030204"/>
                <a:cs typeface="Calibri" panose="020F0502020204030204"/>
              </a:rPr>
              <a:t>-karma-phala </a:t>
            </a:r>
            <a:r>
              <a:rPr lang="en-US" sz="2400" dirty="0" err="1">
                <a:solidFill>
                  <a:srgbClr val="000000"/>
                </a:solidFill>
                <a:ea typeface="Calibri" panose="020F0502020204030204"/>
                <a:cs typeface="Calibri" panose="020F0502020204030204"/>
              </a:rPr>
              <a:t>pr-adām</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57200" algn="just">
              <a:lnSpc>
                <a:spcPct val="115000"/>
              </a:lnSpc>
            </a:pPr>
            <a:r>
              <a:rPr lang="en-US" sz="2400" dirty="0" err="1">
                <a:solidFill>
                  <a:srgbClr val="000000"/>
                </a:solidFill>
                <a:ea typeface="Calibri" panose="020F0502020204030204"/>
                <a:cs typeface="Calibri" panose="020F0502020204030204"/>
              </a:rPr>
              <a:t>kriya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viśeṣa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bahulām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bhoga-aisvarya-gatim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prati</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b="1" dirty="0">
                <a:solidFill>
                  <a:srgbClr val="000000"/>
                </a:solidFill>
                <a:ea typeface="Calibri" panose="020F0502020204030204"/>
                <a:cs typeface="BRHKan01"/>
              </a:rPr>
              <a:t>….. Who are driven by desire and hold heaven as goal of life and actions thereof and strive for that goal…….</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tabLst>
                <a:tab pos="457200" algn="l"/>
              </a:tabLst>
            </a:pPr>
            <a:endParaRPr lang="en-US" sz="2400" dirty="0">
              <a:ea typeface="Calibri" panose="020F0502020204030204"/>
              <a:cs typeface="Times New Roman" panose="02020603050405020304"/>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85750"/>
            <a:ext cx="8763000" cy="3465244"/>
          </a:xfrm>
          <a:prstGeom prst="rect">
            <a:avLst/>
          </a:prstGeom>
        </p:spPr>
        <p:txBody>
          <a:bodyPr wrap="square">
            <a:spAutoFit/>
          </a:bodyPr>
          <a:lstStyle/>
          <a:p>
            <a:pPr marL="457200" marR="0" algn="just">
              <a:lnSpc>
                <a:spcPct val="115000"/>
              </a:lnSpc>
              <a:spcBef>
                <a:spcPts val="0"/>
              </a:spcBef>
              <a:spcAft>
                <a:spcPts val="0"/>
              </a:spcAft>
              <a:tabLst>
                <a:tab pos="457200" algn="l"/>
              </a:tabLst>
            </a:pPr>
            <a:r>
              <a:rPr lang="en-US" sz="2400" dirty="0" err="1">
                <a:solidFill>
                  <a:srgbClr val="000000"/>
                </a:solidFill>
                <a:ea typeface="Calibri" panose="020F0502020204030204"/>
                <a:cs typeface="Calibri" panose="020F0502020204030204"/>
              </a:rPr>
              <a:t>bhogaiśvaryaprasaktānām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tayāpahṛtacetasām</a:t>
            </a:r>
            <a:r>
              <a:rPr lang="en-US" sz="2400" dirty="0">
                <a:solidFill>
                  <a:srgbClr val="000000"/>
                </a:solidFill>
                <a:ea typeface="Calibri" panose="020F0502020204030204"/>
                <a:cs typeface="Calibri" panose="020F0502020204030204"/>
              </a:rPr>
              <a:t> |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tabLst>
                <a:tab pos="457200" algn="l"/>
              </a:tabLst>
            </a:pPr>
            <a:r>
              <a:rPr lang="en-US" sz="2400" dirty="0" err="1">
                <a:solidFill>
                  <a:srgbClr val="000000"/>
                </a:solidFill>
                <a:ea typeface="Calibri" panose="020F0502020204030204"/>
                <a:cs typeface="Calibri" panose="020F0502020204030204"/>
              </a:rPr>
              <a:t>vyavasāyātmika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buddhih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samadhau</a:t>
            </a:r>
            <a:r>
              <a:rPr lang="en-US" sz="2400" dirty="0">
                <a:solidFill>
                  <a:srgbClr val="000000"/>
                </a:solidFill>
                <a:ea typeface="Calibri" panose="020F0502020204030204"/>
                <a:cs typeface="Calibri" panose="020F0502020204030204"/>
              </a:rPr>
              <a:t> na </a:t>
            </a:r>
            <a:r>
              <a:rPr lang="en-US" sz="2400" dirty="0" err="1">
                <a:solidFill>
                  <a:srgbClr val="000000"/>
                </a:solidFill>
                <a:ea typeface="Calibri" panose="020F0502020204030204"/>
                <a:cs typeface="Calibri" panose="020F0502020204030204"/>
              </a:rPr>
              <a:t>vidhīyate</a:t>
            </a:r>
            <a:r>
              <a:rPr lang="en-US" sz="2400" dirty="0">
                <a:solidFill>
                  <a:srgbClr val="000000"/>
                </a:solidFill>
                <a:ea typeface="Calibri" panose="020F0502020204030204"/>
                <a:cs typeface="Calibri" panose="020F0502020204030204"/>
              </a:rPr>
              <a:t> ||2-44||</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tabLst>
                <a:tab pos="457200" algn="l"/>
              </a:tabLst>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tabLst>
                <a:tab pos="457200" algn="l"/>
              </a:tabLst>
            </a:pPr>
            <a:r>
              <a:rPr lang="en-US" sz="2400" dirty="0" err="1">
                <a:solidFill>
                  <a:srgbClr val="000000"/>
                </a:solidFill>
                <a:ea typeface="Calibri" panose="020F0502020204030204"/>
                <a:cs typeface="Calibri" panose="020F0502020204030204"/>
              </a:rPr>
              <a:t>bhoga-aiśvarya-prasaktānām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taya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apahṛta-cetasām</a:t>
            </a:r>
            <a:r>
              <a:rPr lang="en-US" sz="2400" dirty="0">
                <a:solidFill>
                  <a:srgbClr val="000000"/>
                </a:solidFill>
                <a:ea typeface="Calibri" panose="020F0502020204030204"/>
                <a:cs typeface="Calibri" panose="020F0502020204030204"/>
              </a:rPr>
              <a:t> |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tabLst>
                <a:tab pos="457200" algn="l"/>
              </a:tabLst>
            </a:pPr>
            <a:r>
              <a:rPr lang="en-US" sz="2400" dirty="0" err="1">
                <a:solidFill>
                  <a:srgbClr val="000000"/>
                </a:solidFill>
                <a:ea typeface="Calibri" panose="020F0502020204030204"/>
                <a:cs typeface="Calibri" panose="020F0502020204030204"/>
              </a:rPr>
              <a:t>vyavasāya-ātmika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buddhih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samadhau</a:t>
            </a:r>
            <a:r>
              <a:rPr lang="en-US" sz="2400" dirty="0">
                <a:solidFill>
                  <a:srgbClr val="000000"/>
                </a:solidFill>
                <a:ea typeface="Calibri" panose="020F0502020204030204"/>
                <a:cs typeface="Calibri" panose="020F0502020204030204"/>
              </a:rPr>
              <a:t> na </a:t>
            </a:r>
            <a:r>
              <a:rPr lang="en-US" sz="2400" dirty="0" err="1">
                <a:solidFill>
                  <a:srgbClr val="000000"/>
                </a:solidFill>
                <a:ea typeface="Calibri" panose="020F0502020204030204"/>
                <a:cs typeface="Calibri" panose="020F0502020204030204"/>
              </a:rPr>
              <a:t>vidhīyate</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tabLst>
                <a:tab pos="457200" algn="l"/>
              </a:tabLst>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b="1" dirty="0">
                <a:solidFill>
                  <a:srgbClr val="000000"/>
                </a:solidFill>
                <a:ea typeface="Calibri" panose="020F0502020204030204"/>
                <a:cs typeface="BRHKan01"/>
              </a:rPr>
              <a:t>….. Their judgment hijacked in being deeply attached to that goal, they never attain a discriminated judgement.</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85750"/>
            <a:ext cx="8610600" cy="4739439"/>
          </a:xfrm>
          <a:prstGeom prst="rect">
            <a:avLst/>
          </a:prstGeom>
        </p:spPr>
        <p:txBody>
          <a:bodyPr wrap="square">
            <a:spAutoFit/>
          </a:bodyPr>
          <a:lstStyle/>
          <a:p>
            <a:pPr indent="457200" algn="just">
              <a:lnSpc>
                <a:spcPct val="115000"/>
              </a:lnSpc>
              <a:tabLst>
                <a:tab pos="457200" algn="l"/>
              </a:tabLst>
            </a:pPr>
            <a:r>
              <a:rPr lang="en-US" sz="2400" dirty="0" err="1">
                <a:solidFill>
                  <a:srgbClr val="000000"/>
                </a:solidFill>
                <a:ea typeface="Calibri" panose="020F0502020204030204"/>
                <a:cs typeface="Calibri" panose="020F0502020204030204"/>
              </a:rPr>
              <a:t>traiguṇyaviṣaya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vedāh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nistraiguṇyo</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bhavArjuna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57200" algn="just">
              <a:lnSpc>
                <a:spcPct val="115000"/>
              </a:lnSpc>
              <a:tabLst>
                <a:tab pos="457200" algn="l"/>
              </a:tabLst>
            </a:pPr>
            <a:r>
              <a:rPr lang="en-US" sz="2400" dirty="0" err="1">
                <a:solidFill>
                  <a:srgbClr val="000000"/>
                </a:solidFill>
                <a:ea typeface="Calibri" panose="020F0502020204030204"/>
                <a:cs typeface="Calibri" panose="020F0502020204030204"/>
              </a:rPr>
              <a:t>nirdvandvo</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nityasatvastho</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niryogakṣema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ātmavān</a:t>
            </a:r>
            <a:r>
              <a:rPr lang="en-US" sz="2400" dirty="0">
                <a:solidFill>
                  <a:srgbClr val="000000"/>
                </a:solidFill>
                <a:ea typeface="Calibri" panose="020F0502020204030204"/>
                <a:cs typeface="Calibri" panose="020F0502020204030204"/>
              </a:rPr>
              <a:t> ||2-45||</a:t>
            </a:r>
            <a:endParaRPr lang="en-US" sz="2400" dirty="0">
              <a:ea typeface="Calibri" panose="020F0502020204030204"/>
              <a:cs typeface="Times New Roman" panose="02020603050405020304"/>
            </a:endParaRPr>
          </a:p>
          <a:p>
            <a:pPr indent="457200" algn="just">
              <a:lnSpc>
                <a:spcPct val="115000"/>
              </a:lnSpc>
              <a:tabLst>
                <a:tab pos="457200" algn="l"/>
              </a:tabLst>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57200" algn="just">
              <a:lnSpc>
                <a:spcPct val="115000"/>
              </a:lnSpc>
              <a:tabLst>
                <a:tab pos="457200" algn="l"/>
              </a:tabLst>
            </a:pPr>
            <a:r>
              <a:rPr lang="en-US" sz="2400" dirty="0" err="1">
                <a:solidFill>
                  <a:srgbClr val="000000"/>
                </a:solidFill>
                <a:ea typeface="Calibri" panose="020F0502020204030204"/>
                <a:cs typeface="Calibri" panose="020F0502020204030204"/>
              </a:rPr>
              <a:t>traiguṇya-viṣayāh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vedāh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nịs-trai-guṇyah</a:t>
            </a:r>
            <a:r>
              <a:rPr lang="en-US" sz="2400" dirty="0">
                <a:solidFill>
                  <a:srgbClr val="000000"/>
                </a:solidFill>
                <a:ea typeface="Calibri" panose="020F0502020204030204"/>
                <a:cs typeface="Calibri" panose="020F0502020204030204"/>
              </a:rPr>
              <a:t>̣ bhava Arjuna |</a:t>
            </a:r>
            <a:endParaRPr lang="en-US" sz="2400" dirty="0">
              <a:ea typeface="Calibri" panose="020F0502020204030204"/>
              <a:cs typeface="Times New Roman" panose="02020603050405020304"/>
            </a:endParaRPr>
          </a:p>
          <a:p>
            <a:pPr indent="457200" algn="just">
              <a:lnSpc>
                <a:spcPct val="115000"/>
              </a:lnSpc>
              <a:tabLst>
                <a:tab pos="457200" algn="l"/>
              </a:tabLst>
            </a:pPr>
            <a:r>
              <a:rPr lang="en-US" sz="2400" dirty="0" err="1">
                <a:solidFill>
                  <a:srgbClr val="000000"/>
                </a:solidFill>
                <a:ea typeface="Calibri" panose="020F0502020204030204"/>
                <a:cs typeface="Calibri" panose="020F0502020204030204"/>
              </a:rPr>
              <a:t>nir</a:t>
            </a:r>
            <a:r>
              <a:rPr lang="en-US" sz="2400" dirty="0">
                <a:solidFill>
                  <a:srgbClr val="000000"/>
                </a:solidFill>
                <a:ea typeface="Calibri" panose="020F0502020204030204"/>
                <a:cs typeface="Calibri" panose="020F0502020204030204"/>
              </a:rPr>
              <a:t>̣-</a:t>
            </a:r>
            <a:r>
              <a:rPr lang="en-US" sz="2400" dirty="0" err="1">
                <a:solidFill>
                  <a:srgbClr val="000000"/>
                </a:solidFill>
                <a:ea typeface="Calibri" panose="020F0502020204030204"/>
                <a:cs typeface="Calibri" panose="020F0502020204030204"/>
              </a:rPr>
              <a:t>dvandvah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nitya-satvasthah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nir</a:t>
            </a:r>
            <a:r>
              <a:rPr lang="en-US" sz="2400" dirty="0">
                <a:solidFill>
                  <a:srgbClr val="000000"/>
                </a:solidFill>
                <a:ea typeface="Calibri" panose="020F0502020204030204"/>
                <a:cs typeface="Calibri" panose="020F0502020204030204"/>
              </a:rPr>
              <a:t>̣-</a:t>
            </a:r>
            <a:r>
              <a:rPr lang="en-US" sz="2400" dirty="0" err="1">
                <a:solidFill>
                  <a:srgbClr val="000000"/>
                </a:solidFill>
                <a:ea typeface="Calibri" panose="020F0502020204030204"/>
                <a:cs typeface="Calibri" panose="020F0502020204030204"/>
              </a:rPr>
              <a:t>yoga-kṣema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ātmavān</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b="1" dirty="0">
                <a:solidFill>
                  <a:srgbClr val="000000"/>
                </a:solidFill>
                <a:ea typeface="Calibri" panose="020F0502020204030204"/>
                <a:cs typeface="BRHKan01"/>
              </a:rPr>
              <a:t>Arjuna! The subject matter of Vedas is in the realm of the triad of proclivities and you strive to transcend the three proclivities to be established in the Self – free from the pairs of dualities, poised in unwavering sattva and devoid of acquisition and preservation.</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09550"/>
            <a:ext cx="8763000" cy="48006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 name="Content Placeholder 1"/>
          <p:cNvGraphicFramePr/>
          <p:nvPr/>
        </p:nvGraphicFramePr>
        <p:xfrm>
          <a:off x="304800" y="742950"/>
          <a:ext cx="8686800" cy="4373056"/>
        </p:xfrm>
        <a:graphic>
          <a:graphicData uri="http://schemas.openxmlformats.org/drawingml/2006/table">
            <a:tbl>
              <a:tblPr firstRow="1" bandRow="1">
                <a:tableStyleId>{5C22544A-7EE6-4342-B048-85BDC9FD1C3A}</a:tableStyleId>
              </a:tblPr>
              <a:tblGrid>
                <a:gridCol w="2171700"/>
                <a:gridCol w="2171700"/>
                <a:gridCol w="2171700"/>
                <a:gridCol w="2171700"/>
              </a:tblGrid>
              <a:tr h="380308">
                <a:tc>
                  <a:txBody>
                    <a:bodyPr/>
                    <a:lstStyle/>
                    <a:p>
                      <a:r>
                        <a:rPr lang="en-US" sz="1600" dirty="0">
                          <a:solidFill>
                            <a:srgbClr val="C00000"/>
                          </a:solidFill>
                        </a:rPr>
                        <a:t>Source</a:t>
                      </a:r>
                      <a:endParaRPr lang="en-US" sz="1600" dirty="0">
                        <a:solidFill>
                          <a:srgbClr val="C00000"/>
                        </a:solidFill>
                      </a:endParaRPr>
                    </a:p>
                  </a:txBody>
                  <a:tcPr marT="41148" marB="41148"/>
                </a:tc>
                <a:tc>
                  <a:txBody>
                    <a:bodyPr/>
                    <a:lstStyle/>
                    <a:p>
                      <a:r>
                        <a:rPr lang="en-US" sz="1600" dirty="0">
                          <a:solidFill>
                            <a:srgbClr val="C00000"/>
                          </a:solidFill>
                        </a:rPr>
                        <a:t>Sattva  Enhancing</a:t>
                      </a:r>
                      <a:endParaRPr lang="en-US" sz="1600" dirty="0">
                        <a:solidFill>
                          <a:srgbClr val="C00000"/>
                        </a:solidFill>
                      </a:endParaRPr>
                    </a:p>
                  </a:txBody>
                  <a:tcPr marT="41148" marB="41148">
                    <a:solidFill>
                      <a:srgbClr val="FFD85B">
                        <a:alpha val="32000"/>
                      </a:srgbClr>
                    </a:solidFill>
                  </a:tcPr>
                </a:tc>
                <a:tc>
                  <a:txBody>
                    <a:bodyPr/>
                    <a:lstStyle/>
                    <a:p>
                      <a:r>
                        <a:rPr lang="en-US" sz="1600" dirty="0">
                          <a:solidFill>
                            <a:srgbClr val="C00000"/>
                          </a:solidFill>
                        </a:rPr>
                        <a:t>Rajas Enhancing</a:t>
                      </a:r>
                      <a:endParaRPr lang="en-US" sz="1600" dirty="0">
                        <a:solidFill>
                          <a:srgbClr val="C00000"/>
                        </a:solidFill>
                      </a:endParaRPr>
                    </a:p>
                  </a:txBody>
                  <a:tcPr marT="41148" marB="41148">
                    <a:solidFill>
                      <a:srgbClr val="EF9BAF">
                        <a:alpha val="32000"/>
                      </a:srgbClr>
                    </a:solidFill>
                  </a:tcPr>
                </a:tc>
                <a:tc>
                  <a:txBody>
                    <a:bodyPr/>
                    <a:lstStyle/>
                    <a:p>
                      <a:r>
                        <a:rPr lang="en-US" sz="1600" dirty="0">
                          <a:solidFill>
                            <a:srgbClr val="C00000"/>
                          </a:solidFill>
                        </a:rPr>
                        <a:t>Tamas Enhancing</a:t>
                      </a:r>
                      <a:endParaRPr lang="en-US" sz="1600" dirty="0">
                        <a:solidFill>
                          <a:srgbClr val="C00000"/>
                        </a:solidFill>
                      </a:endParaRPr>
                    </a:p>
                  </a:txBody>
                  <a:tcPr marT="41148" marB="41148">
                    <a:solidFill>
                      <a:srgbClr val="5C5C5C">
                        <a:alpha val="37000"/>
                      </a:srgbClr>
                    </a:solidFill>
                  </a:tcPr>
                </a:tc>
              </a:tr>
              <a:tr h="380308">
                <a:tc>
                  <a:txBody>
                    <a:bodyPr/>
                    <a:lstStyle/>
                    <a:p>
                      <a:r>
                        <a:rPr lang="en-US" sz="1600" b="0" dirty="0" err="1">
                          <a:solidFill>
                            <a:srgbClr val="002060"/>
                          </a:solidFill>
                        </a:rPr>
                        <a:t>shAstra</a:t>
                      </a:r>
                      <a:r>
                        <a:rPr lang="en-US" sz="1600" b="0" dirty="0">
                          <a:solidFill>
                            <a:srgbClr val="002060"/>
                          </a:solidFill>
                        </a:rPr>
                        <a:t>  - Scriptures</a:t>
                      </a:r>
                      <a:endParaRPr lang="en-US" sz="1600" b="0" dirty="0">
                        <a:solidFill>
                          <a:srgbClr val="002060"/>
                        </a:solidFill>
                      </a:endParaRPr>
                    </a:p>
                  </a:txBody>
                  <a:tcPr marT="41148" marB="41148"/>
                </a:tc>
                <a:tc>
                  <a:txBody>
                    <a:bodyPr/>
                    <a:lstStyle/>
                    <a:p>
                      <a:r>
                        <a:rPr lang="en-US" sz="1600" b="0" dirty="0">
                          <a:solidFill>
                            <a:srgbClr val="002060"/>
                          </a:solidFill>
                        </a:rPr>
                        <a:t>Pro -Renunciation </a:t>
                      </a:r>
                      <a:endParaRPr lang="en-US" sz="1600" b="0" dirty="0">
                        <a:solidFill>
                          <a:srgbClr val="002060"/>
                        </a:solidFill>
                      </a:endParaRPr>
                    </a:p>
                  </a:txBody>
                  <a:tcPr marT="41148" marB="41148">
                    <a:solidFill>
                      <a:srgbClr val="FFD85B">
                        <a:alpha val="32000"/>
                      </a:srgbClr>
                    </a:solidFill>
                  </a:tcPr>
                </a:tc>
                <a:tc>
                  <a:txBody>
                    <a:bodyPr/>
                    <a:lstStyle/>
                    <a:p>
                      <a:r>
                        <a:rPr lang="en-US" sz="1600" b="0" dirty="0">
                          <a:solidFill>
                            <a:srgbClr val="002060"/>
                          </a:solidFill>
                        </a:rPr>
                        <a:t>Pro</a:t>
                      </a:r>
                      <a:r>
                        <a:rPr lang="en-US" sz="1600" b="0" baseline="0" dirty="0">
                          <a:solidFill>
                            <a:srgbClr val="002060"/>
                          </a:solidFill>
                        </a:rPr>
                        <a:t> – Engagement</a:t>
                      </a:r>
                      <a:endParaRPr lang="en-US" sz="1600" b="0" dirty="0">
                        <a:solidFill>
                          <a:srgbClr val="002060"/>
                        </a:solidFill>
                      </a:endParaRPr>
                    </a:p>
                  </a:txBody>
                  <a:tcPr marT="41148" marB="41148">
                    <a:solidFill>
                      <a:srgbClr val="EF9BAF">
                        <a:alpha val="32000"/>
                      </a:srgbClr>
                    </a:solidFill>
                  </a:tcPr>
                </a:tc>
                <a:tc>
                  <a:txBody>
                    <a:bodyPr/>
                    <a:lstStyle/>
                    <a:p>
                      <a:r>
                        <a:rPr lang="en-US" sz="1600" b="0" dirty="0">
                          <a:solidFill>
                            <a:srgbClr val="002060"/>
                          </a:solidFill>
                        </a:rPr>
                        <a:t>Pro</a:t>
                      </a:r>
                      <a:r>
                        <a:rPr lang="en-US" sz="1600" b="0" baseline="0" dirty="0">
                          <a:solidFill>
                            <a:srgbClr val="002060"/>
                          </a:solidFill>
                        </a:rPr>
                        <a:t> - Negative</a:t>
                      </a:r>
                      <a:endParaRPr lang="en-US" sz="1600" b="0" dirty="0">
                        <a:solidFill>
                          <a:srgbClr val="002060"/>
                        </a:solidFill>
                      </a:endParaRPr>
                    </a:p>
                  </a:txBody>
                  <a:tcPr marT="41148" marB="41148">
                    <a:solidFill>
                      <a:srgbClr val="5C5C5C">
                        <a:alpha val="37000"/>
                      </a:srgbClr>
                    </a:solidFill>
                  </a:tcPr>
                </a:tc>
              </a:tr>
              <a:tr h="380308">
                <a:tc>
                  <a:txBody>
                    <a:bodyPr/>
                    <a:lstStyle/>
                    <a:p>
                      <a:r>
                        <a:rPr lang="en-US" sz="1600" b="0" dirty="0">
                          <a:solidFill>
                            <a:srgbClr val="FF0000"/>
                          </a:solidFill>
                        </a:rPr>
                        <a:t>Water</a:t>
                      </a:r>
                      <a:endParaRPr lang="en-US" sz="1600" b="0" dirty="0">
                        <a:solidFill>
                          <a:srgbClr val="FF0000"/>
                        </a:solidFill>
                      </a:endParaRPr>
                    </a:p>
                  </a:txBody>
                  <a:tcPr marT="41148" marB="41148"/>
                </a:tc>
                <a:tc>
                  <a:txBody>
                    <a:bodyPr/>
                    <a:lstStyle/>
                    <a:p>
                      <a:r>
                        <a:rPr lang="en-US" sz="1600" b="0" dirty="0">
                          <a:solidFill>
                            <a:srgbClr val="FF0000"/>
                          </a:solidFill>
                        </a:rPr>
                        <a:t>Of Sacred Rivers, Milk</a:t>
                      </a:r>
                      <a:endParaRPr lang="en-US" sz="1600" b="0" dirty="0">
                        <a:solidFill>
                          <a:srgbClr val="FF0000"/>
                        </a:solidFill>
                      </a:endParaRPr>
                    </a:p>
                  </a:txBody>
                  <a:tcPr marT="41148" marB="41148">
                    <a:solidFill>
                      <a:srgbClr val="FFD85B">
                        <a:alpha val="32000"/>
                      </a:srgbClr>
                    </a:solidFill>
                  </a:tcPr>
                </a:tc>
                <a:tc>
                  <a:txBody>
                    <a:bodyPr/>
                    <a:lstStyle/>
                    <a:p>
                      <a:r>
                        <a:rPr lang="en-US" sz="1600" b="0" dirty="0">
                          <a:solidFill>
                            <a:srgbClr val="FF0000"/>
                          </a:solidFill>
                        </a:rPr>
                        <a:t>Flavored Drinks</a:t>
                      </a:r>
                      <a:endParaRPr lang="en-US" sz="1600" b="0" dirty="0">
                        <a:solidFill>
                          <a:srgbClr val="FF0000"/>
                        </a:solidFill>
                      </a:endParaRPr>
                    </a:p>
                  </a:txBody>
                  <a:tcPr marT="41148" marB="41148">
                    <a:solidFill>
                      <a:srgbClr val="EF9BAF">
                        <a:alpha val="32000"/>
                      </a:srgbClr>
                    </a:solidFill>
                  </a:tcPr>
                </a:tc>
                <a:tc>
                  <a:txBody>
                    <a:bodyPr/>
                    <a:lstStyle/>
                    <a:p>
                      <a:r>
                        <a:rPr lang="en-US" sz="1600" b="0" dirty="0">
                          <a:solidFill>
                            <a:srgbClr val="FF0000"/>
                          </a:solidFill>
                        </a:rPr>
                        <a:t>Of Alcoholic Nature</a:t>
                      </a:r>
                      <a:endParaRPr lang="en-US" sz="1600" b="0" dirty="0">
                        <a:solidFill>
                          <a:srgbClr val="FF0000"/>
                        </a:solidFill>
                      </a:endParaRPr>
                    </a:p>
                  </a:txBody>
                  <a:tcPr marT="41148" marB="41148">
                    <a:solidFill>
                      <a:srgbClr val="5C5C5C">
                        <a:alpha val="37000"/>
                      </a:srgbClr>
                    </a:solidFill>
                  </a:tcPr>
                </a:tc>
              </a:tr>
              <a:tr h="380308">
                <a:tc>
                  <a:txBody>
                    <a:bodyPr/>
                    <a:lstStyle/>
                    <a:p>
                      <a:r>
                        <a:rPr lang="en-US" sz="1600" b="0" dirty="0">
                          <a:solidFill>
                            <a:srgbClr val="7030A0"/>
                          </a:solidFill>
                        </a:rPr>
                        <a:t>People</a:t>
                      </a:r>
                      <a:endParaRPr lang="en-US" sz="1600" b="0" dirty="0">
                        <a:solidFill>
                          <a:srgbClr val="7030A0"/>
                        </a:solidFill>
                      </a:endParaRPr>
                    </a:p>
                  </a:txBody>
                  <a:tcPr marT="41148" marB="41148"/>
                </a:tc>
                <a:tc>
                  <a:txBody>
                    <a:bodyPr/>
                    <a:lstStyle/>
                    <a:p>
                      <a:r>
                        <a:rPr lang="en-US" sz="1600" b="0" dirty="0" err="1">
                          <a:solidFill>
                            <a:srgbClr val="7030A0"/>
                          </a:solidFill>
                        </a:rPr>
                        <a:t>SamnyAsi</a:t>
                      </a:r>
                      <a:endParaRPr lang="en-US" sz="1600" b="0" dirty="0">
                        <a:solidFill>
                          <a:srgbClr val="7030A0"/>
                        </a:solidFill>
                      </a:endParaRPr>
                    </a:p>
                  </a:txBody>
                  <a:tcPr marT="41148" marB="41148">
                    <a:solidFill>
                      <a:srgbClr val="FFD85B">
                        <a:alpha val="32000"/>
                      </a:srgbClr>
                    </a:solidFill>
                  </a:tcPr>
                </a:tc>
                <a:tc>
                  <a:txBody>
                    <a:bodyPr/>
                    <a:lstStyle/>
                    <a:p>
                      <a:r>
                        <a:rPr lang="en-US" sz="1600" b="0" dirty="0">
                          <a:solidFill>
                            <a:srgbClr val="7030A0"/>
                          </a:solidFill>
                        </a:rPr>
                        <a:t>Family  - Centric</a:t>
                      </a:r>
                      <a:endParaRPr lang="en-US" sz="1600" b="0" dirty="0">
                        <a:solidFill>
                          <a:srgbClr val="7030A0"/>
                        </a:solidFill>
                      </a:endParaRPr>
                    </a:p>
                  </a:txBody>
                  <a:tcPr marT="41148" marB="41148">
                    <a:solidFill>
                      <a:srgbClr val="EF9BAF">
                        <a:alpha val="32000"/>
                      </a:srgbClr>
                    </a:solidFill>
                  </a:tcPr>
                </a:tc>
                <a:tc>
                  <a:txBody>
                    <a:bodyPr/>
                    <a:lstStyle/>
                    <a:p>
                      <a:r>
                        <a:rPr lang="en-US" sz="1600" b="0" dirty="0">
                          <a:solidFill>
                            <a:srgbClr val="7030A0"/>
                          </a:solidFill>
                        </a:rPr>
                        <a:t>Criminals</a:t>
                      </a:r>
                      <a:endParaRPr lang="en-US" sz="1600" b="0" dirty="0">
                        <a:solidFill>
                          <a:srgbClr val="7030A0"/>
                        </a:solidFill>
                      </a:endParaRPr>
                    </a:p>
                  </a:txBody>
                  <a:tcPr marT="41148" marB="41148">
                    <a:solidFill>
                      <a:srgbClr val="5C5C5C">
                        <a:alpha val="37000"/>
                      </a:srgbClr>
                    </a:solidFill>
                  </a:tcPr>
                </a:tc>
              </a:tr>
              <a:tr h="380308">
                <a:tc>
                  <a:txBody>
                    <a:bodyPr/>
                    <a:lstStyle/>
                    <a:p>
                      <a:r>
                        <a:rPr lang="en-US" sz="1600" b="0" dirty="0">
                          <a:solidFill>
                            <a:schemeClr val="tx1">
                              <a:lumMod val="95000"/>
                              <a:lumOff val="5000"/>
                            </a:schemeClr>
                          </a:solidFill>
                        </a:rPr>
                        <a:t>Place</a:t>
                      </a:r>
                      <a:endParaRPr lang="en-US" sz="1600" b="0" dirty="0">
                        <a:solidFill>
                          <a:schemeClr val="tx1">
                            <a:lumMod val="95000"/>
                            <a:lumOff val="5000"/>
                          </a:schemeClr>
                        </a:solidFill>
                      </a:endParaRPr>
                    </a:p>
                  </a:txBody>
                  <a:tcPr marT="41148" marB="41148"/>
                </a:tc>
                <a:tc>
                  <a:txBody>
                    <a:bodyPr/>
                    <a:lstStyle/>
                    <a:p>
                      <a:r>
                        <a:rPr lang="en-US" sz="1600" b="0" dirty="0">
                          <a:solidFill>
                            <a:schemeClr val="tx1">
                              <a:lumMod val="95000"/>
                              <a:lumOff val="5000"/>
                            </a:schemeClr>
                          </a:solidFill>
                        </a:rPr>
                        <a:t>Lonely Places</a:t>
                      </a:r>
                      <a:endParaRPr lang="en-US" sz="1600" b="0" dirty="0">
                        <a:solidFill>
                          <a:schemeClr val="tx1">
                            <a:lumMod val="95000"/>
                            <a:lumOff val="5000"/>
                          </a:schemeClr>
                        </a:solidFill>
                      </a:endParaRPr>
                    </a:p>
                  </a:txBody>
                  <a:tcPr marT="41148" marB="41148">
                    <a:solidFill>
                      <a:srgbClr val="FFD85B">
                        <a:alpha val="32000"/>
                      </a:srgbClr>
                    </a:solidFill>
                  </a:tcPr>
                </a:tc>
                <a:tc>
                  <a:txBody>
                    <a:bodyPr/>
                    <a:lstStyle/>
                    <a:p>
                      <a:r>
                        <a:rPr lang="en-US" sz="1600" b="0" dirty="0">
                          <a:solidFill>
                            <a:schemeClr val="tx1">
                              <a:lumMod val="95000"/>
                              <a:lumOff val="5000"/>
                            </a:schemeClr>
                          </a:solidFill>
                        </a:rPr>
                        <a:t>Market Place</a:t>
                      </a:r>
                      <a:endParaRPr lang="en-US" sz="1600" b="0" dirty="0">
                        <a:solidFill>
                          <a:schemeClr val="tx1">
                            <a:lumMod val="95000"/>
                            <a:lumOff val="5000"/>
                          </a:schemeClr>
                        </a:solidFill>
                      </a:endParaRPr>
                    </a:p>
                  </a:txBody>
                  <a:tcPr marT="41148" marB="41148">
                    <a:solidFill>
                      <a:srgbClr val="EF9BAF">
                        <a:alpha val="32000"/>
                      </a:srgbClr>
                    </a:solidFill>
                  </a:tcPr>
                </a:tc>
                <a:tc>
                  <a:txBody>
                    <a:bodyPr/>
                    <a:lstStyle/>
                    <a:p>
                      <a:r>
                        <a:rPr lang="en-US" sz="1600" b="0" dirty="0">
                          <a:solidFill>
                            <a:schemeClr val="tx1">
                              <a:lumMod val="95000"/>
                              <a:lumOff val="5000"/>
                            </a:schemeClr>
                          </a:solidFill>
                        </a:rPr>
                        <a:t>Gambling Centers</a:t>
                      </a:r>
                      <a:endParaRPr lang="en-US" sz="1600" b="0" dirty="0">
                        <a:solidFill>
                          <a:schemeClr val="tx1">
                            <a:lumMod val="95000"/>
                            <a:lumOff val="5000"/>
                          </a:schemeClr>
                        </a:solidFill>
                      </a:endParaRPr>
                    </a:p>
                  </a:txBody>
                  <a:tcPr marT="41148" marB="41148">
                    <a:solidFill>
                      <a:srgbClr val="5C5C5C">
                        <a:alpha val="37000"/>
                      </a:srgbClr>
                    </a:solidFill>
                  </a:tcPr>
                </a:tc>
              </a:tr>
              <a:tr h="380308">
                <a:tc>
                  <a:txBody>
                    <a:bodyPr/>
                    <a:lstStyle/>
                    <a:p>
                      <a:r>
                        <a:rPr lang="en-US" sz="1600" b="0" dirty="0">
                          <a:solidFill>
                            <a:srgbClr val="0070C0"/>
                          </a:solidFill>
                        </a:rPr>
                        <a:t>Time</a:t>
                      </a:r>
                      <a:endParaRPr lang="en-US" sz="1600" b="0" dirty="0">
                        <a:solidFill>
                          <a:srgbClr val="0070C0"/>
                        </a:solidFill>
                      </a:endParaRPr>
                    </a:p>
                  </a:txBody>
                  <a:tcPr marT="41148" marB="41148"/>
                </a:tc>
                <a:tc>
                  <a:txBody>
                    <a:bodyPr/>
                    <a:lstStyle/>
                    <a:p>
                      <a:r>
                        <a:rPr lang="en-US" sz="1600" b="0" dirty="0">
                          <a:solidFill>
                            <a:srgbClr val="0070C0"/>
                          </a:solidFill>
                        </a:rPr>
                        <a:t>Early Morning</a:t>
                      </a:r>
                      <a:endParaRPr lang="en-US" sz="1600" b="0" dirty="0">
                        <a:solidFill>
                          <a:srgbClr val="0070C0"/>
                        </a:solidFill>
                      </a:endParaRPr>
                    </a:p>
                  </a:txBody>
                  <a:tcPr marT="41148" marB="41148">
                    <a:solidFill>
                      <a:srgbClr val="FFD85B">
                        <a:alpha val="32000"/>
                      </a:srgbClr>
                    </a:solidFill>
                  </a:tcPr>
                </a:tc>
                <a:tc>
                  <a:txBody>
                    <a:bodyPr/>
                    <a:lstStyle/>
                    <a:p>
                      <a:r>
                        <a:rPr lang="en-US" sz="1600" b="0" dirty="0">
                          <a:solidFill>
                            <a:srgbClr val="0070C0"/>
                          </a:solidFill>
                        </a:rPr>
                        <a:t>Day Break – Sun Set</a:t>
                      </a:r>
                      <a:endParaRPr lang="en-US" sz="1600" b="0" dirty="0">
                        <a:solidFill>
                          <a:srgbClr val="0070C0"/>
                        </a:solidFill>
                      </a:endParaRPr>
                    </a:p>
                  </a:txBody>
                  <a:tcPr marT="41148" marB="41148">
                    <a:solidFill>
                      <a:srgbClr val="EF9BAF">
                        <a:alpha val="32000"/>
                      </a:srgbClr>
                    </a:solidFill>
                  </a:tcPr>
                </a:tc>
                <a:tc>
                  <a:txBody>
                    <a:bodyPr/>
                    <a:lstStyle/>
                    <a:p>
                      <a:r>
                        <a:rPr lang="en-US" sz="1600" b="0" dirty="0">
                          <a:solidFill>
                            <a:srgbClr val="0070C0"/>
                          </a:solidFill>
                        </a:rPr>
                        <a:t>Late night</a:t>
                      </a:r>
                      <a:endParaRPr lang="en-US" sz="1600" b="0" dirty="0">
                        <a:solidFill>
                          <a:srgbClr val="0070C0"/>
                        </a:solidFill>
                      </a:endParaRPr>
                    </a:p>
                  </a:txBody>
                  <a:tcPr marT="41148" marB="41148">
                    <a:solidFill>
                      <a:srgbClr val="5C5C5C">
                        <a:alpha val="37000"/>
                      </a:srgbClr>
                    </a:solidFill>
                  </a:tcPr>
                </a:tc>
              </a:tr>
              <a:tr h="380308">
                <a:tc>
                  <a:txBody>
                    <a:bodyPr/>
                    <a:lstStyle/>
                    <a:p>
                      <a:r>
                        <a:rPr lang="en-US" sz="1600" b="0" dirty="0">
                          <a:solidFill>
                            <a:srgbClr val="FF0066"/>
                          </a:solidFill>
                        </a:rPr>
                        <a:t>Karma - Actions</a:t>
                      </a:r>
                      <a:endParaRPr lang="en-US" sz="1600" b="0" dirty="0">
                        <a:solidFill>
                          <a:srgbClr val="FF0066"/>
                        </a:solidFill>
                      </a:endParaRPr>
                    </a:p>
                  </a:txBody>
                  <a:tcPr marT="41148" marB="41148"/>
                </a:tc>
                <a:tc>
                  <a:txBody>
                    <a:bodyPr/>
                    <a:lstStyle/>
                    <a:p>
                      <a:r>
                        <a:rPr lang="en-US" sz="1600" b="0" dirty="0">
                          <a:solidFill>
                            <a:srgbClr val="FF0066"/>
                          </a:solidFill>
                        </a:rPr>
                        <a:t>Worship, Meditation</a:t>
                      </a:r>
                      <a:endParaRPr lang="en-US" sz="1600" b="0" dirty="0">
                        <a:solidFill>
                          <a:srgbClr val="FF0066"/>
                        </a:solidFill>
                      </a:endParaRPr>
                    </a:p>
                  </a:txBody>
                  <a:tcPr marT="41148" marB="41148">
                    <a:solidFill>
                      <a:srgbClr val="FFD85B">
                        <a:alpha val="32000"/>
                      </a:srgbClr>
                    </a:solidFill>
                  </a:tcPr>
                </a:tc>
                <a:tc>
                  <a:txBody>
                    <a:bodyPr/>
                    <a:lstStyle/>
                    <a:p>
                      <a:r>
                        <a:rPr lang="en-US" sz="1600" b="0" dirty="0">
                          <a:solidFill>
                            <a:srgbClr val="FF0066"/>
                          </a:solidFill>
                        </a:rPr>
                        <a:t>Desire Motivated</a:t>
                      </a:r>
                      <a:endParaRPr lang="en-US" sz="1600" b="0" dirty="0">
                        <a:solidFill>
                          <a:srgbClr val="FF0066"/>
                        </a:solidFill>
                      </a:endParaRPr>
                    </a:p>
                  </a:txBody>
                  <a:tcPr marT="41148" marB="41148">
                    <a:solidFill>
                      <a:srgbClr val="EF9BAF">
                        <a:alpha val="32000"/>
                      </a:srgbClr>
                    </a:solidFill>
                  </a:tcPr>
                </a:tc>
                <a:tc>
                  <a:txBody>
                    <a:bodyPr/>
                    <a:lstStyle/>
                    <a:p>
                      <a:r>
                        <a:rPr lang="en-US" sz="1600" b="0" dirty="0">
                          <a:solidFill>
                            <a:srgbClr val="FF0066"/>
                          </a:solidFill>
                        </a:rPr>
                        <a:t>Black magic</a:t>
                      </a:r>
                      <a:endParaRPr lang="en-US" sz="1600" b="0" dirty="0">
                        <a:solidFill>
                          <a:srgbClr val="FF0066"/>
                        </a:solidFill>
                      </a:endParaRPr>
                    </a:p>
                  </a:txBody>
                  <a:tcPr marT="41148" marB="41148">
                    <a:solidFill>
                      <a:srgbClr val="5C5C5C">
                        <a:alpha val="37000"/>
                      </a:srgbClr>
                    </a:solidFill>
                  </a:tcPr>
                </a:tc>
              </a:tr>
              <a:tr h="462044">
                <a:tc>
                  <a:txBody>
                    <a:bodyPr/>
                    <a:lstStyle/>
                    <a:p>
                      <a:r>
                        <a:rPr lang="en-US" sz="1600" b="0" dirty="0">
                          <a:solidFill>
                            <a:schemeClr val="tx1">
                              <a:lumMod val="75000"/>
                              <a:lumOff val="25000"/>
                            </a:schemeClr>
                          </a:solidFill>
                        </a:rPr>
                        <a:t>Birth /Life</a:t>
                      </a:r>
                      <a:endParaRPr lang="en-US" sz="1600" b="0" dirty="0">
                        <a:solidFill>
                          <a:schemeClr val="tx1">
                            <a:lumMod val="75000"/>
                            <a:lumOff val="25000"/>
                          </a:schemeClr>
                        </a:solidFill>
                      </a:endParaRPr>
                    </a:p>
                  </a:txBody>
                  <a:tcPr marT="41148" marB="41148"/>
                </a:tc>
                <a:tc>
                  <a:txBody>
                    <a:bodyPr/>
                    <a:lstStyle/>
                    <a:p>
                      <a:r>
                        <a:rPr lang="en-US" sz="1600" b="0" dirty="0">
                          <a:solidFill>
                            <a:schemeClr val="tx1">
                              <a:lumMod val="75000"/>
                              <a:lumOff val="25000"/>
                            </a:schemeClr>
                          </a:solidFill>
                        </a:rPr>
                        <a:t>Assoc.</a:t>
                      </a:r>
                      <a:r>
                        <a:rPr lang="en-US" sz="1600" b="0" baseline="0" dirty="0">
                          <a:solidFill>
                            <a:schemeClr val="tx1">
                              <a:lumMod val="75000"/>
                              <a:lumOff val="25000"/>
                            </a:schemeClr>
                          </a:solidFill>
                        </a:rPr>
                        <a:t> </a:t>
                      </a:r>
                      <a:r>
                        <a:rPr lang="en-US" sz="1600" b="0" dirty="0">
                          <a:solidFill>
                            <a:schemeClr val="tx1">
                              <a:lumMod val="75000"/>
                              <a:lumOff val="25000"/>
                            </a:schemeClr>
                          </a:solidFill>
                        </a:rPr>
                        <a:t> w/ Sattva</a:t>
                      </a:r>
                      <a:endParaRPr lang="en-US" sz="1600" b="0" dirty="0">
                        <a:solidFill>
                          <a:schemeClr val="tx1">
                            <a:lumMod val="75000"/>
                            <a:lumOff val="25000"/>
                          </a:schemeClr>
                        </a:solidFill>
                      </a:endParaRPr>
                    </a:p>
                  </a:txBody>
                  <a:tcPr marT="41148" marB="41148">
                    <a:solidFill>
                      <a:srgbClr val="FFD85B">
                        <a:alpha val="32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Assoc. w/  Rajas</a:t>
                      </a:r>
                      <a:endParaRPr lang="en-US" sz="1600" b="0" dirty="0">
                        <a:solidFill>
                          <a:schemeClr val="tx1">
                            <a:lumMod val="75000"/>
                            <a:lumOff val="25000"/>
                          </a:schemeClr>
                        </a:solidFill>
                      </a:endParaRPr>
                    </a:p>
                  </a:txBody>
                  <a:tcPr marT="41148" marB="41148">
                    <a:solidFill>
                      <a:srgbClr val="EF9BAF">
                        <a:alpha val="32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Assoc.  w/Tamas</a:t>
                      </a: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endParaRPr lang="en-US" sz="1600" b="0" dirty="0">
                        <a:solidFill>
                          <a:schemeClr val="tx1">
                            <a:lumMod val="75000"/>
                            <a:lumOff val="25000"/>
                          </a:schemeClr>
                        </a:solidFill>
                      </a:endParaRPr>
                    </a:p>
                  </a:txBody>
                  <a:tcPr marT="41148" marB="41148">
                    <a:solidFill>
                      <a:srgbClr val="5C5C5C">
                        <a:alpha val="37000"/>
                      </a:srgbClr>
                    </a:solidFill>
                  </a:tcPr>
                </a:tc>
              </a:tr>
              <a:tr h="380308">
                <a:tc>
                  <a:txBody>
                    <a:bodyPr/>
                    <a:lstStyle/>
                    <a:p>
                      <a:r>
                        <a:rPr lang="en-US" sz="1600" b="0" dirty="0">
                          <a:solidFill>
                            <a:srgbClr val="800000"/>
                          </a:solidFill>
                        </a:rPr>
                        <a:t>Meditation</a:t>
                      </a:r>
                      <a:endParaRPr lang="en-US" sz="1600" b="0" dirty="0">
                        <a:solidFill>
                          <a:srgbClr val="800000"/>
                        </a:solidFill>
                      </a:endParaRPr>
                    </a:p>
                  </a:txBody>
                  <a:tcPr marT="41148" marB="41148"/>
                </a:tc>
                <a:tc>
                  <a:txBody>
                    <a:bodyPr/>
                    <a:lstStyle/>
                    <a:p>
                      <a:r>
                        <a:rPr lang="en-US" sz="1400" b="0" dirty="0">
                          <a:solidFill>
                            <a:srgbClr val="800000"/>
                          </a:solidFill>
                        </a:rPr>
                        <a:t>Meditation on Sri Hari</a:t>
                      </a:r>
                      <a:endParaRPr lang="en-US" sz="1400" b="0" dirty="0">
                        <a:solidFill>
                          <a:srgbClr val="800000"/>
                        </a:solidFill>
                      </a:endParaRPr>
                    </a:p>
                  </a:txBody>
                  <a:tcPr marT="41148" marB="41148">
                    <a:solidFill>
                      <a:srgbClr val="FFD85B">
                        <a:alpha val="32000"/>
                      </a:srgbClr>
                    </a:solidFill>
                  </a:tcPr>
                </a:tc>
                <a:tc>
                  <a:txBody>
                    <a:bodyPr/>
                    <a:lstStyle/>
                    <a:p>
                      <a:r>
                        <a:rPr lang="en-US" sz="1300" b="0" dirty="0">
                          <a:solidFill>
                            <a:srgbClr val="800000"/>
                          </a:solidFill>
                        </a:rPr>
                        <a:t>Meditation on Opp. Sex</a:t>
                      </a:r>
                      <a:endParaRPr lang="en-US" sz="1300" b="0" dirty="0">
                        <a:solidFill>
                          <a:srgbClr val="800000"/>
                        </a:solidFill>
                      </a:endParaRPr>
                    </a:p>
                  </a:txBody>
                  <a:tcPr marT="41148" marB="41148">
                    <a:solidFill>
                      <a:srgbClr val="EF9BAF">
                        <a:alpha val="32000"/>
                      </a:srgbClr>
                    </a:solidFill>
                  </a:tcPr>
                </a:tc>
                <a:tc>
                  <a:txBody>
                    <a:bodyPr/>
                    <a:lstStyle/>
                    <a:p>
                      <a:r>
                        <a:rPr lang="en-US" sz="1300" b="0" dirty="0">
                          <a:solidFill>
                            <a:srgbClr val="800000"/>
                          </a:solidFill>
                        </a:rPr>
                        <a:t>Meditating on Enemies</a:t>
                      </a:r>
                      <a:endParaRPr lang="en-US" sz="1300" b="0" dirty="0">
                        <a:solidFill>
                          <a:srgbClr val="800000"/>
                        </a:solidFill>
                      </a:endParaRPr>
                    </a:p>
                  </a:txBody>
                  <a:tcPr marT="41148" marB="41148">
                    <a:solidFill>
                      <a:srgbClr val="5C5C5C">
                        <a:alpha val="37000"/>
                      </a:srgbClr>
                    </a:solidFill>
                  </a:tcPr>
                </a:tc>
              </a:tr>
              <a:tr h="380308">
                <a:tc>
                  <a:txBody>
                    <a:bodyPr/>
                    <a:lstStyle/>
                    <a:p>
                      <a:r>
                        <a:rPr lang="en-US" sz="1600" b="0" dirty="0">
                          <a:solidFill>
                            <a:schemeClr val="tx1">
                              <a:lumMod val="85000"/>
                              <a:lumOff val="15000"/>
                            </a:schemeClr>
                          </a:solidFill>
                        </a:rPr>
                        <a:t>Mantras</a:t>
                      </a:r>
                      <a:endParaRPr lang="en-US" sz="1600" b="0" dirty="0">
                        <a:solidFill>
                          <a:schemeClr val="tx1">
                            <a:lumMod val="85000"/>
                            <a:lumOff val="15000"/>
                          </a:schemeClr>
                        </a:solidFill>
                      </a:endParaRPr>
                    </a:p>
                  </a:txBody>
                  <a:tcPr marT="41148" marB="41148"/>
                </a:tc>
                <a:tc>
                  <a:txBody>
                    <a:bodyPr/>
                    <a:lstStyle/>
                    <a:p>
                      <a:r>
                        <a:rPr lang="en-US" sz="1600" b="0" dirty="0">
                          <a:solidFill>
                            <a:schemeClr val="tx1">
                              <a:lumMod val="85000"/>
                              <a:lumOff val="15000"/>
                            </a:schemeClr>
                          </a:solidFill>
                        </a:rPr>
                        <a:t>OM-</a:t>
                      </a:r>
                      <a:r>
                        <a:rPr lang="en-US" sz="1600" b="0" dirty="0" err="1">
                          <a:solidFill>
                            <a:schemeClr val="tx1">
                              <a:lumMod val="85000"/>
                              <a:lumOff val="15000"/>
                            </a:schemeClr>
                          </a:solidFill>
                        </a:rPr>
                        <a:t>kAra</a:t>
                      </a:r>
                      <a:endParaRPr lang="en-US" sz="1600" b="0" dirty="0">
                        <a:solidFill>
                          <a:schemeClr val="tx1">
                            <a:lumMod val="85000"/>
                            <a:lumOff val="15000"/>
                          </a:schemeClr>
                        </a:solidFill>
                      </a:endParaRPr>
                    </a:p>
                  </a:txBody>
                  <a:tcPr marT="41148" marB="41148">
                    <a:solidFill>
                      <a:srgbClr val="FFD85B">
                        <a:alpha val="32000"/>
                      </a:srgbClr>
                    </a:solidFill>
                  </a:tcPr>
                </a:tc>
                <a:tc>
                  <a:txBody>
                    <a:bodyPr/>
                    <a:lstStyle/>
                    <a:p>
                      <a:r>
                        <a:rPr lang="en-US" sz="1600" b="0" dirty="0">
                          <a:solidFill>
                            <a:schemeClr val="tx1">
                              <a:lumMod val="85000"/>
                              <a:lumOff val="15000"/>
                            </a:schemeClr>
                          </a:solidFill>
                        </a:rPr>
                        <a:t>Worship mantras</a:t>
                      </a:r>
                      <a:endParaRPr lang="en-US" sz="1600" b="0" dirty="0">
                        <a:solidFill>
                          <a:schemeClr val="tx1">
                            <a:lumMod val="85000"/>
                            <a:lumOff val="15000"/>
                          </a:schemeClr>
                        </a:solidFill>
                      </a:endParaRPr>
                    </a:p>
                  </a:txBody>
                  <a:tcPr marT="41148" marB="41148">
                    <a:solidFill>
                      <a:srgbClr val="EF9BAF">
                        <a:alpha val="32000"/>
                      </a:srgbClr>
                    </a:solidFill>
                  </a:tcPr>
                </a:tc>
                <a:tc>
                  <a:txBody>
                    <a:bodyPr/>
                    <a:lstStyle/>
                    <a:p>
                      <a:r>
                        <a:rPr lang="en-US" sz="1600" b="0" dirty="0">
                          <a:solidFill>
                            <a:schemeClr val="tx1">
                              <a:lumMod val="85000"/>
                              <a:lumOff val="15000"/>
                            </a:schemeClr>
                          </a:solidFill>
                        </a:rPr>
                        <a:t>Black Magic Mantra</a:t>
                      </a:r>
                      <a:endParaRPr lang="en-US" sz="1600" b="0" dirty="0">
                        <a:solidFill>
                          <a:schemeClr val="tx1">
                            <a:lumMod val="85000"/>
                            <a:lumOff val="15000"/>
                          </a:schemeClr>
                        </a:solidFill>
                      </a:endParaRPr>
                    </a:p>
                  </a:txBody>
                  <a:tcPr marT="41148" marB="41148">
                    <a:solidFill>
                      <a:srgbClr val="5C5C5C">
                        <a:alpha val="37000"/>
                      </a:srgbClr>
                    </a:solidFill>
                  </a:tcPr>
                </a:tc>
              </a:tr>
              <a:tr h="380308">
                <a:tc>
                  <a:txBody>
                    <a:bodyPr/>
                    <a:lstStyle/>
                    <a:p>
                      <a:r>
                        <a:rPr lang="en-US" sz="1600" b="0" dirty="0" err="1">
                          <a:solidFill>
                            <a:srgbClr val="FF00FF"/>
                          </a:solidFill>
                        </a:rPr>
                        <a:t>SamskAra</a:t>
                      </a:r>
                      <a:r>
                        <a:rPr lang="en-US" sz="1600" b="0" dirty="0">
                          <a:solidFill>
                            <a:srgbClr val="FF00FF"/>
                          </a:solidFill>
                        </a:rPr>
                        <a:t> - </a:t>
                      </a:r>
                      <a:r>
                        <a:rPr lang="en-US" sz="1100" b="0" dirty="0">
                          <a:solidFill>
                            <a:srgbClr val="FF00FF"/>
                          </a:solidFill>
                        </a:rPr>
                        <a:t>Impressions</a:t>
                      </a:r>
                      <a:endParaRPr lang="en-US" sz="1100" b="0" dirty="0">
                        <a:solidFill>
                          <a:srgbClr val="FF00FF"/>
                        </a:solidFill>
                      </a:endParaRPr>
                    </a:p>
                  </a:txBody>
                  <a:tcPr marT="41148" marB="41148"/>
                </a:tc>
                <a:tc>
                  <a:txBody>
                    <a:bodyPr/>
                    <a:lstStyle/>
                    <a:p>
                      <a:r>
                        <a:rPr lang="en-US" sz="1600" b="0" dirty="0">
                          <a:solidFill>
                            <a:srgbClr val="FF00FF"/>
                          </a:solidFill>
                        </a:rPr>
                        <a:t>Cleansing the Mind</a:t>
                      </a:r>
                      <a:endParaRPr lang="en-US" sz="1600" b="0" dirty="0">
                        <a:solidFill>
                          <a:srgbClr val="FF00FF"/>
                        </a:solidFill>
                      </a:endParaRPr>
                    </a:p>
                  </a:txBody>
                  <a:tcPr marT="41148" marB="41148">
                    <a:solidFill>
                      <a:srgbClr val="FFD85B">
                        <a:alpha val="32000"/>
                      </a:srgbClr>
                    </a:solidFill>
                  </a:tcPr>
                </a:tc>
                <a:tc>
                  <a:txBody>
                    <a:bodyPr/>
                    <a:lstStyle/>
                    <a:p>
                      <a:r>
                        <a:rPr lang="en-US" sz="1600" b="0" dirty="0">
                          <a:solidFill>
                            <a:srgbClr val="FF00FF"/>
                          </a:solidFill>
                        </a:rPr>
                        <a:t>16 Family – Centric </a:t>
                      </a:r>
                      <a:endParaRPr lang="en-US" sz="1600" b="0" dirty="0">
                        <a:solidFill>
                          <a:srgbClr val="FF00FF"/>
                        </a:solidFill>
                      </a:endParaRPr>
                    </a:p>
                  </a:txBody>
                  <a:tcPr marT="41148" marB="41148">
                    <a:solidFill>
                      <a:srgbClr val="EF9BAF">
                        <a:alpha val="32000"/>
                      </a:srgbClr>
                    </a:solidFill>
                  </a:tcPr>
                </a:tc>
                <a:tc>
                  <a:txBody>
                    <a:bodyPr/>
                    <a:lstStyle/>
                    <a:p>
                      <a:r>
                        <a:rPr lang="en-US" sz="1600" b="0" dirty="0">
                          <a:solidFill>
                            <a:srgbClr val="FF00FF"/>
                          </a:solidFill>
                        </a:rPr>
                        <a:t>Absence of Any</a:t>
                      </a:r>
                      <a:endParaRPr lang="en-US" sz="1600" b="0" dirty="0">
                        <a:solidFill>
                          <a:srgbClr val="FF00FF"/>
                        </a:solidFill>
                      </a:endParaRPr>
                    </a:p>
                  </a:txBody>
                  <a:tcPr marT="41148" marB="41148">
                    <a:solidFill>
                      <a:srgbClr val="5C5C5C">
                        <a:alpha val="37000"/>
                      </a:srgbClr>
                    </a:solidFill>
                  </a:tcPr>
                </a:tc>
              </a:tr>
            </a:tbl>
          </a:graphicData>
        </a:graphic>
      </p:graphicFrame>
      <p:sp>
        <p:nvSpPr>
          <p:cNvPr id="4" name="Rectangle 3"/>
          <p:cNvSpPr/>
          <p:nvPr/>
        </p:nvSpPr>
        <p:spPr>
          <a:xfrm>
            <a:off x="228600" y="209550"/>
            <a:ext cx="8763000" cy="533400"/>
          </a:xfrm>
          <a:prstGeom prst="rect">
            <a:avLst/>
          </a:prstGeom>
          <a:gradFill>
            <a:gsLst>
              <a:gs pos="99000">
                <a:srgbClr val="FFC671">
                  <a:alpha val="78000"/>
                </a:srgbClr>
              </a:gs>
              <a:gs pos="47000">
                <a:srgbClr val="FF0000">
                  <a:alpha val="50000"/>
                </a:srgbClr>
              </a:gs>
              <a:gs pos="0">
                <a:srgbClr val="000000"/>
              </a:gs>
            </a:gsLst>
            <a:path path="circle">
              <a:fillToRect t="100000" r="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Calibri" panose="020F0502020204030204" pitchFamily="34" charset="0"/>
                <a:cs typeface="Calibri" panose="020F0502020204030204" pitchFamily="34" charset="0"/>
              </a:rPr>
              <a:t>Distribution of Guṇa in </a:t>
            </a:r>
            <a:r>
              <a:rPr lang="en-US" sz="4000" dirty="0" err="1">
                <a:latin typeface="Calibri" panose="020F0502020204030204" pitchFamily="34" charset="0"/>
                <a:cs typeface="Calibri" panose="020F0502020204030204" pitchFamily="34" charset="0"/>
              </a:rPr>
              <a:t>Prakṛti</a:t>
            </a:r>
            <a:endParaRPr lang="en-US" sz="4000" dirty="0">
              <a:latin typeface="Calibri" panose="020F0502020204030204" pitchFamily="34" charset="0"/>
              <a:cs typeface="Calibri" panose="020F0502020204030204" pitchFamily="34"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85751"/>
            <a:ext cx="8610600" cy="4314707"/>
          </a:xfrm>
          <a:prstGeom prst="rect">
            <a:avLst/>
          </a:prstGeom>
        </p:spPr>
        <p:txBody>
          <a:bodyPr wrap="square">
            <a:spAutoFit/>
          </a:bodyPr>
          <a:lstStyle/>
          <a:p>
            <a:pPr indent="457200" algn="just">
              <a:lnSpc>
                <a:spcPct val="115000"/>
              </a:lnSpc>
              <a:tabLst>
                <a:tab pos="457200" algn="l"/>
              </a:tabLst>
            </a:pPr>
            <a:r>
              <a:rPr lang="en-US" sz="2400" dirty="0" err="1">
                <a:solidFill>
                  <a:srgbClr val="000000"/>
                </a:solidFill>
                <a:ea typeface="Calibri" panose="020F0502020204030204"/>
                <a:cs typeface="Calibri" panose="020F0502020204030204"/>
              </a:rPr>
              <a:t>yāvānartha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udapāne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sarvatah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samplutodake</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57200" algn="just">
              <a:lnSpc>
                <a:spcPct val="115000"/>
              </a:lnSpc>
              <a:tabLst>
                <a:tab pos="457200" algn="l"/>
              </a:tabLst>
            </a:pPr>
            <a:r>
              <a:rPr lang="en-US" sz="2400" dirty="0" err="1">
                <a:solidFill>
                  <a:srgbClr val="000000"/>
                </a:solidFill>
                <a:ea typeface="Calibri" panose="020F0502020204030204"/>
                <a:cs typeface="Calibri" panose="020F0502020204030204"/>
              </a:rPr>
              <a:t>tāvān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sarveṣu</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vedeṣu</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brāhmaṇasya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vijānatah</a:t>
            </a:r>
            <a:r>
              <a:rPr lang="en-US" sz="2400" dirty="0">
                <a:solidFill>
                  <a:srgbClr val="000000"/>
                </a:solidFill>
                <a:ea typeface="Calibri" panose="020F0502020204030204"/>
                <a:cs typeface="Calibri" panose="020F0502020204030204"/>
              </a:rPr>
              <a:t>̣ ||2-46||</a:t>
            </a:r>
            <a:endParaRPr lang="en-US" sz="2400" dirty="0">
              <a:ea typeface="Calibri" panose="020F0502020204030204"/>
              <a:cs typeface="Times New Roman" panose="02020603050405020304"/>
            </a:endParaRPr>
          </a:p>
          <a:p>
            <a:pPr indent="457200" algn="just">
              <a:lnSpc>
                <a:spcPct val="115000"/>
              </a:lnSpc>
              <a:tabLst>
                <a:tab pos="457200" algn="l"/>
              </a:tabLst>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57200" algn="just">
              <a:lnSpc>
                <a:spcPct val="115000"/>
              </a:lnSpc>
              <a:tabLst>
                <a:tab pos="457200" algn="l"/>
              </a:tabLst>
            </a:pPr>
            <a:r>
              <a:rPr lang="en-US" sz="2400" dirty="0" err="1">
                <a:solidFill>
                  <a:srgbClr val="000000"/>
                </a:solidFill>
                <a:ea typeface="Calibri" panose="020F0502020204030204"/>
                <a:cs typeface="Calibri" panose="020F0502020204030204"/>
              </a:rPr>
              <a:t>yāvān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arthah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udapāne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sarvatah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sam-pluta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udakah</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57200" algn="just">
              <a:lnSpc>
                <a:spcPct val="115000"/>
              </a:lnSpc>
              <a:tabLst>
                <a:tab pos="457200" algn="l"/>
              </a:tabLst>
            </a:pPr>
            <a:r>
              <a:rPr lang="en-US" sz="2400" dirty="0" err="1">
                <a:solidFill>
                  <a:srgbClr val="000000"/>
                </a:solidFill>
                <a:ea typeface="Calibri" panose="020F0502020204030204"/>
                <a:cs typeface="Calibri" panose="020F0502020204030204"/>
              </a:rPr>
              <a:t>tāvān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sarveṣu</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vedeṣu</a:t>
            </a:r>
            <a:r>
              <a:rPr lang="en-US" sz="2400" dirty="0">
                <a:solidFill>
                  <a:srgbClr val="000000"/>
                </a:solidFill>
                <a:ea typeface="Calibri" panose="020F0502020204030204"/>
                <a:cs typeface="Calibri" panose="020F0502020204030204"/>
              </a:rPr>
              <a:t>   brāhmaṇa-</a:t>
            </a:r>
            <a:r>
              <a:rPr lang="en-US" sz="2400" dirty="0" err="1">
                <a:solidFill>
                  <a:srgbClr val="000000"/>
                </a:solidFill>
                <a:ea typeface="Calibri" panose="020F0502020204030204"/>
                <a:cs typeface="Calibri" panose="020F0502020204030204"/>
              </a:rPr>
              <a:t>sya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vi-jānatah</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b="1" dirty="0">
                <a:solidFill>
                  <a:srgbClr val="000000"/>
                </a:solidFill>
                <a:ea typeface="Calibri" panose="020F0502020204030204"/>
                <a:cs typeface="BRHKan01"/>
              </a:rPr>
              <a:t>The water in a small pond is contained in water spread everywhere; likewise the pleasures described in the Vedas are contained in the pleasure of the Brahman realized.</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 y="919698"/>
            <a:ext cx="8686800" cy="3785652"/>
          </a:xfrm>
          <a:prstGeom prst="rect">
            <a:avLst/>
          </a:prstGeom>
        </p:spPr>
        <p:txBody>
          <a:bodyPr wrap="square">
            <a:spAutoFit/>
          </a:bodyPr>
          <a:lstStyle/>
          <a:p>
            <a:r>
              <a:rPr lang="hi-IN" sz="2000" b="1" dirty="0">
                <a:solidFill>
                  <a:srgbClr val="000000"/>
                </a:solidFill>
                <a:latin typeface="Kokila" panose="020B0604020202020204" pitchFamily="34" charset="0"/>
                <a:cs typeface="Kokila" panose="020B0604020202020204" pitchFamily="34" charset="0"/>
              </a:rPr>
              <a:t>श्    </a:t>
            </a:r>
            <a:r>
              <a:rPr lang="en-US" sz="2000" b="1" dirty="0">
                <a:solidFill>
                  <a:srgbClr val="000000"/>
                </a:solidFill>
                <a:latin typeface="Kokila" panose="020B0604020202020204" pitchFamily="34" charset="0"/>
                <a:cs typeface="Kokila" panose="020B0604020202020204" pitchFamily="34" charset="0"/>
              </a:rPr>
              <a:t>                                        </a:t>
            </a:r>
            <a:r>
              <a:rPr lang="hi-IN" sz="2000" b="1" dirty="0">
                <a:solidFill>
                  <a:srgbClr val="000000"/>
                </a:solidFill>
                <a:latin typeface="Kokila" panose="020B0604020202020204" pitchFamily="34" charset="0"/>
                <a:cs typeface="Kokila" panose="020B0604020202020204" pitchFamily="34" charset="0"/>
              </a:rPr>
              <a:t>ष्   </a:t>
            </a:r>
            <a:r>
              <a:rPr lang="en-US" sz="2000" b="1" dirty="0">
                <a:solidFill>
                  <a:srgbClr val="000000"/>
                </a:solidFill>
                <a:latin typeface="Kokila" panose="020B0604020202020204" pitchFamily="34" charset="0"/>
                <a:cs typeface="Kokila" panose="020B0604020202020204" pitchFamily="34" charset="0"/>
              </a:rPr>
              <a:t>                                                </a:t>
            </a:r>
            <a:r>
              <a:rPr lang="hi-IN" sz="2000" b="1" dirty="0">
                <a:solidFill>
                  <a:srgbClr val="000000"/>
                </a:solidFill>
                <a:latin typeface="Kokila" panose="020B0604020202020204" pitchFamily="34" charset="0"/>
                <a:cs typeface="Kokila" panose="020B0604020202020204" pitchFamily="34" charset="0"/>
              </a:rPr>
              <a:t>स्    </a:t>
            </a:r>
            <a:r>
              <a:rPr lang="en-US" sz="2000" b="1" dirty="0">
                <a:solidFill>
                  <a:srgbClr val="000000"/>
                </a:solidFill>
                <a:latin typeface="Kokila" panose="020B0604020202020204" pitchFamily="34" charset="0"/>
                <a:cs typeface="Kokila" panose="020B0604020202020204" pitchFamily="34" charset="0"/>
              </a:rPr>
              <a:t>                                                     </a:t>
            </a:r>
            <a:r>
              <a:rPr lang="hi-IN" sz="2000" b="1" dirty="0">
                <a:solidFill>
                  <a:srgbClr val="000000"/>
                </a:solidFill>
                <a:latin typeface="Kokila" panose="020B0604020202020204" pitchFamily="34" charset="0"/>
                <a:cs typeface="Kokila" panose="020B0604020202020204" pitchFamily="34" charset="0"/>
              </a:rPr>
              <a:t>ह्</a:t>
            </a:r>
            <a:br>
              <a:rPr lang="en-US" sz="2000" b="1" dirty="0">
                <a:solidFill>
                  <a:srgbClr val="000000"/>
                </a:solidFill>
                <a:latin typeface="Kokila" panose="020B0604020202020204" pitchFamily="34" charset="0"/>
                <a:cs typeface="Kokila" panose="020B0604020202020204" pitchFamily="34" charset="0"/>
              </a:rPr>
            </a:br>
            <a:endParaRPr lang="en-US" sz="2000" b="1" dirty="0">
              <a:solidFill>
                <a:srgbClr val="000000"/>
              </a:solidFill>
              <a:latin typeface="Kokila" panose="020B0604020202020204" pitchFamily="34" charset="0"/>
              <a:cs typeface="Kokila" panose="020B0604020202020204" pitchFamily="34" charset="0"/>
            </a:endParaRPr>
          </a:p>
          <a:p>
            <a:r>
              <a:rPr lang="en-US" sz="2000" dirty="0"/>
              <a:t>ś, Ś                                ṣ, Ṣ                                          </a:t>
            </a:r>
            <a:r>
              <a:rPr lang="en-US" sz="2000" dirty="0" err="1"/>
              <a:t>s,S</a:t>
            </a:r>
            <a:r>
              <a:rPr lang="en-US" sz="2000" dirty="0"/>
              <a:t>                                              h, H</a:t>
            </a:r>
            <a:endParaRPr lang="en-US" sz="2000" dirty="0"/>
          </a:p>
          <a:p>
            <a:endParaRPr lang="en-US" sz="2000" b="1" dirty="0">
              <a:solidFill>
                <a:srgbClr val="000000"/>
              </a:solidFill>
              <a:latin typeface="Kokila" panose="020B0604020202020204" pitchFamily="34" charset="0"/>
              <a:cs typeface="Kokila" panose="020B0604020202020204" pitchFamily="34" charset="0"/>
            </a:endParaRPr>
          </a:p>
          <a:p>
            <a:r>
              <a:rPr lang="hi-IN" sz="2000" b="1" dirty="0">
                <a:solidFill>
                  <a:srgbClr val="000000"/>
                </a:solidFill>
                <a:latin typeface="Kokila" panose="020B0604020202020204" pitchFamily="34" charset="0"/>
                <a:cs typeface="Kokila" panose="020B0604020202020204" pitchFamily="34" charset="0"/>
              </a:rPr>
              <a:t>श       </a:t>
            </a:r>
            <a:r>
              <a:rPr lang="en-US" sz="2000" b="1" dirty="0">
                <a:solidFill>
                  <a:srgbClr val="000000"/>
                </a:solidFill>
                <a:latin typeface="Kokila" panose="020B0604020202020204" pitchFamily="34" charset="0"/>
                <a:cs typeface="Kokila" panose="020B0604020202020204" pitchFamily="34" charset="0"/>
              </a:rPr>
              <a:t>                                     </a:t>
            </a:r>
            <a:r>
              <a:rPr lang="hi-IN" sz="2000" b="1" dirty="0">
                <a:solidFill>
                  <a:srgbClr val="000000"/>
                </a:solidFill>
                <a:latin typeface="Kokila" panose="020B0604020202020204" pitchFamily="34" charset="0"/>
                <a:cs typeface="Kokila" panose="020B0604020202020204" pitchFamily="34" charset="0"/>
              </a:rPr>
              <a:t>ष     </a:t>
            </a:r>
            <a:r>
              <a:rPr lang="en-US" sz="2000" b="1" dirty="0">
                <a:solidFill>
                  <a:srgbClr val="000000"/>
                </a:solidFill>
                <a:latin typeface="Kokila" panose="020B0604020202020204" pitchFamily="34" charset="0"/>
                <a:cs typeface="Kokila" panose="020B0604020202020204" pitchFamily="34" charset="0"/>
              </a:rPr>
              <a:t>                                              </a:t>
            </a:r>
            <a:r>
              <a:rPr lang="hi-IN" sz="2000" b="1" dirty="0">
                <a:solidFill>
                  <a:srgbClr val="000000"/>
                </a:solidFill>
                <a:latin typeface="Kokila" panose="020B0604020202020204" pitchFamily="34" charset="0"/>
                <a:cs typeface="Kokila" panose="020B0604020202020204" pitchFamily="34" charset="0"/>
              </a:rPr>
              <a:t>स    </a:t>
            </a:r>
            <a:r>
              <a:rPr lang="en-US" sz="2000" b="1" dirty="0">
                <a:solidFill>
                  <a:srgbClr val="000000"/>
                </a:solidFill>
                <a:latin typeface="Kokila" panose="020B0604020202020204" pitchFamily="34" charset="0"/>
                <a:cs typeface="Kokila" panose="020B0604020202020204" pitchFamily="34" charset="0"/>
              </a:rPr>
              <a:t>                                                      </a:t>
            </a:r>
            <a:r>
              <a:rPr lang="hi-IN" sz="2000" b="1" dirty="0">
                <a:solidFill>
                  <a:srgbClr val="000000"/>
                </a:solidFill>
                <a:latin typeface="Kokila" panose="020B0604020202020204" pitchFamily="34" charset="0"/>
                <a:cs typeface="Kokila" panose="020B0604020202020204" pitchFamily="34" charset="0"/>
              </a:rPr>
              <a:t>ह</a:t>
            </a:r>
            <a:endParaRPr lang="en-US" sz="2000" b="1" dirty="0">
              <a:solidFill>
                <a:srgbClr val="000000"/>
              </a:solidFill>
              <a:latin typeface="Kokila" panose="020B0604020202020204" pitchFamily="34" charset="0"/>
              <a:cs typeface="Kokila" panose="020B0604020202020204" pitchFamily="34" charset="0"/>
            </a:endParaRPr>
          </a:p>
          <a:p>
            <a:endParaRPr lang="en-US" sz="2000" b="1" dirty="0">
              <a:solidFill>
                <a:srgbClr val="000000"/>
              </a:solidFill>
              <a:latin typeface="Kokila" panose="020B0604020202020204" pitchFamily="34" charset="0"/>
              <a:cs typeface="Kokila" panose="020B0604020202020204" pitchFamily="34" charset="0"/>
            </a:endParaRPr>
          </a:p>
          <a:p>
            <a:r>
              <a:rPr lang="en-US" sz="2000" dirty="0" err="1"/>
              <a:t>śa</a:t>
            </a:r>
            <a:r>
              <a:rPr lang="en-US" sz="2000" dirty="0"/>
              <a:t>, </a:t>
            </a:r>
            <a:r>
              <a:rPr lang="en-US" sz="2000" dirty="0" err="1"/>
              <a:t>Śa</a:t>
            </a:r>
            <a:r>
              <a:rPr lang="en-US" sz="2000" dirty="0"/>
              <a:t>                          </a:t>
            </a:r>
            <a:r>
              <a:rPr lang="en-US" sz="2000" dirty="0" err="1"/>
              <a:t>ṣa</a:t>
            </a:r>
            <a:r>
              <a:rPr lang="en-US" sz="2000" dirty="0"/>
              <a:t>, </a:t>
            </a:r>
            <a:r>
              <a:rPr lang="en-US" sz="2000" dirty="0" err="1"/>
              <a:t>Ṣa</a:t>
            </a:r>
            <a:r>
              <a:rPr lang="en-US" sz="2000" dirty="0"/>
              <a:t>                                     </a:t>
            </a:r>
            <a:r>
              <a:rPr lang="en-US" sz="2000" dirty="0" err="1"/>
              <a:t>sa,Sa</a:t>
            </a:r>
            <a:r>
              <a:rPr lang="en-US" sz="2000" dirty="0"/>
              <a:t>                                            ha, Ha</a:t>
            </a:r>
            <a:endParaRPr lang="en-US" sz="2000" dirty="0"/>
          </a:p>
          <a:p>
            <a:br>
              <a:rPr lang="en-US" sz="2000" b="1" dirty="0">
                <a:solidFill>
                  <a:srgbClr val="000000"/>
                </a:solidFill>
                <a:latin typeface="Kokila" panose="020B0604020202020204" pitchFamily="34" charset="0"/>
                <a:cs typeface="Kokila" panose="020B0604020202020204" pitchFamily="34" charset="0"/>
              </a:rPr>
            </a:br>
            <a:endParaRPr lang="en-US" sz="2000" b="1" dirty="0">
              <a:solidFill>
                <a:srgbClr val="000000"/>
              </a:solidFill>
              <a:latin typeface="Kokila" panose="020B0604020202020204" pitchFamily="34" charset="0"/>
              <a:cs typeface="Kokila" panose="020B0604020202020204" pitchFamily="34" charset="0"/>
            </a:endParaRPr>
          </a:p>
          <a:p>
            <a:endParaRPr lang="en-US" sz="2000" b="1" dirty="0">
              <a:solidFill>
                <a:srgbClr val="000000"/>
              </a:solidFill>
              <a:latin typeface="Kokila" panose="020B0604020202020204" pitchFamily="34" charset="0"/>
              <a:cs typeface="Kokila" panose="020B0604020202020204" pitchFamily="34" charset="0"/>
            </a:endParaRPr>
          </a:p>
          <a:p>
            <a:endParaRPr lang="en-US" sz="2000" b="1" dirty="0">
              <a:solidFill>
                <a:srgbClr val="000000"/>
              </a:solidFill>
              <a:latin typeface="Kokila" panose="020B0604020202020204" pitchFamily="34" charset="0"/>
              <a:cs typeface="Kokila" panose="020B0604020202020204" pitchFamily="34" charset="0"/>
            </a:endParaRPr>
          </a:p>
          <a:p>
            <a:endParaRPr lang="hi-IN" sz="2000" b="1" dirty="0">
              <a:solidFill>
                <a:srgbClr val="000000"/>
              </a:solidFill>
              <a:latin typeface="Kokila" panose="020B0604020202020204" pitchFamily="34" charset="0"/>
              <a:cs typeface="Kokila" panose="020B0604020202020204" pitchFamily="34" charset="0"/>
            </a:endParaRPr>
          </a:p>
        </p:txBody>
      </p:sp>
      <p:sp>
        <p:nvSpPr>
          <p:cNvPr id="2" name="TextBox 1"/>
          <p:cNvSpPr txBox="1"/>
          <p:nvPr/>
        </p:nvSpPr>
        <p:spPr>
          <a:xfrm>
            <a:off x="6324600" y="4476750"/>
            <a:ext cx="1397627" cy="369332"/>
          </a:xfrm>
          <a:prstGeom prst="rect">
            <a:avLst/>
          </a:prstGeom>
          <a:noFill/>
        </p:spPr>
        <p:txBody>
          <a:bodyPr wrap="none" rtlCol="0">
            <a:spAutoFit/>
          </a:bodyPr>
          <a:lstStyle/>
          <a:p>
            <a:r>
              <a:rPr lang="en-US" b="1" dirty="0"/>
              <a:t>The Sibilants</a:t>
            </a:r>
            <a:endParaRPr lang="en-US" b="1" dirty="0"/>
          </a:p>
        </p:txBody>
      </p:sp>
      <p:sp>
        <p:nvSpPr>
          <p:cNvPr id="4" name="TextBox 3"/>
          <p:cNvSpPr txBox="1"/>
          <p:nvPr/>
        </p:nvSpPr>
        <p:spPr>
          <a:xfrm>
            <a:off x="1066800" y="438150"/>
            <a:ext cx="994183" cy="369332"/>
          </a:xfrm>
          <a:prstGeom prst="rect">
            <a:avLst/>
          </a:prstGeom>
          <a:noFill/>
        </p:spPr>
        <p:txBody>
          <a:bodyPr wrap="none" rtlCol="0">
            <a:spAutoFit/>
          </a:bodyPr>
          <a:lstStyle/>
          <a:p>
            <a:r>
              <a:rPr lang="en-US" b="1" dirty="0"/>
              <a:t>Sibilants</a:t>
            </a:r>
            <a:endParaRPr lang="en-US" b="1"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42701"/>
            <a:ext cx="8686800" cy="3889976"/>
          </a:xfrm>
          <a:prstGeom prst="rect">
            <a:avLst/>
          </a:prstGeom>
        </p:spPr>
        <p:txBody>
          <a:bodyPr wrap="square">
            <a:spAutoFit/>
          </a:bodyPr>
          <a:lstStyle/>
          <a:p>
            <a:pPr indent="457200" algn="just">
              <a:lnSpc>
                <a:spcPct val="115000"/>
              </a:lnSpc>
            </a:pPr>
            <a:r>
              <a:rPr lang="en-US" sz="2400" dirty="0" err="1">
                <a:solidFill>
                  <a:srgbClr val="000000"/>
                </a:solidFill>
                <a:ea typeface="Calibri" panose="020F0502020204030204"/>
                <a:cs typeface="Calibri" panose="020F0502020204030204"/>
              </a:rPr>
              <a:t>karmaṇyevādhikāraste</a:t>
            </a:r>
            <a:r>
              <a:rPr lang="en-US" sz="2400" dirty="0">
                <a:solidFill>
                  <a:srgbClr val="000000"/>
                </a:solidFill>
                <a:ea typeface="Calibri" panose="020F0502020204030204"/>
                <a:cs typeface="Calibri" panose="020F0502020204030204"/>
              </a:rPr>
              <a:t> mā </a:t>
            </a:r>
            <a:r>
              <a:rPr lang="en-US" sz="2400" dirty="0" err="1">
                <a:solidFill>
                  <a:srgbClr val="000000"/>
                </a:solidFill>
                <a:ea typeface="Calibri" panose="020F0502020204030204"/>
                <a:cs typeface="Calibri" panose="020F0502020204030204"/>
              </a:rPr>
              <a:t>phaleṣu</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kadācana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57200" algn="just">
              <a:lnSpc>
                <a:spcPct val="115000"/>
              </a:lnSpc>
            </a:pPr>
            <a:r>
              <a:rPr lang="en-US" sz="2400" dirty="0">
                <a:solidFill>
                  <a:srgbClr val="000000"/>
                </a:solidFill>
                <a:ea typeface="Calibri" panose="020F0502020204030204"/>
                <a:cs typeface="Calibri" panose="020F0502020204030204"/>
              </a:rPr>
              <a:t>mā </a:t>
            </a:r>
            <a:r>
              <a:rPr lang="en-US" sz="2400" dirty="0" err="1">
                <a:solidFill>
                  <a:srgbClr val="000000"/>
                </a:solidFill>
                <a:ea typeface="Calibri" panose="020F0502020204030204"/>
                <a:cs typeface="Calibri" panose="020F0502020204030204"/>
              </a:rPr>
              <a:t>karmaphalaheturbhūh</a:t>
            </a:r>
            <a:r>
              <a:rPr lang="en-US" sz="2400" dirty="0">
                <a:solidFill>
                  <a:srgbClr val="000000"/>
                </a:solidFill>
                <a:ea typeface="Calibri" panose="020F0502020204030204"/>
                <a:cs typeface="Calibri" panose="020F0502020204030204"/>
              </a:rPr>
              <a:t>̣ mā </a:t>
            </a:r>
            <a:r>
              <a:rPr lang="en-US" sz="2400" dirty="0" err="1">
                <a:solidFill>
                  <a:srgbClr val="000000"/>
                </a:solidFill>
                <a:ea typeface="Calibri" panose="020F0502020204030204"/>
                <a:cs typeface="Calibri" panose="020F0502020204030204"/>
              </a:rPr>
              <a:t>te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saṅgo</a:t>
            </a:r>
            <a:r>
              <a:rPr lang="en-US" sz="2400" dirty="0" err="1">
                <a:solidFill>
                  <a:srgbClr val="000000"/>
                </a:solidFill>
                <a:latin typeface="Nirmala UI" panose="020B0502040204020203"/>
                <a:ea typeface="Calibri" panose="020F0502020204030204"/>
                <a:cs typeface="Times New Roman" panose="02020603050405020304"/>
              </a:rPr>
              <a:t>'</a:t>
            </a:r>
            <a:r>
              <a:rPr lang="en-US" sz="2400" dirty="0" err="1">
                <a:solidFill>
                  <a:srgbClr val="000000"/>
                </a:solidFill>
                <a:ea typeface="Calibri" panose="020F0502020204030204"/>
                <a:cs typeface="Calibri" panose="020F0502020204030204"/>
              </a:rPr>
              <a:t>stvakarmaṇi</a:t>
            </a:r>
            <a:r>
              <a:rPr lang="en-US" sz="2400" dirty="0">
                <a:solidFill>
                  <a:srgbClr val="000000"/>
                </a:solidFill>
                <a:ea typeface="Calibri" panose="020F0502020204030204"/>
                <a:cs typeface="Calibri" panose="020F0502020204030204"/>
              </a:rPr>
              <a:t> ||2-47||</a:t>
            </a:r>
            <a:endParaRPr lang="en-US" sz="2400" dirty="0">
              <a:ea typeface="Calibri" panose="020F0502020204030204"/>
              <a:cs typeface="Times New Roman" panose="02020603050405020304"/>
            </a:endParaRPr>
          </a:p>
          <a:p>
            <a:pPr indent="457200"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57200" algn="just">
              <a:lnSpc>
                <a:spcPct val="115000"/>
              </a:lnSpc>
            </a:pPr>
            <a:r>
              <a:rPr lang="en-US" sz="2400" dirty="0" err="1">
                <a:solidFill>
                  <a:srgbClr val="000000"/>
                </a:solidFill>
                <a:ea typeface="Calibri" panose="020F0502020204030204"/>
                <a:cs typeface="Calibri" panose="020F0502020204030204"/>
              </a:rPr>
              <a:t>karmaṇi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eva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adhikārah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te</a:t>
            </a:r>
            <a:r>
              <a:rPr lang="en-US" sz="2400" dirty="0">
                <a:solidFill>
                  <a:srgbClr val="000000"/>
                </a:solidFill>
                <a:ea typeface="Calibri" panose="020F0502020204030204"/>
                <a:cs typeface="Calibri" panose="020F0502020204030204"/>
              </a:rPr>
              <a:t>   mā </a:t>
            </a:r>
            <a:r>
              <a:rPr lang="en-US" sz="2400" dirty="0" err="1">
                <a:solidFill>
                  <a:srgbClr val="000000"/>
                </a:solidFill>
                <a:ea typeface="Calibri" panose="020F0502020204030204"/>
                <a:cs typeface="Calibri" panose="020F0502020204030204"/>
              </a:rPr>
              <a:t>phaleṣu</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kadācana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57200" algn="just">
              <a:lnSpc>
                <a:spcPct val="115000"/>
              </a:lnSpc>
            </a:pPr>
            <a:r>
              <a:rPr lang="en-US" sz="2400" dirty="0">
                <a:solidFill>
                  <a:srgbClr val="000000"/>
                </a:solidFill>
                <a:ea typeface="Calibri" panose="020F0502020204030204"/>
                <a:cs typeface="Calibri" panose="020F0502020204030204"/>
              </a:rPr>
              <a:t>mā karma-phala </a:t>
            </a:r>
            <a:r>
              <a:rPr lang="en-US" sz="2400" dirty="0" err="1">
                <a:solidFill>
                  <a:srgbClr val="000000"/>
                </a:solidFill>
                <a:ea typeface="Calibri" panose="020F0502020204030204"/>
                <a:cs typeface="Calibri" panose="020F0502020204030204"/>
              </a:rPr>
              <a:t>hetuh</a:t>
            </a:r>
            <a:r>
              <a:rPr lang="en-US" sz="2400" dirty="0">
                <a:solidFill>
                  <a:srgbClr val="000000"/>
                </a:solidFill>
                <a:ea typeface="Calibri" panose="020F0502020204030204"/>
                <a:cs typeface="Calibri" panose="020F0502020204030204"/>
              </a:rPr>
              <a:t>̣-</a:t>
            </a:r>
            <a:r>
              <a:rPr lang="en-US" sz="2400" dirty="0" err="1">
                <a:solidFill>
                  <a:srgbClr val="000000"/>
                </a:solidFill>
                <a:ea typeface="Calibri" panose="020F0502020204030204"/>
                <a:cs typeface="Calibri" panose="020F0502020204030204"/>
              </a:rPr>
              <a:t>bhūh</a:t>
            </a:r>
            <a:r>
              <a:rPr lang="en-US" sz="2400" dirty="0">
                <a:solidFill>
                  <a:srgbClr val="000000"/>
                </a:solidFill>
                <a:ea typeface="Calibri" panose="020F0502020204030204"/>
                <a:cs typeface="Calibri" panose="020F0502020204030204"/>
              </a:rPr>
              <a:t>̣   mā </a:t>
            </a:r>
            <a:r>
              <a:rPr lang="en-US" sz="2400" dirty="0" err="1">
                <a:solidFill>
                  <a:srgbClr val="000000"/>
                </a:solidFill>
                <a:ea typeface="Calibri" panose="020F0502020204030204"/>
                <a:cs typeface="Calibri" panose="020F0502020204030204"/>
              </a:rPr>
              <a:t>te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saṅgah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astu</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akarmaṇi</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b="1" dirty="0">
                <a:solidFill>
                  <a:srgbClr val="000000"/>
                </a:solidFill>
                <a:ea typeface="Calibri" panose="020F0502020204030204"/>
                <a:cs typeface="BRHKan01"/>
              </a:rPr>
              <a:t>You have the right to work and never in its fruits; seek not to be the source of fruits of action and may you not gravitate to inaction.</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85552"/>
            <a:ext cx="8610600" cy="3889976"/>
          </a:xfrm>
          <a:prstGeom prst="rect">
            <a:avLst/>
          </a:prstGeom>
        </p:spPr>
        <p:txBody>
          <a:bodyPr wrap="square">
            <a:spAutoFit/>
          </a:bodyPr>
          <a:lstStyle/>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yogasthah</a:t>
            </a:r>
            <a:r>
              <a:rPr lang="en-US" sz="2400" dirty="0">
                <a:solidFill>
                  <a:srgbClr val="000000"/>
                </a:solidFill>
                <a:ea typeface="Calibri" panose="020F0502020204030204"/>
                <a:cs typeface="Calibri" panose="020F0502020204030204"/>
              </a:rPr>
              <a:t>̣ kuru </a:t>
            </a:r>
            <a:r>
              <a:rPr lang="en-US" sz="2400" dirty="0" err="1">
                <a:solidFill>
                  <a:srgbClr val="000000"/>
                </a:solidFill>
                <a:ea typeface="Calibri" panose="020F0502020204030204"/>
                <a:cs typeface="Calibri" panose="020F0502020204030204"/>
              </a:rPr>
              <a:t>karmāṇi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saṅgam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tyaktva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Dhanañjaya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siddhyasiddhyoh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samo</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bhūtva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samatvam</a:t>
            </a:r>
            <a:r>
              <a:rPr lang="en-US" sz="2400" dirty="0">
                <a:solidFill>
                  <a:srgbClr val="000000"/>
                </a:solidFill>
                <a:ea typeface="Calibri" panose="020F0502020204030204"/>
                <a:cs typeface="Calibri" panose="020F0502020204030204"/>
              </a:rPr>
              <a:t>̇ yoga </a:t>
            </a:r>
            <a:r>
              <a:rPr lang="en-US" sz="2400" dirty="0" err="1">
                <a:solidFill>
                  <a:srgbClr val="000000"/>
                </a:solidFill>
                <a:ea typeface="Calibri" panose="020F0502020204030204"/>
                <a:cs typeface="Calibri" panose="020F0502020204030204"/>
              </a:rPr>
              <a:t>ucyate</a:t>
            </a:r>
            <a:r>
              <a:rPr lang="en-US" sz="2400" dirty="0">
                <a:solidFill>
                  <a:srgbClr val="000000"/>
                </a:solidFill>
                <a:ea typeface="Calibri" panose="020F0502020204030204"/>
                <a:cs typeface="Calibri" panose="020F0502020204030204"/>
              </a:rPr>
              <a:t> ||2-48||</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yoga-</a:t>
            </a:r>
            <a:r>
              <a:rPr lang="en-US" sz="2400" dirty="0" err="1">
                <a:solidFill>
                  <a:srgbClr val="000000"/>
                </a:solidFill>
                <a:ea typeface="Calibri" panose="020F0502020204030204"/>
                <a:cs typeface="Calibri" panose="020F0502020204030204"/>
              </a:rPr>
              <a:t>sthah</a:t>
            </a:r>
            <a:r>
              <a:rPr lang="en-US" sz="2400" dirty="0">
                <a:solidFill>
                  <a:srgbClr val="000000"/>
                </a:solidFill>
                <a:ea typeface="Calibri" panose="020F0502020204030204"/>
                <a:cs typeface="Calibri" panose="020F0502020204030204"/>
              </a:rPr>
              <a:t>̣ kuru </a:t>
            </a:r>
            <a:r>
              <a:rPr lang="en-US" sz="2400" dirty="0" err="1">
                <a:solidFill>
                  <a:srgbClr val="000000"/>
                </a:solidFill>
                <a:ea typeface="Calibri" panose="020F0502020204030204"/>
                <a:cs typeface="Calibri" panose="020F0502020204030204"/>
              </a:rPr>
              <a:t>karmāṇi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saṅgam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tyaktva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Dhanañjaya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siddhi </a:t>
            </a:r>
            <a:r>
              <a:rPr lang="en-US" sz="2400" dirty="0" err="1">
                <a:solidFill>
                  <a:srgbClr val="000000"/>
                </a:solidFill>
                <a:ea typeface="Calibri" panose="020F0502020204030204"/>
                <a:cs typeface="Calibri" panose="020F0502020204030204"/>
              </a:rPr>
              <a:t>asiddhyoh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samah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bhūtva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samatvam</a:t>
            </a:r>
            <a:r>
              <a:rPr lang="en-US" sz="2400" dirty="0">
                <a:solidFill>
                  <a:srgbClr val="000000"/>
                </a:solidFill>
                <a:ea typeface="Calibri" panose="020F0502020204030204"/>
                <a:cs typeface="Calibri" panose="020F0502020204030204"/>
              </a:rPr>
              <a:t> yoga </a:t>
            </a:r>
            <a:r>
              <a:rPr lang="en-US" sz="2400" dirty="0" err="1">
                <a:solidFill>
                  <a:srgbClr val="000000"/>
                </a:solidFill>
                <a:ea typeface="Calibri" panose="020F0502020204030204"/>
                <a:cs typeface="Calibri" panose="020F0502020204030204"/>
              </a:rPr>
              <a:t>ucyate</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b="1" dirty="0" err="1">
                <a:solidFill>
                  <a:srgbClr val="000000"/>
                </a:solidFill>
                <a:ea typeface="Calibri" panose="020F0502020204030204"/>
                <a:cs typeface="Calibri" panose="020F0502020204030204"/>
              </a:rPr>
              <a:t>Dhanañjaya</a:t>
            </a:r>
            <a:r>
              <a:rPr lang="en-US" sz="2400" b="1" dirty="0">
                <a:solidFill>
                  <a:srgbClr val="000000"/>
                </a:solidFill>
                <a:ea typeface="Calibri" panose="020F0502020204030204"/>
                <a:cs typeface="BRHKan01"/>
              </a:rPr>
              <a:t>!  Yoga is the equanimity of mind attained by working without all attachment and detached from success or failure.</a:t>
            </a:r>
            <a:endParaRPr lang="en-US" sz="2400" dirty="0">
              <a:ea typeface="Calibri" panose="020F0502020204030204"/>
              <a:cs typeface="Times New Roman" panose="02020603050405020304"/>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304800" y="285552"/>
            <a:ext cx="8534400" cy="4314707"/>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dūreṇa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hyavaram</a:t>
            </a:r>
            <a:r>
              <a:rPr lang="en-US" sz="2400" dirty="0">
                <a:solidFill>
                  <a:srgbClr val="000000"/>
                </a:solidFill>
                <a:ea typeface="Calibri" panose="020F0502020204030204"/>
                <a:cs typeface="Calibri" panose="020F0502020204030204"/>
              </a:rPr>
              <a:t>̇ karma </a:t>
            </a:r>
            <a:r>
              <a:rPr lang="en-US" sz="2400" dirty="0" err="1">
                <a:solidFill>
                  <a:srgbClr val="000000"/>
                </a:solidFill>
                <a:ea typeface="Calibri" panose="020F0502020204030204"/>
                <a:cs typeface="Calibri" panose="020F0502020204030204"/>
              </a:rPr>
              <a:t>buddhiyogādDhanañjaya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buddhau</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śaraṇamanvicc̣a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kṛpaṇāh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phalahetavah</a:t>
            </a:r>
            <a:r>
              <a:rPr lang="en-US" sz="2400" dirty="0">
                <a:solidFill>
                  <a:srgbClr val="000000"/>
                </a:solidFill>
                <a:ea typeface="Calibri" panose="020F0502020204030204"/>
                <a:cs typeface="Calibri" panose="020F0502020204030204"/>
              </a:rPr>
              <a:t>̣ ||2-49||</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dūreṇa</a:t>
            </a:r>
            <a:r>
              <a:rPr lang="en-US" sz="2400" dirty="0">
                <a:solidFill>
                  <a:srgbClr val="000000"/>
                </a:solidFill>
                <a:ea typeface="Calibri" panose="020F0502020204030204"/>
                <a:cs typeface="Calibri" panose="020F0502020204030204"/>
              </a:rPr>
              <a:t> hi a-</a:t>
            </a:r>
            <a:r>
              <a:rPr lang="en-US" sz="2400" dirty="0" err="1">
                <a:solidFill>
                  <a:srgbClr val="000000"/>
                </a:solidFill>
                <a:ea typeface="Calibri" panose="020F0502020204030204"/>
                <a:cs typeface="Calibri" panose="020F0502020204030204"/>
              </a:rPr>
              <a:t>varam</a:t>
            </a:r>
            <a:r>
              <a:rPr lang="en-US" sz="2400" dirty="0">
                <a:solidFill>
                  <a:srgbClr val="000000"/>
                </a:solidFill>
                <a:ea typeface="Calibri" panose="020F0502020204030204"/>
                <a:cs typeface="Calibri" panose="020F0502020204030204"/>
              </a:rPr>
              <a:t> karma   </a:t>
            </a:r>
            <a:r>
              <a:rPr lang="en-US" sz="2400" dirty="0" err="1">
                <a:solidFill>
                  <a:srgbClr val="000000"/>
                </a:solidFill>
                <a:ea typeface="Calibri" panose="020F0502020204030204"/>
                <a:cs typeface="Calibri" panose="020F0502020204030204"/>
              </a:rPr>
              <a:t>buddhi-yogāt</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Dhanañjaya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buddhau</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śaraṇam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anu-icc̣a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kṛpaṇāh</a:t>
            </a:r>
            <a:r>
              <a:rPr lang="en-US" sz="2400" dirty="0">
                <a:solidFill>
                  <a:srgbClr val="000000"/>
                </a:solidFill>
                <a:ea typeface="Calibri" panose="020F0502020204030204"/>
                <a:cs typeface="Calibri" panose="020F0502020204030204"/>
              </a:rPr>
              <a:t>̣ phala-</a:t>
            </a:r>
            <a:r>
              <a:rPr lang="en-US" sz="2400" dirty="0" err="1">
                <a:solidFill>
                  <a:srgbClr val="000000"/>
                </a:solidFill>
                <a:ea typeface="Calibri" panose="020F0502020204030204"/>
                <a:cs typeface="Calibri" panose="020F0502020204030204"/>
              </a:rPr>
              <a:t>hetavah</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b="1" dirty="0" err="1">
                <a:solidFill>
                  <a:srgbClr val="000000"/>
                </a:solidFill>
                <a:ea typeface="Calibri" panose="020F0502020204030204"/>
                <a:cs typeface="Calibri" panose="020F0502020204030204"/>
              </a:rPr>
              <a:t>Dhanañjaya</a:t>
            </a:r>
            <a:r>
              <a:rPr lang="en-US" sz="2400" b="1" dirty="0">
                <a:solidFill>
                  <a:srgbClr val="000000"/>
                </a:solidFill>
                <a:ea typeface="Calibri" panose="020F0502020204030204"/>
                <a:cs typeface="BRHKan01"/>
              </a:rPr>
              <a:t>! Action by itself is inferior to Equanimeous action; take refuge in </a:t>
            </a:r>
            <a:r>
              <a:rPr lang="en-US" sz="2400" b="1" dirty="0" err="1">
                <a:solidFill>
                  <a:srgbClr val="000000"/>
                </a:solidFill>
                <a:ea typeface="Calibri" panose="020F0502020204030204"/>
                <a:cs typeface="BRHKan01"/>
              </a:rPr>
              <a:t>buddhi</a:t>
            </a:r>
            <a:r>
              <a:rPr lang="en-US" sz="2400" b="1" dirty="0">
                <a:solidFill>
                  <a:srgbClr val="000000"/>
                </a:solidFill>
                <a:ea typeface="Calibri" panose="020F0502020204030204"/>
                <a:cs typeface="BRHKan01"/>
              </a:rPr>
              <a:t> yoga, because fruit-motivated doers are pitiable.</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310124"/>
            <a:ext cx="8610600" cy="3889976"/>
          </a:xfrm>
          <a:prstGeom prst="rect">
            <a:avLst/>
          </a:prstGeom>
        </p:spPr>
        <p:txBody>
          <a:bodyPr wrap="square">
            <a:spAutoFit/>
          </a:bodyPr>
          <a:lstStyle/>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buddhiyukto</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jahātīha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ubhe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sukṛtaduṣkṛte</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tasmāt</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yogāya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yujyasva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yogah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karmasu</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kauśalam</a:t>
            </a:r>
            <a:r>
              <a:rPr lang="en-US" sz="2400" dirty="0">
                <a:solidFill>
                  <a:srgbClr val="000000"/>
                </a:solidFill>
                <a:ea typeface="Calibri" panose="020F0502020204030204"/>
                <a:cs typeface="Calibri" panose="020F0502020204030204"/>
              </a:rPr>
              <a:t> ||2-50||</a:t>
            </a:r>
            <a:endParaRPr lang="en-US" sz="2400" dirty="0">
              <a:solidFill>
                <a:srgbClr val="000000"/>
              </a:solidFill>
              <a:ea typeface="Calibri" panose="020F0502020204030204"/>
              <a:cs typeface="Calibri" panose="020F0502020204030204"/>
            </a:endParaRPr>
          </a:p>
          <a:p>
            <a:pPr marL="457200" marR="0" algn="just">
              <a:lnSpc>
                <a:spcPct val="115000"/>
              </a:lnSpc>
              <a:spcBef>
                <a:spcPts val="0"/>
              </a:spcBef>
              <a:spcAft>
                <a:spcPts val="0"/>
              </a:spcAft>
            </a:pP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buddhi-</a:t>
            </a:r>
            <a:r>
              <a:rPr lang="en-US" sz="2400" dirty="0" err="1">
                <a:solidFill>
                  <a:srgbClr val="000000"/>
                </a:solidFill>
                <a:ea typeface="Calibri" panose="020F0502020204030204"/>
                <a:cs typeface="Calibri" panose="020F0502020204030204"/>
              </a:rPr>
              <a:t>yuktah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jahāti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iha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ubhe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su-kṛta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dus</a:t>
            </a:r>
            <a:r>
              <a:rPr lang="en-US" sz="2400" dirty="0">
                <a:solidFill>
                  <a:srgbClr val="000000"/>
                </a:solidFill>
                <a:ea typeface="Calibri" panose="020F0502020204030204"/>
                <a:cs typeface="Calibri" panose="020F0502020204030204"/>
              </a:rPr>
              <a:t>̣-</a:t>
            </a:r>
            <a:r>
              <a:rPr lang="en-US" sz="2400" dirty="0" err="1">
                <a:solidFill>
                  <a:srgbClr val="000000"/>
                </a:solidFill>
                <a:ea typeface="Calibri" panose="020F0502020204030204"/>
                <a:cs typeface="Calibri" panose="020F0502020204030204"/>
              </a:rPr>
              <a:t>kṛte</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tasmāt</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yogāya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yujyasva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yogah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karmasu</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kauśalam</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b="1" dirty="0">
                <a:solidFill>
                  <a:srgbClr val="000000"/>
                </a:solidFill>
                <a:ea typeface="Calibri" panose="020F0502020204030204"/>
                <a:cs typeface="BRHKan01"/>
              </a:rPr>
              <a:t>In this, the Equanimeous cuts asunder attachment from vice and virtue alike. Therefore engage in Yoga, which is dexterity in action.</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304800" y="285750"/>
            <a:ext cx="8458200" cy="4314707"/>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karmajam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buddhiyukta</a:t>
            </a:r>
            <a:r>
              <a:rPr lang="en-US" sz="2400" dirty="0">
                <a:solidFill>
                  <a:srgbClr val="000000"/>
                </a:solidFill>
                <a:ea typeface="Calibri" panose="020F0502020204030204"/>
                <a:cs typeface="Calibri" panose="020F0502020204030204"/>
              </a:rPr>
              <a:t>̄ hi </a:t>
            </a:r>
            <a:r>
              <a:rPr lang="en-US" sz="2400" dirty="0" err="1">
                <a:solidFill>
                  <a:srgbClr val="000000"/>
                </a:solidFill>
                <a:ea typeface="Calibri" panose="020F0502020204030204"/>
                <a:cs typeface="Calibri" panose="020F0502020204030204"/>
              </a:rPr>
              <a:t>phalam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tyaktva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manīśiṇah</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janmabandhavinirmuktāh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padam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gacc̣antyanāmayam</a:t>
            </a:r>
            <a:r>
              <a:rPr lang="en-US" sz="2400" dirty="0">
                <a:solidFill>
                  <a:srgbClr val="000000"/>
                </a:solidFill>
                <a:ea typeface="Calibri" panose="020F0502020204030204"/>
                <a:cs typeface="Calibri" panose="020F0502020204030204"/>
              </a:rPr>
              <a:t> ||2-51||</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karma-jam </a:t>
            </a:r>
            <a:r>
              <a:rPr lang="en-US" sz="2400" dirty="0" err="1">
                <a:solidFill>
                  <a:srgbClr val="000000"/>
                </a:solidFill>
                <a:ea typeface="Calibri" panose="020F0502020204030204"/>
                <a:cs typeface="Calibri" panose="020F0502020204030204"/>
              </a:rPr>
              <a:t>buddhi-yuktāh</a:t>
            </a:r>
            <a:r>
              <a:rPr lang="en-US" sz="2400" dirty="0">
                <a:solidFill>
                  <a:srgbClr val="000000"/>
                </a:solidFill>
                <a:ea typeface="Calibri" panose="020F0502020204030204"/>
                <a:cs typeface="Calibri" panose="020F0502020204030204"/>
              </a:rPr>
              <a:t>̣ hi   </a:t>
            </a:r>
            <a:r>
              <a:rPr lang="en-US" sz="2400" dirty="0" err="1">
                <a:solidFill>
                  <a:srgbClr val="000000"/>
                </a:solidFill>
                <a:ea typeface="Calibri" panose="020F0502020204030204"/>
                <a:cs typeface="Calibri" panose="020F0502020204030204"/>
              </a:rPr>
              <a:t>phalam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tyaktva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manīśiṇah</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janma-bandhah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vi-nir-muktāh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padam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gacc̣anti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an-āmayam</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b="1" dirty="0">
                <a:solidFill>
                  <a:srgbClr val="000000"/>
                </a:solidFill>
                <a:ea typeface="Calibri" panose="020F0502020204030204"/>
                <a:cs typeface="BRHKan01"/>
              </a:rPr>
              <a:t>Because the Equanimeous is detached from the action induced fruits, freed from the cycle of births and deaths, reaches the supreme state.</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85751"/>
            <a:ext cx="8534400" cy="4314707"/>
          </a:xfrm>
          <a:prstGeom prst="rect">
            <a:avLst/>
          </a:prstGeom>
        </p:spPr>
        <p:txBody>
          <a:bodyPr wrap="square">
            <a:spAutoFit/>
          </a:bodyPr>
          <a:lstStyle/>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yadā </a:t>
            </a:r>
            <a:r>
              <a:rPr lang="en-US" sz="2400" dirty="0" err="1">
                <a:solidFill>
                  <a:srgbClr val="000000"/>
                </a:solidFill>
                <a:ea typeface="Calibri" panose="020F0502020204030204"/>
                <a:cs typeface="Calibri" panose="020F0502020204030204"/>
              </a:rPr>
              <a:t>te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mohakalilam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buddhirvyatitariṣyati</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tada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gantāsi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nirvedam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śrotavyasya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śrutasya</a:t>
            </a:r>
            <a:r>
              <a:rPr lang="en-US" sz="2400" dirty="0">
                <a:solidFill>
                  <a:srgbClr val="000000"/>
                </a:solidFill>
                <a:ea typeface="Calibri" panose="020F0502020204030204"/>
                <a:cs typeface="Calibri" panose="020F0502020204030204"/>
              </a:rPr>
              <a:t> ca ||2-52||</a:t>
            </a:r>
            <a:endParaRPr lang="en-US" sz="2400" dirty="0">
              <a:solidFill>
                <a:srgbClr val="000000"/>
              </a:solidFill>
              <a:ea typeface="Calibri" panose="020F0502020204030204"/>
              <a:cs typeface="Calibri" panose="020F0502020204030204"/>
            </a:endParaRPr>
          </a:p>
          <a:p>
            <a:pPr marL="457200" marR="0" algn="just">
              <a:lnSpc>
                <a:spcPct val="115000"/>
              </a:lnSpc>
              <a:spcBef>
                <a:spcPts val="0"/>
              </a:spcBef>
              <a:spcAft>
                <a:spcPts val="0"/>
              </a:spcAft>
            </a:pP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yadā </a:t>
            </a:r>
            <a:r>
              <a:rPr lang="en-US" sz="2400" dirty="0" err="1">
                <a:solidFill>
                  <a:srgbClr val="000000"/>
                </a:solidFill>
                <a:ea typeface="Calibri" panose="020F0502020204030204"/>
                <a:cs typeface="Calibri" panose="020F0502020204030204"/>
              </a:rPr>
              <a:t>te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moha-kalilam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buddhih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vyati-tariṣyati</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tada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gantāsi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nirvedam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śrotavyasya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śrutasya</a:t>
            </a:r>
            <a:r>
              <a:rPr lang="en-US" sz="2400" dirty="0">
                <a:solidFill>
                  <a:srgbClr val="000000"/>
                </a:solidFill>
                <a:ea typeface="Calibri" panose="020F0502020204030204"/>
                <a:cs typeface="Calibri" panose="020F0502020204030204"/>
              </a:rPr>
              <a:t> ca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b="1" dirty="0">
                <a:solidFill>
                  <a:srgbClr val="000000"/>
                </a:solidFill>
                <a:ea typeface="Calibri" panose="020F0502020204030204"/>
                <a:cs typeface="BRHKan01"/>
              </a:rPr>
              <a:t>When your understanding transcends the taint of delusion, then you will attain the state of indifference towards the issues heard and to be heard.</a:t>
            </a:r>
            <a:endParaRPr lang="en-US" sz="2400" dirty="0">
              <a:ea typeface="Calibri" panose="020F0502020204030204"/>
              <a:cs typeface="Times New Roman" panose="02020603050405020304"/>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85750"/>
            <a:ext cx="8610600" cy="3889976"/>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śrutivipratipanna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te</a:t>
            </a:r>
            <a:r>
              <a:rPr lang="en-US" sz="2400" dirty="0">
                <a:solidFill>
                  <a:srgbClr val="000000"/>
                </a:solidFill>
                <a:ea typeface="Calibri" panose="020F0502020204030204"/>
                <a:cs typeface="Calibri" panose="020F0502020204030204"/>
              </a:rPr>
              <a:t> yadā </a:t>
            </a:r>
            <a:r>
              <a:rPr lang="en-US" sz="2400" dirty="0" err="1">
                <a:solidFill>
                  <a:srgbClr val="000000"/>
                </a:solidFill>
                <a:ea typeface="Calibri" panose="020F0502020204030204"/>
                <a:cs typeface="Calibri" panose="020F0502020204030204"/>
              </a:rPr>
              <a:t>sthāsyati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niścala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samādhāvacala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buddhih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tada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yogamavāpsyasi</a:t>
            </a:r>
            <a:r>
              <a:rPr lang="en-US" sz="2400" dirty="0">
                <a:solidFill>
                  <a:srgbClr val="000000"/>
                </a:solidFill>
                <a:ea typeface="Calibri" panose="020F0502020204030204"/>
                <a:cs typeface="Calibri" panose="020F0502020204030204"/>
              </a:rPr>
              <a:t> ||2-53||</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śruti</a:t>
            </a:r>
            <a:r>
              <a:rPr lang="en-US" sz="2400" dirty="0">
                <a:solidFill>
                  <a:srgbClr val="000000"/>
                </a:solidFill>
                <a:ea typeface="Calibri" panose="020F0502020204030204"/>
                <a:cs typeface="Calibri" panose="020F0502020204030204"/>
              </a:rPr>
              <a:t>-vi-</a:t>
            </a:r>
            <a:r>
              <a:rPr lang="en-US" sz="2400" dirty="0" err="1">
                <a:solidFill>
                  <a:srgbClr val="000000"/>
                </a:solidFill>
                <a:ea typeface="Calibri" panose="020F0502020204030204"/>
                <a:cs typeface="Calibri" panose="020F0502020204030204"/>
              </a:rPr>
              <a:t>prati</a:t>
            </a:r>
            <a:r>
              <a:rPr lang="en-US" sz="2400" dirty="0">
                <a:solidFill>
                  <a:srgbClr val="000000"/>
                </a:solidFill>
                <a:ea typeface="Calibri" panose="020F0502020204030204"/>
                <a:cs typeface="Calibri" panose="020F0502020204030204"/>
              </a:rPr>
              <a:t> pannā </a:t>
            </a:r>
            <a:r>
              <a:rPr lang="en-US" sz="2400" dirty="0" err="1">
                <a:solidFill>
                  <a:srgbClr val="000000"/>
                </a:solidFill>
                <a:ea typeface="Calibri" panose="020F0502020204030204"/>
                <a:cs typeface="Calibri" panose="020F0502020204030204"/>
              </a:rPr>
              <a:t>te</a:t>
            </a:r>
            <a:r>
              <a:rPr lang="en-US" sz="2400" dirty="0">
                <a:solidFill>
                  <a:srgbClr val="000000"/>
                </a:solidFill>
                <a:ea typeface="Calibri" panose="020F0502020204030204"/>
                <a:cs typeface="Calibri" panose="020F0502020204030204"/>
              </a:rPr>
              <a:t>   yadā </a:t>
            </a:r>
            <a:r>
              <a:rPr lang="en-US" sz="2400" dirty="0" err="1">
                <a:solidFill>
                  <a:srgbClr val="000000"/>
                </a:solidFill>
                <a:ea typeface="Calibri" panose="020F0502020204030204"/>
                <a:cs typeface="Calibri" panose="020F0502020204030204"/>
              </a:rPr>
              <a:t>sthāsyati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niś-cala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samādhau</a:t>
            </a:r>
            <a:r>
              <a:rPr lang="en-US" sz="2400" dirty="0">
                <a:solidFill>
                  <a:srgbClr val="000000"/>
                </a:solidFill>
                <a:ea typeface="Calibri" panose="020F0502020204030204"/>
                <a:cs typeface="Calibri" panose="020F0502020204030204"/>
              </a:rPr>
              <a:t> a-</a:t>
            </a:r>
            <a:r>
              <a:rPr lang="en-US" sz="2400" dirty="0" err="1">
                <a:solidFill>
                  <a:srgbClr val="000000"/>
                </a:solidFill>
                <a:ea typeface="Calibri" panose="020F0502020204030204"/>
                <a:cs typeface="Calibri" panose="020F0502020204030204"/>
              </a:rPr>
              <a:t>cala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buddhih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tada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yogam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avāpsyasi</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b="1" dirty="0">
                <a:solidFill>
                  <a:srgbClr val="000000"/>
                </a:solidFill>
                <a:ea typeface="Calibri" panose="020F0502020204030204"/>
                <a:cs typeface="BRHKan01"/>
              </a:rPr>
              <a:t>When your intellect swayed by the ordinances of the scriptures has rested undisturbed, then you will attain Yoga.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5" name="Picture 15" descr="C:\Users\Krish\AppData\Local\Microsoft\Windows\INetCache\IE\2CEUABSS\large-Storage-cylinder-33.3-5673[1].gi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357" y="-2905158"/>
            <a:ext cx="49420" cy="45719"/>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C:\Users\Krish\AppData\Local\Microsoft\Windows\INetCache\IE\POXVUQ6V\disk-160525_64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6942" y="2722658"/>
            <a:ext cx="289352" cy="28212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Users\Ramakrishna\AppData\Local\Microsoft\Windows\Temporary Internet Files\Content.IE5\QPOD0F7Z\MC900047963[1].wmf"/>
          <p:cNvPicPr>
            <a:picLocks noChangeAspect="1" noChangeArrowheads="1"/>
          </p:cNvPicPr>
          <p:nvPr/>
        </p:nvPicPr>
        <p:blipFill>
          <a:blip r:embed="rId3" cstate="print"/>
          <a:srcRect/>
          <a:stretch>
            <a:fillRect/>
          </a:stretch>
        </p:blipFill>
        <p:spPr bwMode="auto">
          <a:xfrm>
            <a:off x="4419619" y="2724172"/>
            <a:ext cx="1028627" cy="1155073"/>
          </a:xfrm>
          <a:prstGeom prst="rect">
            <a:avLst/>
          </a:prstGeom>
          <a:noFill/>
        </p:spPr>
      </p:pic>
      <p:cxnSp>
        <p:nvCxnSpPr>
          <p:cNvPr id="5" name="Straight Connector 4"/>
          <p:cNvCxnSpPr/>
          <p:nvPr/>
        </p:nvCxnSpPr>
        <p:spPr>
          <a:xfrm>
            <a:off x="4419600" y="1428750"/>
            <a:ext cx="4473044"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4114800" y="57170"/>
            <a:ext cx="4457908" cy="1218739"/>
            <a:chOff x="4114800" y="57150"/>
            <a:chExt cx="4457908" cy="1218739"/>
          </a:xfrm>
        </p:grpSpPr>
        <p:pic>
          <p:nvPicPr>
            <p:cNvPr id="7" name="Picture 6" descr="https://tse1.mm.bing.net/th?&amp;id=OIP.M0483020e1ccda67b111d44133fbd7933H2&amp;w=237&amp;h=300&amp;c=0&amp;pid=1.9&amp;rs=0&amp;p=0&amp;r=0">
              <a:hlinkClick r:id="rId4" tooltip="&quot;View image details&quot;"/>
            </p:cNvPr>
            <p:cNvPicPr/>
            <p:nvPr/>
          </p:nvPicPr>
          <p:blipFill>
            <a:blip r:embed="rId5">
              <a:extLst>
                <a:ext uri="{28A0092B-C50C-407E-A947-70E740481C1C}">
                  <a14:useLocalDpi xmlns:a14="http://schemas.microsoft.com/office/drawing/2010/main" val="0"/>
                </a:ext>
              </a:extLst>
            </a:blip>
            <a:srcRect/>
            <a:stretch>
              <a:fillRect/>
            </a:stretch>
          </p:blipFill>
          <p:spPr bwMode="auto">
            <a:xfrm>
              <a:off x="5997392" y="57150"/>
              <a:ext cx="1066800" cy="1218739"/>
            </a:xfrm>
            <a:prstGeom prst="rect">
              <a:avLst/>
            </a:prstGeom>
            <a:noFill/>
            <a:ln>
              <a:noFill/>
            </a:ln>
          </p:spPr>
        </p:pic>
        <p:pic>
          <p:nvPicPr>
            <p:cNvPr id="1028" name="Picture 4" descr="https://tse1.mm.bing.net/th?&amp;id=OIP.Me8f32e7e90e6dbe1e7e59c2b4fd8f4c2H0&amp;w=222&amp;h=300&amp;c=0&amp;pid=1.9&amp;rs=0&amp;p=0&amp;r=0">
              <a:hlinkClick r:id="rId6" tooltip="View image details"/>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98870" y="95026"/>
              <a:ext cx="873838" cy="11808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14800" y="209550"/>
              <a:ext cx="1954574" cy="830997"/>
            </a:xfrm>
            <a:prstGeom prst="rect">
              <a:avLst/>
            </a:prstGeom>
            <a:noFill/>
          </p:spPr>
          <p:txBody>
            <a:bodyPr wrap="none" rtlCol="0">
              <a:spAutoFit/>
            </a:bodyPr>
            <a:lstStyle/>
            <a:p>
              <a:r>
                <a:rPr lang="en-US" sz="4800" dirty="0" err="1">
                  <a:solidFill>
                    <a:srgbClr val="FFAC33"/>
                  </a:solidFill>
                </a:rPr>
                <a:t>Ishvara</a:t>
              </a:r>
              <a:endParaRPr lang="en-US" sz="4800" dirty="0">
                <a:solidFill>
                  <a:srgbClr val="FFAC33"/>
                </a:solidFill>
              </a:endParaRPr>
            </a:p>
          </p:txBody>
        </p:sp>
      </p:grpSp>
      <p:grpSp>
        <p:nvGrpSpPr>
          <p:cNvPr id="29" name="Group 28"/>
          <p:cNvGrpSpPr/>
          <p:nvPr/>
        </p:nvGrpSpPr>
        <p:grpSpPr>
          <a:xfrm>
            <a:off x="184539" y="209549"/>
            <a:ext cx="6045429" cy="4460719"/>
            <a:chOff x="184540" y="209550"/>
            <a:chExt cx="2819400" cy="3663952"/>
          </a:xfrm>
        </p:grpSpPr>
        <p:pic>
          <p:nvPicPr>
            <p:cNvPr id="102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4540" y="249667"/>
              <a:ext cx="2819400" cy="3538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762000" y="209550"/>
              <a:ext cx="696024" cy="3663952"/>
            </a:xfrm>
            <a:prstGeom prst="rect">
              <a:avLst/>
            </a:prstGeom>
            <a:noFill/>
          </p:spPr>
          <p:txBody>
            <a:bodyPr vert="wordArtVert" wrap="none" rtlCol="0">
              <a:spAutoFit/>
            </a:bodyPr>
            <a:lstStyle/>
            <a:p>
              <a:r>
                <a:rPr lang="en-US" sz="2800" b="1" dirty="0">
                  <a:solidFill>
                    <a:srgbClr val="FFC000"/>
                  </a:solidFill>
                </a:rPr>
                <a:t>Brahman</a:t>
              </a:r>
              <a:endParaRPr lang="en-US" sz="2800" b="1" dirty="0">
                <a:solidFill>
                  <a:srgbClr val="FFC000"/>
                </a:solidFill>
              </a:endParaRPr>
            </a:p>
          </p:txBody>
        </p:sp>
      </p:grpSp>
      <p:sp>
        <p:nvSpPr>
          <p:cNvPr id="17" name="TextBox 16"/>
          <p:cNvSpPr txBox="1"/>
          <p:nvPr/>
        </p:nvSpPr>
        <p:spPr>
          <a:xfrm>
            <a:off x="304800" y="4019550"/>
            <a:ext cx="2988254" cy="461665"/>
          </a:xfrm>
          <a:prstGeom prst="rect">
            <a:avLst/>
          </a:prstGeom>
          <a:noFill/>
        </p:spPr>
        <p:txBody>
          <a:bodyPr wrap="none" rtlCol="0">
            <a:spAutoFit/>
          </a:bodyPr>
          <a:lstStyle/>
          <a:p>
            <a:r>
              <a:rPr lang="en-US" sz="2400" b="1" dirty="0"/>
              <a:t>M</a:t>
            </a:r>
            <a:r>
              <a:rPr lang="en-US" sz="2400" b="1" dirty="0">
                <a:solidFill>
                  <a:srgbClr val="FF0000"/>
                </a:solidFill>
              </a:rPr>
              <a:t>Ā</a:t>
            </a:r>
            <a:r>
              <a:rPr lang="en-US" sz="2400" b="1" dirty="0">
                <a:solidFill>
                  <a:srgbClr val="FFAC33"/>
                </a:solidFill>
              </a:rPr>
              <a:t>Y</a:t>
            </a:r>
            <a:r>
              <a:rPr lang="en-US" sz="2400" b="1" dirty="0"/>
              <a:t>Ā is Indescribable</a:t>
            </a:r>
            <a:endParaRPr lang="en-US" sz="2400" b="1" dirty="0"/>
          </a:p>
        </p:txBody>
      </p:sp>
      <p:grpSp>
        <p:nvGrpSpPr>
          <p:cNvPr id="31" name="Group 30"/>
          <p:cNvGrpSpPr/>
          <p:nvPr/>
        </p:nvGrpSpPr>
        <p:grpSpPr>
          <a:xfrm>
            <a:off x="3994454" y="1531770"/>
            <a:ext cx="5226295" cy="3601714"/>
            <a:chOff x="3971497" y="1531770"/>
            <a:chExt cx="5226295" cy="3601714"/>
          </a:xfrm>
        </p:grpSpPr>
        <p:pic>
          <p:nvPicPr>
            <p:cNvPr id="1030" name="Picture 6" descr="Image result for brahma"/>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19600" y="1531770"/>
              <a:ext cx="827814" cy="114254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C:\Users\Ramakrishna\AppData\Local\Microsoft\Windows\Temporary Internet Files\Content.IE5\BYFAQVMP\MP900403777[2].jpg"/>
            <p:cNvPicPr>
              <a:picLocks noChangeAspect="1" noChangeArrowheads="1"/>
            </p:cNvPicPr>
            <p:nvPr/>
          </p:nvPicPr>
          <p:blipFill>
            <a:blip r:embed="rId10" cstate="print"/>
            <a:srcRect/>
            <a:stretch>
              <a:fillRect/>
            </a:stretch>
          </p:blipFill>
          <p:spPr bwMode="auto">
            <a:xfrm>
              <a:off x="3994445" y="4057194"/>
              <a:ext cx="1398403" cy="931905"/>
            </a:xfrm>
            <a:prstGeom prst="rect">
              <a:avLst/>
            </a:prstGeom>
            <a:noFill/>
          </p:spPr>
        </p:pic>
        <p:pic>
          <p:nvPicPr>
            <p:cNvPr id="14" name="Picture 6" descr="C:\Users\Ramakrishna\AppData\Local\Microsoft\Windows\Temporary Internet Files\Content.IE5\T586TDNI\MC900390698[1].wmf"/>
            <p:cNvPicPr>
              <a:picLocks noChangeAspect="1" noChangeArrowheads="1"/>
            </p:cNvPicPr>
            <p:nvPr/>
          </p:nvPicPr>
          <p:blipFill>
            <a:blip r:embed="rId11" cstate="print"/>
            <a:srcRect/>
            <a:stretch>
              <a:fillRect/>
            </a:stretch>
          </p:blipFill>
          <p:spPr bwMode="auto">
            <a:xfrm>
              <a:off x="6781800" y="1657350"/>
              <a:ext cx="2100651" cy="918574"/>
            </a:xfrm>
            <a:prstGeom prst="rect">
              <a:avLst/>
            </a:prstGeom>
            <a:noFill/>
          </p:spPr>
        </p:pic>
        <p:pic>
          <p:nvPicPr>
            <p:cNvPr id="15" name="Picture 36" descr="C:\Users\Ramakrishna\AppData\Local\Microsoft\Windows\Temporary Internet Files\Content.IE5\T586TDNI\MP900049620[1].jpg"/>
            <p:cNvPicPr>
              <a:picLocks noChangeAspect="1" noChangeArrowheads="1"/>
            </p:cNvPicPr>
            <p:nvPr/>
          </p:nvPicPr>
          <p:blipFill>
            <a:blip r:embed="rId12" cstate="print"/>
            <a:srcRect/>
            <a:stretch>
              <a:fillRect/>
            </a:stretch>
          </p:blipFill>
          <p:spPr bwMode="auto">
            <a:xfrm>
              <a:off x="6163000" y="2863722"/>
              <a:ext cx="794406" cy="1180085"/>
            </a:xfrm>
            <a:prstGeom prst="rect">
              <a:avLst/>
            </a:prstGeom>
            <a:noFill/>
          </p:spPr>
        </p:pic>
        <p:pic>
          <p:nvPicPr>
            <p:cNvPr id="20" name="Picture 2" descr="C:\Users\Ramakrishna\AppData\Local\Microsoft\Windows\Temporary Internet Files\Content.IE5\T586TDNI\MC900358819[1].wmf"/>
            <p:cNvPicPr>
              <a:picLocks noChangeAspect="1" noChangeArrowheads="1"/>
            </p:cNvPicPr>
            <p:nvPr/>
          </p:nvPicPr>
          <p:blipFill>
            <a:blip r:embed="rId13" cstate="print"/>
            <a:srcRect/>
            <a:stretch>
              <a:fillRect/>
            </a:stretch>
          </p:blipFill>
          <p:spPr bwMode="auto">
            <a:xfrm>
              <a:off x="5327239" y="3076735"/>
              <a:ext cx="806350" cy="1593534"/>
            </a:xfrm>
            <a:prstGeom prst="rect">
              <a:avLst/>
            </a:prstGeom>
            <a:noFill/>
          </p:spPr>
        </p:pic>
        <p:pic>
          <p:nvPicPr>
            <p:cNvPr id="21" name="Picture 3" descr="C:\Users\Ramakrishna\AppData\Local\Microsoft\Windows\Temporary Internet Files\Content.IE5\T586TDNI\MC900431597[1].png"/>
            <p:cNvPicPr>
              <a:picLocks noChangeAspect="1" noChangeArrowheads="1"/>
            </p:cNvPicPr>
            <p:nvPr/>
          </p:nvPicPr>
          <p:blipFill>
            <a:blip r:embed="rId14" cstate="print"/>
            <a:srcRect/>
            <a:stretch>
              <a:fillRect/>
            </a:stretch>
          </p:blipFill>
          <p:spPr bwMode="auto">
            <a:xfrm>
              <a:off x="7795713" y="2635935"/>
              <a:ext cx="1402079" cy="1402079"/>
            </a:xfrm>
            <a:prstGeom prst="rect">
              <a:avLst/>
            </a:prstGeom>
            <a:noFill/>
          </p:spPr>
        </p:pic>
        <p:pic>
          <p:nvPicPr>
            <p:cNvPr id="23" name="Picture 8" descr="MC900232666[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081307" y="4081162"/>
              <a:ext cx="1174604" cy="63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2" descr="MC900203144[1]"/>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835592" y="3000113"/>
              <a:ext cx="1106829" cy="673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6" descr="MC900036432[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305800" y="3897088"/>
              <a:ext cx="722984" cy="1007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1" descr="MP90026264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51946" y="4053810"/>
              <a:ext cx="712246" cy="10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rot="20208911">
              <a:off x="3971497" y="2318042"/>
              <a:ext cx="4725974" cy="1015663"/>
            </a:xfrm>
            <a:prstGeom prst="rect">
              <a:avLst/>
            </a:prstGeom>
            <a:noFill/>
          </p:spPr>
          <p:txBody>
            <a:bodyPr wrap="none" rtlCol="0">
              <a:spAutoFit/>
            </a:bodyPr>
            <a:lstStyle/>
            <a:p>
              <a:r>
                <a:rPr lang="en-US" sz="6000" b="1" dirty="0">
                  <a:solidFill>
                    <a:srgbClr val="FFAC33"/>
                  </a:solidFill>
                </a:rPr>
                <a:t>J</a:t>
              </a:r>
              <a:r>
                <a:rPr lang="en-US" sz="6000" b="1" dirty="0"/>
                <a:t>    </a:t>
              </a:r>
              <a:r>
                <a:rPr lang="en-US" sz="6000" b="1" dirty="0">
                  <a:solidFill>
                    <a:srgbClr val="FF0000"/>
                  </a:solidFill>
                </a:rPr>
                <a:t>I</a:t>
              </a:r>
              <a:r>
                <a:rPr lang="en-US" sz="6000" b="1" dirty="0"/>
                <a:t>    V    </a:t>
              </a:r>
              <a:r>
                <a:rPr lang="en-US" sz="6000" b="1" dirty="0">
                  <a:solidFill>
                    <a:srgbClr val="FF0000"/>
                  </a:solidFill>
                </a:rPr>
                <a:t>A    </a:t>
              </a:r>
              <a:r>
                <a:rPr lang="en-US" sz="6000" b="1" dirty="0">
                  <a:solidFill>
                    <a:srgbClr val="FFAC33"/>
                  </a:solidFill>
                </a:rPr>
                <a:t>S</a:t>
              </a:r>
              <a:endParaRPr lang="en-US" sz="6000" b="1" dirty="0">
                <a:solidFill>
                  <a:srgbClr val="FFAC33"/>
                </a:solidFill>
              </a:endParaRPr>
            </a:p>
          </p:txBody>
        </p:sp>
        <p:pic>
          <p:nvPicPr>
            <p:cNvPr id="1036" name="Picture 12" descr="https://tse1.mm.bing.net/th?&amp;id=OIP.Mdea28c1805960f7f2b970199d9f52128H0&amp;w=268&amp;h=299&amp;c=0&amp;pid=1.9&amp;rs=0&amp;p=0&amp;r=0">
              <a:hlinkClick r:id="rId19" tooltip="View image details"/>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521330" y="1612441"/>
              <a:ext cx="879470" cy="981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 name="Group 31"/>
          <p:cNvGrpSpPr/>
          <p:nvPr/>
        </p:nvGrpSpPr>
        <p:grpSpPr>
          <a:xfrm>
            <a:off x="2986907" y="209550"/>
            <a:ext cx="1368014" cy="4191135"/>
            <a:chOff x="2986907" y="209550"/>
            <a:chExt cx="1368014" cy="4191135"/>
          </a:xfrm>
        </p:grpSpPr>
        <p:sp>
          <p:nvSpPr>
            <p:cNvPr id="3" name="Cloud 2"/>
            <p:cNvSpPr/>
            <p:nvPr/>
          </p:nvSpPr>
          <p:spPr>
            <a:xfrm>
              <a:off x="2986907" y="209550"/>
              <a:ext cx="1368014" cy="4114800"/>
            </a:xfrm>
            <a:prstGeom prst="cloud">
              <a:avLst/>
            </a:prstGeom>
            <a:gradFill flip="none" rotWithShape="1">
              <a:gsLst>
                <a:gs pos="0">
                  <a:schemeClr val="tx1">
                    <a:lumMod val="58000"/>
                  </a:schemeClr>
                </a:gs>
                <a:gs pos="64000">
                  <a:srgbClr val="FF0000">
                    <a:lumMod val="61000"/>
                    <a:lumOff val="39000"/>
                  </a:srgbClr>
                </a:gs>
                <a:gs pos="98000">
                  <a:srgbClr val="FFAC33">
                    <a:lumMod val="67000"/>
                  </a:srgb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sz="3600" dirty="0"/>
            </a:p>
          </p:txBody>
        </p:sp>
        <p:sp>
          <p:nvSpPr>
            <p:cNvPr id="19" name="Rectangle 18"/>
            <p:cNvSpPr/>
            <p:nvPr/>
          </p:nvSpPr>
          <p:spPr>
            <a:xfrm>
              <a:off x="3124200" y="637476"/>
              <a:ext cx="1061316" cy="3763209"/>
            </a:xfrm>
            <a:prstGeom prst="rect">
              <a:avLst/>
            </a:prstGeom>
          </p:spPr>
          <p:txBody>
            <a:bodyPr vert="wordArtVert" wrap="square">
              <a:spAutoFit/>
            </a:bodyPr>
            <a:lstStyle/>
            <a:p>
              <a:r>
                <a:rPr lang="en-US" sz="4800" b="1" dirty="0"/>
                <a:t>M</a:t>
              </a:r>
              <a:r>
                <a:rPr lang="en-US" sz="4800" b="1" dirty="0">
                  <a:solidFill>
                    <a:srgbClr val="FF0000"/>
                  </a:solidFill>
                </a:rPr>
                <a:t>A</a:t>
              </a:r>
              <a:r>
                <a:rPr lang="en-US" sz="4800" b="1" dirty="0">
                  <a:solidFill>
                    <a:srgbClr val="FFAC33"/>
                  </a:solidFill>
                </a:rPr>
                <a:t>Y</a:t>
              </a:r>
              <a:r>
                <a:rPr lang="en-US" sz="4800" b="1" dirty="0"/>
                <a:t>A</a:t>
              </a:r>
              <a:endParaRPr lang="en-US" sz="4800" dirty="0"/>
            </a:p>
          </p:txBody>
        </p:sp>
      </p:grpSp>
      <p:grpSp>
        <p:nvGrpSpPr>
          <p:cNvPr id="33" name="Group 32"/>
          <p:cNvGrpSpPr/>
          <p:nvPr/>
        </p:nvGrpSpPr>
        <p:grpSpPr>
          <a:xfrm>
            <a:off x="2798209" y="938704"/>
            <a:ext cx="2782933" cy="2014047"/>
            <a:chOff x="2793320" y="938703"/>
            <a:chExt cx="2782933" cy="2014047"/>
          </a:xfrm>
        </p:grpSpPr>
        <p:sp>
          <p:nvSpPr>
            <p:cNvPr id="28" name="Bent Arrow 27"/>
            <p:cNvSpPr/>
            <p:nvPr/>
          </p:nvSpPr>
          <p:spPr>
            <a:xfrm flipH="1">
              <a:off x="4660667" y="988219"/>
              <a:ext cx="915586" cy="1964531"/>
            </a:xfrm>
            <a:prstGeom prst="bentArrow">
              <a:avLst/>
            </a:prstGeom>
            <a:solidFill>
              <a:srgbClr val="FFA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ight Arrow 38"/>
            <p:cNvSpPr/>
            <p:nvPr/>
          </p:nvSpPr>
          <p:spPr>
            <a:xfrm rot="10800000">
              <a:off x="2793320" y="938703"/>
              <a:ext cx="1755183" cy="565063"/>
            </a:xfrm>
            <a:prstGeom prst="rightArrow">
              <a:avLst/>
            </a:prstGeom>
            <a:solidFill>
              <a:srgbClr val="FFA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ight Arrow 33"/>
          <p:cNvSpPr/>
          <p:nvPr/>
        </p:nvSpPr>
        <p:spPr>
          <a:xfrm rot="10800000">
            <a:off x="2590800" y="3040087"/>
            <a:ext cx="1905000" cy="546227"/>
          </a:xfrm>
          <a:prstGeom prst="rightArrow">
            <a:avLst/>
          </a:prstGeom>
          <a:solidFill>
            <a:srgbClr val="FFA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2405498" y="496975"/>
            <a:ext cx="1746277" cy="401948"/>
          </a:xfrm>
          <a:prstGeom prst="rightArrow">
            <a:avLst/>
          </a:prstGeom>
          <a:solidFill>
            <a:srgbClr val="FFA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214631" y="68277"/>
            <a:ext cx="419561" cy="52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599037" y="121029"/>
            <a:ext cx="459678" cy="57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24-Point Star 1"/>
          <p:cNvSpPr/>
          <p:nvPr/>
        </p:nvSpPr>
        <p:spPr>
          <a:xfrm>
            <a:off x="4711087" y="1275909"/>
            <a:ext cx="762000" cy="624129"/>
          </a:xfrm>
          <a:prstGeom prst="star24">
            <a:avLst>
              <a:gd name="adj" fmla="val 7795"/>
            </a:avLst>
          </a:prstGeom>
          <a:solidFill>
            <a:srgbClr val="D4A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24-Point Star 50"/>
          <p:cNvSpPr/>
          <p:nvPr/>
        </p:nvSpPr>
        <p:spPr>
          <a:xfrm>
            <a:off x="5737505" y="1477272"/>
            <a:ext cx="762000" cy="624129"/>
          </a:xfrm>
          <a:prstGeom prst="star24">
            <a:avLst>
              <a:gd name="adj" fmla="val 7795"/>
            </a:avLst>
          </a:prstGeom>
          <a:solidFill>
            <a:srgbClr val="D2A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24-Point Star 51"/>
          <p:cNvSpPr/>
          <p:nvPr/>
        </p:nvSpPr>
        <p:spPr>
          <a:xfrm>
            <a:off x="4681999" y="2628741"/>
            <a:ext cx="649376" cy="435049"/>
          </a:xfrm>
          <a:prstGeom prst="star24">
            <a:avLst>
              <a:gd name="adj" fmla="val 7795"/>
            </a:avLst>
          </a:prstGeom>
          <a:solidFill>
            <a:srgbClr val="BC8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24-Point Star 52"/>
          <p:cNvSpPr/>
          <p:nvPr/>
        </p:nvSpPr>
        <p:spPr>
          <a:xfrm>
            <a:off x="4158879" y="3975417"/>
            <a:ext cx="694491" cy="492342"/>
          </a:xfrm>
          <a:prstGeom prst="star24">
            <a:avLst>
              <a:gd name="adj" fmla="val 7795"/>
            </a:avLst>
          </a:prstGeom>
          <a:solidFill>
            <a:srgbClr val="9E6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24-Point Star 53"/>
          <p:cNvSpPr/>
          <p:nvPr/>
        </p:nvSpPr>
        <p:spPr>
          <a:xfrm>
            <a:off x="5485629" y="2900731"/>
            <a:ext cx="647969" cy="483064"/>
          </a:xfrm>
          <a:prstGeom prst="star24">
            <a:avLst>
              <a:gd name="adj" fmla="val 7795"/>
            </a:avLst>
          </a:prstGeom>
          <a:solidFill>
            <a:srgbClr val="9E6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24-Point Star 54"/>
          <p:cNvSpPr/>
          <p:nvPr/>
        </p:nvSpPr>
        <p:spPr>
          <a:xfrm>
            <a:off x="6400809" y="2825873"/>
            <a:ext cx="556606" cy="475835"/>
          </a:xfrm>
          <a:prstGeom prst="star24">
            <a:avLst>
              <a:gd name="adj" fmla="val 7795"/>
            </a:avLst>
          </a:prstGeom>
          <a:solidFill>
            <a:srgbClr val="8B6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24-Point Star 56"/>
          <p:cNvSpPr/>
          <p:nvPr/>
        </p:nvSpPr>
        <p:spPr>
          <a:xfrm>
            <a:off x="7821853" y="4125879"/>
            <a:ext cx="533400" cy="392306"/>
          </a:xfrm>
          <a:prstGeom prst="star24">
            <a:avLst>
              <a:gd name="adj" fmla="val 7795"/>
            </a:avLst>
          </a:prstGeom>
          <a:solidFill>
            <a:srgbClr val="6A4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24-Point Star 57"/>
          <p:cNvSpPr/>
          <p:nvPr/>
        </p:nvSpPr>
        <p:spPr>
          <a:xfrm>
            <a:off x="6553749" y="4110392"/>
            <a:ext cx="533400" cy="427916"/>
          </a:xfrm>
          <a:prstGeom prst="star24">
            <a:avLst>
              <a:gd name="adj" fmla="val 7795"/>
            </a:avLst>
          </a:prstGeom>
          <a:solidFill>
            <a:srgbClr val="6A4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24-Point Star 58"/>
          <p:cNvSpPr/>
          <p:nvPr/>
        </p:nvSpPr>
        <p:spPr>
          <a:xfrm>
            <a:off x="7449418" y="2825873"/>
            <a:ext cx="533400" cy="447765"/>
          </a:xfrm>
          <a:prstGeom prst="star24">
            <a:avLst>
              <a:gd name="adj" fmla="val 7795"/>
            </a:avLst>
          </a:prstGeom>
          <a:solidFill>
            <a:srgbClr val="6A4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24-Point Star 59"/>
          <p:cNvSpPr/>
          <p:nvPr/>
        </p:nvSpPr>
        <p:spPr>
          <a:xfrm>
            <a:off x="7272387" y="1531770"/>
            <a:ext cx="533400" cy="455642"/>
          </a:xfrm>
          <a:prstGeom prst="star24">
            <a:avLst>
              <a:gd name="adj" fmla="val 7795"/>
            </a:avLst>
          </a:prstGeom>
          <a:solidFill>
            <a:srgbClr val="523A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24-Point Star 60"/>
          <p:cNvSpPr/>
          <p:nvPr/>
        </p:nvSpPr>
        <p:spPr>
          <a:xfrm>
            <a:off x="8382000" y="2616662"/>
            <a:ext cx="762000" cy="624129"/>
          </a:xfrm>
          <a:prstGeom prst="star24">
            <a:avLst>
              <a:gd name="adj" fmla="val 7795"/>
            </a:avLst>
          </a:prstGeom>
          <a:solidFill>
            <a:srgbClr val="3F2C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24-Point Star 61"/>
          <p:cNvSpPr/>
          <p:nvPr/>
        </p:nvSpPr>
        <p:spPr>
          <a:xfrm>
            <a:off x="8336432" y="3839427"/>
            <a:ext cx="533400" cy="360245"/>
          </a:xfrm>
          <a:prstGeom prst="star24">
            <a:avLst>
              <a:gd name="adj" fmla="val 7795"/>
            </a:avLst>
          </a:prstGeom>
          <a:solidFill>
            <a:srgbClr val="3F2C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4800" y="4410730"/>
            <a:ext cx="3688767" cy="461665"/>
          </a:xfrm>
          <a:prstGeom prst="rect">
            <a:avLst/>
          </a:prstGeom>
        </p:spPr>
        <p:txBody>
          <a:bodyPr wrap="none">
            <a:spAutoFit/>
          </a:bodyPr>
          <a:lstStyle/>
          <a:p>
            <a:r>
              <a:rPr lang="en-US" sz="2400" b="1" dirty="0">
                <a:solidFill>
                  <a:prstClr val="black"/>
                </a:solidFill>
              </a:rPr>
              <a:t>M</a:t>
            </a:r>
            <a:r>
              <a:rPr lang="en-US" sz="2400" b="1" dirty="0">
                <a:solidFill>
                  <a:srgbClr val="FF0000"/>
                </a:solidFill>
              </a:rPr>
              <a:t>Ā</a:t>
            </a:r>
            <a:r>
              <a:rPr lang="en-US" sz="2400" b="1" dirty="0">
                <a:solidFill>
                  <a:srgbClr val="FFAC33"/>
                </a:solidFill>
              </a:rPr>
              <a:t>Y</a:t>
            </a:r>
            <a:r>
              <a:rPr lang="en-US" sz="2400" b="1" dirty="0">
                <a:solidFill>
                  <a:prstClr val="black"/>
                </a:solidFill>
              </a:rPr>
              <a:t>Ā is also Called </a:t>
            </a:r>
            <a:r>
              <a:rPr lang="vi-VN" sz="2400" b="1" dirty="0">
                <a:solidFill>
                  <a:prstClr val="black"/>
                </a:solidFill>
              </a:rPr>
              <a:t>Prakṛti</a:t>
            </a:r>
            <a:endParaRPr lang="en-US" sz="2400" dirty="0"/>
          </a:p>
        </p:txBody>
      </p:sp>
      <p:sp>
        <p:nvSpPr>
          <p:cNvPr id="4" name="TextBox 3"/>
          <p:cNvSpPr txBox="1"/>
          <p:nvPr/>
        </p:nvSpPr>
        <p:spPr>
          <a:xfrm>
            <a:off x="609600" y="1987412"/>
            <a:ext cx="995657" cy="646331"/>
          </a:xfrm>
          <a:prstGeom prst="rect">
            <a:avLst/>
          </a:prstGeom>
          <a:noFill/>
        </p:spPr>
        <p:txBody>
          <a:bodyPr wrap="none" rtlCol="0">
            <a:spAutoFit/>
          </a:bodyPr>
          <a:lstStyle/>
          <a:p>
            <a:r>
              <a:rPr lang="en-US" b="1" dirty="0">
                <a:solidFill>
                  <a:srgbClr val="CC9340"/>
                </a:solidFill>
                <a:latin typeface="Calibri" panose="020F0502020204030204" pitchFamily="34" charset="0"/>
                <a:cs typeface="Calibri" panose="020F0502020204030204" pitchFamily="34" charset="0"/>
              </a:rPr>
              <a:t>Nirgun</a:t>
            </a:r>
            <a:r>
              <a:rPr lang="en-US" b="1" dirty="0">
                <a:solidFill>
                  <a:srgbClr val="CC9340"/>
                </a:solidFill>
                <a:latin typeface="Calibri" panose="020F0502020204030204"/>
                <a:cs typeface="Calibri" panose="020F0502020204030204"/>
              </a:rPr>
              <a:t>̣</a:t>
            </a:r>
            <a:r>
              <a:rPr lang="en-US" b="1" dirty="0">
                <a:solidFill>
                  <a:srgbClr val="CC9340"/>
                </a:solidFill>
                <a:latin typeface="Calibri" panose="020F0502020204030204" pitchFamily="34" charset="0"/>
                <a:cs typeface="Calibri" panose="020F0502020204030204" pitchFamily="34" charset="0"/>
              </a:rPr>
              <a:t>a</a:t>
            </a:r>
            <a:endParaRPr lang="en-US" b="1" dirty="0">
              <a:solidFill>
                <a:srgbClr val="CC9340"/>
              </a:solidFill>
              <a:latin typeface="Calibri" panose="020F0502020204030204" pitchFamily="34" charset="0"/>
              <a:cs typeface="Calibri" panose="020F0502020204030204" pitchFamily="34" charset="0"/>
            </a:endParaRPr>
          </a:p>
          <a:p>
            <a:r>
              <a:rPr lang="en-US" b="1" dirty="0" err="1">
                <a:solidFill>
                  <a:srgbClr val="CC9340"/>
                </a:solidFill>
                <a:latin typeface="Calibri" panose="020F0502020204030204" pitchFamily="34" charset="0"/>
                <a:cs typeface="Calibri" panose="020F0502020204030204" pitchFamily="34" charset="0"/>
              </a:rPr>
              <a:t>Nira</a:t>
            </a:r>
            <a:r>
              <a:rPr lang="en-US" b="1" dirty="0" err="1">
                <a:solidFill>
                  <a:srgbClr val="CC9340"/>
                </a:solidFill>
                <a:latin typeface="Calibri" panose="020F0502020204030204"/>
                <a:cs typeface="Calibri" panose="020F0502020204030204"/>
              </a:rPr>
              <a:t>̄</a:t>
            </a:r>
            <a:r>
              <a:rPr lang="en-US" b="1" dirty="0" err="1">
                <a:solidFill>
                  <a:srgbClr val="CC9340"/>
                </a:solidFill>
                <a:latin typeface="Calibri" panose="020F0502020204030204" pitchFamily="34" charset="0"/>
                <a:cs typeface="Calibri" panose="020F0502020204030204" pitchFamily="34" charset="0"/>
              </a:rPr>
              <a:t>ka</a:t>
            </a:r>
            <a:r>
              <a:rPr lang="en-US" b="1" dirty="0" err="1">
                <a:solidFill>
                  <a:srgbClr val="CC9340"/>
                </a:solidFill>
                <a:latin typeface="Calibri" panose="020F0502020204030204"/>
                <a:cs typeface="Calibri" panose="020F0502020204030204"/>
              </a:rPr>
              <a:t>̄</a:t>
            </a:r>
            <a:r>
              <a:rPr lang="en-US" b="1" dirty="0" err="1">
                <a:solidFill>
                  <a:srgbClr val="CC9340"/>
                </a:solidFill>
                <a:latin typeface="Calibri" panose="020F0502020204030204" pitchFamily="34" charset="0"/>
                <a:cs typeface="Calibri" panose="020F0502020204030204" pitchFamily="34" charset="0"/>
              </a:rPr>
              <a:t>ra</a:t>
            </a:r>
            <a:endParaRPr lang="en-US" b="1" dirty="0">
              <a:solidFill>
                <a:srgbClr val="CC9340"/>
              </a:solidFill>
              <a:latin typeface="Calibri" panose="020F0502020204030204" pitchFamily="34" charset="0"/>
              <a:cs typeface="Calibri" panose="020F0502020204030204" pitchFamily="34" charset="0"/>
            </a:endParaRPr>
          </a:p>
        </p:txBody>
      </p:sp>
      <p:sp>
        <p:nvSpPr>
          <p:cNvPr id="56" name="TextBox 55"/>
          <p:cNvSpPr txBox="1"/>
          <p:nvPr/>
        </p:nvSpPr>
        <p:spPr>
          <a:xfrm>
            <a:off x="6934200" y="361950"/>
            <a:ext cx="995657" cy="646331"/>
          </a:xfrm>
          <a:prstGeom prst="rect">
            <a:avLst/>
          </a:prstGeom>
          <a:noFill/>
        </p:spPr>
        <p:txBody>
          <a:bodyPr wrap="none" rtlCol="0">
            <a:spAutoFit/>
          </a:bodyPr>
          <a:lstStyle/>
          <a:p>
            <a:r>
              <a:rPr lang="en-US" b="1" dirty="0">
                <a:solidFill>
                  <a:srgbClr val="FF0000"/>
                </a:solidFill>
                <a:latin typeface="Calibri" panose="020F0502020204030204" pitchFamily="34" charset="0"/>
                <a:cs typeface="Calibri" panose="020F0502020204030204" pitchFamily="34" charset="0"/>
              </a:rPr>
              <a:t>Sagun</a:t>
            </a:r>
            <a:r>
              <a:rPr lang="en-US" b="1" dirty="0">
                <a:solidFill>
                  <a:srgbClr val="FF0000"/>
                </a:solidFill>
                <a:latin typeface="Calibri" panose="020F0502020204030204"/>
                <a:cs typeface="Calibri" panose="020F0502020204030204"/>
              </a:rPr>
              <a:t>̣</a:t>
            </a:r>
            <a:r>
              <a:rPr lang="en-US" b="1" dirty="0">
                <a:solidFill>
                  <a:srgbClr val="FF0000"/>
                </a:solidFill>
                <a:latin typeface="Calibri" panose="020F0502020204030204" pitchFamily="34" charset="0"/>
                <a:cs typeface="Calibri" panose="020F0502020204030204" pitchFamily="34" charset="0"/>
              </a:rPr>
              <a:t>a</a:t>
            </a:r>
            <a:endParaRPr lang="en-US" b="1" dirty="0">
              <a:solidFill>
                <a:srgbClr val="FF0000"/>
              </a:solidFill>
              <a:latin typeface="Calibri" panose="020F0502020204030204" pitchFamily="34" charset="0"/>
              <a:cs typeface="Calibri" panose="020F0502020204030204" pitchFamily="34" charset="0"/>
            </a:endParaRPr>
          </a:p>
          <a:p>
            <a:r>
              <a:rPr lang="en-US" b="1" dirty="0" err="1">
                <a:solidFill>
                  <a:srgbClr val="FF0000"/>
                </a:solidFill>
                <a:latin typeface="Calibri" panose="020F0502020204030204" pitchFamily="34" charset="0"/>
                <a:cs typeface="Calibri" panose="020F0502020204030204" pitchFamily="34" charset="0"/>
              </a:rPr>
              <a:t>Nira</a:t>
            </a:r>
            <a:r>
              <a:rPr lang="en-US" b="1" dirty="0" err="1">
                <a:solidFill>
                  <a:srgbClr val="FF0000"/>
                </a:solidFill>
                <a:latin typeface="Calibri" panose="020F0502020204030204"/>
                <a:cs typeface="Calibri" panose="020F0502020204030204"/>
              </a:rPr>
              <a:t>̄</a:t>
            </a:r>
            <a:r>
              <a:rPr lang="en-US" b="1" dirty="0" err="1">
                <a:solidFill>
                  <a:srgbClr val="FF0000"/>
                </a:solidFill>
                <a:latin typeface="Calibri" panose="020F0502020204030204" pitchFamily="34" charset="0"/>
                <a:cs typeface="Calibri" panose="020F0502020204030204" pitchFamily="34" charset="0"/>
              </a:rPr>
              <a:t>ka</a:t>
            </a:r>
            <a:r>
              <a:rPr lang="en-US" b="1" dirty="0" err="1">
                <a:solidFill>
                  <a:srgbClr val="FF0000"/>
                </a:solidFill>
                <a:latin typeface="Calibri" panose="020F0502020204030204"/>
                <a:cs typeface="Calibri" panose="020F0502020204030204"/>
              </a:rPr>
              <a:t>̄</a:t>
            </a:r>
            <a:r>
              <a:rPr lang="en-US" b="1" dirty="0" err="1">
                <a:solidFill>
                  <a:srgbClr val="FF0000"/>
                </a:solidFill>
                <a:latin typeface="Calibri" panose="020F0502020204030204" pitchFamily="34" charset="0"/>
                <a:cs typeface="Calibri" panose="020F0502020204030204" pitchFamily="34" charset="0"/>
              </a:rPr>
              <a:t>ra</a:t>
            </a:r>
            <a:endParaRPr lang="en-US" b="1" dirty="0">
              <a:solidFill>
                <a:srgbClr val="FF0000"/>
              </a:solidFill>
              <a:latin typeface="Calibri" panose="020F0502020204030204" pitchFamily="34" charset="0"/>
              <a:cs typeface="Calibri" panose="020F0502020204030204" pitchFamily="34"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Picture of a backpack ಗೆ ಚಿತ್ರಗಳ ಫಲಿತಾಂಶಗಳು"/>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8641" y="1458638"/>
            <a:ext cx="1737272" cy="17372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28601" y="4414838"/>
            <a:ext cx="8839200" cy="69294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63" name="Oval 4"/>
          <p:cNvSpPr>
            <a:spLocks noChangeArrowheads="1"/>
          </p:cNvSpPr>
          <p:nvPr/>
        </p:nvSpPr>
        <p:spPr bwMode="auto">
          <a:xfrm>
            <a:off x="716604" y="1053128"/>
            <a:ext cx="7696200" cy="3108722"/>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800">
              <a:latin typeface="Arial" panose="020B0604020202020204" pitchFamily="34" charset="0"/>
            </a:endParaRPr>
          </a:p>
        </p:txBody>
      </p:sp>
      <p:sp>
        <p:nvSpPr>
          <p:cNvPr id="15364" name="Oval 6"/>
          <p:cNvSpPr>
            <a:spLocks noChangeArrowheads="1"/>
          </p:cNvSpPr>
          <p:nvPr/>
        </p:nvSpPr>
        <p:spPr bwMode="auto">
          <a:xfrm>
            <a:off x="2071259" y="3775472"/>
            <a:ext cx="824341" cy="320278"/>
          </a:xfrm>
          <a:prstGeom prst="ellipse">
            <a:avLst/>
          </a:prstGeom>
          <a:solidFill>
            <a:schemeClr val="tx1">
              <a:lumMod val="65000"/>
              <a:lumOff val="35000"/>
            </a:schemeClr>
          </a:solidFill>
          <a:ln w="9525">
            <a:solidFill>
              <a:schemeClr val="tx1"/>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b="1" dirty="0">
                <a:solidFill>
                  <a:schemeClr val="bg1"/>
                </a:solidFill>
                <a:latin typeface="Arial" panose="020B0604020202020204" pitchFamily="34" charset="0"/>
              </a:rPr>
              <a:t>Death</a:t>
            </a:r>
            <a:endParaRPr lang="en-US" altLang="en-US" sz="1400" b="1" dirty="0">
              <a:solidFill>
                <a:schemeClr val="bg1"/>
              </a:solidFill>
              <a:latin typeface="Arial" panose="020B0604020202020204" pitchFamily="34" charset="0"/>
            </a:endParaRPr>
          </a:p>
        </p:txBody>
      </p:sp>
      <p:sp>
        <p:nvSpPr>
          <p:cNvPr id="27689" name="Oval 7"/>
          <p:cNvSpPr>
            <a:spLocks noChangeArrowheads="1"/>
          </p:cNvSpPr>
          <p:nvPr/>
        </p:nvSpPr>
        <p:spPr bwMode="auto">
          <a:xfrm rot="16200000">
            <a:off x="7049096" y="1712714"/>
            <a:ext cx="1984772" cy="1747837"/>
          </a:xfrm>
          <a:prstGeom prst="ellipse">
            <a:avLst/>
          </a:prstGeom>
          <a:solidFill>
            <a:schemeClr val="bg1"/>
          </a:solidFill>
          <a:ln w="9525">
            <a:solidFill>
              <a:srgbClr val="006699"/>
            </a:solidFill>
            <a:round/>
          </a:ln>
        </p:spPr>
        <p:txBody>
          <a:bodyPr vert="eaVert" wrap="none" anchor="ctr"/>
          <a:lstStyle/>
          <a:p>
            <a:pPr algn="ctr">
              <a:defRPr/>
            </a:pPr>
            <a:endParaRPr lang="en-US">
              <a:cs typeface="Arial" panose="020B0604020202020204" pitchFamily="34" charset="0"/>
            </a:endParaRPr>
          </a:p>
        </p:txBody>
      </p:sp>
      <p:sp>
        <p:nvSpPr>
          <p:cNvPr id="26670" name="Text Box 8"/>
          <p:cNvSpPr txBox="1">
            <a:spLocks noChangeArrowheads="1"/>
          </p:cNvSpPr>
          <p:nvPr/>
        </p:nvSpPr>
        <p:spPr bwMode="auto">
          <a:xfrm>
            <a:off x="7239000" y="1651396"/>
            <a:ext cx="1600200" cy="1569660"/>
          </a:xfrm>
          <a:prstGeom prst="rect">
            <a:avLst/>
          </a:prstGeom>
          <a:noFill/>
          <a:ln w="9525">
            <a:noFill/>
            <a:miter lim="800000"/>
          </a:ln>
        </p:spPr>
        <p:txBody>
          <a:bodyPr>
            <a:spAutoFit/>
          </a:bodyPr>
          <a:lstStyle/>
          <a:p>
            <a:pPr algn="ctr">
              <a:defRPr/>
            </a:pPr>
            <a:r>
              <a:rPr lang="en-US" sz="1600" b="1" dirty="0">
                <a:cs typeface="Arial" panose="020B0604020202020204" pitchFamily="34" charset="0"/>
              </a:rPr>
              <a:t>Karma </a:t>
            </a:r>
            <a:endParaRPr lang="en-US" sz="1600" b="1" dirty="0">
              <a:cs typeface="Arial" panose="020B0604020202020204" pitchFamily="34" charset="0"/>
            </a:endParaRPr>
          </a:p>
          <a:p>
            <a:pPr algn="ctr">
              <a:defRPr/>
            </a:pPr>
            <a:r>
              <a:rPr lang="en-US" sz="1600" b="1" dirty="0">
                <a:cs typeface="Arial" panose="020B0604020202020204" pitchFamily="34" charset="0"/>
              </a:rPr>
              <a:t>-   </a:t>
            </a:r>
            <a:endParaRPr lang="en-US" sz="1600" b="1" dirty="0">
              <a:cs typeface="Arial" panose="020B0604020202020204" pitchFamily="34" charset="0"/>
            </a:endParaRPr>
          </a:p>
          <a:p>
            <a:pPr algn="ctr">
              <a:defRPr/>
            </a:pPr>
            <a:r>
              <a:rPr lang="en-US" sz="1600" b="1" dirty="0">
                <a:cs typeface="Arial" panose="020B0604020202020204" pitchFamily="34" charset="0"/>
              </a:rPr>
              <a:t>Human Life</a:t>
            </a:r>
            <a:endParaRPr lang="en-US" sz="1600" b="1" dirty="0">
              <a:cs typeface="Arial" panose="020B0604020202020204" pitchFamily="34" charset="0"/>
            </a:endParaRPr>
          </a:p>
          <a:p>
            <a:pPr algn="ctr">
              <a:defRPr/>
            </a:pPr>
            <a:r>
              <a:rPr lang="en-US" sz="1600" b="1" dirty="0">
                <a:cs typeface="Arial" panose="020B0604020202020204" pitchFamily="34" charset="0"/>
              </a:rPr>
              <a:t>Activities – </a:t>
            </a:r>
            <a:endParaRPr lang="en-US" sz="1600" b="1" dirty="0">
              <a:cs typeface="Arial" panose="020B0604020202020204" pitchFamily="34" charset="0"/>
            </a:endParaRPr>
          </a:p>
          <a:p>
            <a:pPr algn="ctr">
              <a:defRPr/>
            </a:pPr>
            <a:r>
              <a:rPr lang="en-US" sz="1600" b="1" dirty="0">
                <a:cs typeface="Arial" panose="020B0604020202020204" pitchFamily="34" charset="0"/>
              </a:rPr>
              <a:t>1 - Secular</a:t>
            </a:r>
            <a:endParaRPr lang="en-US" sz="1600" b="1" dirty="0">
              <a:cs typeface="Arial" panose="020B0604020202020204" pitchFamily="34" charset="0"/>
            </a:endParaRPr>
          </a:p>
          <a:p>
            <a:pPr algn="ctr">
              <a:defRPr/>
            </a:pPr>
            <a:r>
              <a:rPr lang="en-US" sz="1600" b="1" dirty="0">
                <a:cs typeface="Arial" panose="020B0604020202020204" pitchFamily="34" charset="0"/>
              </a:rPr>
              <a:t>  2 - Religious</a:t>
            </a:r>
            <a:endParaRPr lang="en-US" sz="1600" b="1" dirty="0">
              <a:cs typeface="Arial" panose="020B0604020202020204" pitchFamily="34" charset="0"/>
            </a:endParaRPr>
          </a:p>
        </p:txBody>
      </p:sp>
      <p:sp>
        <p:nvSpPr>
          <p:cNvPr id="15377" name="Text Box 39"/>
          <p:cNvSpPr txBox="1">
            <a:spLocks noChangeArrowheads="1"/>
          </p:cNvSpPr>
          <p:nvPr/>
        </p:nvSpPr>
        <p:spPr bwMode="auto">
          <a:xfrm>
            <a:off x="695041" y="2343150"/>
            <a:ext cx="98135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i="1" dirty="0">
                <a:solidFill>
                  <a:srgbClr val="E61A2D"/>
                </a:solidFill>
                <a:latin typeface="Arial" panose="020B0604020202020204" pitchFamily="34" charset="0"/>
              </a:rPr>
              <a:t>Sanchita</a:t>
            </a:r>
            <a:endParaRPr lang="en-US" altLang="en-US" sz="1600" i="1" dirty="0">
              <a:solidFill>
                <a:srgbClr val="E61A2D"/>
              </a:solidFill>
              <a:latin typeface="Arial" panose="020B0604020202020204" pitchFamily="34" charset="0"/>
            </a:endParaRPr>
          </a:p>
          <a:p>
            <a:pPr algn="ctr" eaLnBrk="1" hangingPunct="1">
              <a:spcBef>
                <a:spcPct val="0"/>
              </a:spcBef>
              <a:buFontTx/>
              <a:buNone/>
            </a:pPr>
            <a:r>
              <a:rPr lang="en-US" altLang="en-US" sz="1600" i="1" dirty="0">
                <a:solidFill>
                  <a:srgbClr val="E61A2D"/>
                </a:solidFill>
                <a:latin typeface="Arial" panose="020B0604020202020204" pitchFamily="34" charset="0"/>
              </a:rPr>
              <a:t>Karma</a:t>
            </a:r>
            <a:endParaRPr lang="en-US" altLang="en-US" sz="1600" i="1" dirty="0">
              <a:solidFill>
                <a:srgbClr val="E61A2D"/>
              </a:solidFill>
              <a:latin typeface="Arial" panose="020B0604020202020204" pitchFamily="34" charset="0"/>
            </a:endParaRPr>
          </a:p>
        </p:txBody>
      </p:sp>
      <p:sp>
        <p:nvSpPr>
          <p:cNvPr id="15398" name="Oval 58"/>
          <p:cNvSpPr>
            <a:spLocks noChangeArrowheads="1"/>
          </p:cNvSpPr>
          <p:nvPr/>
        </p:nvSpPr>
        <p:spPr bwMode="auto">
          <a:xfrm>
            <a:off x="716604" y="2191930"/>
            <a:ext cx="3347397" cy="857250"/>
          </a:xfrm>
          <a:prstGeom prst="ellipse">
            <a:avLst/>
          </a:prstGeom>
          <a:noFill/>
          <a:ln w="9525">
            <a:solidFill>
              <a:schemeClr val="tx1"/>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800">
              <a:latin typeface="Arial" panose="020B0604020202020204" pitchFamily="34" charset="0"/>
            </a:endParaRPr>
          </a:p>
        </p:txBody>
      </p:sp>
      <p:sp>
        <p:nvSpPr>
          <p:cNvPr id="15381" name="Title 1"/>
          <p:cNvSpPr txBox="1"/>
          <p:nvPr/>
        </p:nvSpPr>
        <p:spPr bwMode="auto">
          <a:xfrm>
            <a:off x="0" y="0"/>
            <a:ext cx="9144000" cy="666750"/>
          </a:xfrm>
          <a:prstGeom prst="rect">
            <a:avLst/>
          </a:prstGeom>
          <a:solidFill>
            <a:srgbClr val="FFC000">
              <a:alpha val="55000"/>
            </a:srgbClr>
          </a:solidFill>
          <a:ln w="38100">
            <a:solidFill>
              <a:srgbClr val="C00000"/>
            </a:solidFill>
            <a:miter lim="800000"/>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b="1" dirty="0">
                <a:solidFill>
                  <a:srgbClr val="002060"/>
                </a:solidFill>
              </a:rPr>
              <a:t>Understanding our Life – Architecture of Rebirth  </a:t>
            </a:r>
            <a:endParaRPr lang="en-US" altLang="en-US" b="1" dirty="0">
              <a:solidFill>
                <a:srgbClr val="002060"/>
              </a:solidFill>
            </a:endParaRPr>
          </a:p>
        </p:txBody>
      </p:sp>
      <p:pic>
        <p:nvPicPr>
          <p:cNvPr id="15382" name="Picture 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1359" y="714990"/>
            <a:ext cx="4984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83" name="Rectangle 1"/>
          <p:cNvSpPr>
            <a:spLocks noChangeArrowheads="1"/>
          </p:cNvSpPr>
          <p:nvPr/>
        </p:nvSpPr>
        <p:spPr bwMode="auto">
          <a:xfrm>
            <a:off x="304800" y="4398105"/>
            <a:ext cx="8686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latin typeface="Arial" panose="020B0604020202020204" pitchFamily="34" charset="0"/>
              </a:rPr>
              <a:t>The living soul is progressing in the process of evolution – rising from a lower to a higher state and fulfilling its mission every step of manifestation</a:t>
            </a:r>
            <a:endParaRPr lang="en-US" altLang="en-US" sz="1800" b="1" dirty="0">
              <a:latin typeface="Arial" panose="020B0604020202020204" pitchFamily="34" charset="0"/>
            </a:endParaRPr>
          </a:p>
        </p:txBody>
      </p:sp>
      <p:sp>
        <p:nvSpPr>
          <p:cNvPr id="45" name="Oval 58"/>
          <p:cNvSpPr>
            <a:spLocks noChangeArrowheads="1"/>
          </p:cNvSpPr>
          <p:nvPr/>
        </p:nvSpPr>
        <p:spPr bwMode="auto">
          <a:xfrm>
            <a:off x="716604" y="1806453"/>
            <a:ext cx="5588013" cy="1569194"/>
          </a:xfrm>
          <a:prstGeom prst="ellipse">
            <a:avLst/>
          </a:prstGeom>
          <a:noFill/>
          <a:ln w="9525">
            <a:solidFill>
              <a:schemeClr val="tx1"/>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800">
              <a:latin typeface="Arial" panose="020B0604020202020204" pitchFamily="34" charset="0"/>
            </a:endParaRPr>
          </a:p>
        </p:txBody>
      </p:sp>
      <p:sp>
        <p:nvSpPr>
          <p:cNvPr id="15402" name="Oval 60"/>
          <p:cNvSpPr>
            <a:spLocks noChangeArrowheads="1"/>
          </p:cNvSpPr>
          <p:nvPr/>
        </p:nvSpPr>
        <p:spPr bwMode="auto">
          <a:xfrm>
            <a:off x="5278438" y="1925768"/>
            <a:ext cx="1731962" cy="1193799"/>
          </a:xfrm>
          <a:prstGeom prst="ellipse">
            <a:avLst/>
          </a:prstGeom>
          <a:gradFill flip="none" rotWithShape="1">
            <a:gsLst>
              <a:gs pos="16000">
                <a:srgbClr val="FF0000">
                  <a:lumMod val="65000"/>
                  <a:lumOff val="35000"/>
                  <a:alpha val="67000"/>
                </a:srgbClr>
              </a:gs>
              <a:gs pos="40000">
                <a:srgbClr val="FFC000">
                  <a:tint val="44500"/>
                  <a:satMod val="160000"/>
                  <a:lumMod val="77000"/>
                  <a:lumOff val="23000"/>
                </a:srgbClr>
              </a:gs>
              <a:gs pos="3000">
                <a:schemeClr val="tx1">
                  <a:lumMod val="29000"/>
                  <a:lumOff val="71000"/>
                </a:schemeClr>
              </a:gs>
            </a:gsLst>
            <a:lin ang="16200000" scaled="1"/>
            <a:tileRect/>
          </a:gradFill>
          <a:ln w="9525">
            <a:solidFill>
              <a:schemeClr val="tx1"/>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b="1" dirty="0">
                <a:latin typeface="Arial" panose="020B0604020202020204" pitchFamily="34" charset="0"/>
              </a:rPr>
              <a:t>Higher</a:t>
            </a:r>
            <a:endParaRPr lang="en-US" altLang="en-US" sz="1600" b="1" dirty="0">
              <a:latin typeface="Arial" panose="020B0604020202020204" pitchFamily="34" charset="0"/>
            </a:endParaRPr>
          </a:p>
          <a:p>
            <a:pPr algn="ctr" eaLnBrk="1" hangingPunct="1">
              <a:spcBef>
                <a:spcPct val="0"/>
              </a:spcBef>
              <a:buFontTx/>
              <a:buNone/>
            </a:pPr>
            <a:r>
              <a:rPr lang="en-US" altLang="en-US" sz="1600" b="1" dirty="0">
                <a:latin typeface="Arial" panose="020B0604020202020204" pitchFamily="34" charset="0"/>
              </a:rPr>
              <a:t>Life </a:t>
            </a:r>
            <a:endParaRPr lang="en-US" altLang="en-US" sz="1600" b="1" dirty="0">
              <a:latin typeface="Arial" panose="020B0604020202020204" pitchFamily="34" charset="0"/>
            </a:endParaRPr>
          </a:p>
          <a:p>
            <a:pPr algn="ctr" eaLnBrk="1" hangingPunct="1">
              <a:spcBef>
                <a:spcPct val="0"/>
              </a:spcBef>
              <a:buFontTx/>
              <a:buNone/>
            </a:pPr>
            <a:r>
              <a:rPr lang="en-US" altLang="en-US" sz="1600" b="1" dirty="0">
                <a:latin typeface="Arial" panose="020B0604020202020204" pitchFamily="34" charset="0"/>
              </a:rPr>
              <a:t>Form</a:t>
            </a:r>
            <a:endParaRPr lang="en-US" altLang="en-US" sz="1600" b="1" dirty="0">
              <a:latin typeface="Arial" panose="020B0604020202020204" pitchFamily="34" charset="0"/>
            </a:endParaRPr>
          </a:p>
        </p:txBody>
      </p:sp>
      <p:pic>
        <p:nvPicPr>
          <p:cNvPr id="48" name="Picture 4" descr="Picture of a backpack ಗೆ ಚಿತ್ರಗಳ ಫಲಿತಾಂಶಗಳು"/>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141768">
            <a:off x="2149529" y="1909167"/>
            <a:ext cx="532139" cy="68825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Picture of a backpack ಗೆ ಚಿತ್ರಗಳ ಫಲಿತಾಂಶಗಳು"/>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141768">
            <a:off x="2520406" y="923553"/>
            <a:ext cx="532139" cy="68825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Picture of a backpack ಗೆ ಚಿತ್ರಗಳ ಫಲಿತಾಂಶಗಳು"/>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726735">
            <a:off x="699555" y="2899271"/>
            <a:ext cx="532139" cy="688256"/>
          </a:xfrm>
          <a:prstGeom prst="rect">
            <a:avLst/>
          </a:prstGeom>
          <a:noFill/>
          <a:extLst>
            <a:ext uri="{909E8E84-426E-40DD-AFC4-6F175D3DCCD1}">
              <a14:hiddenFill xmlns:a14="http://schemas.microsoft.com/office/drawing/2010/main">
                <a:solidFill>
                  <a:srgbClr val="FFFFFF"/>
                </a:solidFill>
              </a14:hiddenFill>
            </a:ext>
          </a:extLst>
        </p:spPr>
      </p:pic>
      <p:sp>
        <p:nvSpPr>
          <p:cNvPr id="51" name="AutoShape 30"/>
          <p:cNvSpPr>
            <a:spLocks noChangeArrowheads="1"/>
          </p:cNvSpPr>
          <p:nvPr/>
        </p:nvSpPr>
        <p:spPr bwMode="auto">
          <a:xfrm rot="197090">
            <a:off x="2835309" y="2104605"/>
            <a:ext cx="311616" cy="174649"/>
          </a:xfrm>
          <a:prstGeom prst="rightArrow">
            <a:avLst>
              <a:gd name="adj1" fmla="val 50000"/>
              <a:gd name="adj2" fmla="val 50245"/>
            </a:avLst>
          </a:prstGeom>
          <a:solidFill>
            <a:schemeClr val="bg2">
              <a:lumMod val="90000"/>
            </a:schemeClr>
          </a:solidFill>
          <a:ln w="9525">
            <a:solidFill>
              <a:schemeClr val="tx1"/>
            </a:solidFill>
            <a:miter lim="800000"/>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2" name="AutoShape 30"/>
          <p:cNvSpPr>
            <a:spLocks noChangeArrowheads="1"/>
          </p:cNvSpPr>
          <p:nvPr/>
        </p:nvSpPr>
        <p:spPr bwMode="auto">
          <a:xfrm rot="197090">
            <a:off x="4271948" y="1742335"/>
            <a:ext cx="311616" cy="174649"/>
          </a:xfrm>
          <a:prstGeom prst="rightArrow">
            <a:avLst>
              <a:gd name="adj1" fmla="val 50000"/>
              <a:gd name="adj2" fmla="val 50245"/>
            </a:avLst>
          </a:prstGeom>
          <a:solidFill>
            <a:schemeClr val="bg2">
              <a:lumMod val="90000"/>
            </a:schemeClr>
          </a:solidFill>
          <a:ln w="9525">
            <a:solidFill>
              <a:schemeClr val="tx1"/>
            </a:solidFill>
            <a:miter lim="800000"/>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 name="AutoShape 30"/>
          <p:cNvSpPr>
            <a:spLocks noChangeArrowheads="1"/>
          </p:cNvSpPr>
          <p:nvPr/>
        </p:nvSpPr>
        <p:spPr bwMode="auto">
          <a:xfrm rot="10800000">
            <a:off x="3908193" y="3293404"/>
            <a:ext cx="311616" cy="174649"/>
          </a:xfrm>
          <a:prstGeom prst="rightArrow">
            <a:avLst>
              <a:gd name="adj1" fmla="val 50000"/>
              <a:gd name="adj2" fmla="val 50245"/>
            </a:avLst>
          </a:prstGeom>
          <a:solidFill>
            <a:schemeClr val="bg2">
              <a:lumMod val="90000"/>
            </a:schemeClr>
          </a:solidFill>
          <a:ln w="9525">
            <a:solidFill>
              <a:schemeClr val="tx1"/>
            </a:solidFill>
            <a:miter lim="800000"/>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4" name="AutoShape 30"/>
          <p:cNvSpPr>
            <a:spLocks noChangeArrowheads="1"/>
          </p:cNvSpPr>
          <p:nvPr/>
        </p:nvSpPr>
        <p:spPr bwMode="auto">
          <a:xfrm rot="10800000">
            <a:off x="2491582" y="2953931"/>
            <a:ext cx="311616" cy="174649"/>
          </a:xfrm>
          <a:prstGeom prst="rightArrow">
            <a:avLst>
              <a:gd name="adj1" fmla="val 50000"/>
              <a:gd name="adj2" fmla="val 50245"/>
            </a:avLst>
          </a:prstGeom>
          <a:solidFill>
            <a:schemeClr val="bg2">
              <a:lumMod val="90000"/>
            </a:schemeClr>
          </a:solidFill>
          <a:ln w="9525">
            <a:solidFill>
              <a:schemeClr val="tx1"/>
            </a:solidFill>
            <a:miter lim="800000"/>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 name="AutoShape 30"/>
          <p:cNvSpPr>
            <a:spLocks noChangeArrowheads="1"/>
          </p:cNvSpPr>
          <p:nvPr/>
        </p:nvSpPr>
        <p:spPr bwMode="auto">
          <a:xfrm rot="20971811">
            <a:off x="3281348" y="1031285"/>
            <a:ext cx="311616" cy="174649"/>
          </a:xfrm>
          <a:prstGeom prst="rightArrow">
            <a:avLst>
              <a:gd name="adj1" fmla="val 50000"/>
              <a:gd name="adj2" fmla="val 50245"/>
            </a:avLst>
          </a:prstGeom>
          <a:solidFill>
            <a:schemeClr val="bg2">
              <a:lumMod val="90000"/>
            </a:schemeClr>
          </a:solidFill>
          <a:ln w="9525">
            <a:solidFill>
              <a:schemeClr val="tx1"/>
            </a:solidFill>
            <a:miter lim="800000"/>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 name="AutoShape 30"/>
          <p:cNvSpPr>
            <a:spLocks noChangeArrowheads="1"/>
          </p:cNvSpPr>
          <p:nvPr/>
        </p:nvSpPr>
        <p:spPr bwMode="auto">
          <a:xfrm rot="11343538">
            <a:off x="2890341" y="3963757"/>
            <a:ext cx="311616" cy="174649"/>
          </a:xfrm>
          <a:prstGeom prst="rightArrow">
            <a:avLst>
              <a:gd name="adj1" fmla="val 50000"/>
              <a:gd name="adj2" fmla="val 50245"/>
            </a:avLst>
          </a:prstGeom>
          <a:solidFill>
            <a:schemeClr val="bg2">
              <a:lumMod val="90000"/>
            </a:schemeClr>
          </a:solidFill>
          <a:ln w="9525">
            <a:solidFill>
              <a:schemeClr val="tx1"/>
            </a:solidFill>
            <a:miter lim="800000"/>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7" name="AutoShape 30"/>
          <p:cNvSpPr>
            <a:spLocks noChangeArrowheads="1"/>
          </p:cNvSpPr>
          <p:nvPr/>
        </p:nvSpPr>
        <p:spPr bwMode="auto">
          <a:xfrm rot="10151845">
            <a:off x="6461768" y="3824552"/>
            <a:ext cx="311616" cy="174649"/>
          </a:xfrm>
          <a:prstGeom prst="rightArrow">
            <a:avLst>
              <a:gd name="adj1" fmla="val 50000"/>
              <a:gd name="adj2" fmla="val 50245"/>
            </a:avLst>
          </a:prstGeom>
          <a:solidFill>
            <a:schemeClr val="bg2">
              <a:lumMod val="90000"/>
            </a:schemeClr>
          </a:solidFill>
          <a:ln w="9525">
            <a:solidFill>
              <a:schemeClr val="tx1"/>
            </a:solidFill>
            <a:miter lim="800000"/>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5373" name="Text Box 30"/>
          <p:cNvSpPr txBox="1">
            <a:spLocks noChangeArrowheads="1"/>
          </p:cNvSpPr>
          <p:nvPr/>
        </p:nvSpPr>
        <p:spPr bwMode="auto">
          <a:xfrm>
            <a:off x="201487" y="3024485"/>
            <a:ext cx="6367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i="1" dirty="0" err="1">
                <a:solidFill>
                  <a:srgbClr val="660033"/>
                </a:solidFill>
                <a:latin typeface="Arial" panose="020B0604020202020204" pitchFamily="34" charset="0"/>
              </a:rPr>
              <a:t>AgAmi</a:t>
            </a:r>
            <a:endParaRPr lang="en-US" altLang="en-US" sz="1200" i="1" dirty="0">
              <a:solidFill>
                <a:srgbClr val="660033"/>
              </a:solidFill>
              <a:latin typeface="Arial" panose="020B0604020202020204" pitchFamily="34" charset="0"/>
            </a:endParaRPr>
          </a:p>
          <a:p>
            <a:pPr eaLnBrk="1" hangingPunct="1">
              <a:spcBef>
                <a:spcPct val="0"/>
              </a:spcBef>
              <a:buFontTx/>
              <a:buNone/>
            </a:pPr>
            <a:r>
              <a:rPr lang="en-US" altLang="en-US" sz="1200" i="1" dirty="0">
                <a:solidFill>
                  <a:srgbClr val="660033"/>
                </a:solidFill>
                <a:latin typeface="Arial" panose="020B0604020202020204" pitchFamily="34" charset="0"/>
              </a:rPr>
              <a:t>Karma</a:t>
            </a:r>
            <a:endParaRPr lang="en-US" altLang="en-US" sz="1200" i="1" dirty="0">
              <a:solidFill>
                <a:srgbClr val="660033"/>
              </a:solidFill>
              <a:latin typeface="Arial" panose="020B0604020202020204" pitchFamily="34" charset="0"/>
            </a:endParaRPr>
          </a:p>
        </p:txBody>
      </p:sp>
      <p:sp>
        <p:nvSpPr>
          <p:cNvPr id="27708" name="Text Box 17"/>
          <p:cNvSpPr txBox="1">
            <a:spLocks noChangeArrowheads="1"/>
          </p:cNvSpPr>
          <p:nvPr/>
        </p:nvSpPr>
        <p:spPr bwMode="auto">
          <a:xfrm>
            <a:off x="1752601" y="1085851"/>
            <a:ext cx="1020763" cy="523220"/>
          </a:xfrm>
          <a:prstGeom prst="rect">
            <a:avLst/>
          </a:prstGeom>
          <a:noFill/>
          <a:ln w="9525">
            <a:noFill/>
            <a:miter lim="800000"/>
          </a:ln>
        </p:spPr>
        <p:txBody>
          <a:bodyPr>
            <a:spAutoFit/>
          </a:bodyPr>
          <a:lstStyle/>
          <a:p>
            <a:pPr algn="ctr">
              <a:defRPr/>
            </a:pPr>
            <a:r>
              <a:rPr lang="en-US" sz="1400" i="1" dirty="0" err="1">
                <a:solidFill>
                  <a:schemeClr val="accent6"/>
                </a:solidFill>
                <a:cs typeface="Arial" panose="020B0604020202020204" pitchFamily="34" charset="0"/>
              </a:rPr>
              <a:t>PrArabda</a:t>
            </a:r>
            <a:endParaRPr lang="en-US" sz="1400" i="1" dirty="0">
              <a:solidFill>
                <a:schemeClr val="accent6"/>
              </a:solidFill>
              <a:cs typeface="Arial" panose="020B0604020202020204" pitchFamily="34" charset="0"/>
            </a:endParaRPr>
          </a:p>
          <a:p>
            <a:pPr algn="ctr">
              <a:defRPr/>
            </a:pPr>
            <a:r>
              <a:rPr lang="en-US" sz="1400" i="1" dirty="0">
                <a:solidFill>
                  <a:schemeClr val="accent6"/>
                </a:solidFill>
                <a:cs typeface="Arial" panose="020B0604020202020204" pitchFamily="34" charset="0"/>
              </a:rPr>
              <a:t>Karma</a:t>
            </a:r>
            <a:endParaRPr lang="en-US" sz="1400" i="1" dirty="0">
              <a:solidFill>
                <a:schemeClr val="accent6"/>
              </a:solidFill>
              <a:cs typeface="Arial" panose="020B0604020202020204" pitchFamily="34" charset="0"/>
            </a:endParaRPr>
          </a:p>
        </p:txBody>
      </p:sp>
      <p:sp>
        <p:nvSpPr>
          <p:cNvPr id="58" name="Text Box 17"/>
          <p:cNvSpPr txBox="1">
            <a:spLocks noChangeArrowheads="1"/>
          </p:cNvSpPr>
          <p:nvPr/>
        </p:nvSpPr>
        <p:spPr bwMode="auto">
          <a:xfrm>
            <a:off x="4648200" y="1515130"/>
            <a:ext cx="1020763" cy="523220"/>
          </a:xfrm>
          <a:prstGeom prst="rect">
            <a:avLst/>
          </a:prstGeom>
          <a:noFill/>
          <a:ln w="9525">
            <a:noFill/>
            <a:miter lim="800000"/>
          </a:ln>
        </p:spPr>
        <p:txBody>
          <a:bodyPr>
            <a:spAutoFit/>
          </a:bodyPr>
          <a:lstStyle/>
          <a:p>
            <a:pPr algn="ctr">
              <a:defRPr/>
            </a:pPr>
            <a:r>
              <a:rPr lang="en-US" sz="1400" i="1" dirty="0" err="1">
                <a:solidFill>
                  <a:schemeClr val="accent6"/>
                </a:solidFill>
                <a:cs typeface="Arial" panose="020B0604020202020204" pitchFamily="34" charset="0"/>
              </a:rPr>
              <a:t>PrArabda</a:t>
            </a:r>
            <a:endParaRPr lang="en-US" sz="1400" i="1" dirty="0">
              <a:solidFill>
                <a:schemeClr val="accent6"/>
              </a:solidFill>
              <a:cs typeface="Arial" panose="020B0604020202020204" pitchFamily="34" charset="0"/>
            </a:endParaRPr>
          </a:p>
          <a:p>
            <a:pPr algn="ctr">
              <a:defRPr/>
            </a:pPr>
            <a:r>
              <a:rPr lang="en-US" sz="1400" i="1" dirty="0">
                <a:solidFill>
                  <a:schemeClr val="accent6"/>
                </a:solidFill>
                <a:cs typeface="Arial" panose="020B0604020202020204" pitchFamily="34" charset="0"/>
              </a:rPr>
              <a:t>Karma</a:t>
            </a:r>
            <a:endParaRPr lang="en-US" sz="1400" i="1" dirty="0">
              <a:solidFill>
                <a:schemeClr val="accent6"/>
              </a:solidFill>
              <a:cs typeface="Arial" panose="020B0604020202020204" pitchFamily="34" charset="0"/>
            </a:endParaRPr>
          </a:p>
        </p:txBody>
      </p:sp>
      <p:sp>
        <p:nvSpPr>
          <p:cNvPr id="79" name="Text Box 17"/>
          <p:cNvSpPr txBox="1">
            <a:spLocks noChangeArrowheads="1"/>
          </p:cNvSpPr>
          <p:nvPr/>
        </p:nvSpPr>
        <p:spPr bwMode="auto">
          <a:xfrm>
            <a:off x="2057401" y="1885950"/>
            <a:ext cx="868363" cy="492443"/>
          </a:xfrm>
          <a:prstGeom prst="rect">
            <a:avLst/>
          </a:prstGeom>
          <a:noFill/>
          <a:ln w="9525">
            <a:noFill/>
            <a:miter lim="800000"/>
          </a:ln>
        </p:spPr>
        <p:txBody>
          <a:bodyPr>
            <a:spAutoFit/>
          </a:bodyPr>
          <a:lstStyle/>
          <a:p>
            <a:pPr algn="ctr">
              <a:defRPr/>
            </a:pPr>
            <a:r>
              <a:rPr lang="en-US" sz="1200" i="1" dirty="0" err="1">
                <a:solidFill>
                  <a:schemeClr val="accent6"/>
                </a:solidFill>
                <a:cs typeface="Arial" panose="020B0604020202020204" pitchFamily="34" charset="0"/>
              </a:rPr>
              <a:t>PrArabda</a:t>
            </a:r>
            <a:endParaRPr lang="en-US" sz="1200" i="1" dirty="0">
              <a:solidFill>
                <a:schemeClr val="accent6"/>
              </a:solidFill>
              <a:cs typeface="Arial" panose="020B0604020202020204" pitchFamily="34" charset="0"/>
            </a:endParaRPr>
          </a:p>
          <a:p>
            <a:pPr algn="ctr">
              <a:defRPr/>
            </a:pPr>
            <a:r>
              <a:rPr lang="en-US" sz="1400" i="1" dirty="0">
                <a:solidFill>
                  <a:schemeClr val="accent6"/>
                </a:solidFill>
                <a:cs typeface="Arial" panose="020B0604020202020204" pitchFamily="34" charset="0"/>
              </a:rPr>
              <a:t>Karma</a:t>
            </a:r>
            <a:endParaRPr lang="en-US" sz="1400" i="1" dirty="0">
              <a:solidFill>
                <a:schemeClr val="accent6"/>
              </a:solidFill>
              <a:cs typeface="Arial" panose="020B0604020202020204" pitchFamily="34" charset="0"/>
            </a:endParaRPr>
          </a:p>
        </p:txBody>
      </p:sp>
      <p:sp>
        <p:nvSpPr>
          <p:cNvPr id="44" name="Oval 24"/>
          <p:cNvSpPr>
            <a:spLocks noChangeArrowheads="1"/>
          </p:cNvSpPr>
          <p:nvPr/>
        </p:nvSpPr>
        <p:spPr bwMode="auto">
          <a:xfrm>
            <a:off x="3082456" y="2277279"/>
            <a:ext cx="1775763" cy="676652"/>
          </a:xfrm>
          <a:prstGeom prst="ellipse">
            <a:avLst/>
          </a:prstGeom>
          <a:gradFill>
            <a:gsLst>
              <a:gs pos="83000">
                <a:srgbClr val="FF0000">
                  <a:lumMod val="64000"/>
                  <a:lumOff val="36000"/>
                  <a:alpha val="72000"/>
                </a:srgbClr>
              </a:gs>
              <a:gs pos="96000">
                <a:srgbClr val="FFC000">
                  <a:alpha val="65000"/>
                </a:srgbClr>
              </a:gs>
              <a:gs pos="54000">
                <a:schemeClr val="tx1">
                  <a:lumMod val="72000"/>
                  <a:lumOff val="28000"/>
                  <a:alpha val="55000"/>
                </a:schemeClr>
              </a:gs>
            </a:gsLst>
            <a:lin ang="5400000" scaled="0"/>
          </a:gradFill>
          <a:ln w="9525">
            <a:solidFill>
              <a:schemeClr val="tx1"/>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b="1" dirty="0">
                <a:latin typeface="Arial" panose="020B0604020202020204" pitchFamily="34" charset="0"/>
              </a:rPr>
              <a:t>Lower Life</a:t>
            </a:r>
            <a:endParaRPr lang="en-US" altLang="en-US" sz="1600" b="1" dirty="0">
              <a:latin typeface="Arial" panose="020B0604020202020204" pitchFamily="34" charset="0"/>
            </a:endParaRPr>
          </a:p>
          <a:p>
            <a:pPr algn="ctr" eaLnBrk="1" hangingPunct="1">
              <a:spcBef>
                <a:spcPct val="0"/>
              </a:spcBef>
              <a:buFontTx/>
              <a:buNone/>
            </a:pPr>
            <a:r>
              <a:rPr lang="en-US" altLang="en-US" sz="1600" b="1" dirty="0">
                <a:latin typeface="Arial" panose="020B0604020202020204" pitchFamily="34" charset="0"/>
              </a:rPr>
              <a:t>Form</a:t>
            </a:r>
            <a:endParaRPr lang="en-US" altLang="en-US" sz="1600" b="1" dirty="0">
              <a:latin typeface="Arial" panose="020B0604020202020204" pitchFamily="34" charset="0"/>
            </a:endParaRPr>
          </a:p>
        </p:txBody>
      </p:sp>
      <p:pic>
        <p:nvPicPr>
          <p:cNvPr id="59" name="Picture 4" descr="Picture of a backpack ಗೆ ಚಿತ್ರಗಳ ಫಲಿತಾಂಶಗಳು"/>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619228">
            <a:off x="3620130" y="1473420"/>
            <a:ext cx="532139" cy="688256"/>
          </a:xfrm>
          <a:prstGeom prst="rect">
            <a:avLst/>
          </a:prstGeom>
          <a:noFill/>
          <a:extLst>
            <a:ext uri="{909E8E84-426E-40DD-AFC4-6F175D3DCCD1}">
              <a14:hiddenFill xmlns:a14="http://schemas.microsoft.com/office/drawing/2010/main">
                <a:solidFill>
                  <a:srgbClr val="FFFFFF"/>
                </a:solidFill>
              </a14:hiddenFill>
            </a:ext>
          </a:extLst>
        </p:spPr>
      </p:pic>
      <p:sp>
        <p:nvSpPr>
          <p:cNvPr id="15365" name="Oval 5"/>
          <p:cNvSpPr>
            <a:spLocks noChangeArrowheads="1"/>
          </p:cNvSpPr>
          <p:nvPr/>
        </p:nvSpPr>
        <p:spPr bwMode="auto">
          <a:xfrm>
            <a:off x="3886200" y="742950"/>
            <a:ext cx="1373188" cy="628650"/>
          </a:xfrm>
          <a:prstGeom prst="ellipse">
            <a:avLst/>
          </a:prstGeom>
          <a:gradFill>
            <a:gsLst>
              <a:gs pos="23000">
                <a:srgbClr val="FFC000">
                  <a:lumMod val="76000"/>
                  <a:lumOff val="24000"/>
                  <a:alpha val="61000"/>
                </a:srgbClr>
              </a:gs>
              <a:gs pos="40000">
                <a:srgbClr val="FF0000">
                  <a:lumMod val="66000"/>
                  <a:lumOff val="34000"/>
                  <a:alpha val="65000"/>
                </a:srgbClr>
              </a:gs>
              <a:gs pos="100000">
                <a:schemeClr val="tx1">
                  <a:lumMod val="54000"/>
                  <a:lumOff val="46000"/>
                  <a:alpha val="63000"/>
                </a:schemeClr>
              </a:gs>
            </a:gsLst>
            <a:lin ang="5400000" scaled="0"/>
          </a:gradFill>
          <a:ln w="9525">
            <a:solidFill>
              <a:schemeClr val="tx1"/>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dirty="0">
                <a:latin typeface="Arial" panose="020B0604020202020204" pitchFamily="34" charset="0"/>
              </a:rPr>
              <a:t>Human Birth</a:t>
            </a:r>
            <a:endParaRPr lang="en-US" altLang="en-US" sz="1600" dirty="0">
              <a:latin typeface="Arial" panose="020B0604020202020204" pitchFamily="34" charset="0"/>
            </a:endParaRPr>
          </a:p>
        </p:txBody>
      </p:sp>
      <p:pic>
        <p:nvPicPr>
          <p:cNvPr id="8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3050" y="2879725"/>
            <a:ext cx="500063"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07184" y="1308496"/>
            <a:ext cx="4714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89341" y="3221975"/>
            <a:ext cx="3937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1886" y="1970473"/>
            <a:ext cx="39528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31831" y="3606456"/>
            <a:ext cx="2936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94277" y="3365950"/>
            <a:ext cx="2857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913930" y="3857246"/>
            <a:ext cx="430213"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80027" y="2325391"/>
            <a:ext cx="457308" cy="649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20489" y="3917880"/>
            <a:ext cx="5715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64029" y="4035046"/>
            <a:ext cx="46513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15"/>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33801" y="1431527"/>
            <a:ext cx="39052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1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60029" y="976536"/>
            <a:ext cx="573088"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17"/>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366668" y="1110923"/>
            <a:ext cx="3349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18" descr="j017860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02274" y="3977000"/>
            <a:ext cx="212725" cy="30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19" descr="j017860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78438" y="3996579"/>
            <a:ext cx="203737" cy="28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1" name="Group 20"/>
          <p:cNvGrpSpPr/>
          <p:nvPr/>
        </p:nvGrpSpPr>
        <p:grpSpPr bwMode="auto">
          <a:xfrm>
            <a:off x="1019067" y="3510528"/>
            <a:ext cx="977251" cy="342093"/>
            <a:chOff x="2454" y="2028"/>
            <a:chExt cx="1626" cy="629"/>
          </a:xfrm>
        </p:grpSpPr>
        <p:grpSp>
          <p:nvGrpSpPr>
            <p:cNvPr id="103" name="Group 21"/>
            <p:cNvGrpSpPr/>
            <p:nvPr/>
          </p:nvGrpSpPr>
          <p:grpSpPr bwMode="auto">
            <a:xfrm>
              <a:off x="2454" y="2086"/>
              <a:ext cx="1626" cy="571"/>
              <a:chOff x="2406" y="1558"/>
              <a:chExt cx="1626" cy="571"/>
            </a:xfrm>
          </p:grpSpPr>
          <p:sp>
            <p:nvSpPr>
              <p:cNvPr id="117" name="Freeform 22"/>
              <p:cNvSpPr/>
              <p:nvPr/>
            </p:nvSpPr>
            <p:spPr bwMode="auto">
              <a:xfrm>
                <a:off x="2640" y="1697"/>
                <a:ext cx="1392" cy="109"/>
              </a:xfrm>
              <a:custGeom>
                <a:avLst/>
                <a:gdLst>
                  <a:gd name="T0" fmla="*/ 87 w 2784"/>
                  <a:gd name="T1" fmla="*/ 109 h 109"/>
                  <a:gd name="T2" fmla="*/ 87 w 2784"/>
                  <a:gd name="T3" fmla="*/ 105 h 109"/>
                  <a:gd name="T4" fmla="*/ 87 w 2784"/>
                  <a:gd name="T5" fmla="*/ 95 h 109"/>
                  <a:gd name="T6" fmla="*/ 87 w 2784"/>
                  <a:gd name="T7" fmla="*/ 81 h 109"/>
                  <a:gd name="T8" fmla="*/ 87 w 2784"/>
                  <a:gd name="T9" fmla="*/ 65 h 109"/>
                  <a:gd name="T10" fmla="*/ 87 w 2784"/>
                  <a:gd name="T11" fmla="*/ 49 h 109"/>
                  <a:gd name="T12" fmla="*/ 87 w 2784"/>
                  <a:gd name="T13" fmla="*/ 38 h 109"/>
                  <a:gd name="T14" fmla="*/ 87 w 2784"/>
                  <a:gd name="T15" fmla="*/ 31 h 109"/>
                  <a:gd name="T16" fmla="*/ 86 w 2784"/>
                  <a:gd name="T17" fmla="*/ 29 h 109"/>
                  <a:gd name="T18" fmla="*/ 1 w 2784"/>
                  <a:gd name="T19" fmla="*/ 0 h 109"/>
                  <a:gd name="T20" fmla="*/ 1 w 2784"/>
                  <a:gd name="T21" fmla="*/ 2 h 109"/>
                  <a:gd name="T22" fmla="*/ 1 w 2784"/>
                  <a:gd name="T23" fmla="*/ 8 h 109"/>
                  <a:gd name="T24" fmla="*/ 1 w 2784"/>
                  <a:gd name="T25" fmla="*/ 21 h 109"/>
                  <a:gd name="T26" fmla="*/ 0 w 2784"/>
                  <a:gd name="T27" fmla="*/ 43 h 109"/>
                  <a:gd name="T28" fmla="*/ 1 w 2784"/>
                  <a:gd name="T29" fmla="*/ 59 h 109"/>
                  <a:gd name="T30" fmla="*/ 1 w 2784"/>
                  <a:gd name="T31" fmla="*/ 69 h 109"/>
                  <a:gd name="T32" fmla="*/ 1 w 2784"/>
                  <a:gd name="T33" fmla="*/ 74 h 109"/>
                  <a:gd name="T34" fmla="*/ 1 w 2784"/>
                  <a:gd name="T35" fmla="*/ 75 h 109"/>
                  <a:gd name="T36" fmla="*/ 87 w 2784"/>
                  <a:gd name="T37" fmla="*/ 109 h 1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84"/>
                  <a:gd name="T58" fmla="*/ 0 h 109"/>
                  <a:gd name="T59" fmla="*/ 2784 w 2784"/>
                  <a:gd name="T60" fmla="*/ 109 h 1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84" h="109">
                    <a:moveTo>
                      <a:pt x="2773" y="109"/>
                    </a:moveTo>
                    <a:lnTo>
                      <a:pt x="2774" y="105"/>
                    </a:lnTo>
                    <a:lnTo>
                      <a:pt x="2778" y="95"/>
                    </a:lnTo>
                    <a:lnTo>
                      <a:pt x="2783" y="81"/>
                    </a:lnTo>
                    <a:lnTo>
                      <a:pt x="2784" y="65"/>
                    </a:lnTo>
                    <a:lnTo>
                      <a:pt x="2778" y="49"/>
                    </a:lnTo>
                    <a:lnTo>
                      <a:pt x="2766" y="38"/>
                    </a:lnTo>
                    <a:lnTo>
                      <a:pt x="2753" y="31"/>
                    </a:lnTo>
                    <a:lnTo>
                      <a:pt x="2748" y="29"/>
                    </a:lnTo>
                    <a:lnTo>
                      <a:pt x="36" y="0"/>
                    </a:lnTo>
                    <a:lnTo>
                      <a:pt x="31" y="2"/>
                    </a:lnTo>
                    <a:lnTo>
                      <a:pt x="18" y="8"/>
                    </a:lnTo>
                    <a:lnTo>
                      <a:pt x="6" y="21"/>
                    </a:lnTo>
                    <a:lnTo>
                      <a:pt x="0" y="43"/>
                    </a:lnTo>
                    <a:lnTo>
                      <a:pt x="1" y="59"/>
                    </a:lnTo>
                    <a:lnTo>
                      <a:pt x="6" y="69"/>
                    </a:lnTo>
                    <a:lnTo>
                      <a:pt x="10" y="74"/>
                    </a:lnTo>
                    <a:lnTo>
                      <a:pt x="11" y="75"/>
                    </a:lnTo>
                    <a:lnTo>
                      <a:pt x="2773" y="109"/>
                    </a:lnTo>
                    <a:close/>
                  </a:path>
                </a:pathLst>
              </a:custGeom>
              <a:solidFill>
                <a:srgbClr val="D6C4A5"/>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18" name="Freeform 23"/>
              <p:cNvSpPr/>
              <p:nvPr/>
            </p:nvSpPr>
            <p:spPr bwMode="auto">
              <a:xfrm>
                <a:off x="2712" y="1558"/>
                <a:ext cx="1312" cy="89"/>
              </a:xfrm>
              <a:custGeom>
                <a:avLst/>
                <a:gdLst>
                  <a:gd name="T0" fmla="*/ 81 w 2625"/>
                  <a:gd name="T1" fmla="*/ 89 h 89"/>
                  <a:gd name="T2" fmla="*/ 81 w 2625"/>
                  <a:gd name="T3" fmla="*/ 87 h 89"/>
                  <a:gd name="T4" fmla="*/ 81 w 2625"/>
                  <a:gd name="T5" fmla="*/ 80 h 89"/>
                  <a:gd name="T6" fmla="*/ 81 w 2625"/>
                  <a:gd name="T7" fmla="*/ 67 h 89"/>
                  <a:gd name="T8" fmla="*/ 82 w 2625"/>
                  <a:gd name="T9" fmla="*/ 47 h 89"/>
                  <a:gd name="T10" fmla="*/ 81 w 2625"/>
                  <a:gd name="T11" fmla="*/ 34 h 89"/>
                  <a:gd name="T12" fmla="*/ 81 w 2625"/>
                  <a:gd name="T13" fmla="*/ 27 h 89"/>
                  <a:gd name="T14" fmla="*/ 80 w 2625"/>
                  <a:gd name="T15" fmla="*/ 24 h 89"/>
                  <a:gd name="T16" fmla="*/ 80 w 2625"/>
                  <a:gd name="T17" fmla="*/ 24 h 89"/>
                  <a:gd name="T18" fmla="*/ 1 w 2625"/>
                  <a:gd name="T19" fmla="*/ 0 h 89"/>
                  <a:gd name="T20" fmla="*/ 1 w 2625"/>
                  <a:gd name="T21" fmla="*/ 1 h 89"/>
                  <a:gd name="T22" fmla="*/ 0 w 2625"/>
                  <a:gd name="T23" fmla="*/ 5 h 89"/>
                  <a:gd name="T24" fmla="*/ 0 w 2625"/>
                  <a:gd name="T25" fmla="*/ 13 h 89"/>
                  <a:gd name="T26" fmla="*/ 0 w 2625"/>
                  <a:gd name="T27" fmla="*/ 27 h 89"/>
                  <a:gd name="T28" fmla="*/ 0 w 2625"/>
                  <a:gd name="T29" fmla="*/ 41 h 89"/>
                  <a:gd name="T30" fmla="*/ 0 w 2625"/>
                  <a:gd name="T31" fmla="*/ 50 h 89"/>
                  <a:gd name="T32" fmla="*/ 0 w 2625"/>
                  <a:gd name="T33" fmla="*/ 56 h 89"/>
                  <a:gd name="T34" fmla="*/ 0 w 2625"/>
                  <a:gd name="T35" fmla="*/ 58 h 89"/>
                  <a:gd name="T36" fmla="*/ 81 w 2625"/>
                  <a:gd name="T37" fmla="*/ 89 h 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25"/>
                  <a:gd name="T58" fmla="*/ 0 h 89"/>
                  <a:gd name="T59" fmla="*/ 2625 w 2625"/>
                  <a:gd name="T60" fmla="*/ 89 h 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25" h="89">
                    <a:moveTo>
                      <a:pt x="2602" y="89"/>
                    </a:moveTo>
                    <a:lnTo>
                      <a:pt x="2606" y="87"/>
                    </a:lnTo>
                    <a:lnTo>
                      <a:pt x="2613" y="80"/>
                    </a:lnTo>
                    <a:lnTo>
                      <a:pt x="2622" y="67"/>
                    </a:lnTo>
                    <a:lnTo>
                      <a:pt x="2625" y="47"/>
                    </a:lnTo>
                    <a:lnTo>
                      <a:pt x="2619" y="34"/>
                    </a:lnTo>
                    <a:lnTo>
                      <a:pt x="2605" y="27"/>
                    </a:lnTo>
                    <a:lnTo>
                      <a:pt x="2591" y="24"/>
                    </a:lnTo>
                    <a:lnTo>
                      <a:pt x="2585" y="24"/>
                    </a:lnTo>
                    <a:lnTo>
                      <a:pt x="38" y="0"/>
                    </a:lnTo>
                    <a:lnTo>
                      <a:pt x="33" y="1"/>
                    </a:lnTo>
                    <a:lnTo>
                      <a:pt x="20" y="5"/>
                    </a:lnTo>
                    <a:lnTo>
                      <a:pt x="7" y="13"/>
                    </a:lnTo>
                    <a:lnTo>
                      <a:pt x="0" y="27"/>
                    </a:lnTo>
                    <a:lnTo>
                      <a:pt x="0" y="41"/>
                    </a:lnTo>
                    <a:lnTo>
                      <a:pt x="5" y="50"/>
                    </a:lnTo>
                    <a:lnTo>
                      <a:pt x="9" y="56"/>
                    </a:lnTo>
                    <a:lnTo>
                      <a:pt x="12" y="58"/>
                    </a:lnTo>
                    <a:lnTo>
                      <a:pt x="2602" y="89"/>
                    </a:lnTo>
                    <a:close/>
                  </a:path>
                </a:pathLst>
              </a:custGeom>
              <a:solidFill>
                <a:srgbClr val="D6C4A5"/>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19" name="Freeform 24"/>
              <p:cNvSpPr/>
              <p:nvPr/>
            </p:nvSpPr>
            <p:spPr bwMode="auto">
              <a:xfrm>
                <a:off x="2406" y="1821"/>
                <a:ext cx="953" cy="308"/>
              </a:xfrm>
              <a:custGeom>
                <a:avLst/>
                <a:gdLst>
                  <a:gd name="T0" fmla="*/ 14 w 1906"/>
                  <a:gd name="T1" fmla="*/ 38 h 308"/>
                  <a:gd name="T2" fmla="*/ 13 w 1906"/>
                  <a:gd name="T3" fmla="*/ 20 h 308"/>
                  <a:gd name="T4" fmla="*/ 11 w 1906"/>
                  <a:gd name="T5" fmla="*/ 18 h 308"/>
                  <a:gd name="T6" fmla="*/ 10 w 1906"/>
                  <a:gd name="T7" fmla="*/ 19 h 308"/>
                  <a:gd name="T8" fmla="*/ 7 w 1906"/>
                  <a:gd name="T9" fmla="*/ 20 h 308"/>
                  <a:gd name="T10" fmla="*/ 5 w 1906"/>
                  <a:gd name="T11" fmla="*/ 37 h 308"/>
                  <a:gd name="T12" fmla="*/ 3 w 1906"/>
                  <a:gd name="T13" fmla="*/ 79 h 308"/>
                  <a:gd name="T14" fmla="*/ 2 w 1906"/>
                  <a:gd name="T15" fmla="*/ 132 h 308"/>
                  <a:gd name="T16" fmla="*/ 2 w 1906"/>
                  <a:gd name="T17" fmla="*/ 148 h 308"/>
                  <a:gd name="T18" fmla="*/ 1 w 1906"/>
                  <a:gd name="T19" fmla="*/ 181 h 308"/>
                  <a:gd name="T20" fmla="*/ 1 w 1906"/>
                  <a:gd name="T21" fmla="*/ 219 h 308"/>
                  <a:gd name="T22" fmla="*/ 1 w 1906"/>
                  <a:gd name="T23" fmla="*/ 231 h 308"/>
                  <a:gd name="T24" fmla="*/ 4 w 1906"/>
                  <a:gd name="T25" fmla="*/ 253 h 308"/>
                  <a:gd name="T26" fmla="*/ 7 w 1906"/>
                  <a:gd name="T27" fmla="*/ 277 h 308"/>
                  <a:gd name="T28" fmla="*/ 9 w 1906"/>
                  <a:gd name="T29" fmla="*/ 292 h 308"/>
                  <a:gd name="T30" fmla="*/ 10 w 1906"/>
                  <a:gd name="T31" fmla="*/ 280 h 308"/>
                  <a:gd name="T32" fmla="*/ 11 w 1906"/>
                  <a:gd name="T33" fmla="*/ 269 h 308"/>
                  <a:gd name="T34" fmla="*/ 14 w 1906"/>
                  <a:gd name="T35" fmla="*/ 271 h 308"/>
                  <a:gd name="T36" fmla="*/ 15 w 1906"/>
                  <a:gd name="T37" fmla="*/ 279 h 308"/>
                  <a:gd name="T38" fmla="*/ 17 w 1906"/>
                  <a:gd name="T39" fmla="*/ 271 h 308"/>
                  <a:gd name="T40" fmla="*/ 19 w 1906"/>
                  <a:gd name="T41" fmla="*/ 265 h 308"/>
                  <a:gd name="T42" fmla="*/ 21 w 1906"/>
                  <a:gd name="T43" fmla="*/ 264 h 308"/>
                  <a:gd name="T44" fmla="*/ 22 w 1906"/>
                  <a:gd name="T45" fmla="*/ 276 h 308"/>
                  <a:gd name="T46" fmla="*/ 24 w 1906"/>
                  <a:gd name="T47" fmla="*/ 277 h 308"/>
                  <a:gd name="T48" fmla="*/ 26 w 1906"/>
                  <a:gd name="T49" fmla="*/ 266 h 308"/>
                  <a:gd name="T50" fmla="*/ 28 w 1906"/>
                  <a:gd name="T51" fmla="*/ 278 h 308"/>
                  <a:gd name="T52" fmla="*/ 31 w 1906"/>
                  <a:gd name="T53" fmla="*/ 291 h 308"/>
                  <a:gd name="T54" fmla="*/ 34 w 1906"/>
                  <a:gd name="T55" fmla="*/ 284 h 308"/>
                  <a:gd name="T56" fmla="*/ 37 w 1906"/>
                  <a:gd name="T57" fmla="*/ 286 h 308"/>
                  <a:gd name="T58" fmla="*/ 39 w 1906"/>
                  <a:gd name="T59" fmla="*/ 298 h 308"/>
                  <a:gd name="T60" fmla="*/ 43 w 1906"/>
                  <a:gd name="T61" fmla="*/ 283 h 308"/>
                  <a:gd name="T62" fmla="*/ 45 w 1906"/>
                  <a:gd name="T63" fmla="*/ 275 h 308"/>
                  <a:gd name="T64" fmla="*/ 48 w 1906"/>
                  <a:gd name="T65" fmla="*/ 291 h 308"/>
                  <a:gd name="T66" fmla="*/ 51 w 1906"/>
                  <a:gd name="T67" fmla="*/ 290 h 308"/>
                  <a:gd name="T68" fmla="*/ 53 w 1906"/>
                  <a:gd name="T69" fmla="*/ 283 h 308"/>
                  <a:gd name="T70" fmla="*/ 56 w 1906"/>
                  <a:gd name="T71" fmla="*/ 303 h 308"/>
                  <a:gd name="T72" fmla="*/ 59 w 1906"/>
                  <a:gd name="T73" fmla="*/ 290 h 308"/>
                  <a:gd name="T74" fmla="*/ 60 w 1906"/>
                  <a:gd name="T75" fmla="*/ 243 h 308"/>
                  <a:gd name="T76" fmla="*/ 60 w 1906"/>
                  <a:gd name="T77" fmla="*/ 156 h 308"/>
                  <a:gd name="T78" fmla="*/ 60 w 1906"/>
                  <a:gd name="T79" fmla="*/ 50 h 308"/>
                  <a:gd name="T80" fmla="*/ 59 w 1906"/>
                  <a:gd name="T81" fmla="*/ 14 h 308"/>
                  <a:gd name="T82" fmla="*/ 57 w 1906"/>
                  <a:gd name="T83" fmla="*/ 1 h 308"/>
                  <a:gd name="T84" fmla="*/ 55 w 1906"/>
                  <a:gd name="T85" fmla="*/ 37 h 308"/>
                  <a:gd name="T86" fmla="*/ 54 w 1906"/>
                  <a:gd name="T87" fmla="*/ 69 h 308"/>
                  <a:gd name="T88" fmla="*/ 52 w 1906"/>
                  <a:gd name="T89" fmla="*/ 81 h 308"/>
                  <a:gd name="T90" fmla="*/ 49 w 1906"/>
                  <a:gd name="T91" fmla="*/ 57 h 308"/>
                  <a:gd name="T92" fmla="*/ 46 w 1906"/>
                  <a:gd name="T93" fmla="*/ 55 h 308"/>
                  <a:gd name="T94" fmla="*/ 42 w 1906"/>
                  <a:gd name="T95" fmla="*/ 65 h 308"/>
                  <a:gd name="T96" fmla="*/ 40 w 1906"/>
                  <a:gd name="T97" fmla="*/ 76 h 308"/>
                  <a:gd name="T98" fmla="*/ 38 w 1906"/>
                  <a:gd name="T99" fmla="*/ 90 h 308"/>
                  <a:gd name="T100" fmla="*/ 34 w 1906"/>
                  <a:gd name="T101" fmla="*/ 73 h 308"/>
                  <a:gd name="T102" fmla="*/ 30 w 1906"/>
                  <a:gd name="T103" fmla="*/ 60 h 308"/>
                  <a:gd name="T104" fmla="*/ 30 w 1906"/>
                  <a:gd name="T105" fmla="*/ 56 h 308"/>
                  <a:gd name="T106" fmla="*/ 29 w 1906"/>
                  <a:gd name="T107" fmla="*/ 38 h 308"/>
                  <a:gd name="T108" fmla="*/ 27 w 1906"/>
                  <a:gd name="T109" fmla="*/ 15 h 308"/>
                  <a:gd name="T110" fmla="*/ 25 w 1906"/>
                  <a:gd name="T111" fmla="*/ 3 h 308"/>
                  <a:gd name="T112" fmla="*/ 23 w 1906"/>
                  <a:gd name="T113" fmla="*/ 1 h 308"/>
                  <a:gd name="T114" fmla="*/ 21 w 1906"/>
                  <a:gd name="T115" fmla="*/ 9 h 308"/>
                  <a:gd name="T116" fmla="*/ 15 w 1906"/>
                  <a:gd name="T117" fmla="*/ 44 h 30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06"/>
                  <a:gd name="T178" fmla="*/ 0 h 308"/>
                  <a:gd name="T179" fmla="*/ 1906 w 1906"/>
                  <a:gd name="T180" fmla="*/ 308 h 30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06" h="308">
                    <a:moveTo>
                      <a:pt x="443" y="56"/>
                    </a:moveTo>
                    <a:lnTo>
                      <a:pt x="442" y="54"/>
                    </a:lnTo>
                    <a:lnTo>
                      <a:pt x="438" y="50"/>
                    </a:lnTo>
                    <a:lnTo>
                      <a:pt x="431" y="45"/>
                    </a:lnTo>
                    <a:lnTo>
                      <a:pt x="422" y="38"/>
                    </a:lnTo>
                    <a:lnTo>
                      <a:pt x="414" y="31"/>
                    </a:lnTo>
                    <a:lnTo>
                      <a:pt x="405" y="26"/>
                    </a:lnTo>
                    <a:lnTo>
                      <a:pt x="400" y="22"/>
                    </a:lnTo>
                    <a:lnTo>
                      <a:pt x="394" y="20"/>
                    </a:lnTo>
                    <a:lnTo>
                      <a:pt x="389" y="20"/>
                    </a:lnTo>
                    <a:lnTo>
                      <a:pt x="380" y="20"/>
                    </a:lnTo>
                    <a:lnTo>
                      <a:pt x="369" y="19"/>
                    </a:lnTo>
                    <a:lnTo>
                      <a:pt x="358" y="19"/>
                    </a:lnTo>
                    <a:lnTo>
                      <a:pt x="345" y="19"/>
                    </a:lnTo>
                    <a:lnTo>
                      <a:pt x="334" y="18"/>
                    </a:lnTo>
                    <a:lnTo>
                      <a:pt x="324" y="18"/>
                    </a:lnTo>
                    <a:lnTo>
                      <a:pt x="316" y="18"/>
                    </a:lnTo>
                    <a:lnTo>
                      <a:pt x="309" y="18"/>
                    </a:lnTo>
                    <a:lnTo>
                      <a:pt x="300" y="18"/>
                    </a:lnTo>
                    <a:lnTo>
                      <a:pt x="290" y="19"/>
                    </a:lnTo>
                    <a:lnTo>
                      <a:pt x="281" y="19"/>
                    </a:lnTo>
                    <a:lnTo>
                      <a:pt x="271" y="19"/>
                    </a:lnTo>
                    <a:lnTo>
                      <a:pt x="260" y="20"/>
                    </a:lnTo>
                    <a:lnTo>
                      <a:pt x="250" y="20"/>
                    </a:lnTo>
                    <a:lnTo>
                      <a:pt x="240" y="20"/>
                    </a:lnTo>
                    <a:lnTo>
                      <a:pt x="229" y="21"/>
                    </a:lnTo>
                    <a:lnTo>
                      <a:pt x="212" y="23"/>
                    </a:lnTo>
                    <a:lnTo>
                      <a:pt x="194" y="27"/>
                    </a:lnTo>
                    <a:lnTo>
                      <a:pt x="174" y="31"/>
                    </a:lnTo>
                    <a:lnTo>
                      <a:pt x="154" y="37"/>
                    </a:lnTo>
                    <a:lnTo>
                      <a:pt x="136" y="44"/>
                    </a:lnTo>
                    <a:lnTo>
                      <a:pt x="119" y="51"/>
                    </a:lnTo>
                    <a:lnTo>
                      <a:pt x="108" y="58"/>
                    </a:lnTo>
                    <a:lnTo>
                      <a:pt x="98" y="67"/>
                    </a:lnTo>
                    <a:lnTo>
                      <a:pt x="90" y="79"/>
                    </a:lnTo>
                    <a:lnTo>
                      <a:pt x="83" y="92"/>
                    </a:lnTo>
                    <a:lnTo>
                      <a:pt x="76" y="104"/>
                    </a:lnTo>
                    <a:lnTo>
                      <a:pt x="70" y="115"/>
                    </a:lnTo>
                    <a:lnTo>
                      <a:pt x="66" y="125"/>
                    </a:lnTo>
                    <a:lnTo>
                      <a:pt x="63" y="132"/>
                    </a:lnTo>
                    <a:lnTo>
                      <a:pt x="62" y="134"/>
                    </a:lnTo>
                    <a:lnTo>
                      <a:pt x="60" y="135"/>
                    </a:lnTo>
                    <a:lnTo>
                      <a:pt x="56" y="138"/>
                    </a:lnTo>
                    <a:lnTo>
                      <a:pt x="49" y="143"/>
                    </a:lnTo>
                    <a:lnTo>
                      <a:pt x="42" y="148"/>
                    </a:lnTo>
                    <a:lnTo>
                      <a:pt x="34" y="154"/>
                    </a:lnTo>
                    <a:lnTo>
                      <a:pt x="27" y="160"/>
                    </a:lnTo>
                    <a:lnTo>
                      <a:pt x="20" y="166"/>
                    </a:lnTo>
                    <a:lnTo>
                      <a:pt x="14" y="170"/>
                    </a:lnTo>
                    <a:lnTo>
                      <a:pt x="9" y="181"/>
                    </a:lnTo>
                    <a:lnTo>
                      <a:pt x="7" y="194"/>
                    </a:lnTo>
                    <a:lnTo>
                      <a:pt x="7" y="206"/>
                    </a:lnTo>
                    <a:lnTo>
                      <a:pt x="7" y="214"/>
                    </a:lnTo>
                    <a:lnTo>
                      <a:pt x="6" y="217"/>
                    </a:lnTo>
                    <a:lnTo>
                      <a:pt x="4" y="219"/>
                    </a:lnTo>
                    <a:lnTo>
                      <a:pt x="2" y="221"/>
                    </a:lnTo>
                    <a:lnTo>
                      <a:pt x="0" y="223"/>
                    </a:lnTo>
                    <a:lnTo>
                      <a:pt x="2" y="225"/>
                    </a:lnTo>
                    <a:lnTo>
                      <a:pt x="6" y="227"/>
                    </a:lnTo>
                    <a:lnTo>
                      <a:pt x="16" y="231"/>
                    </a:lnTo>
                    <a:lnTo>
                      <a:pt x="30" y="236"/>
                    </a:lnTo>
                    <a:lnTo>
                      <a:pt x="48" y="241"/>
                    </a:lnTo>
                    <a:lnTo>
                      <a:pt x="70" y="245"/>
                    </a:lnTo>
                    <a:lnTo>
                      <a:pt x="93" y="249"/>
                    </a:lnTo>
                    <a:lnTo>
                      <a:pt x="115" y="253"/>
                    </a:lnTo>
                    <a:lnTo>
                      <a:pt x="139" y="257"/>
                    </a:lnTo>
                    <a:lnTo>
                      <a:pt x="160" y="261"/>
                    </a:lnTo>
                    <a:lnTo>
                      <a:pt x="180" y="266"/>
                    </a:lnTo>
                    <a:lnTo>
                      <a:pt x="196" y="272"/>
                    </a:lnTo>
                    <a:lnTo>
                      <a:pt x="211" y="277"/>
                    </a:lnTo>
                    <a:lnTo>
                      <a:pt x="223" y="282"/>
                    </a:lnTo>
                    <a:lnTo>
                      <a:pt x="234" y="285"/>
                    </a:lnTo>
                    <a:lnTo>
                      <a:pt x="246" y="289"/>
                    </a:lnTo>
                    <a:lnTo>
                      <a:pt x="255" y="291"/>
                    </a:lnTo>
                    <a:lnTo>
                      <a:pt x="262" y="292"/>
                    </a:lnTo>
                    <a:lnTo>
                      <a:pt x="271" y="291"/>
                    </a:lnTo>
                    <a:lnTo>
                      <a:pt x="276" y="290"/>
                    </a:lnTo>
                    <a:lnTo>
                      <a:pt x="283" y="287"/>
                    </a:lnTo>
                    <a:lnTo>
                      <a:pt x="290" y="284"/>
                    </a:lnTo>
                    <a:lnTo>
                      <a:pt x="300" y="280"/>
                    </a:lnTo>
                    <a:lnTo>
                      <a:pt x="310" y="277"/>
                    </a:lnTo>
                    <a:lnTo>
                      <a:pt x="319" y="274"/>
                    </a:lnTo>
                    <a:lnTo>
                      <a:pt x="326" y="271"/>
                    </a:lnTo>
                    <a:lnTo>
                      <a:pt x="331" y="270"/>
                    </a:lnTo>
                    <a:lnTo>
                      <a:pt x="333" y="269"/>
                    </a:lnTo>
                    <a:lnTo>
                      <a:pt x="401" y="264"/>
                    </a:lnTo>
                    <a:lnTo>
                      <a:pt x="403" y="265"/>
                    </a:lnTo>
                    <a:lnTo>
                      <a:pt x="407" y="266"/>
                    </a:lnTo>
                    <a:lnTo>
                      <a:pt x="414" y="269"/>
                    </a:lnTo>
                    <a:lnTo>
                      <a:pt x="422" y="271"/>
                    </a:lnTo>
                    <a:lnTo>
                      <a:pt x="434" y="274"/>
                    </a:lnTo>
                    <a:lnTo>
                      <a:pt x="445" y="277"/>
                    </a:lnTo>
                    <a:lnTo>
                      <a:pt x="459" y="278"/>
                    </a:lnTo>
                    <a:lnTo>
                      <a:pt x="473" y="279"/>
                    </a:lnTo>
                    <a:lnTo>
                      <a:pt x="487" y="279"/>
                    </a:lnTo>
                    <a:lnTo>
                      <a:pt x="497" y="277"/>
                    </a:lnTo>
                    <a:lnTo>
                      <a:pt x="506" y="276"/>
                    </a:lnTo>
                    <a:lnTo>
                      <a:pt x="516" y="274"/>
                    </a:lnTo>
                    <a:lnTo>
                      <a:pt x="525" y="272"/>
                    </a:lnTo>
                    <a:lnTo>
                      <a:pt x="535" y="271"/>
                    </a:lnTo>
                    <a:lnTo>
                      <a:pt x="544" y="269"/>
                    </a:lnTo>
                    <a:lnTo>
                      <a:pt x="558" y="269"/>
                    </a:lnTo>
                    <a:lnTo>
                      <a:pt x="572" y="268"/>
                    </a:lnTo>
                    <a:lnTo>
                      <a:pt x="585" y="267"/>
                    </a:lnTo>
                    <a:lnTo>
                      <a:pt x="595" y="265"/>
                    </a:lnTo>
                    <a:lnTo>
                      <a:pt x="606" y="263"/>
                    </a:lnTo>
                    <a:lnTo>
                      <a:pt x="616" y="262"/>
                    </a:lnTo>
                    <a:lnTo>
                      <a:pt x="626" y="261"/>
                    </a:lnTo>
                    <a:lnTo>
                      <a:pt x="637" y="262"/>
                    </a:lnTo>
                    <a:lnTo>
                      <a:pt x="648" y="264"/>
                    </a:lnTo>
                    <a:lnTo>
                      <a:pt x="659" y="267"/>
                    </a:lnTo>
                    <a:lnTo>
                      <a:pt x="671" y="270"/>
                    </a:lnTo>
                    <a:lnTo>
                      <a:pt x="682" y="272"/>
                    </a:lnTo>
                    <a:lnTo>
                      <a:pt x="690" y="274"/>
                    </a:lnTo>
                    <a:lnTo>
                      <a:pt x="700" y="276"/>
                    </a:lnTo>
                    <a:lnTo>
                      <a:pt x="707" y="278"/>
                    </a:lnTo>
                    <a:lnTo>
                      <a:pt x="714" y="279"/>
                    </a:lnTo>
                    <a:lnTo>
                      <a:pt x="720" y="279"/>
                    </a:lnTo>
                    <a:lnTo>
                      <a:pt x="727" y="278"/>
                    </a:lnTo>
                    <a:lnTo>
                      <a:pt x="738" y="277"/>
                    </a:lnTo>
                    <a:lnTo>
                      <a:pt x="750" y="274"/>
                    </a:lnTo>
                    <a:lnTo>
                      <a:pt x="766" y="272"/>
                    </a:lnTo>
                    <a:lnTo>
                      <a:pt x="780" y="269"/>
                    </a:lnTo>
                    <a:lnTo>
                      <a:pt x="793" y="267"/>
                    </a:lnTo>
                    <a:lnTo>
                      <a:pt x="802" y="266"/>
                    </a:lnTo>
                    <a:lnTo>
                      <a:pt x="808" y="266"/>
                    </a:lnTo>
                    <a:lnTo>
                      <a:pt x="818" y="268"/>
                    </a:lnTo>
                    <a:lnTo>
                      <a:pt x="837" y="271"/>
                    </a:lnTo>
                    <a:lnTo>
                      <a:pt x="864" y="274"/>
                    </a:lnTo>
                    <a:lnTo>
                      <a:pt x="894" y="278"/>
                    </a:lnTo>
                    <a:lnTo>
                      <a:pt x="924" y="282"/>
                    </a:lnTo>
                    <a:lnTo>
                      <a:pt x="952" y="285"/>
                    </a:lnTo>
                    <a:lnTo>
                      <a:pt x="975" y="289"/>
                    </a:lnTo>
                    <a:lnTo>
                      <a:pt x="988" y="290"/>
                    </a:lnTo>
                    <a:lnTo>
                      <a:pt x="997" y="291"/>
                    </a:lnTo>
                    <a:lnTo>
                      <a:pt x="1011" y="290"/>
                    </a:lnTo>
                    <a:lnTo>
                      <a:pt x="1028" y="289"/>
                    </a:lnTo>
                    <a:lnTo>
                      <a:pt x="1046" y="287"/>
                    </a:lnTo>
                    <a:lnTo>
                      <a:pt x="1066" y="285"/>
                    </a:lnTo>
                    <a:lnTo>
                      <a:pt x="1086" y="284"/>
                    </a:lnTo>
                    <a:lnTo>
                      <a:pt x="1104" y="282"/>
                    </a:lnTo>
                    <a:lnTo>
                      <a:pt x="1119" y="282"/>
                    </a:lnTo>
                    <a:lnTo>
                      <a:pt x="1135" y="283"/>
                    </a:lnTo>
                    <a:lnTo>
                      <a:pt x="1152" y="284"/>
                    </a:lnTo>
                    <a:lnTo>
                      <a:pt x="1168" y="286"/>
                    </a:lnTo>
                    <a:lnTo>
                      <a:pt x="1185" y="289"/>
                    </a:lnTo>
                    <a:lnTo>
                      <a:pt x="1201" y="292"/>
                    </a:lnTo>
                    <a:lnTo>
                      <a:pt x="1216" y="294"/>
                    </a:lnTo>
                    <a:lnTo>
                      <a:pt x="1230" y="296"/>
                    </a:lnTo>
                    <a:lnTo>
                      <a:pt x="1241" y="298"/>
                    </a:lnTo>
                    <a:lnTo>
                      <a:pt x="1255" y="298"/>
                    </a:lnTo>
                    <a:lnTo>
                      <a:pt x="1276" y="296"/>
                    </a:lnTo>
                    <a:lnTo>
                      <a:pt x="1302" y="293"/>
                    </a:lnTo>
                    <a:lnTo>
                      <a:pt x="1328" y="289"/>
                    </a:lnTo>
                    <a:lnTo>
                      <a:pt x="1355" y="283"/>
                    </a:lnTo>
                    <a:lnTo>
                      <a:pt x="1377" y="279"/>
                    </a:lnTo>
                    <a:lnTo>
                      <a:pt x="1396" y="276"/>
                    </a:lnTo>
                    <a:lnTo>
                      <a:pt x="1405" y="274"/>
                    </a:lnTo>
                    <a:lnTo>
                      <a:pt x="1415" y="274"/>
                    </a:lnTo>
                    <a:lnTo>
                      <a:pt x="1429" y="275"/>
                    </a:lnTo>
                    <a:lnTo>
                      <a:pt x="1449" y="277"/>
                    </a:lnTo>
                    <a:lnTo>
                      <a:pt x="1470" y="280"/>
                    </a:lnTo>
                    <a:lnTo>
                      <a:pt x="1491" y="284"/>
                    </a:lnTo>
                    <a:lnTo>
                      <a:pt x="1511" y="287"/>
                    </a:lnTo>
                    <a:lnTo>
                      <a:pt x="1527" y="291"/>
                    </a:lnTo>
                    <a:lnTo>
                      <a:pt x="1539" y="293"/>
                    </a:lnTo>
                    <a:lnTo>
                      <a:pt x="1550" y="294"/>
                    </a:lnTo>
                    <a:lnTo>
                      <a:pt x="1567" y="294"/>
                    </a:lnTo>
                    <a:lnTo>
                      <a:pt x="1588" y="292"/>
                    </a:lnTo>
                    <a:lnTo>
                      <a:pt x="1609" y="290"/>
                    </a:lnTo>
                    <a:lnTo>
                      <a:pt x="1630" y="286"/>
                    </a:lnTo>
                    <a:lnTo>
                      <a:pt x="1647" y="284"/>
                    </a:lnTo>
                    <a:lnTo>
                      <a:pt x="1659" y="283"/>
                    </a:lnTo>
                    <a:lnTo>
                      <a:pt x="1664" y="282"/>
                    </a:lnTo>
                    <a:lnTo>
                      <a:pt x="1669" y="283"/>
                    </a:lnTo>
                    <a:lnTo>
                      <a:pt x="1682" y="286"/>
                    </a:lnTo>
                    <a:lnTo>
                      <a:pt x="1701" y="290"/>
                    </a:lnTo>
                    <a:lnTo>
                      <a:pt x="1725" y="295"/>
                    </a:lnTo>
                    <a:lnTo>
                      <a:pt x="1750" y="299"/>
                    </a:lnTo>
                    <a:lnTo>
                      <a:pt x="1777" y="303"/>
                    </a:lnTo>
                    <a:lnTo>
                      <a:pt x="1800" y="306"/>
                    </a:lnTo>
                    <a:lnTo>
                      <a:pt x="1818" y="308"/>
                    </a:lnTo>
                    <a:lnTo>
                      <a:pt x="1847" y="307"/>
                    </a:lnTo>
                    <a:lnTo>
                      <a:pt x="1868" y="300"/>
                    </a:lnTo>
                    <a:lnTo>
                      <a:pt x="1885" y="290"/>
                    </a:lnTo>
                    <a:lnTo>
                      <a:pt x="1895" y="277"/>
                    </a:lnTo>
                    <a:lnTo>
                      <a:pt x="1902" y="265"/>
                    </a:lnTo>
                    <a:lnTo>
                      <a:pt x="1905" y="254"/>
                    </a:lnTo>
                    <a:lnTo>
                      <a:pt x="1906" y="246"/>
                    </a:lnTo>
                    <a:lnTo>
                      <a:pt x="1906" y="243"/>
                    </a:lnTo>
                    <a:lnTo>
                      <a:pt x="1903" y="231"/>
                    </a:lnTo>
                    <a:lnTo>
                      <a:pt x="1896" y="207"/>
                    </a:lnTo>
                    <a:lnTo>
                      <a:pt x="1891" y="181"/>
                    </a:lnTo>
                    <a:lnTo>
                      <a:pt x="1892" y="162"/>
                    </a:lnTo>
                    <a:lnTo>
                      <a:pt x="1898" y="156"/>
                    </a:lnTo>
                    <a:lnTo>
                      <a:pt x="1902" y="150"/>
                    </a:lnTo>
                    <a:lnTo>
                      <a:pt x="1905" y="136"/>
                    </a:lnTo>
                    <a:lnTo>
                      <a:pt x="1906" y="105"/>
                    </a:lnTo>
                    <a:lnTo>
                      <a:pt x="1906" y="72"/>
                    </a:lnTo>
                    <a:lnTo>
                      <a:pt x="1906" y="50"/>
                    </a:lnTo>
                    <a:lnTo>
                      <a:pt x="1902" y="37"/>
                    </a:lnTo>
                    <a:lnTo>
                      <a:pt x="1892" y="28"/>
                    </a:lnTo>
                    <a:lnTo>
                      <a:pt x="1885" y="24"/>
                    </a:lnTo>
                    <a:lnTo>
                      <a:pt x="1878" y="19"/>
                    </a:lnTo>
                    <a:lnTo>
                      <a:pt x="1870" y="14"/>
                    </a:lnTo>
                    <a:lnTo>
                      <a:pt x="1861" y="8"/>
                    </a:lnTo>
                    <a:lnTo>
                      <a:pt x="1851" y="4"/>
                    </a:lnTo>
                    <a:lnTo>
                      <a:pt x="1842" y="1"/>
                    </a:lnTo>
                    <a:lnTo>
                      <a:pt x="1830" y="0"/>
                    </a:lnTo>
                    <a:lnTo>
                      <a:pt x="1818" y="1"/>
                    </a:lnTo>
                    <a:lnTo>
                      <a:pt x="1804" y="5"/>
                    </a:lnTo>
                    <a:lnTo>
                      <a:pt x="1788" y="11"/>
                    </a:lnTo>
                    <a:lnTo>
                      <a:pt x="1773" y="19"/>
                    </a:lnTo>
                    <a:lnTo>
                      <a:pt x="1759" y="28"/>
                    </a:lnTo>
                    <a:lnTo>
                      <a:pt x="1745" y="37"/>
                    </a:lnTo>
                    <a:lnTo>
                      <a:pt x="1732" y="45"/>
                    </a:lnTo>
                    <a:lnTo>
                      <a:pt x="1722" y="54"/>
                    </a:lnTo>
                    <a:lnTo>
                      <a:pt x="1714" y="61"/>
                    </a:lnTo>
                    <a:lnTo>
                      <a:pt x="1708" y="64"/>
                    </a:lnTo>
                    <a:lnTo>
                      <a:pt x="1700" y="69"/>
                    </a:lnTo>
                    <a:lnTo>
                      <a:pt x="1690" y="74"/>
                    </a:lnTo>
                    <a:lnTo>
                      <a:pt x="1678" y="78"/>
                    </a:lnTo>
                    <a:lnTo>
                      <a:pt x="1665" y="81"/>
                    </a:lnTo>
                    <a:lnTo>
                      <a:pt x="1652" y="82"/>
                    </a:lnTo>
                    <a:lnTo>
                      <a:pt x="1641" y="81"/>
                    </a:lnTo>
                    <a:lnTo>
                      <a:pt x="1631" y="77"/>
                    </a:lnTo>
                    <a:lnTo>
                      <a:pt x="1619" y="71"/>
                    </a:lnTo>
                    <a:lnTo>
                      <a:pt x="1605" y="64"/>
                    </a:lnTo>
                    <a:lnTo>
                      <a:pt x="1586" y="60"/>
                    </a:lnTo>
                    <a:lnTo>
                      <a:pt x="1568" y="57"/>
                    </a:lnTo>
                    <a:lnTo>
                      <a:pt x="1547" y="55"/>
                    </a:lnTo>
                    <a:lnTo>
                      <a:pt x="1525" y="54"/>
                    </a:lnTo>
                    <a:lnTo>
                      <a:pt x="1501" y="54"/>
                    </a:lnTo>
                    <a:lnTo>
                      <a:pt x="1477" y="54"/>
                    </a:lnTo>
                    <a:lnTo>
                      <a:pt x="1453" y="55"/>
                    </a:lnTo>
                    <a:lnTo>
                      <a:pt x="1428" y="56"/>
                    </a:lnTo>
                    <a:lnTo>
                      <a:pt x="1404" y="58"/>
                    </a:lnTo>
                    <a:lnTo>
                      <a:pt x="1380" y="60"/>
                    </a:lnTo>
                    <a:lnTo>
                      <a:pt x="1358" y="62"/>
                    </a:lnTo>
                    <a:lnTo>
                      <a:pt x="1337" y="65"/>
                    </a:lnTo>
                    <a:lnTo>
                      <a:pt x="1317" y="67"/>
                    </a:lnTo>
                    <a:lnTo>
                      <a:pt x="1299" y="70"/>
                    </a:lnTo>
                    <a:lnTo>
                      <a:pt x="1292" y="71"/>
                    </a:lnTo>
                    <a:lnTo>
                      <a:pt x="1285" y="74"/>
                    </a:lnTo>
                    <a:lnTo>
                      <a:pt x="1276" y="76"/>
                    </a:lnTo>
                    <a:lnTo>
                      <a:pt x="1267" y="80"/>
                    </a:lnTo>
                    <a:lnTo>
                      <a:pt x="1254" y="83"/>
                    </a:lnTo>
                    <a:lnTo>
                      <a:pt x="1240" y="86"/>
                    </a:lnTo>
                    <a:lnTo>
                      <a:pt x="1223" y="88"/>
                    </a:lnTo>
                    <a:lnTo>
                      <a:pt x="1202" y="90"/>
                    </a:lnTo>
                    <a:lnTo>
                      <a:pt x="1178" y="90"/>
                    </a:lnTo>
                    <a:lnTo>
                      <a:pt x="1154" y="87"/>
                    </a:lnTo>
                    <a:lnTo>
                      <a:pt x="1131" y="83"/>
                    </a:lnTo>
                    <a:lnTo>
                      <a:pt x="1105" y="78"/>
                    </a:lnTo>
                    <a:lnTo>
                      <a:pt x="1081" y="73"/>
                    </a:lnTo>
                    <a:lnTo>
                      <a:pt x="1058" y="67"/>
                    </a:lnTo>
                    <a:lnTo>
                      <a:pt x="1035" y="63"/>
                    </a:lnTo>
                    <a:lnTo>
                      <a:pt x="1016" y="61"/>
                    </a:lnTo>
                    <a:lnTo>
                      <a:pt x="999" y="60"/>
                    </a:lnTo>
                    <a:lnTo>
                      <a:pt x="983" y="60"/>
                    </a:lnTo>
                    <a:lnTo>
                      <a:pt x="969" y="59"/>
                    </a:lnTo>
                    <a:lnTo>
                      <a:pt x="958" y="59"/>
                    </a:lnTo>
                    <a:lnTo>
                      <a:pt x="950" y="58"/>
                    </a:lnTo>
                    <a:lnTo>
                      <a:pt x="941" y="57"/>
                    </a:lnTo>
                    <a:lnTo>
                      <a:pt x="934" y="56"/>
                    </a:lnTo>
                    <a:lnTo>
                      <a:pt x="930" y="53"/>
                    </a:lnTo>
                    <a:lnTo>
                      <a:pt x="927" y="50"/>
                    </a:lnTo>
                    <a:lnTo>
                      <a:pt x="924" y="47"/>
                    </a:lnTo>
                    <a:lnTo>
                      <a:pt x="922" y="43"/>
                    </a:lnTo>
                    <a:lnTo>
                      <a:pt x="919" y="38"/>
                    </a:lnTo>
                    <a:lnTo>
                      <a:pt x="912" y="34"/>
                    </a:lnTo>
                    <a:lnTo>
                      <a:pt x="902" y="29"/>
                    </a:lnTo>
                    <a:lnTo>
                      <a:pt x="887" y="24"/>
                    </a:lnTo>
                    <a:lnTo>
                      <a:pt x="865" y="18"/>
                    </a:lnTo>
                    <a:lnTo>
                      <a:pt x="853" y="15"/>
                    </a:lnTo>
                    <a:lnTo>
                      <a:pt x="842" y="11"/>
                    </a:lnTo>
                    <a:lnTo>
                      <a:pt x="829" y="9"/>
                    </a:lnTo>
                    <a:lnTo>
                      <a:pt x="818" y="7"/>
                    </a:lnTo>
                    <a:lnTo>
                      <a:pt x="805" y="5"/>
                    </a:lnTo>
                    <a:lnTo>
                      <a:pt x="793" y="3"/>
                    </a:lnTo>
                    <a:lnTo>
                      <a:pt x="780" y="2"/>
                    </a:lnTo>
                    <a:lnTo>
                      <a:pt x="766" y="1"/>
                    </a:lnTo>
                    <a:lnTo>
                      <a:pt x="753" y="1"/>
                    </a:lnTo>
                    <a:lnTo>
                      <a:pt x="739" y="1"/>
                    </a:lnTo>
                    <a:lnTo>
                      <a:pt x="724" y="1"/>
                    </a:lnTo>
                    <a:lnTo>
                      <a:pt x="708" y="2"/>
                    </a:lnTo>
                    <a:lnTo>
                      <a:pt x="693" y="3"/>
                    </a:lnTo>
                    <a:lnTo>
                      <a:pt x="676" y="4"/>
                    </a:lnTo>
                    <a:lnTo>
                      <a:pt x="659" y="6"/>
                    </a:lnTo>
                    <a:lnTo>
                      <a:pt x="641" y="9"/>
                    </a:lnTo>
                    <a:lnTo>
                      <a:pt x="616" y="14"/>
                    </a:lnTo>
                    <a:lnTo>
                      <a:pt x="586" y="21"/>
                    </a:lnTo>
                    <a:lnTo>
                      <a:pt x="554" y="28"/>
                    </a:lnTo>
                    <a:lnTo>
                      <a:pt x="522" y="36"/>
                    </a:lnTo>
                    <a:lnTo>
                      <a:pt x="491" y="44"/>
                    </a:lnTo>
                    <a:lnTo>
                      <a:pt x="466" y="50"/>
                    </a:lnTo>
                    <a:lnTo>
                      <a:pt x="449" y="54"/>
                    </a:lnTo>
                    <a:lnTo>
                      <a:pt x="443" y="5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grpSp>
        <p:sp>
          <p:nvSpPr>
            <p:cNvPr id="104" name="Freeform 25"/>
            <p:cNvSpPr/>
            <p:nvPr/>
          </p:nvSpPr>
          <p:spPr bwMode="auto">
            <a:xfrm>
              <a:off x="3718" y="2028"/>
              <a:ext cx="127" cy="103"/>
            </a:xfrm>
            <a:custGeom>
              <a:avLst/>
              <a:gdLst>
                <a:gd name="T0" fmla="*/ 8 w 254"/>
                <a:gd name="T1" fmla="*/ 27 h 103"/>
                <a:gd name="T2" fmla="*/ 8 w 254"/>
                <a:gd name="T3" fmla="*/ 39 h 103"/>
                <a:gd name="T4" fmla="*/ 8 w 254"/>
                <a:gd name="T5" fmla="*/ 50 h 103"/>
                <a:gd name="T6" fmla="*/ 8 w 254"/>
                <a:gd name="T7" fmla="*/ 63 h 103"/>
                <a:gd name="T8" fmla="*/ 8 w 254"/>
                <a:gd name="T9" fmla="*/ 77 h 103"/>
                <a:gd name="T10" fmla="*/ 8 w 254"/>
                <a:gd name="T11" fmla="*/ 70 h 103"/>
                <a:gd name="T12" fmla="*/ 8 w 254"/>
                <a:gd name="T13" fmla="*/ 53 h 103"/>
                <a:gd name="T14" fmla="*/ 8 w 254"/>
                <a:gd name="T15" fmla="*/ 35 h 103"/>
                <a:gd name="T16" fmla="*/ 7 w 254"/>
                <a:gd name="T17" fmla="*/ 23 h 103"/>
                <a:gd name="T18" fmla="*/ 7 w 254"/>
                <a:gd name="T19" fmla="*/ 21 h 103"/>
                <a:gd name="T20" fmla="*/ 7 w 254"/>
                <a:gd name="T21" fmla="*/ 19 h 103"/>
                <a:gd name="T22" fmla="*/ 6 w 254"/>
                <a:gd name="T23" fmla="*/ 18 h 103"/>
                <a:gd name="T24" fmla="*/ 6 w 254"/>
                <a:gd name="T25" fmla="*/ 20 h 103"/>
                <a:gd name="T26" fmla="*/ 6 w 254"/>
                <a:gd name="T27" fmla="*/ 26 h 103"/>
                <a:gd name="T28" fmla="*/ 5 w 254"/>
                <a:gd name="T29" fmla="*/ 35 h 103"/>
                <a:gd name="T30" fmla="*/ 5 w 254"/>
                <a:gd name="T31" fmla="*/ 46 h 103"/>
                <a:gd name="T32" fmla="*/ 4 w 254"/>
                <a:gd name="T33" fmla="*/ 60 h 103"/>
                <a:gd name="T34" fmla="*/ 3 w 254"/>
                <a:gd name="T35" fmla="*/ 72 h 103"/>
                <a:gd name="T36" fmla="*/ 3 w 254"/>
                <a:gd name="T37" fmla="*/ 84 h 103"/>
                <a:gd name="T38" fmla="*/ 2 w 254"/>
                <a:gd name="T39" fmla="*/ 93 h 103"/>
                <a:gd name="T40" fmla="*/ 2 w 254"/>
                <a:gd name="T41" fmla="*/ 98 h 103"/>
                <a:gd name="T42" fmla="*/ 1 w 254"/>
                <a:gd name="T43" fmla="*/ 99 h 103"/>
                <a:gd name="T44" fmla="*/ 1 w 254"/>
                <a:gd name="T45" fmla="*/ 101 h 103"/>
                <a:gd name="T46" fmla="*/ 1 w 254"/>
                <a:gd name="T47" fmla="*/ 103 h 103"/>
                <a:gd name="T48" fmla="*/ 0 w 254"/>
                <a:gd name="T49" fmla="*/ 102 h 103"/>
                <a:gd name="T50" fmla="*/ 0 w 254"/>
                <a:gd name="T51" fmla="*/ 90 h 103"/>
                <a:gd name="T52" fmla="*/ 1 w 254"/>
                <a:gd name="T53" fmla="*/ 87 h 103"/>
                <a:gd name="T54" fmla="*/ 1 w 254"/>
                <a:gd name="T55" fmla="*/ 86 h 103"/>
                <a:gd name="T56" fmla="*/ 1 w 254"/>
                <a:gd name="T57" fmla="*/ 85 h 103"/>
                <a:gd name="T58" fmla="*/ 2 w 254"/>
                <a:gd name="T59" fmla="*/ 84 h 103"/>
                <a:gd name="T60" fmla="*/ 2 w 254"/>
                <a:gd name="T61" fmla="*/ 83 h 103"/>
                <a:gd name="T62" fmla="*/ 2 w 254"/>
                <a:gd name="T63" fmla="*/ 81 h 103"/>
                <a:gd name="T64" fmla="*/ 2 w 254"/>
                <a:gd name="T65" fmla="*/ 77 h 103"/>
                <a:gd name="T66" fmla="*/ 3 w 254"/>
                <a:gd name="T67" fmla="*/ 72 h 103"/>
                <a:gd name="T68" fmla="*/ 3 w 254"/>
                <a:gd name="T69" fmla="*/ 61 h 103"/>
                <a:gd name="T70" fmla="*/ 4 w 254"/>
                <a:gd name="T71" fmla="*/ 48 h 103"/>
                <a:gd name="T72" fmla="*/ 4 w 254"/>
                <a:gd name="T73" fmla="*/ 35 h 103"/>
                <a:gd name="T74" fmla="*/ 5 w 254"/>
                <a:gd name="T75" fmla="*/ 22 h 103"/>
                <a:gd name="T76" fmla="*/ 5 w 254"/>
                <a:gd name="T77" fmla="*/ 12 h 103"/>
                <a:gd name="T78" fmla="*/ 6 w 254"/>
                <a:gd name="T79" fmla="*/ 4 h 103"/>
                <a:gd name="T80" fmla="*/ 6 w 254"/>
                <a:gd name="T81" fmla="*/ 0 h 103"/>
                <a:gd name="T82" fmla="*/ 7 w 254"/>
                <a:gd name="T83" fmla="*/ 4 h 103"/>
                <a:gd name="T84" fmla="*/ 7 w 254"/>
                <a:gd name="T85" fmla="*/ 8 h 103"/>
                <a:gd name="T86" fmla="*/ 8 w 254"/>
                <a:gd name="T87" fmla="*/ 13 h 103"/>
                <a:gd name="T88" fmla="*/ 8 w 254"/>
                <a:gd name="T89" fmla="*/ 19 h 103"/>
                <a:gd name="T90" fmla="*/ 8 w 254"/>
                <a:gd name="T91" fmla="*/ 27 h 10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54"/>
                <a:gd name="T139" fmla="*/ 0 h 103"/>
                <a:gd name="T140" fmla="*/ 254 w 254"/>
                <a:gd name="T141" fmla="*/ 103 h 10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54" h="103">
                  <a:moveTo>
                    <a:pt x="251" y="27"/>
                  </a:moveTo>
                  <a:lnTo>
                    <a:pt x="254" y="39"/>
                  </a:lnTo>
                  <a:lnTo>
                    <a:pt x="253" y="50"/>
                  </a:lnTo>
                  <a:lnTo>
                    <a:pt x="250" y="63"/>
                  </a:lnTo>
                  <a:lnTo>
                    <a:pt x="246" y="77"/>
                  </a:lnTo>
                  <a:lnTo>
                    <a:pt x="244" y="70"/>
                  </a:lnTo>
                  <a:lnTo>
                    <a:pt x="243" y="53"/>
                  </a:lnTo>
                  <a:lnTo>
                    <a:pt x="236" y="35"/>
                  </a:lnTo>
                  <a:lnTo>
                    <a:pt x="219" y="23"/>
                  </a:lnTo>
                  <a:lnTo>
                    <a:pt x="209" y="21"/>
                  </a:lnTo>
                  <a:lnTo>
                    <a:pt x="199" y="19"/>
                  </a:lnTo>
                  <a:lnTo>
                    <a:pt x="190" y="18"/>
                  </a:lnTo>
                  <a:lnTo>
                    <a:pt x="180" y="20"/>
                  </a:lnTo>
                  <a:lnTo>
                    <a:pt x="164" y="26"/>
                  </a:lnTo>
                  <a:lnTo>
                    <a:pt x="149" y="35"/>
                  </a:lnTo>
                  <a:lnTo>
                    <a:pt x="132" y="46"/>
                  </a:lnTo>
                  <a:lnTo>
                    <a:pt x="114" y="60"/>
                  </a:lnTo>
                  <a:lnTo>
                    <a:pt x="96" y="72"/>
                  </a:lnTo>
                  <a:lnTo>
                    <a:pt x="77" y="84"/>
                  </a:lnTo>
                  <a:lnTo>
                    <a:pt x="59" y="93"/>
                  </a:lnTo>
                  <a:lnTo>
                    <a:pt x="41" y="98"/>
                  </a:lnTo>
                  <a:lnTo>
                    <a:pt x="31" y="99"/>
                  </a:lnTo>
                  <a:lnTo>
                    <a:pt x="21" y="101"/>
                  </a:lnTo>
                  <a:lnTo>
                    <a:pt x="10" y="103"/>
                  </a:lnTo>
                  <a:lnTo>
                    <a:pt x="0" y="102"/>
                  </a:lnTo>
                  <a:lnTo>
                    <a:pt x="0" y="90"/>
                  </a:lnTo>
                  <a:lnTo>
                    <a:pt x="9" y="87"/>
                  </a:lnTo>
                  <a:lnTo>
                    <a:pt x="17" y="86"/>
                  </a:lnTo>
                  <a:lnTo>
                    <a:pt x="27" y="85"/>
                  </a:lnTo>
                  <a:lnTo>
                    <a:pt x="37" y="84"/>
                  </a:lnTo>
                  <a:lnTo>
                    <a:pt x="45" y="83"/>
                  </a:lnTo>
                  <a:lnTo>
                    <a:pt x="54" y="81"/>
                  </a:lnTo>
                  <a:lnTo>
                    <a:pt x="61" y="77"/>
                  </a:lnTo>
                  <a:lnTo>
                    <a:pt x="68" y="72"/>
                  </a:lnTo>
                  <a:lnTo>
                    <a:pt x="84" y="61"/>
                  </a:lnTo>
                  <a:lnTo>
                    <a:pt x="100" y="48"/>
                  </a:lnTo>
                  <a:lnTo>
                    <a:pt x="114" y="35"/>
                  </a:lnTo>
                  <a:lnTo>
                    <a:pt x="131" y="22"/>
                  </a:lnTo>
                  <a:lnTo>
                    <a:pt x="148" y="12"/>
                  </a:lnTo>
                  <a:lnTo>
                    <a:pt x="166" y="4"/>
                  </a:lnTo>
                  <a:lnTo>
                    <a:pt x="188" y="0"/>
                  </a:lnTo>
                  <a:lnTo>
                    <a:pt x="212" y="4"/>
                  </a:lnTo>
                  <a:lnTo>
                    <a:pt x="223" y="8"/>
                  </a:lnTo>
                  <a:lnTo>
                    <a:pt x="235" y="13"/>
                  </a:lnTo>
                  <a:lnTo>
                    <a:pt x="244" y="19"/>
                  </a:lnTo>
                  <a:lnTo>
                    <a:pt x="251" y="2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grpSp>
          <p:nvGrpSpPr>
            <p:cNvPr id="105" name="Group 26"/>
            <p:cNvGrpSpPr/>
            <p:nvPr/>
          </p:nvGrpSpPr>
          <p:grpSpPr bwMode="auto">
            <a:xfrm>
              <a:off x="2694" y="2028"/>
              <a:ext cx="1368" cy="310"/>
              <a:chOff x="2694" y="2028"/>
              <a:chExt cx="1368" cy="310"/>
            </a:xfrm>
          </p:grpSpPr>
          <p:sp>
            <p:nvSpPr>
              <p:cNvPr id="106" name="Freeform 27"/>
              <p:cNvSpPr/>
              <p:nvPr/>
            </p:nvSpPr>
            <p:spPr bwMode="auto">
              <a:xfrm>
                <a:off x="2890" y="2248"/>
                <a:ext cx="22" cy="56"/>
              </a:xfrm>
              <a:custGeom>
                <a:avLst/>
                <a:gdLst>
                  <a:gd name="T0" fmla="*/ 0 w 45"/>
                  <a:gd name="T1" fmla="*/ 0 h 56"/>
                  <a:gd name="T2" fmla="*/ 0 w 45"/>
                  <a:gd name="T3" fmla="*/ 7 h 56"/>
                  <a:gd name="T4" fmla="*/ 0 w 45"/>
                  <a:gd name="T5" fmla="*/ 17 h 56"/>
                  <a:gd name="T6" fmla="*/ 0 w 45"/>
                  <a:gd name="T7" fmla="*/ 29 h 56"/>
                  <a:gd name="T8" fmla="*/ 0 w 45"/>
                  <a:gd name="T9" fmla="*/ 36 h 56"/>
                  <a:gd name="T10" fmla="*/ 0 w 45"/>
                  <a:gd name="T11" fmla="*/ 42 h 56"/>
                  <a:gd name="T12" fmla="*/ 0 w 45"/>
                  <a:gd name="T13" fmla="*/ 48 h 56"/>
                  <a:gd name="T14" fmla="*/ 0 w 45"/>
                  <a:gd name="T15" fmla="*/ 54 h 56"/>
                  <a:gd name="T16" fmla="*/ 0 w 45"/>
                  <a:gd name="T17" fmla="*/ 56 h 56"/>
                  <a:gd name="T18" fmla="*/ 1 w 45"/>
                  <a:gd name="T19" fmla="*/ 56 h 56"/>
                  <a:gd name="T20" fmla="*/ 1 w 45"/>
                  <a:gd name="T21" fmla="*/ 56 h 56"/>
                  <a:gd name="T22" fmla="*/ 1 w 45"/>
                  <a:gd name="T23" fmla="*/ 55 h 56"/>
                  <a:gd name="T24" fmla="*/ 1 w 45"/>
                  <a:gd name="T25" fmla="*/ 53 h 56"/>
                  <a:gd name="T26" fmla="*/ 1 w 45"/>
                  <a:gd name="T27" fmla="*/ 49 h 56"/>
                  <a:gd name="T28" fmla="*/ 1 w 45"/>
                  <a:gd name="T29" fmla="*/ 44 h 56"/>
                  <a:gd name="T30" fmla="*/ 1 w 45"/>
                  <a:gd name="T31" fmla="*/ 38 h 56"/>
                  <a:gd name="T32" fmla="*/ 1 w 45"/>
                  <a:gd name="T33" fmla="*/ 33 h 56"/>
                  <a:gd name="T34" fmla="*/ 1 w 45"/>
                  <a:gd name="T35" fmla="*/ 27 h 56"/>
                  <a:gd name="T36" fmla="*/ 1 w 45"/>
                  <a:gd name="T37" fmla="*/ 17 h 56"/>
                  <a:gd name="T38" fmla="*/ 1 w 45"/>
                  <a:gd name="T39" fmla="*/ 8 h 56"/>
                  <a:gd name="T40" fmla="*/ 1 w 45"/>
                  <a:gd name="T41" fmla="*/ 2 h 56"/>
                  <a:gd name="T42" fmla="*/ 1 w 45"/>
                  <a:gd name="T43" fmla="*/ 1 h 56"/>
                  <a:gd name="T44" fmla="*/ 0 w 45"/>
                  <a:gd name="T45" fmla="*/ 0 h 56"/>
                  <a:gd name="T46" fmla="*/ 0 w 45"/>
                  <a:gd name="T47" fmla="*/ 0 h 56"/>
                  <a:gd name="T48" fmla="*/ 0 w 45"/>
                  <a:gd name="T49" fmla="*/ 0 h 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5"/>
                  <a:gd name="T76" fmla="*/ 0 h 56"/>
                  <a:gd name="T77" fmla="*/ 45 w 45"/>
                  <a:gd name="T78" fmla="*/ 56 h 5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5" h="56">
                    <a:moveTo>
                      <a:pt x="17" y="0"/>
                    </a:moveTo>
                    <a:lnTo>
                      <a:pt x="13" y="7"/>
                    </a:lnTo>
                    <a:lnTo>
                      <a:pt x="7" y="17"/>
                    </a:lnTo>
                    <a:lnTo>
                      <a:pt x="1" y="29"/>
                    </a:lnTo>
                    <a:lnTo>
                      <a:pt x="0" y="36"/>
                    </a:lnTo>
                    <a:lnTo>
                      <a:pt x="3" y="42"/>
                    </a:lnTo>
                    <a:lnTo>
                      <a:pt x="10" y="48"/>
                    </a:lnTo>
                    <a:lnTo>
                      <a:pt x="18" y="54"/>
                    </a:lnTo>
                    <a:lnTo>
                      <a:pt x="25" y="56"/>
                    </a:lnTo>
                    <a:lnTo>
                      <a:pt x="32" y="56"/>
                    </a:lnTo>
                    <a:lnTo>
                      <a:pt x="38" y="56"/>
                    </a:lnTo>
                    <a:lnTo>
                      <a:pt x="42" y="55"/>
                    </a:lnTo>
                    <a:lnTo>
                      <a:pt x="43" y="53"/>
                    </a:lnTo>
                    <a:lnTo>
                      <a:pt x="41" y="49"/>
                    </a:lnTo>
                    <a:lnTo>
                      <a:pt x="38" y="44"/>
                    </a:lnTo>
                    <a:lnTo>
                      <a:pt x="35" y="38"/>
                    </a:lnTo>
                    <a:lnTo>
                      <a:pt x="34" y="33"/>
                    </a:lnTo>
                    <a:lnTo>
                      <a:pt x="35" y="27"/>
                    </a:lnTo>
                    <a:lnTo>
                      <a:pt x="39" y="17"/>
                    </a:lnTo>
                    <a:lnTo>
                      <a:pt x="43" y="8"/>
                    </a:lnTo>
                    <a:lnTo>
                      <a:pt x="45" y="2"/>
                    </a:lnTo>
                    <a:lnTo>
                      <a:pt x="39" y="1"/>
                    </a:lnTo>
                    <a:lnTo>
                      <a:pt x="31" y="0"/>
                    </a:lnTo>
                    <a:lnTo>
                      <a:pt x="21" y="0"/>
                    </a:lnTo>
                    <a:lnTo>
                      <a:pt x="17" y="0"/>
                    </a:lnTo>
                    <a:close/>
                  </a:path>
                </a:pathLst>
              </a:custGeom>
              <a:solidFill>
                <a:srgbClr val="AA725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grpSp>
            <p:nvGrpSpPr>
              <p:cNvPr id="107" name="Group 28"/>
              <p:cNvGrpSpPr/>
              <p:nvPr/>
            </p:nvGrpSpPr>
            <p:grpSpPr bwMode="auto">
              <a:xfrm>
                <a:off x="2694" y="2028"/>
                <a:ext cx="1368" cy="310"/>
                <a:chOff x="2694" y="2028"/>
                <a:chExt cx="1368" cy="310"/>
              </a:xfrm>
            </p:grpSpPr>
            <p:sp>
              <p:nvSpPr>
                <p:cNvPr id="108" name="Freeform 29"/>
                <p:cNvSpPr/>
                <p:nvPr/>
              </p:nvSpPr>
              <p:spPr bwMode="auto">
                <a:xfrm>
                  <a:off x="3051" y="2151"/>
                  <a:ext cx="56" cy="172"/>
                </a:xfrm>
                <a:custGeom>
                  <a:avLst/>
                  <a:gdLst>
                    <a:gd name="T0" fmla="*/ 3 w 110"/>
                    <a:gd name="T1" fmla="*/ 39 h 172"/>
                    <a:gd name="T2" fmla="*/ 3 w 110"/>
                    <a:gd name="T3" fmla="*/ 44 h 172"/>
                    <a:gd name="T4" fmla="*/ 3 w 110"/>
                    <a:gd name="T5" fmla="*/ 56 h 172"/>
                    <a:gd name="T6" fmla="*/ 2 w 110"/>
                    <a:gd name="T7" fmla="*/ 71 h 172"/>
                    <a:gd name="T8" fmla="*/ 2 w 110"/>
                    <a:gd name="T9" fmla="*/ 88 h 172"/>
                    <a:gd name="T10" fmla="*/ 2 w 110"/>
                    <a:gd name="T11" fmla="*/ 105 h 172"/>
                    <a:gd name="T12" fmla="*/ 1 w 110"/>
                    <a:gd name="T13" fmla="*/ 120 h 172"/>
                    <a:gd name="T14" fmla="*/ 1 w 110"/>
                    <a:gd name="T15" fmla="*/ 130 h 172"/>
                    <a:gd name="T16" fmla="*/ 1 w 110"/>
                    <a:gd name="T17" fmla="*/ 135 h 172"/>
                    <a:gd name="T18" fmla="*/ 1 w 110"/>
                    <a:gd name="T19" fmla="*/ 141 h 172"/>
                    <a:gd name="T20" fmla="*/ 1 w 110"/>
                    <a:gd name="T21" fmla="*/ 150 h 172"/>
                    <a:gd name="T22" fmla="*/ 0 w 110"/>
                    <a:gd name="T23" fmla="*/ 160 h 172"/>
                    <a:gd name="T24" fmla="*/ 1 w 110"/>
                    <a:gd name="T25" fmla="*/ 167 h 172"/>
                    <a:gd name="T26" fmla="*/ 1 w 110"/>
                    <a:gd name="T27" fmla="*/ 170 h 172"/>
                    <a:gd name="T28" fmla="*/ 1 w 110"/>
                    <a:gd name="T29" fmla="*/ 172 h 172"/>
                    <a:gd name="T30" fmla="*/ 1 w 110"/>
                    <a:gd name="T31" fmla="*/ 172 h 172"/>
                    <a:gd name="T32" fmla="*/ 1 w 110"/>
                    <a:gd name="T33" fmla="*/ 170 h 172"/>
                    <a:gd name="T34" fmla="*/ 1 w 110"/>
                    <a:gd name="T35" fmla="*/ 167 h 172"/>
                    <a:gd name="T36" fmla="*/ 1 w 110"/>
                    <a:gd name="T37" fmla="*/ 162 h 172"/>
                    <a:gd name="T38" fmla="*/ 2 w 110"/>
                    <a:gd name="T39" fmla="*/ 157 h 172"/>
                    <a:gd name="T40" fmla="*/ 2 w 110"/>
                    <a:gd name="T41" fmla="*/ 153 h 172"/>
                    <a:gd name="T42" fmla="*/ 2 w 110"/>
                    <a:gd name="T43" fmla="*/ 142 h 172"/>
                    <a:gd name="T44" fmla="*/ 2 w 110"/>
                    <a:gd name="T45" fmla="*/ 122 h 172"/>
                    <a:gd name="T46" fmla="*/ 3 w 110"/>
                    <a:gd name="T47" fmla="*/ 103 h 172"/>
                    <a:gd name="T48" fmla="*/ 3 w 110"/>
                    <a:gd name="T49" fmla="*/ 94 h 172"/>
                    <a:gd name="T50" fmla="*/ 4 w 110"/>
                    <a:gd name="T51" fmla="*/ 0 h 172"/>
                    <a:gd name="T52" fmla="*/ 3 w 110"/>
                    <a:gd name="T53" fmla="*/ 39 h 17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0"/>
                    <a:gd name="T82" fmla="*/ 0 h 172"/>
                    <a:gd name="T83" fmla="*/ 110 w 110"/>
                    <a:gd name="T84" fmla="*/ 172 h 17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0" h="172">
                      <a:moveTo>
                        <a:pt x="82" y="39"/>
                      </a:moveTo>
                      <a:lnTo>
                        <a:pt x="78" y="44"/>
                      </a:lnTo>
                      <a:lnTo>
                        <a:pt x="71" y="56"/>
                      </a:lnTo>
                      <a:lnTo>
                        <a:pt x="61" y="71"/>
                      </a:lnTo>
                      <a:lnTo>
                        <a:pt x="50" y="88"/>
                      </a:lnTo>
                      <a:lnTo>
                        <a:pt x="39" y="105"/>
                      </a:lnTo>
                      <a:lnTo>
                        <a:pt x="29" y="120"/>
                      </a:lnTo>
                      <a:lnTo>
                        <a:pt x="22" y="130"/>
                      </a:lnTo>
                      <a:lnTo>
                        <a:pt x="18" y="135"/>
                      </a:lnTo>
                      <a:lnTo>
                        <a:pt x="12" y="141"/>
                      </a:lnTo>
                      <a:lnTo>
                        <a:pt x="5" y="150"/>
                      </a:lnTo>
                      <a:lnTo>
                        <a:pt x="0" y="160"/>
                      </a:lnTo>
                      <a:lnTo>
                        <a:pt x="2" y="167"/>
                      </a:lnTo>
                      <a:lnTo>
                        <a:pt x="9" y="170"/>
                      </a:lnTo>
                      <a:lnTo>
                        <a:pt x="15" y="172"/>
                      </a:lnTo>
                      <a:lnTo>
                        <a:pt x="19" y="172"/>
                      </a:lnTo>
                      <a:lnTo>
                        <a:pt x="22" y="170"/>
                      </a:lnTo>
                      <a:lnTo>
                        <a:pt x="26" y="167"/>
                      </a:lnTo>
                      <a:lnTo>
                        <a:pt x="30" y="162"/>
                      </a:lnTo>
                      <a:lnTo>
                        <a:pt x="36" y="157"/>
                      </a:lnTo>
                      <a:lnTo>
                        <a:pt x="39" y="153"/>
                      </a:lnTo>
                      <a:lnTo>
                        <a:pt x="47" y="142"/>
                      </a:lnTo>
                      <a:lnTo>
                        <a:pt x="61" y="122"/>
                      </a:lnTo>
                      <a:lnTo>
                        <a:pt x="74" y="103"/>
                      </a:lnTo>
                      <a:lnTo>
                        <a:pt x="79" y="94"/>
                      </a:lnTo>
                      <a:lnTo>
                        <a:pt x="110" y="0"/>
                      </a:lnTo>
                      <a:lnTo>
                        <a:pt x="82" y="39"/>
                      </a:lnTo>
                      <a:close/>
                    </a:path>
                  </a:pathLst>
                </a:custGeom>
                <a:solidFill>
                  <a:srgbClr val="AA725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grpSp>
              <p:nvGrpSpPr>
                <p:cNvPr id="109" name="Group 30"/>
                <p:cNvGrpSpPr/>
                <p:nvPr/>
              </p:nvGrpSpPr>
              <p:grpSpPr bwMode="auto">
                <a:xfrm>
                  <a:off x="2694" y="2028"/>
                  <a:ext cx="1368" cy="310"/>
                  <a:chOff x="2701" y="2028"/>
                  <a:chExt cx="1368" cy="310"/>
                </a:xfrm>
              </p:grpSpPr>
              <p:sp>
                <p:nvSpPr>
                  <p:cNvPr id="110" name="Freeform 31"/>
                  <p:cNvSpPr/>
                  <p:nvPr/>
                </p:nvSpPr>
                <p:spPr bwMode="auto">
                  <a:xfrm>
                    <a:off x="3249" y="2177"/>
                    <a:ext cx="49" cy="141"/>
                  </a:xfrm>
                  <a:custGeom>
                    <a:avLst/>
                    <a:gdLst>
                      <a:gd name="T0" fmla="*/ 3 w 98"/>
                      <a:gd name="T1" fmla="*/ 2 h 141"/>
                      <a:gd name="T2" fmla="*/ 3 w 98"/>
                      <a:gd name="T3" fmla="*/ 5 h 141"/>
                      <a:gd name="T4" fmla="*/ 3 w 98"/>
                      <a:gd name="T5" fmla="*/ 12 h 141"/>
                      <a:gd name="T6" fmla="*/ 2 w 98"/>
                      <a:gd name="T7" fmla="*/ 23 h 141"/>
                      <a:gd name="T8" fmla="*/ 2 w 98"/>
                      <a:gd name="T9" fmla="*/ 34 h 141"/>
                      <a:gd name="T10" fmla="*/ 2 w 98"/>
                      <a:gd name="T11" fmla="*/ 46 h 141"/>
                      <a:gd name="T12" fmla="*/ 1 w 98"/>
                      <a:gd name="T13" fmla="*/ 57 h 141"/>
                      <a:gd name="T14" fmla="*/ 1 w 98"/>
                      <a:gd name="T15" fmla="*/ 66 h 141"/>
                      <a:gd name="T16" fmla="*/ 1 w 98"/>
                      <a:gd name="T17" fmla="*/ 72 h 141"/>
                      <a:gd name="T18" fmla="*/ 1 w 98"/>
                      <a:gd name="T19" fmla="*/ 83 h 141"/>
                      <a:gd name="T20" fmla="*/ 1 w 98"/>
                      <a:gd name="T21" fmla="*/ 97 h 141"/>
                      <a:gd name="T22" fmla="*/ 0 w 98"/>
                      <a:gd name="T23" fmla="*/ 111 h 141"/>
                      <a:gd name="T24" fmla="*/ 0 w 98"/>
                      <a:gd name="T25" fmla="*/ 121 h 141"/>
                      <a:gd name="T26" fmla="*/ 1 w 98"/>
                      <a:gd name="T27" fmla="*/ 130 h 141"/>
                      <a:gd name="T28" fmla="*/ 1 w 98"/>
                      <a:gd name="T29" fmla="*/ 137 h 141"/>
                      <a:gd name="T30" fmla="*/ 1 w 98"/>
                      <a:gd name="T31" fmla="*/ 141 h 141"/>
                      <a:gd name="T32" fmla="*/ 1 w 98"/>
                      <a:gd name="T33" fmla="*/ 141 h 141"/>
                      <a:gd name="T34" fmla="*/ 1 w 98"/>
                      <a:gd name="T35" fmla="*/ 136 h 141"/>
                      <a:gd name="T36" fmla="*/ 1 w 98"/>
                      <a:gd name="T37" fmla="*/ 128 h 141"/>
                      <a:gd name="T38" fmla="*/ 1 w 98"/>
                      <a:gd name="T39" fmla="*/ 122 h 141"/>
                      <a:gd name="T40" fmla="*/ 1 w 98"/>
                      <a:gd name="T41" fmla="*/ 117 h 141"/>
                      <a:gd name="T42" fmla="*/ 1 w 98"/>
                      <a:gd name="T43" fmla="*/ 108 h 141"/>
                      <a:gd name="T44" fmla="*/ 2 w 98"/>
                      <a:gd name="T45" fmla="*/ 90 h 141"/>
                      <a:gd name="T46" fmla="*/ 2 w 98"/>
                      <a:gd name="T47" fmla="*/ 71 h 141"/>
                      <a:gd name="T48" fmla="*/ 2 w 98"/>
                      <a:gd name="T49" fmla="*/ 61 h 141"/>
                      <a:gd name="T50" fmla="*/ 2 w 98"/>
                      <a:gd name="T51" fmla="*/ 58 h 141"/>
                      <a:gd name="T52" fmla="*/ 2 w 98"/>
                      <a:gd name="T53" fmla="*/ 50 h 141"/>
                      <a:gd name="T54" fmla="*/ 2 w 98"/>
                      <a:gd name="T55" fmla="*/ 41 h 141"/>
                      <a:gd name="T56" fmla="*/ 3 w 98"/>
                      <a:gd name="T57" fmla="*/ 30 h 141"/>
                      <a:gd name="T58" fmla="*/ 3 w 98"/>
                      <a:gd name="T59" fmla="*/ 18 h 141"/>
                      <a:gd name="T60" fmla="*/ 3 w 98"/>
                      <a:gd name="T61" fmla="*/ 9 h 141"/>
                      <a:gd name="T62" fmla="*/ 3 w 98"/>
                      <a:gd name="T63" fmla="*/ 2 h 141"/>
                      <a:gd name="T64" fmla="*/ 3 w 98"/>
                      <a:gd name="T65" fmla="*/ 0 h 141"/>
                      <a:gd name="T66" fmla="*/ 3 w 98"/>
                      <a:gd name="T67" fmla="*/ 2 h 1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8"/>
                      <a:gd name="T103" fmla="*/ 0 h 141"/>
                      <a:gd name="T104" fmla="*/ 98 w 98"/>
                      <a:gd name="T105" fmla="*/ 141 h 1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8" h="141">
                        <a:moveTo>
                          <a:pt x="84" y="2"/>
                        </a:moveTo>
                        <a:lnTo>
                          <a:pt x="80" y="5"/>
                        </a:lnTo>
                        <a:lnTo>
                          <a:pt x="73" y="12"/>
                        </a:lnTo>
                        <a:lnTo>
                          <a:pt x="62" y="23"/>
                        </a:lnTo>
                        <a:lnTo>
                          <a:pt x="49" y="34"/>
                        </a:lnTo>
                        <a:lnTo>
                          <a:pt x="35" y="46"/>
                        </a:lnTo>
                        <a:lnTo>
                          <a:pt x="24" y="57"/>
                        </a:lnTo>
                        <a:lnTo>
                          <a:pt x="15" y="66"/>
                        </a:lnTo>
                        <a:lnTo>
                          <a:pt x="10" y="72"/>
                        </a:lnTo>
                        <a:lnTo>
                          <a:pt x="6" y="83"/>
                        </a:lnTo>
                        <a:lnTo>
                          <a:pt x="1" y="97"/>
                        </a:lnTo>
                        <a:lnTo>
                          <a:pt x="0" y="111"/>
                        </a:lnTo>
                        <a:lnTo>
                          <a:pt x="0" y="121"/>
                        </a:lnTo>
                        <a:lnTo>
                          <a:pt x="3" y="130"/>
                        </a:lnTo>
                        <a:lnTo>
                          <a:pt x="6" y="137"/>
                        </a:lnTo>
                        <a:lnTo>
                          <a:pt x="8" y="141"/>
                        </a:lnTo>
                        <a:lnTo>
                          <a:pt x="11" y="141"/>
                        </a:lnTo>
                        <a:lnTo>
                          <a:pt x="15" y="136"/>
                        </a:lnTo>
                        <a:lnTo>
                          <a:pt x="20" y="128"/>
                        </a:lnTo>
                        <a:lnTo>
                          <a:pt x="22" y="122"/>
                        </a:lnTo>
                        <a:lnTo>
                          <a:pt x="24" y="117"/>
                        </a:lnTo>
                        <a:lnTo>
                          <a:pt x="28" y="108"/>
                        </a:lnTo>
                        <a:lnTo>
                          <a:pt x="35" y="90"/>
                        </a:lnTo>
                        <a:lnTo>
                          <a:pt x="42" y="71"/>
                        </a:lnTo>
                        <a:lnTo>
                          <a:pt x="46" y="61"/>
                        </a:lnTo>
                        <a:lnTo>
                          <a:pt x="49" y="58"/>
                        </a:lnTo>
                        <a:lnTo>
                          <a:pt x="55" y="50"/>
                        </a:lnTo>
                        <a:lnTo>
                          <a:pt x="63" y="41"/>
                        </a:lnTo>
                        <a:lnTo>
                          <a:pt x="73" y="30"/>
                        </a:lnTo>
                        <a:lnTo>
                          <a:pt x="83" y="18"/>
                        </a:lnTo>
                        <a:lnTo>
                          <a:pt x="90" y="9"/>
                        </a:lnTo>
                        <a:lnTo>
                          <a:pt x="95" y="2"/>
                        </a:lnTo>
                        <a:lnTo>
                          <a:pt x="98" y="0"/>
                        </a:lnTo>
                        <a:lnTo>
                          <a:pt x="84" y="2"/>
                        </a:lnTo>
                        <a:close/>
                      </a:path>
                    </a:pathLst>
                  </a:custGeom>
                  <a:solidFill>
                    <a:srgbClr val="AA725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11" name="Freeform 32"/>
                  <p:cNvSpPr/>
                  <p:nvPr/>
                </p:nvSpPr>
                <p:spPr bwMode="auto">
                  <a:xfrm>
                    <a:off x="3468" y="2233"/>
                    <a:ext cx="17" cy="99"/>
                  </a:xfrm>
                  <a:custGeom>
                    <a:avLst/>
                    <a:gdLst>
                      <a:gd name="T0" fmla="*/ 0 w 35"/>
                      <a:gd name="T1" fmla="*/ 31 h 99"/>
                      <a:gd name="T2" fmla="*/ 0 w 35"/>
                      <a:gd name="T3" fmla="*/ 39 h 99"/>
                      <a:gd name="T4" fmla="*/ 0 w 35"/>
                      <a:gd name="T5" fmla="*/ 52 h 99"/>
                      <a:gd name="T6" fmla="*/ 0 w 35"/>
                      <a:gd name="T7" fmla="*/ 67 h 99"/>
                      <a:gd name="T8" fmla="*/ 0 w 35"/>
                      <a:gd name="T9" fmla="*/ 80 h 99"/>
                      <a:gd name="T10" fmla="*/ 0 w 35"/>
                      <a:gd name="T11" fmla="*/ 88 h 99"/>
                      <a:gd name="T12" fmla="*/ 0 w 35"/>
                      <a:gd name="T13" fmla="*/ 94 h 99"/>
                      <a:gd name="T14" fmla="*/ 0 w 35"/>
                      <a:gd name="T15" fmla="*/ 98 h 99"/>
                      <a:gd name="T16" fmla="*/ 0 w 35"/>
                      <a:gd name="T17" fmla="*/ 99 h 99"/>
                      <a:gd name="T18" fmla="*/ 0 w 35"/>
                      <a:gd name="T19" fmla="*/ 99 h 99"/>
                      <a:gd name="T20" fmla="*/ 0 w 35"/>
                      <a:gd name="T21" fmla="*/ 98 h 99"/>
                      <a:gd name="T22" fmla="*/ 1 w 35"/>
                      <a:gd name="T23" fmla="*/ 96 h 99"/>
                      <a:gd name="T24" fmla="*/ 1 w 35"/>
                      <a:gd name="T25" fmla="*/ 92 h 99"/>
                      <a:gd name="T26" fmla="*/ 1 w 35"/>
                      <a:gd name="T27" fmla="*/ 76 h 99"/>
                      <a:gd name="T28" fmla="*/ 0 w 35"/>
                      <a:gd name="T29" fmla="*/ 44 h 99"/>
                      <a:gd name="T30" fmla="*/ 0 w 35"/>
                      <a:gd name="T31" fmla="*/ 13 h 99"/>
                      <a:gd name="T32" fmla="*/ 0 w 35"/>
                      <a:gd name="T33" fmla="*/ 0 h 99"/>
                      <a:gd name="T34" fmla="*/ 0 w 35"/>
                      <a:gd name="T35" fmla="*/ 31 h 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99"/>
                      <a:gd name="T56" fmla="*/ 35 w 35"/>
                      <a:gd name="T57" fmla="*/ 99 h 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99">
                        <a:moveTo>
                          <a:pt x="5" y="31"/>
                        </a:moveTo>
                        <a:lnTo>
                          <a:pt x="4" y="39"/>
                        </a:lnTo>
                        <a:lnTo>
                          <a:pt x="1" y="52"/>
                        </a:lnTo>
                        <a:lnTo>
                          <a:pt x="0" y="67"/>
                        </a:lnTo>
                        <a:lnTo>
                          <a:pt x="2" y="80"/>
                        </a:lnTo>
                        <a:lnTo>
                          <a:pt x="7" y="88"/>
                        </a:lnTo>
                        <a:lnTo>
                          <a:pt x="11" y="94"/>
                        </a:lnTo>
                        <a:lnTo>
                          <a:pt x="16" y="98"/>
                        </a:lnTo>
                        <a:lnTo>
                          <a:pt x="22" y="99"/>
                        </a:lnTo>
                        <a:lnTo>
                          <a:pt x="26" y="99"/>
                        </a:lnTo>
                        <a:lnTo>
                          <a:pt x="30" y="98"/>
                        </a:lnTo>
                        <a:lnTo>
                          <a:pt x="33" y="96"/>
                        </a:lnTo>
                        <a:lnTo>
                          <a:pt x="35" y="92"/>
                        </a:lnTo>
                        <a:lnTo>
                          <a:pt x="33" y="76"/>
                        </a:lnTo>
                        <a:lnTo>
                          <a:pt x="30" y="44"/>
                        </a:lnTo>
                        <a:lnTo>
                          <a:pt x="26" y="13"/>
                        </a:lnTo>
                        <a:lnTo>
                          <a:pt x="25" y="0"/>
                        </a:lnTo>
                        <a:lnTo>
                          <a:pt x="5" y="31"/>
                        </a:lnTo>
                        <a:close/>
                      </a:path>
                    </a:pathLst>
                  </a:custGeom>
                  <a:solidFill>
                    <a:srgbClr val="AA725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12" name="Freeform 33"/>
                  <p:cNvSpPr/>
                  <p:nvPr/>
                </p:nvSpPr>
                <p:spPr bwMode="auto">
                  <a:xfrm>
                    <a:off x="3688" y="2121"/>
                    <a:ext cx="25" cy="200"/>
                  </a:xfrm>
                  <a:custGeom>
                    <a:avLst/>
                    <a:gdLst>
                      <a:gd name="T0" fmla="*/ 2 w 49"/>
                      <a:gd name="T1" fmla="*/ 0 h 200"/>
                      <a:gd name="T2" fmla="*/ 2 w 49"/>
                      <a:gd name="T3" fmla="*/ 17 h 200"/>
                      <a:gd name="T4" fmla="*/ 1 w 49"/>
                      <a:gd name="T5" fmla="*/ 51 h 200"/>
                      <a:gd name="T6" fmla="*/ 1 w 49"/>
                      <a:gd name="T7" fmla="*/ 89 h 200"/>
                      <a:gd name="T8" fmla="*/ 1 w 49"/>
                      <a:gd name="T9" fmla="*/ 114 h 200"/>
                      <a:gd name="T10" fmla="*/ 1 w 49"/>
                      <a:gd name="T11" fmla="*/ 133 h 200"/>
                      <a:gd name="T12" fmla="*/ 1 w 49"/>
                      <a:gd name="T13" fmla="*/ 155 h 200"/>
                      <a:gd name="T14" fmla="*/ 0 w 49"/>
                      <a:gd name="T15" fmla="*/ 175 h 200"/>
                      <a:gd name="T16" fmla="*/ 1 w 49"/>
                      <a:gd name="T17" fmla="*/ 188 h 200"/>
                      <a:gd name="T18" fmla="*/ 1 w 49"/>
                      <a:gd name="T19" fmla="*/ 194 h 200"/>
                      <a:gd name="T20" fmla="*/ 1 w 49"/>
                      <a:gd name="T21" fmla="*/ 198 h 200"/>
                      <a:gd name="T22" fmla="*/ 1 w 49"/>
                      <a:gd name="T23" fmla="*/ 200 h 200"/>
                      <a:gd name="T24" fmla="*/ 1 w 49"/>
                      <a:gd name="T25" fmla="*/ 200 h 200"/>
                      <a:gd name="T26" fmla="*/ 1 w 49"/>
                      <a:gd name="T27" fmla="*/ 198 h 200"/>
                      <a:gd name="T28" fmla="*/ 2 w 49"/>
                      <a:gd name="T29" fmla="*/ 196 h 200"/>
                      <a:gd name="T30" fmla="*/ 2 w 49"/>
                      <a:gd name="T31" fmla="*/ 193 h 200"/>
                      <a:gd name="T32" fmla="*/ 2 w 49"/>
                      <a:gd name="T33" fmla="*/ 191 h 200"/>
                      <a:gd name="T34" fmla="*/ 2 w 49"/>
                      <a:gd name="T35" fmla="*/ 173 h 200"/>
                      <a:gd name="T36" fmla="*/ 2 w 49"/>
                      <a:gd name="T37" fmla="*/ 139 h 200"/>
                      <a:gd name="T38" fmla="*/ 2 w 49"/>
                      <a:gd name="T39" fmla="*/ 105 h 200"/>
                      <a:gd name="T40" fmla="*/ 2 w 49"/>
                      <a:gd name="T41" fmla="*/ 90 h 200"/>
                      <a:gd name="T42" fmla="*/ 2 w 49"/>
                      <a:gd name="T43" fmla="*/ 1 h 200"/>
                      <a:gd name="T44" fmla="*/ 2 w 49"/>
                      <a:gd name="T45" fmla="*/ 0 h 2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
                      <a:gd name="T70" fmla="*/ 0 h 200"/>
                      <a:gd name="T71" fmla="*/ 49 w 49"/>
                      <a:gd name="T72" fmla="*/ 200 h 2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 h="200">
                        <a:moveTo>
                          <a:pt x="38" y="0"/>
                        </a:moveTo>
                        <a:lnTo>
                          <a:pt x="34" y="17"/>
                        </a:lnTo>
                        <a:lnTo>
                          <a:pt x="22" y="51"/>
                        </a:lnTo>
                        <a:lnTo>
                          <a:pt x="13" y="89"/>
                        </a:lnTo>
                        <a:lnTo>
                          <a:pt x="7" y="114"/>
                        </a:lnTo>
                        <a:lnTo>
                          <a:pt x="4" y="133"/>
                        </a:lnTo>
                        <a:lnTo>
                          <a:pt x="1" y="155"/>
                        </a:lnTo>
                        <a:lnTo>
                          <a:pt x="0" y="175"/>
                        </a:lnTo>
                        <a:lnTo>
                          <a:pt x="1" y="188"/>
                        </a:lnTo>
                        <a:lnTo>
                          <a:pt x="7" y="194"/>
                        </a:lnTo>
                        <a:lnTo>
                          <a:pt x="14" y="198"/>
                        </a:lnTo>
                        <a:lnTo>
                          <a:pt x="21" y="200"/>
                        </a:lnTo>
                        <a:lnTo>
                          <a:pt x="27" y="200"/>
                        </a:lnTo>
                        <a:lnTo>
                          <a:pt x="31" y="198"/>
                        </a:lnTo>
                        <a:lnTo>
                          <a:pt x="34" y="196"/>
                        </a:lnTo>
                        <a:lnTo>
                          <a:pt x="36" y="193"/>
                        </a:lnTo>
                        <a:lnTo>
                          <a:pt x="36" y="191"/>
                        </a:lnTo>
                        <a:lnTo>
                          <a:pt x="38" y="173"/>
                        </a:lnTo>
                        <a:lnTo>
                          <a:pt x="38" y="139"/>
                        </a:lnTo>
                        <a:lnTo>
                          <a:pt x="39" y="105"/>
                        </a:lnTo>
                        <a:lnTo>
                          <a:pt x="39" y="90"/>
                        </a:lnTo>
                        <a:lnTo>
                          <a:pt x="49" y="1"/>
                        </a:lnTo>
                        <a:lnTo>
                          <a:pt x="38" y="0"/>
                        </a:lnTo>
                        <a:close/>
                      </a:path>
                    </a:pathLst>
                  </a:custGeom>
                  <a:solidFill>
                    <a:srgbClr val="AA725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13" name="Freeform 34"/>
                  <p:cNvSpPr/>
                  <p:nvPr/>
                </p:nvSpPr>
                <p:spPr bwMode="auto">
                  <a:xfrm>
                    <a:off x="2919" y="2028"/>
                    <a:ext cx="857" cy="310"/>
                  </a:xfrm>
                  <a:custGeom>
                    <a:avLst/>
                    <a:gdLst>
                      <a:gd name="T0" fmla="*/ 34 w 1714"/>
                      <a:gd name="T1" fmla="*/ 77 h 310"/>
                      <a:gd name="T2" fmla="*/ 38 w 1714"/>
                      <a:gd name="T3" fmla="*/ 77 h 310"/>
                      <a:gd name="T4" fmla="*/ 49 w 1714"/>
                      <a:gd name="T5" fmla="*/ 69 h 310"/>
                      <a:gd name="T6" fmla="*/ 49 w 1714"/>
                      <a:gd name="T7" fmla="*/ 289 h 310"/>
                      <a:gd name="T8" fmla="*/ 50 w 1714"/>
                      <a:gd name="T9" fmla="*/ 166 h 310"/>
                      <a:gd name="T10" fmla="*/ 53 w 1714"/>
                      <a:gd name="T11" fmla="*/ 187 h 310"/>
                      <a:gd name="T12" fmla="*/ 51 w 1714"/>
                      <a:gd name="T13" fmla="*/ 211 h 310"/>
                      <a:gd name="T14" fmla="*/ 51 w 1714"/>
                      <a:gd name="T15" fmla="*/ 208 h 310"/>
                      <a:gd name="T16" fmla="*/ 51 w 1714"/>
                      <a:gd name="T17" fmla="*/ 286 h 310"/>
                      <a:gd name="T18" fmla="*/ 49 w 1714"/>
                      <a:gd name="T19" fmla="*/ 294 h 310"/>
                      <a:gd name="T20" fmla="*/ 37 w 1714"/>
                      <a:gd name="T21" fmla="*/ 293 h 310"/>
                      <a:gd name="T22" fmla="*/ 40 w 1714"/>
                      <a:gd name="T23" fmla="*/ 282 h 310"/>
                      <a:gd name="T24" fmla="*/ 47 w 1714"/>
                      <a:gd name="T25" fmla="*/ 276 h 310"/>
                      <a:gd name="T26" fmla="*/ 39 w 1714"/>
                      <a:gd name="T27" fmla="*/ 277 h 310"/>
                      <a:gd name="T28" fmla="*/ 38 w 1714"/>
                      <a:gd name="T29" fmla="*/ 267 h 310"/>
                      <a:gd name="T30" fmla="*/ 47 w 1714"/>
                      <a:gd name="T31" fmla="*/ 257 h 310"/>
                      <a:gd name="T32" fmla="*/ 48 w 1714"/>
                      <a:gd name="T33" fmla="*/ 144 h 310"/>
                      <a:gd name="T34" fmla="*/ 49 w 1714"/>
                      <a:gd name="T35" fmla="*/ 80 h 310"/>
                      <a:gd name="T36" fmla="*/ 39 w 1714"/>
                      <a:gd name="T37" fmla="*/ 85 h 310"/>
                      <a:gd name="T38" fmla="*/ 36 w 1714"/>
                      <a:gd name="T39" fmla="*/ 224 h 310"/>
                      <a:gd name="T40" fmla="*/ 35 w 1714"/>
                      <a:gd name="T41" fmla="*/ 291 h 310"/>
                      <a:gd name="T42" fmla="*/ 31 w 1714"/>
                      <a:gd name="T43" fmla="*/ 232 h 310"/>
                      <a:gd name="T44" fmla="*/ 33 w 1714"/>
                      <a:gd name="T45" fmla="*/ 225 h 310"/>
                      <a:gd name="T46" fmla="*/ 35 w 1714"/>
                      <a:gd name="T47" fmla="*/ 221 h 310"/>
                      <a:gd name="T48" fmla="*/ 36 w 1714"/>
                      <a:gd name="T49" fmla="*/ 155 h 310"/>
                      <a:gd name="T50" fmla="*/ 33 w 1714"/>
                      <a:gd name="T51" fmla="*/ 84 h 310"/>
                      <a:gd name="T52" fmla="*/ 27 w 1714"/>
                      <a:gd name="T53" fmla="*/ 88 h 310"/>
                      <a:gd name="T54" fmla="*/ 22 w 1714"/>
                      <a:gd name="T55" fmla="*/ 267 h 310"/>
                      <a:gd name="T56" fmla="*/ 26 w 1714"/>
                      <a:gd name="T57" fmla="*/ 273 h 310"/>
                      <a:gd name="T58" fmla="*/ 26 w 1714"/>
                      <a:gd name="T59" fmla="*/ 260 h 310"/>
                      <a:gd name="T60" fmla="*/ 24 w 1714"/>
                      <a:gd name="T61" fmla="*/ 247 h 310"/>
                      <a:gd name="T62" fmla="*/ 30 w 1714"/>
                      <a:gd name="T63" fmla="*/ 267 h 310"/>
                      <a:gd name="T64" fmla="*/ 35 w 1714"/>
                      <a:gd name="T65" fmla="*/ 276 h 310"/>
                      <a:gd name="T66" fmla="*/ 31 w 1714"/>
                      <a:gd name="T67" fmla="*/ 287 h 310"/>
                      <a:gd name="T68" fmla="*/ 21 w 1714"/>
                      <a:gd name="T69" fmla="*/ 294 h 310"/>
                      <a:gd name="T70" fmla="*/ 25 w 1714"/>
                      <a:gd name="T71" fmla="*/ 104 h 310"/>
                      <a:gd name="T72" fmla="*/ 27 w 1714"/>
                      <a:gd name="T73" fmla="*/ 80 h 310"/>
                      <a:gd name="T74" fmla="*/ 25 w 1714"/>
                      <a:gd name="T75" fmla="*/ 25 h 310"/>
                      <a:gd name="T76" fmla="*/ 18 w 1714"/>
                      <a:gd name="T77" fmla="*/ 28 h 310"/>
                      <a:gd name="T78" fmla="*/ 13 w 1714"/>
                      <a:gd name="T79" fmla="*/ 72 h 310"/>
                      <a:gd name="T80" fmla="*/ 12 w 1714"/>
                      <a:gd name="T81" fmla="*/ 160 h 310"/>
                      <a:gd name="T82" fmla="*/ 9 w 1714"/>
                      <a:gd name="T83" fmla="*/ 266 h 310"/>
                      <a:gd name="T84" fmla="*/ 10 w 1714"/>
                      <a:gd name="T85" fmla="*/ 239 h 310"/>
                      <a:gd name="T86" fmla="*/ 14 w 1714"/>
                      <a:gd name="T87" fmla="*/ 199 h 310"/>
                      <a:gd name="T88" fmla="*/ 18 w 1714"/>
                      <a:gd name="T89" fmla="*/ 202 h 310"/>
                      <a:gd name="T90" fmla="*/ 12 w 1714"/>
                      <a:gd name="T91" fmla="*/ 226 h 310"/>
                      <a:gd name="T92" fmla="*/ 13 w 1714"/>
                      <a:gd name="T93" fmla="*/ 258 h 310"/>
                      <a:gd name="T94" fmla="*/ 18 w 1714"/>
                      <a:gd name="T95" fmla="*/ 243 h 310"/>
                      <a:gd name="T96" fmla="*/ 18 w 1714"/>
                      <a:gd name="T97" fmla="*/ 247 h 310"/>
                      <a:gd name="T98" fmla="*/ 15 w 1714"/>
                      <a:gd name="T99" fmla="*/ 264 h 310"/>
                      <a:gd name="T100" fmla="*/ 11 w 1714"/>
                      <a:gd name="T101" fmla="*/ 279 h 310"/>
                      <a:gd name="T102" fmla="*/ 13 w 1714"/>
                      <a:gd name="T103" fmla="*/ 268 h 310"/>
                      <a:gd name="T104" fmla="*/ 10 w 1714"/>
                      <a:gd name="T105" fmla="*/ 269 h 310"/>
                      <a:gd name="T106" fmla="*/ 7 w 1714"/>
                      <a:gd name="T107" fmla="*/ 267 h 310"/>
                      <a:gd name="T108" fmla="*/ 3 w 1714"/>
                      <a:gd name="T109" fmla="*/ 244 h 310"/>
                      <a:gd name="T110" fmla="*/ 2 w 1714"/>
                      <a:gd name="T111" fmla="*/ 226 h 310"/>
                      <a:gd name="T112" fmla="*/ 9 w 1714"/>
                      <a:gd name="T113" fmla="*/ 240 h 310"/>
                      <a:gd name="T114" fmla="*/ 9 w 1714"/>
                      <a:gd name="T115" fmla="*/ 160 h 310"/>
                      <a:gd name="T116" fmla="*/ 11 w 1714"/>
                      <a:gd name="T117" fmla="*/ 177 h 310"/>
                      <a:gd name="T118" fmla="*/ 10 w 1714"/>
                      <a:gd name="T119" fmla="*/ 75 h 310"/>
                      <a:gd name="T120" fmla="*/ 12 w 1714"/>
                      <a:gd name="T121" fmla="*/ 77 h 310"/>
                      <a:gd name="T122" fmla="*/ 22 w 1714"/>
                      <a:gd name="T123" fmla="*/ 0 h 310"/>
                      <a:gd name="T124" fmla="*/ 27 w 1714"/>
                      <a:gd name="T125" fmla="*/ 51 h 31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14"/>
                      <a:gd name="T190" fmla="*/ 0 h 310"/>
                      <a:gd name="T191" fmla="*/ 1714 w 1714"/>
                      <a:gd name="T192" fmla="*/ 310 h 31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14" h="310">
                        <a:moveTo>
                          <a:pt x="897" y="63"/>
                        </a:moveTo>
                        <a:lnTo>
                          <a:pt x="916" y="63"/>
                        </a:lnTo>
                        <a:lnTo>
                          <a:pt x="934" y="63"/>
                        </a:lnTo>
                        <a:lnTo>
                          <a:pt x="954" y="64"/>
                        </a:lnTo>
                        <a:lnTo>
                          <a:pt x="973" y="64"/>
                        </a:lnTo>
                        <a:lnTo>
                          <a:pt x="991" y="66"/>
                        </a:lnTo>
                        <a:lnTo>
                          <a:pt x="1011" y="68"/>
                        </a:lnTo>
                        <a:lnTo>
                          <a:pt x="1028" y="70"/>
                        </a:lnTo>
                        <a:lnTo>
                          <a:pt x="1045" y="74"/>
                        </a:lnTo>
                        <a:lnTo>
                          <a:pt x="1049" y="75"/>
                        </a:lnTo>
                        <a:lnTo>
                          <a:pt x="1057" y="77"/>
                        </a:lnTo>
                        <a:lnTo>
                          <a:pt x="1070" y="79"/>
                        </a:lnTo>
                        <a:lnTo>
                          <a:pt x="1085" y="81"/>
                        </a:lnTo>
                        <a:lnTo>
                          <a:pt x="1101" y="83"/>
                        </a:lnTo>
                        <a:lnTo>
                          <a:pt x="1118" y="86"/>
                        </a:lnTo>
                        <a:lnTo>
                          <a:pt x="1133" y="88"/>
                        </a:lnTo>
                        <a:lnTo>
                          <a:pt x="1146" y="89"/>
                        </a:lnTo>
                        <a:lnTo>
                          <a:pt x="1154" y="86"/>
                        </a:lnTo>
                        <a:lnTo>
                          <a:pt x="1164" y="84"/>
                        </a:lnTo>
                        <a:lnTo>
                          <a:pt x="1174" y="81"/>
                        </a:lnTo>
                        <a:lnTo>
                          <a:pt x="1182" y="79"/>
                        </a:lnTo>
                        <a:lnTo>
                          <a:pt x="1192" y="77"/>
                        </a:lnTo>
                        <a:lnTo>
                          <a:pt x="1202" y="74"/>
                        </a:lnTo>
                        <a:lnTo>
                          <a:pt x="1210" y="71"/>
                        </a:lnTo>
                        <a:lnTo>
                          <a:pt x="1219" y="67"/>
                        </a:lnTo>
                        <a:lnTo>
                          <a:pt x="1379" y="66"/>
                        </a:lnTo>
                        <a:lnTo>
                          <a:pt x="1401" y="63"/>
                        </a:lnTo>
                        <a:lnTo>
                          <a:pt x="1426" y="60"/>
                        </a:lnTo>
                        <a:lnTo>
                          <a:pt x="1453" y="56"/>
                        </a:lnTo>
                        <a:lnTo>
                          <a:pt x="1478" y="55"/>
                        </a:lnTo>
                        <a:lnTo>
                          <a:pt x="1503" y="56"/>
                        </a:lnTo>
                        <a:lnTo>
                          <a:pt x="1529" y="61"/>
                        </a:lnTo>
                        <a:lnTo>
                          <a:pt x="1550" y="69"/>
                        </a:lnTo>
                        <a:lnTo>
                          <a:pt x="1568" y="81"/>
                        </a:lnTo>
                        <a:lnTo>
                          <a:pt x="1573" y="82"/>
                        </a:lnTo>
                        <a:lnTo>
                          <a:pt x="1578" y="86"/>
                        </a:lnTo>
                        <a:lnTo>
                          <a:pt x="1579" y="90"/>
                        </a:lnTo>
                        <a:lnTo>
                          <a:pt x="1580" y="95"/>
                        </a:lnTo>
                        <a:lnTo>
                          <a:pt x="1557" y="204"/>
                        </a:lnTo>
                        <a:lnTo>
                          <a:pt x="1555" y="225"/>
                        </a:lnTo>
                        <a:lnTo>
                          <a:pt x="1552" y="246"/>
                        </a:lnTo>
                        <a:lnTo>
                          <a:pt x="1551" y="267"/>
                        </a:lnTo>
                        <a:lnTo>
                          <a:pt x="1557" y="288"/>
                        </a:lnTo>
                        <a:lnTo>
                          <a:pt x="1558" y="289"/>
                        </a:lnTo>
                        <a:lnTo>
                          <a:pt x="1559" y="289"/>
                        </a:lnTo>
                        <a:lnTo>
                          <a:pt x="1562" y="289"/>
                        </a:lnTo>
                        <a:lnTo>
                          <a:pt x="1564" y="289"/>
                        </a:lnTo>
                        <a:lnTo>
                          <a:pt x="1564" y="267"/>
                        </a:lnTo>
                        <a:lnTo>
                          <a:pt x="1566" y="230"/>
                        </a:lnTo>
                        <a:lnTo>
                          <a:pt x="1568" y="194"/>
                        </a:lnTo>
                        <a:lnTo>
                          <a:pt x="1568" y="178"/>
                        </a:lnTo>
                        <a:lnTo>
                          <a:pt x="1569" y="175"/>
                        </a:lnTo>
                        <a:lnTo>
                          <a:pt x="1569" y="172"/>
                        </a:lnTo>
                        <a:lnTo>
                          <a:pt x="1572" y="169"/>
                        </a:lnTo>
                        <a:lnTo>
                          <a:pt x="1575" y="166"/>
                        </a:lnTo>
                        <a:lnTo>
                          <a:pt x="1590" y="172"/>
                        </a:lnTo>
                        <a:lnTo>
                          <a:pt x="1610" y="175"/>
                        </a:lnTo>
                        <a:lnTo>
                          <a:pt x="1632" y="176"/>
                        </a:lnTo>
                        <a:lnTo>
                          <a:pt x="1656" y="176"/>
                        </a:lnTo>
                        <a:lnTo>
                          <a:pt x="1677" y="176"/>
                        </a:lnTo>
                        <a:lnTo>
                          <a:pt x="1695" y="175"/>
                        </a:lnTo>
                        <a:lnTo>
                          <a:pt x="1708" y="175"/>
                        </a:lnTo>
                        <a:lnTo>
                          <a:pt x="1714" y="175"/>
                        </a:lnTo>
                        <a:lnTo>
                          <a:pt x="1710" y="181"/>
                        </a:lnTo>
                        <a:lnTo>
                          <a:pt x="1697" y="184"/>
                        </a:lnTo>
                        <a:lnTo>
                          <a:pt x="1680" y="187"/>
                        </a:lnTo>
                        <a:lnTo>
                          <a:pt x="1659" y="187"/>
                        </a:lnTo>
                        <a:lnTo>
                          <a:pt x="1637" y="187"/>
                        </a:lnTo>
                        <a:lnTo>
                          <a:pt x="1616" y="187"/>
                        </a:lnTo>
                        <a:lnTo>
                          <a:pt x="1597" y="186"/>
                        </a:lnTo>
                        <a:lnTo>
                          <a:pt x="1583" y="185"/>
                        </a:lnTo>
                        <a:lnTo>
                          <a:pt x="1589" y="190"/>
                        </a:lnTo>
                        <a:lnTo>
                          <a:pt x="1597" y="194"/>
                        </a:lnTo>
                        <a:lnTo>
                          <a:pt x="1606" y="198"/>
                        </a:lnTo>
                        <a:lnTo>
                          <a:pt x="1616" y="202"/>
                        </a:lnTo>
                        <a:lnTo>
                          <a:pt x="1623" y="206"/>
                        </a:lnTo>
                        <a:lnTo>
                          <a:pt x="1628" y="211"/>
                        </a:lnTo>
                        <a:lnTo>
                          <a:pt x="1631" y="217"/>
                        </a:lnTo>
                        <a:lnTo>
                          <a:pt x="1630" y="226"/>
                        </a:lnTo>
                        <a:lnTo>
                          <a:pt x="1623" y="227"/>
                        </a:lnTo>
                        <a:lnTo>
                          <a:pt x="1616" y="228"/>
                        </a:lnTo>
                        <a:lnTo>
                          <a:pt x="1610" y="227"/>
                        </a:lnTo>
                        <a:lnTo>
                          <a:pt x="1606" y="224"/>
                        </a:lnTo>
                        <a:lnTo>
                          <a:pt x="1606" y="220"/>
                        </a:lnTo>
                        <a:lnTo>
                          <a:pt x="1609" y="217"/>
                        </a:lnTo>
                        <a:lnTo>
                          <a:pt x="1610" y="216"/>
                        </a:lnTo>
                        <a:lnTo>
                          <a:pt x="1614" y="214"/>
                        </a:lnTo>
                        <a:lnTo>
                          <a:pt x="1607" y="208"/>
                        </a:lnTo>
                        <a:lnTo>
                          <a:pt x="1597" y="204"/>
                        </a:lnTo>
                        <a:lnTo>
                          <a:pt x="1587" y="200"/>
                        </a:lnTo>
                        <a:lnTo>
                          <a:pt x="1579" y="196"/>
                        </a:lnTo>
                        <a:lnTo>
                          <a:pt x="1576" y="200"/>
                        </a:lnTo>
                        <a:lnTo>
                          <a:pt x="1572" y="269"/>
                        </a:lnTo>
                        <a:lnTo>
                          <a:pt x="1576" y="285"/>
                        </a:lnTo>
                        <a:lnTo>
                          <a:pt x="1585" y="286"/>
                        </a:lnTo>
                        <a:lnTo>
                          <a:pt x="1594" y="286"/>
                        </a:lnTo>
                        <a:lnTo>
                          <a:pt x="1604" y="286"/>
                        </a:lnTo>
                        <a:lnTo>
                          <a:pt x="1614" y="286"/>
                        </a:lnTo>
                        <a:lnTo>
                          <a:pt x="1623" y="286"/>
                        </a:lnTo>
                        <a:lnTo>
                          <a:pt x="1632" y="286"/>
                        </a:lnTo>
                        <a:lnTo>
                          <a:pt x="1642" y="286"/>
                        </a:lnTo>
                        <a:lnTo>
                          <a:pt x="1652" y="286"/>
                        </a:lnTo>
                        <a:lnTo>
                          <a:pt x="1653" y="287"/>
                        </a:lnTo>
                        <a:lnTo>
                          <a:pt x="1655" y="288"/>
                        </a:lnTo>
                        <a:lnTo>
                          <a:pt x="1656" y="290"/>
                        </a:lnTo>
                        <a:lnTo>
                          <a:pt x="1656" y="291"/>
                        </a:lnTo>
                        <a:lnTo>
                          <a:pt x="1646" y="292"/>
                        </a:lnTo>
                        <a:lnTo>
                          <a:pt x="1628" y="293"/>
                        </a:lnTo>
                        <a:lnTo>
                          <a:pt x="1602" y="293"/>
                        </a:lnTo>
                        <a:lnTo>
                          <a:pt x="1568" y="294"/>
                        </a:lnTo>
                        <a:lnTo>
                          <a:pt x="1530" y="294"/>
                        </a:lnTo>
                        <a:lnTo>
                          <a:pt x="1488" y="294"/>
                        </a:lnTo>
                        <a:lnTo>
                          <a:pt x="1443" y="294"/>
                        </a:lnTo>
                        <a:lnTo>
                          <a:pt x="1398" y="294"/>
                        </a:lnTo>
                        <a:lnTo>
                          <a:pt x="1352" y="294"/>
                        </a:lnTo>
                        <a:lnTo>
                          <a:pt x="1308" y="294"/>
                        </a:lnTo>
                        <a:lnTo>
                          <a:pt x="1268" y="294"/>
                        </a:lnTo>
                        <a:lnTo>
                          <a:pt x="1231" y="294"/>
                        </a:lnTo>
                        <a:lnTo>
                          <a:pt x="1200" y="293"/>
                        </a:lnTo>
                        <a:lnTo>
                          <a:pt x="1178" y="293"/>
                        </a:lnTo>
                        <a:lnTo>
                          <a:pt x="1163" y="293"/>
                        </a:lnTo>
                        <a:lnTo>
                          <a:pt x="1157" y="293"/>
                        </a:lnTo>
                        <a:lnTo>
                          <a:pt x="1154" y="290"/>
                        </a:lnTo>
                        <a:lnTo>
                          <a:pt x="1151" y="287"/>
                        </a:lnTo>
                        <a:lnTo>
                          <a:pt x="1148" y="284"/>
                        </a:lnTo>
                        <a:lnTo>
                          <a:pt x="1147" y="282"/>
                        </a:lnTo>
                        <a:lnTo>
                          <a:pt x="1151" y="282"/>
                        </a:lnTo>
                        <a:lnTo>
                          <a:pt x="1163" y="282"/>
                        </a:lnTo>
                        <a:lnTo>
                          <a:pt x="1181" y="282"/>
                        </a:lnTo>
                        <a:lnTo>
                          <a:pt x="1205" y="282"/>
                        </a:lnTo>
                        <a:lnTo>
                          <a:pt x="1231" y="282"/>
                        </a:lnTo>
                        <a:lnTo>
                          <a:pt x="1262" y="282"/>
                        </a:lnTo>
                        <a:lnTo>
                          <a:pt x="1296" y="282"/>
                        </a:lnTo>
                        <a:lnTo>
                          <a:pt x="1329" y="282"/>
                        </a:lnTo>
                        <a:lnTo>
                          <a:pt x="1363" y="282"/>
                        </a:lnTo>
                        <a:lnTo>
                          <a:pt x="1397" y="282"/>
                        </a:lnTo>
                        <a:lnTo>
                          <a:pt x="1428" y="282"/>
                        </a:lnTo>
                        <a:lnTo>
                          <a:pt x="1454" y="282"/>
                        </a:lnTo>
                        <a:lnTo>
                          <a:pt x="1478" y="282"/>
                        </a:lnTo>
                        <a:lnTo>
                          <a:pt x="1496" y="282"/>
                        </a:lnTo>
                        <a:lnTo>
                          <a:pt x="1508" y="282"/>
                        </a:lnTo>
                        <a:lnTo>
                          <a:pt x="1512" y="282"/>
                        </a:lnTo>
                        <a:lnTo>
                          <a:pt x="1491" y="276"/>
                        </a:lnTo>
                        <a:lnTo>
                          <a:pt x="1468" y="272"/>
                        </a:lnTo>
                        <a:lnTo>
                          <a:pt x="1444" y="269"/>
                        </a:lnTo>
                        <a:lnTo>
                          <a:pt x="1421" y="268"/>
                        </a:lnTo>
                        <a:lnTo>
                          <a:pt x="1395" y="268"/>
                        </a:lnTo>
                        <a:lnTo>
                          <a:pt x="1371" y="269"/>
                        </a:lnTo>
                        <a:lnTo>
                          <a:pt x="1348" y="272"/>
                        </a:lnTo>
                        <a:lnTo>
                          <a:pt x="1325" y="276"/>
                        </a:lnTo>
                        <a:lnTo>
                          <a:pt x="1301" y="276"/>
                        </a:lnTo>
                        <a:lnTo>
                          <a:pt x="1279" y="276"/>
                        </a:lnTo>
                        <a:lnTo>
                          <a:pt x="1255" y="277"/>
                        </a:lnTo>
                        <a:lnTo>
                          <a:pt x="1233" y="277"/>
                        </a:lnTo>
                        <a:lnTo>
                          <a:pt x="1210" y="276"/>
                        </a:lnTo>
                        <a:lnTo>
                          <a:pt x="1188" y="275"/>
                        </a:lnTo>
                        <a:lnTo>
                          <a:pt x="1165" y="272"/>
                        </a:lnTo>
                        <a:lnTo>
                          <a:pt x="1144" y="269"/>
                        </a:lnTo>
                        <a:lnTo>
                          <a:pt x="1141" y="267"/>
                        </a:lnTo>
                        <a:lnTo>
                          <a:pt x="1140" y="264"/>
                        </a:lnTo>
                        <a:lnTo>
                          <a:pt x="1140" y="262"/>
                        </a:lnTo>
                        <a:lnTo>
                          <a:pt x="1140" y="259"/>
                        </a:lnTo>
                        <a:lnTo>
                          <a:pt x="1163" y="263"/>
                        </a:lnTo>
                        <a:lnTo>
                          <a:pt x="1185" y="266"/>
                        </a:lnTo>
                        <a:lnTo>
                          <a:pt x="1207" y="267"/>
                        </a:lnTo>
                        <a:lnTo>
                          <a:pt x="1231" y="268"/>
                        </a:lnTo>
                        <a:lnTo>
                          <a:pt x="1255" y="268"/>
                        </a:lnTo>
                        <a:lnTo>
                          <a:pt x="1279" y="267"/>
                        </a:lnTo>
                        <a:lnTo>
                          <a:pt x="1303" y="265"/>
                        </a:lnTo>
                        <a:lnTo>
                          <a:pt x="1325" y="262"/>
                        </a:lnTo>
                        <a:lnTo>
                          <a:pt x="1350" y="258"/>
                        </a:lnTo>
                        <a:lnTo>
                          <a:pt x="1376" y="255"/>
                        </a:lnTo>
                        <a:lnTo>
                          <a:pt x="1401" y="253"/>
                        </a:lnTo>
                        <a:lnTo>
                          <a:pt x="1426" y="252"/>
                        </a:lnTo>
                        <a:lnTo>
                          <a:pt x="1451" y="254"/>
                        </a:lnTo>
                        <a:lnTo>
                          <a:pt x="1477" y="257"/>
                        </a:lnTo>
                        <a:lnTo>
                          <a:pt x="1501" y="262"/>
                        </a:lnTo>
                        <a:lnTo>
                          <a:pt x="1524" y="269"/>
                        </a:lnTo>
                        <a:lnTo>
                          <a:pt x="1529" y="245"/>
                        </a:lnTo>
                        <a:lnTo>
                          <a:pt x="1536" y="220"/>
                        </a:lnTo>
                        <a:lnTo>
                          <a:pt x="1540" y="196"/>
                        </a:lnTo>
                        <a:lnTo>
                          <a:pt x="1533" y="172"/>
                        </a:lnTo>
                        <a:lnTo>
                          <a:pt x="1529" y="163"/>
                        </a:lnTo>
                        <a:lnTo>
                          <a:pt x="1522" y="156"/>
                        </a:lnTo>
                        <a:lnTo>
                          <a:pt x="1513" y="150"/>
                        </a:lnTo>
                        <a:lnTo>
                          <a:pt x="1510" y="142"/>
                        </a:lnTo>
                        <a:lnTo>
                          <a:pt x="1524" y="144"/>
                        </a:lnTo>
                        <a:lnTo>
                          <a:pt x="1537" y="154"/>
                        </a:lnTo>
                        <a:lnTo>
                          <a:pt x="1545" y="167"/>
                        </a:lnTo>
                        <a:lnTo>
                          <a:pt x="1551" y="175"/>
                        </a:lnTo>
                        <a:lnTo>
                          <a:pt x="1571" y="105"/>
                        </a:lnTo>
                        <a:lnTo>
                          <a:pt x="1573" y="97"/>
                        </a:lnTo>
                        <a:lnTo>
                          <a:pt x="1572" y="92"/>
                        </a:lnTo>
                        <a:lnTo>
                          <a:pt x="1568" y="89"/>
                        </a:lnTo>
                        <a:lnTo>
                          <a:pt x="1562" y="86"/>
                        </a:lnTo>
                        <a:lnTo>
                          <a:pt x="1555" y="85"/>
                        </a:lnTo>
                        <a:lnTo>
                          <a:pt x="1547" y="83"/>
                        </a:lnTo>
                        <a:lnTo>
                          <a:pt x="1540" y="80"/>
                        </a:lnTo>
                        <a:lnTo>
                          <a:pt x="1534" y="76"/>
                        </a:lnTo>
                        <a:lnTo>
                          <a:pt x="1529" y="74"/>
                        </a:lnTo>
                        <a:lnTo>
                          <a:pt x="1523" y="73"/>
                        </a:lnTo>
                        <a:lnTo>
                          <a:pt x="1517" y="72"/>
                        </a:lnTo>
                        <a:lnTo>
                          <a:pt x="1512" y="71"/>
                        </a:lnTo>
                        <a:lnTo>
                          <a:pt x="1505" y="71"/>
                        </a:lnTo>
                        <a:lnTo>
                          <a:pt x="1499" y="70"/>
                        </a:lnTo>
                        <a:lnTo>
                          <a:pt x="1492" y="70"/>
                        </a:lnTo>
                        <a:lnTo>
                          <a:pt x="1487" y="70"/>
                        </a:lnTo>
                        <a:lnTo>
                          <a:pt x="1366" y="85"/>
                        </a:lnTo>
                        <a:lnTo>
                          <a:pt x="1248" y="85"/>
                        </a:lnTo>
                        <a:lnTo>
                          <a:pt x="1234" y="85"/>
                        </a:lnTo>
                        <a:lnTo>
                          <a:pt x="1220" y="86"/>
                        </a:lnTo>
                        <a:lnTo>
                          <a:pt x="1206" y="88"/>
                        </a:lnTo>
                        <a:lnTo>
                          <a:pt x="1193" y="90"/>
                        </a:lnTo>
                        <a:lnTo>
                          <a:pt x="1181" y="95"/>
                        </a:lnTo>
                        <a:lnTo>
                          <a:pt x="1170" y="100"/>
                        </a:lnTo>
                        <a:lnTo>
                          <a:pt x="1161" y="108"/>
                        </a:lnTo>
                        <a:lnTo>
                          <a:pt x="1154" y="118"/>
                        </a:lnTo>
                        <a:lnTo>
                          <a:pt x="1147" y="153"/>
                        </a:lnTo>
                        <a:lnTo>
                          <a:pt x="1137" y="188"/>
                        </a:lnTo>
                        <a:lnTo>
                          <a:pt x="1127" y="224"/>
                        </a:lnTo>
                        <a:lnTo>
                          <a:pt x="1125" y="260"/>
                        </a:lnTo>
                        <a:lnTo>
                          <a:pt x="1127" y="274"/>
                        </a:lnTo>
                        <a:lnTo>
                          <a:pt x="1134" y="290"/>
                        </a:lnTo>
                        <a:lnTo>
                          <a:pt x="1136" y="302"/>
                        </a:lnTo>
                        <a:lnTo>
                          <a:pt x="1122" y="310"/>
                        </a:lnTo>
                        <a:lnTo>
                          <a:pt x="1113" y="306"/>
                        </a:lnTo>
                        <a:lnTo>
                          <a:pt x="1105" y="297"/>
                        </a:lnTo>
                        <a:lnTo>
                          <a:pt x="1099" y="289"/>
                        </a:lnTo>
                        <a:lnTo>
                          <a:pt x="1098" y="285"/>
                        </a:lnTo>
                        <a:lnTo>
                          <a:pt x="1106" y="286"/>
                        </a:lnTo>
                        <a:lnTo>
                          <a:pt x="1109" y="291"/>
                        </a:lnTo>
                        <a:lnTo>
                          <a:pt x="1112" y="296"/>
                        </a:lnTo>
                        <a:lnTo>
                          <a:pt x="1120" y="298"/>
                        </a:lnTo>
                        <a:lnTo>
                          <a:pt x="1116" y="284"/>
                        </a:lnTo>
                        <a:lnTo>
                          <a:pt x="1113" y="268"/>
                        </a:lnTo>
                        <a:lnTo>
                          <a:pt x="1109" y="253"/>
                        </a:lnTo>
                        <a:lnTo>
                          <a:pt x="1104" y="238"/>
                        </a:lnTo>
                        <a:lnTo>
                          <a:pt x="1087" y="236"/>
                        </a:lnTo>
                        <a:lnTo>
                          <a:pt x="1067" y="235"/>
                        </a:lnTo>
                        <a:lnTo>
                          <a:pt x="1045" y="234"/>
                        </a:lnTo>
                        <a:lnTo>
                          <a:pt x="1022" y="233"/>
                        </a:lnTo>
                        <a:lnTo>
                          <a:pt x="1003" y="232"/>
                        </a:lnTo>
                        <a:lnTo>
                          <a:pt x="986" y="231"/>
                        </a:lnTo>
                        <a:lnTo>
                          <a:pt x="975" y="229"/>
                        </a:lnTo>
                        <a:lnTo>
                          <a:pt x="972" y="228"/>
                        </a:lnTo>
                        <a:lnTo>
                          <a:pt x="979" y="225"/>
                        </a:lnTo>
                        <a:lnTo>
                          <a:pt x="987" y="222"/>
                        </a:lnTo>
                        <a:lnTo>
                          <a:pt x="996" y="221"/>
                        </a:lnTo>
                        <a:lnTo>
                          <a:pt x="1005" y="221"/>
                        </a:lnTo>
                        <a:lnTo>
                          <a:pt x="1014" y="221"/>
                        </a:lnTo>
                        <a:lnTo>
                          <a:pt x="1024" y="222"/>
                        </a:lnTo>
                        <a:lnTo>
                          <a:pt x="1032" y="224"/>
                        </a:lnTo>
                        <a:lnTo>
                          <a:pt x="1041" y="225"/>
                        </a:lnTo>
                        <a:lnTo>
                          <a:pt x="1048" y="226"/>
                        </a:lnTo>
                        <a:lnTo>
                          <a:pt x="1056" y="226"/>
                        </a:lnTo>
                        <a:lnTo>
                          <a:pt x="1064" y="226"/>
                        </a:lnTo>
                        <a:lnTo>
                          <a:pt x="1071" y="226"/>
                        </a:lnTo>
                        <a:lnTo>
                          <a:pt x="1080" y="226"/>
                        </a:lnTo>
                        <a:lnTo>
                          <a:pt x="1088" y="227"/>
                        </a:lnTo>
                        <a:lnTo>
                          <a:pt x="1095" y="228"/>
                        </a:lnTo>
                        <a:lnTo>
                          <a:pt x="1102" y="229"/>
                        </a:lnTo>
                        <a:lnTo>
                          <a:pt x="1105" y="227"/>
                        </a:lnTo>
                        <a:lnTo>
                          <a:pt x="1105" y="224"/>
                        </a:lnTo>
                        <a:lnTo>
                          <a:pt x="1105" y="221"/>
                        </a:lnTo>
                        <a:lnTo>
                          <a:pt x="1104" y="219"/>
                        </a:lnTo>
                        <a:lnTo>
                          <a:pt x="1098" y="213"/>
                        </a:lnTo>
                        <a:lnTo>
                          <a:pt x="1091" y="207"/>
                        </a:lnTo>
                        <a:lnTo>
                          <a:pt x="1084" y="202"/>
                        </a:lnTo>
                        <a:lnTo>
                          <a:pt x="1080" y="196"/>
                        </a:lnTo>
                        <a:lnTo>
                          <a:pt x="1088" y="198"/>
                        </a:lnTo>
                        <a:lnTo>
                          <a:pt x="1095" y="201"/>
                        </a:lnTo>
                        <a:lnTo>
                          <a:pt x="1102" y="205"/>
                        </a:lnTo>
                        <a:lnTo>
                          <a:pt x="1108" y="209"/>
                        </a:lnTo>
                        <a:lnTo>
                          <a:pt x="1119" y="183"/>
                        </a:lnTo>
                        <a:lnTo>
                          <a:pt x="1129" y="155"/>
                        </a:lnTo>
                        <a:lnTo>
                          <a:pt x="1136" y="128"/>
                        </a:lnTo>
                        <a:lnTo>
                          <a:pt x="1140" y="99"/>
                        </a:lnTo>
                        <a:lnTo>
                          <a:pt x="1132" y="98"/>
                        </a:lnTo>
                        <a:lnTo>
                          <a:pt x="1123" y="97"/>
                        </a:lnTo>
                        <a:lnTo>
                          <a:pt x="1115" y="96"/>
                        </a:lnTo>
                        <a:lnTo>
                          <a:pt x="1105" y="95"/>
                        </a:lnTo>
                        <a:lnTo>
                          <a:pt x="1090" y="92"/>
                        </a:lnTo>
                        <a:lnTo>
                          <a:pt x="1076" y="90"/>
                        </a:lnTo>
                        <a:lnTo>
                          <a:pt x="1060" y="88"/>
                        </a:lnTo>
                        <a:lnTo>
                          <a:pt x="1045" y="86"/>
                        </a:lnTo>
                        <a:lnTo>
                          <a:pt x="1029" y="84"/>
                        </a:lnTo>
                        <a:lnTo>
                          <a:pt x="1014" y="82"/>
                        </a:lnTo>
                        <a:lnTo>
                          <a:pt x="998" y="81"/>
                        </a:lnTo>
                        <a:lnTo>
                          <a:pt x="983" y="80"/>
                        </a:lnTo>
                        <a:lnTo>
                          <a:pt x="968" y="80"/>
                        </a:lnTo>
                        <a:lnTo>
                          <a:pt x="951" y="79"/>
                        </a:lnTo>
                        <a:lnTo>
                          <a:pt x="935" y="80"/>
                        </a:lnTo>
                        <a:lnTo>
                          <a:pt x="920" y="80"/>
                        </a:lnTo>
                        <a:lnTo>
                          <a:pt x="904" y="82"/>
                        </a:lnTo>
                        <a:lnTo>
                          <a:pt x="889" y="83"/>
                        </a:lnTo>
                        <a:lnTo>
                          <a:pt x="874" y="85"/>
                        </a:lnTo>
                        <a:lnTo>
                          <a:pt x="858" y="88"/>
                        </a:lnTo>
                        <a:lnTo>
                          <a:pt x="749" y="157"/>
                        </a:lnTo>
                        <a:lnTo>
                          <a:pt x="733" y="172"/>
                        </a:lnTo>
                        <a:lnTo>
                          <a:pt x="718" y="186"/>
                        </a:lnTo>
                        <a:lnTo>
                          <a:pt x="701" y="200"/>
                        </a:lnTo>
                        <a:lnTo>
                          <a:pt x="687" y="214"/>
                        </a:lnTo>
                        <a:lnTo>
                          <a:pt x="676" y="230"/>
                        </a:lnTo>
                        <a:lnTo>
                          <a:pt x="667" y="246"/>
                        </a:lnTo>
                        <a:lnTo>
                          <a:pt x="665" y="263"/>
                        </a:lnTo>
                        <a:lnTo>
                          <a:pt x="666" y="282"/>
                        </a:lnTo>
                        <a:lnTo>
                          <a:pt x="670" y="274"/>
                        </a:lnTo>
                        <a:lnTo>
                          <a:pt x="673" y="267"/>
                        </a:lnTo>
                        <a:lnTo>
                          <a:pt x="677" y="260"/>
                        </a:lnTo>
                        <a:lnTo>
                          <a:pt x="686" y="257"/>
                        </a:lnTo>
                        <a:lnTo>
                          <a:pt x="687" y="261"/>
                        </a:lnTo>
                        <a:lnTo>
                          <a:pt x="686" y="264"/>
                        </a:lnTo>
                        <a:lnTo>
                          <a:pt x="684" y="268"/>
                        </a:lnTo>
                        <a:lnTo>
                          <a:pt x="687" y="272"/>
                        </a:lnTo>
                        <a:lnTo>
                          <a:pt x="695" y="272"/>
                        </a:lnTo>
                        <a:lnTo>
                          <a:pt x="717" y="272"/>
                        </a:lnTo>
                        <a:lnTo>
                          <a:pt x="746" y="273"/>
                        </a:lnTo>
                        <a:lnTo>
                          <a:pt x="780" y="273"/>
                        </a:lnTo>
                        <a:lnTo>
                          <a:pt x="813" y="273"/>
                        </a:lnTo>
                        <a:lnTo>
                          <a:pt x="844" y="273"/>
                        </a:lnTo>
                        <a:lnTo>
                          <a:pt x="865" y="273"/>
                        </a:lnTo>
                        <a:lnTo>
                          <a:pt x="875" y="272"/>
                        </a:lnTo>
                        <a:lnTo>
                          <a:pt x="867" y="270"/>
                        </a:lnTo>
                        <a:lnTo>
                          <a:pt x="857" y="268"/>
                        </a:lnTo>
                        <a:lnTo>
                          <a:pt x="846" y="267"/>
                        </a:lnTo>
                        <a:lnTo>
                          <a:pt x="834" y="265"/>
                        </a:lnTo>
                        <a:lnTo>
                          <a:pt x="825" y="263"/>
                        </a:lnTo>
                        <a:lnTo>
                          <a:pt x="816" y="262"/>
                        </a:lnTo>
                        <a:lnTo>
                          <a:pt x="809" y="261"/>
                        </a:lnTo>
                        <a:lnTo>
                          <a:pt x="806" y="260"/>
                        </a:lnTo>
                        <a:lnTo>
                          <a:pt x="707" y="260"/>
                        </a:lnTo>
                        <a:lnTo>
                          <a:pt x="705" y="258"/>
                        </a:lnTo>
                        <a:lnTo>
                          <a:pt x="702" y="257"/>
                        </a:lnTo>
                        <a:lnTo>
                          <a:pt x="701" y="255"/>
                        </a:lnTo>
                        <a:lnTo>
                          <a:pt x="698" y="254"/>
                        </a:lnTo>
                        <a:lnTo>
                          <a:pt x="708" y="251"/>
                        </a:lnTo>
                        <a:lnTo>
                          <a:pt x="718" y="248"/>
                        </a:lnTo>
                        <a:lnTo>
                          <a:pt x="728" y="247"/>
                        </a:lnTo>
                        <a:lnTo>
                          <a:pt x="739" y="247"/>
                        </a:lnTo>
                        <a:lnTo>
                          <a:pt x="750" y="247"/>
                        </a:lnTo>
                        <a:lnTo>
                          <a:pt x="761" y="247"/>
                        </a:lnTo>
                        <a:lnTo>
                          <a:pt x="774" y="248"/>
                        </a:lnTo>
                        <a:lnTo>
                          <a:pt x="785" y="248"/>
                        </a:lnTo>
                        <a:lnTo>
                          <a:pt x="806" y="250"/>
                        </a:lnTo>
                        <a:lnTo>
                          <a:pt x="827" y="252"/>
                        </a:lnTo>
                        <a:lnTo>
                          <a:pt x="848" y="255"/>
                        </a:lnTo>
                        <a:lnTo>
                          <a:pt x="869" y="257"/>
                        </a:lnTo>
                        <a:lnTo>
                          <a:pt x="889" y="259"/>
                        </a:lnTo>
                        <a:lnTo>
                          <a:pt x="910" y="262"/>
                        </a:lnTo>
                        <a:lnTo>
                          <a:pt x="931" y="264"/>
                        </a:lnTo>
                        <a:lnTo>
                          <a:pt x="952" y="266"/>
                        </a:lnTo>
                        <a:lnTo>
                          <a:pt x="968" y="267"/>
                        </a:lnTo>
                        <a:lnTo>
                          <a:pt x="983" y="268"/>
                        </a:lnTo>
                        <a:lnTo>
                          <a:pt x="1000" y="269"/>
                        </a:lnTo>
                        <a:lnTo>
                          <a:pt x="1015" y="270"/>
                        </a:lnTo>
                        <a:lnTo>
                          <a:pt x="1032" y="270"/>
                        </a:lnTo>
                        <a:lnTo>
                          <a:pt x="1048" y="269"/>
                        </a:lnTo>
                        <a:lnTo>
                          <a:pt x="1063" y="268"/>
                        </a:lnTo>
                        <a:lnTo>
                          <a:pt x="1077" y="265"/>
                        </a:lnTo>
                        <a:lnTo>
                          <a:pt x="1084" y="267"/>
                        </a:lnTo>
                        <a:lnTo>
                          <a:pt x="1092" y="267"/>
                        </a:lnTo>
                        <a:lnTo>
                          <a:pt x="1099" y="269"/>
                        </a:lnTo>
                        <a:lnTo>
                          <a:pt x="1095" y="276"/>
                        </a:lnTo>
                        <a:lnTo>
                          <a:pt x="1088" y="277"/>
                        </a:lnTo>
                        <a:lnTo>
                          <a:pt x="1080" y="277"/>
                        </a:lnTo>
                        <a:lnTo>
                          <a:pt x="1073" y="279"/>
                        </a:lnTo>
                        <a:lnTo>
                          <a:pt x="1064" y="279"/>
                        </a:lnTo>
                        <a:lnTo>
                          <a:pt x="1057" y="279"/>
                        </a:lnTo>
                        <a:lnTo>
                          <a:pt x="1049" y="279"/>
                        </a:lnTo>
                        <a:lnTo>
                          <a:pt x="1042" y="280"/>
                        </a:lnTo>
                        <a:lnTo>
                          <a:pt x="1033" y="280"/>
                        </a:lnTo>
                        <a:lnTo>
                          <a:pt x="1028" y="284"/>
                        </a:lnTo>
                        <a:lnTo>
                          <a:pt x="1021" y="286"/>
                        </a:lnTo>
                        <a:lnTo>
                          <a:pt x="1014" y="287"/>
                        </a:lnTo>
                        <a:lnTo>
                          <a:pt x="1005" y="288"/>
                        </a:lnTo>
                        <a:lnTo>
                          <a:pt x="997" y="287"/>
                        </a:lnTo>
                        <a:lnTo>
                          <a:pt x="989" y="287"/>
                        </a:lnTo>
                        <a:lnTo>
                          <a:pt x="980" y="287"/>
                        </a:lnTo>
                        <a:lnTo>
                          <a:pt x="972" y="287"/>
                        </a:lnTo>
                        <a:lnTo>
                          <a:pt x="680" y="282"/>
                        </a:lnTo>
                        <a:lnTo>
                          <a:pt x="679" y="285"/>
                        </a:lnTo>
                        <a:lnTo>
                          <a:pt x="677" y="288"/>
                        </a:lnTo>
                        <a:lnTo>
                          <a:pt x="674" y="292"/>
                        </a:lnTo>
                        <a:lnTo>
                          <a:pt x="669" y="294"/>
                        </a:lnTo>
                        <a:lnTo>
                          <a:pt x="662" y="294"/>
                        </a:lnTo>
                        <a:lnTo>
                          <a:pt x="658" y="292"/>
                        </a:lnTo>
                        <a:lnTo>
                          <a:pt x="655" y="289"/>
                        </a:lnTo>
                        <a:lnTo>
                          <a:pt x="652" y="285"/>
                        </a:lnTo>
                        <a:lnTo>
                          <a:pt x="651" y="257"/>
                        </a:lnTo>
                        <a:lnTo>
                          <a:pt x="656" y="232"/>
                        </a:lnTo>
                        <a:lnTo>
                          <a:pt x="670" y="207"/>
                        </a:lnTo>
                        <a:lnTo>
                          <a:pt x="688" y="185"/>
                        </a:lnTo>
                        <a:lnTo>
                          <a:pt x="712" y="163"/>
                        </a:lnTo>
                        <a:lnTo>
                          <a:pt x="738" y="143"/>
                        </a:lnTo>
                        <a:lnTo>
                          <a:pt x="764" y="124"/>
                        </a:lnTo>
                        <a:lnTo>
                          <a:pt x="791" y="104"/>
                        </a:lnTo>
                        <a:lnTo>
                          <a:pt x="792" y="94"/>
                        </a:lnTo>
                        <a:lnTo>
                          <a:pt x="792" y="81"/>
                        </a:lnTo>
                        <a:lnTo>
                          <a:pt x="791" y="70"/>
                        </a:lnTo>
                        <a:lnTo>
                          <a:pt x="791" y="65"/>
                        </a:lnTo>
                        <a:lnTo>
                          <a:pt x="799" y="70"/>
                        </a:lnTo>
                        <a:lnTo>
                          <a:pt x="805" y="75"/>
                        </a:lnTo>
                        <a:lnTo>
                          <a:pt x="809" y="82"/>
                        </a:lnTo>
                        <a:lnTo>
                          <a:pt x="812" y="89"/>
                        </a:lnTo>
                        <a:lnTo>
                          <a:pt x="822" y="87"/>
                        </a:lnTo>
                        <a:lnTo>
                          <a:pt x="833" y="84"/>
                        </a:lnTo>
                        <a:lnTo>
                          <a:pt x="843" y="80"/>
                        </a:lnTo>
                        <a:lnTo>
                          <a:pt x="853" y="75"/>
                        </a:lnTo>
                        <a:lnTo>
                          <a:pt x="857" y="69"/>
                        </a:lnTo>
                        <a:lnTo>
                          <a:pt x="862" y="64"/>
                        </a:lnTo>
                        <a:lnTo>
                          <a:pt x="867" y="59"/>
                        </a:lnTo>
                        <a:lnTo>
                          <a:pt x="862" y="51"/>
                        </a:lnTo>
                        <a:lnTo>
                          <a:pt x="853" y="42"/>
                        </a:lnTo>
                        <a:lnTo>
                          <a:pt x="841" y="36"/>
                        </a:lnTo>
                        <a:lnTo>
                          <a:pt x="829" y="32"/>
                        </a:lnTo>
                        <a:lnTo>
                          <a:pt x="815" y="29"/>
                        </a:lnTo>
                        <a:lnTo>
                          <a:pt x="801" y="27"/>
                        </a:lnTo>
                        <a:lnTo>
                          <a:pt x="787" y="25"/>
                        </a:lnTo>
                        <a:lnTo>
                          <a:pt x="773" y="23"/>
                        </a:lnTo>
                        <a:lnTo>
                          <a:pt x="759" y="21"/>
                        </a:lnTo>
                        <a:lnTo>
                          <a:pt x="738" y="19"/>
                        </a:lnTo>
                        <a:lnTo>
                          <a:pt x="717" y="18"/>
                        </a:lnTo>
                        <a:lnTo>
                          <a:pt x="695" y="17"/>
                        </a:lnTo>
                        <a:lnTo>
                          <a:pt x="674" y="18"/>
                        </a:lnTo>
                        <a:lnTo>
                          <a:pt x="653" y="19"/>
                        </a:lnTo>
                        <a:lnTo>
                          <a:pt x="632" y="20"/>
                        </a:lnTo>
                        <a:lnTo>
                          <a:pt x="613" y="22"/>
                        </a:lnTo>
                        <a:lnTo>
                          <a:pt x="593" y="25"/>
                        </a:lnTo>
                        <a:lnTo>
                          <a:pt x="572" y="28"/>
                        </a:lnTo>
                        <a:lnTo>
                          <a:pt x="554" y="32"/>
                        </a:lnTo>
                        <a:lnTo>
                          <a:pt x="534" y="36"/>
                        </a:lnTo>
                        <a:lnTo>
                          <a:pt x="515" y="40"/>
                        </a:lnTo>
                        <a:lnTo>
                          <a:pt x="496" y="44"/>
                        </a:lnTo>
                        <a:lnTo>
                          <a:pt x="477" y="49"/>
                        </a:lnTo>
                        <a:lnTo>
                          <a:pt x="458" y="54"/>
                        </a:lnTo>
                        <a:lnTo>
                          <a:pt x="440" y="60"/>
                        </a:lnTo>
                        <a:lnTo>
                          <a:pt x="433" y="62"/>
                        </a:lnTo>
                        <a:lnTo>
                          <a:pt x="428" y="65"/>
                        </a:lnTo>
                        <a:lnTo>
                          <a:pt x="422" y="69"/>
                        </a:lnTo>
                        <a:lnTo>
                          <a:pt x="416" y="72"/>
                        </a:lnTo>
                        <a:lnTo>
                          <a:pt x="411" y="76"/>
                        </a:lnTo>
                        <a:lnTo>
                          <a:pt x="407" y="79"/>
                        </a:lnTo>
                        <a:lnTo>
                          <a:pt x="401" y="82"/>
                        </a:lnTo>
                        <a:lnTo>
                          <a:pt x="394" y="85"/>
                        </a:lnTo>
                        <a:lnTo>
                          <a:pt x="391" y="96"/>
                        </a:lnTo>
                        <a:lnTo>
                          <a:pt x="387" y="106"/>
                        </a:lnTo>
                        <a:lnTo>
                          <a:pt x="381" y="117"/>
                        </a:lnTo>
                        <a:lnTo>
                          <a:pt x="373" y="125"/>
                        </a:lnTo>
                        <a:lnTo>
                          <a:pt x="370" y="137"/>
                        </a:lnTo>
                        <a:lnTo>
                          <a:pt x="364" y="149"/>
                        </a:lnTo>
                        <a:lnTo>
                          <a:pt x="359" y="160"/>
                        </a:lnTo>
                        <a:lnTo>
                          <a:pt x="352" y="172"/>
                        </a:lnTo>
                        <a:lnTo>
                          <a:pt x="345" y="183"/>
                        </a:lnTo>
                        <a:lnTo>
                          <a:pt x="336" y="194"/>
                        </a:lnTo>
                        <a:lnTo>
                          <a:pt x="329" y="205"/>
                        </a:lnTo>
                        <a:lnTo>
                          <a:pt x="324" y="216"/>
                        </a:lnTo>
                        <a:lnTo>
                          <a:pt x="318" y="225"/>
                        </a:lnTo>
                        <a:lnTo>
                          <a:pt x="311" y="234"/>
                        </a:lnTo>
                        <a:lnTo>
                          <a:pt x="304" y="242"/>
                        </a:lnTo>
                        <a:lnTo>
                          <a:pt x="297" y="250"/>
                        </a:lnTo>
                        <a:lnTo>
                          <a:pt x="290" y="258"/>
                        </a:lnTo>
                        <a:lnTo>
                          <a:pt x="285" y="266"/>
                        </a:lnTo>
                        <a:lnTo>
                          <a:pt x="279" y="275"/>
                        </a:lnTo>
                        <a:lnTo>
                          <a:pt x="273" y="284"/>
                        </a:lnTo>
                        <a:lnTo>
                          <a:pt x="276" y="285"/>
                        </a:lnTo>
                        <a:lnTo>
                          <a:pt x="279" y="286"/>
                        </a:lnTo>
                        <a:lnTo>
                          <a:pt x="280" y="286"/>
                        </a:lnTo>
                        <a:lnTo>
                          <a:pt x="283" y="285"/>
                        </a:lnTo>
                        <a:lnTo>
                          <a:pt x="293" y="276"/>
                        </a:lnTo>
                        <a:lnTo>
                          <a:pt x="300" y="267"/>
                        </a:lnTo>
                        <a:lnTo>
                          <a:pt x="307" y="258"/>
                        </a:lnTo>
                        <a:lnTo>
                          <a:pt x="314" y="249"/>
                        </a:lnTo>
                        <a:lnTo>
                          <a:pt x="320" y="239"/>
                        </a:lnTo>
                        <a:lnTo>
                          <a:pt x="327" y="230"/>
                        </a:lnTo>
                        <a:lnTo>
                          <a:pt x="334" y="220"/>
                        </a:lnTo>
                        <a:lnTo>
                          <a:pt x="342" y="211"/>
                        </a:lnTo>
                        <a:lnTo>
                          <a:pt x="346" y="212"/>
                        </a:lnTo>
                        <a:lnTo>
                          <a:pt x="353" y="212"/>
                        </a:lnTo>
                        <a:lnTo>
                          <a:pt x="364" y="212"/>
                        </a:lnTo>
                        <a:lnTo>
                          <a:pt x="377" y="210"/>
                        </a:lnTo>
                        <a:lnTo>
                          <a:pt x="393" y="208"/>
                        </a:lnTo>
                        <a:lnTo>
                          <a:pt x="411" y="205"/>
                        </a:lnTo>
                        <a:lnTo>
                          <a:pt x="429" y="202"/>
                        </a:lnTo>
                        <a:lnTo>
                          <a:pt x="449" y="199"/>
                        </a:lnTo>
                        <a:lnTo>
                          <a:pt x="468" y="196"/>
                        </a:lnTo>
                        <a:lnTo>
                          <a:pt x="488" y="193"/>
                        </a:lnTo>
                        <a:lnTo>
                          <a:pt x="506" y="191"/>
                        </a:lnTo>
                        <a:lnTo>
                          <a:pt x="524" y="189"/>
                        </a:lnTo>
                        <a:lnTo>
                          <a:pt x="540" y="188"/>
                        </a:lnTo>
                        <a:lnTo>
                          <a:pt x="554" y="188"/>
                        </a:lnTo>
                        <a:lnTo>
                          <a:pt x="565" y="190"/>
                        </a:lnTo>
                        <a:lnTo>
                          <a:pt x="573" y="192"/>
                        </a:lnTo>
                        <a:lnTo>
                          <a:pt x="575" y="195"/>
                        </a:lnTo>
                        <a:lnTo>
                          <a:pt x="575" y="199"/>
                        </a:lnTo>
                        <a:lnTo>
                          <a:pt x="575" y="202"/>
                        </a:lnTo>
                        <a:lnTo>
                          <a:pt x="572" y="205"/>
                        </a:lnTo>
                        <a:lnTo>
                          <a:pt x="568" y="206"/>
                        </a:lnTo>
                        <a:lnTo>
                          <a:pt x="565" y="204"/>
                        </a:lnTo>
                        <a:lnTo>
                          <a:pt x="562" y="202"/>
                        </a:lnTo>
                        <a:lnTo>
                          <a:pt x="561" y="200"/>
                        </a:lnTo>
                        <a:lnTo>
                          <a:pt x="540" y="201"/>
                        </a:lnTo>
                        <a:lnTo>
                          <a:pt x="510" y="204"/>
                        </a:lnTo>
                        <a:lnTo>
                          <a:pt x="475" y="208"/>
                        </a:lnTo>
                        <a:lnTo>
                          <a:pt x="437" y="214"/>
                        </a:lnTo>
                        <a:lnTo>
                          <a:pt x="402" y="220"/>
                        </a:lnTo>
                        <a:lnTo>
                          <a:pt x="371" y="226"/>
                        </a:lnTo>
                        <a:lnTo>
                          <a:pt x="349" y="229"/>
                        </a:lnTo>
                        <a:lnTo>
                          <a:pt x="341" y="231"/>
                        </a:lnTo>
                        <a:lnTo>
                          <a:pt x="332" y="241"/>
                        </a:lnTo>
                        <a:lnTo>
                          <a:pt x="341" y="244"/>
                        </a:lnTo>
                        <a:lnTo>
                          <a:pt x="349" y="246"/>
                        </a:lnTo>
                        <a:lnTo>
                          <a:pt x="357" y="248"/>
                        </a:lnTo>
                        <a:lnTo>
                          <a:pt x="367" y="250"/>
                        </a:lnTo>
                        <a:lnTo>
                          <a:pt x="376" y="252"/>
                        </a:lnTo>
                        <a:lnTo>
                          <a:pt x="386" y="254"/>
                        </a:lnTo>
                        <a:lnTo>
                          <a:pt x="395" y="256"/>
                        </a:lnTo>
                        <a:lnTo>
                          <a:pt x="404" y="258"/>
                        </a:lnTo>
                        <a:lnTo>
                          <a:pt x="419" y="258"/>
                        </a:lnTo>
                        <a:lnTo>
                          <a:pt x="435" y="258"/>
                        </a:lnTo>
                        <a:lnTo>
                          <a:pt x="450" y="258"/>
                        </a:lnTo>
                        <a:lnTo>
                          <a:pt x="465" y="257"/>
                        </a:lnTo>
                        <a:lnTo>
                          <a:pt x="481" y="256"/>
                        </a:lnTo>
                        <a:lnTo>
                          <a:pt x="495" y="254"/>
                        </a:lnTo>
                        <a:lnTo>
                          <a:pt x="509" y="252"/>
                        </a:lnTo>
                        <a:lnTo>
                          <a:pt x="523" y="249"/>
                        </a:lnTo>
                        <a:lnTo>
                          <a:pt x="534" y="248"/>
                        </a:lnTo>
                        <a:lnTo>
                          <a:pt x="545" y="246"/>
                        </a:lnTo>
                        <a:lnTo>
                          <a:pt x="557" y="243"/>
                        </a:lnTo>
                        <a:lnTo>
                          <a:pt x="568" y="241"/>
                        </a:lnTo>
                        <a:lnTo>
                          <a:pt x="578" y="238"/>
                        </a:lnTo>
                        <a:lnTo>
                          <a:pt x="589" y="236"/>
                        </a:lnTo>
                        <a:lnTo>
                          <a:pt x="600" y="235"/>
                        </a:lnTo>
                        <a:lnTo>
                          <a:pt x="611" y="235"/>
                        </a:lnTo>
                        <a:lnTo>
                          <a:pt x="610" y="236"/>
                        </a:lnTo>
                        <a:lnTo>
                          <a:pt x="606" y="237"/>
                        </a:lnTo>
                        <a:lnTo>
                          <a:pt x="600" y="240"/>
                        </a:lnTo>
                        <a:lnTo>
                          <a:pt x="592" y="242"/>
                        </a:lnTo>
                        <a:lnTo>
                          <a:pt x="585" y="245"/>
                        </a:lnTo>
                        <a:lnTo>
                          <a:pt x="576" y="247"/>
                        </a:lnTo>
                        <a:lnTo>
                          <a:pt x="569" y="249"/>
                        </a:lnTo>
                        <a:lnTo>
                          <a:pt x="564" y="250"/>
                        </a:lnTo>
                        <a:lnTo>
                          <a:pt x="632" y="257"/>
                        </a:lnTo>
                        <a:lnTo>
                          <a:pt x="635" y="258"/>
                        </a:lnTo>
                        <a:lnTo>
                          <a:pt x="637" y="260"/>
                        </a:lnTo>
                        <a:lnTo>
                          <a:pt x="637" y="262"/>
                        </a:lnTo>
                        <a:lnTo>
                          <a:pt x="634" y="264"/>
                        </a:lnTo>
                        <a:lnTo>
                          <a:pt x="522" y="259"/>
                        </a:lnTo>
                        <a:lnTo>
                          <a:pt x="512" y="261"/>
                        </a:lnTo>
                        <a:lnTo>
                          <a:pt x="501" y="262"/>
                        </a:lnTo>
                        <a:lnTo>
                          <a:pt x="491" y="264"/>
                        </a:lnTo>
                        <a:lnTo>
                          <a:pt x="479" y="265"/>
                        </a:lnTo>
                        <a:lnTo>
                          <a:pt x="468" y="266"/>
                        </a:lnTo>
                        <a:lnTo>
                          <a:pt x="457" y="266"/>
                        </a:lnTo>
                        <a:lnTo>
                          <a:pt x="446" y="267"/>
                        </a:lnTo>
                        <a:lnTo>
                          <a:pt x="435" y="268"/>
                        </a:lnTo>
                        <a:lnTo>
                          <a:pt x="628" y="271"/>
                        </a:lnTo>
                        <a:lnTo>
                          <a:pt x="631" y="273"/>
                        </a:lnTo>
                        <a:lnTo>
                          <a:pt x="630" y="277"/>
                        </a:lnTo>
                        <a:lnTo>
                          <a:pt x="628" y="282"/>
                        </a:lnTo>
                        <a:lnTo>
                          <a:pt x="627" y="284"/>
                        </a:lnTo>
                        <a:lnTo>
                          <a:pt x="321" y="279"/>
                        </a:lnTo>
                        <a:lnTo>
                          <a:pt x="324" y="276"/>
                        </a:lnTo>
                        <a:lnTo>
                          <a:pt x="327" y="274"/>
                        </a:lnTo>
                        <a:lnTo>
                          <a:pt x="328" y="271"/>
                        </a:lnTo>
                        <a:lnTo>
                          <a:pt x="327" y="268"/>
                        </a:lnTo>
                        <a:lnTo>
                          <a:pt x="336" y="268"/>
                        </a:lnTo>
                        <a:lnTo>
                          <a:pt x="346" y="269"/>
                        </a:lnTo>
                        <a:lnTo>
                          <a:pt x="356" y="269"/>
                        </a:lnTo>
                        <a:lnTo>
                          <a:pt x="367" y="269"/>
                        </a:lnTo>
                        <a:lnTo>
                          <a:pt x="377" y="269"/>
                        </a:lnTo>
                        <a:lnTo>
                          <a:pt x="387" y="269"/>
                        </a:lnTo>
                        <a:lnTo>
                          <a:pt x="397" y="268"/>
                        </a:lnTo>
                        <a:lnTo>
                          <a:pt x="407" y="268"/>
                        </a:lnTo>
                        <a:lnTo>
                          <a:pt x="397" y="267"/>
                        </a:lnTo>
                        <a:lnTo>
                          <a:pt x="386" y="266"/>
                        </a:lnTo>
                        <a:lnTo>
                          <a:pt x="376" y="265"/>
                        </a:lnTo>
                        <a:lnTo>
                          <a:pt x="364" y="264"/>
                        </a:lnTo>
                        <a:lnTo>
                          <a:pt x="355" y="263"/>
                        </a:lnTo>
                        <a:lnTo>
                          <a:pt x="345" y="262"/>
                        </a:lnTo>
                        <a:lnTo>
                          <a:pt x="335" y="259"/>
                        </a:lnTo>
                        <a:lnTo>
                          <a:pt x="327" y="255"/>
                        </a:lnTo>
                        <a:lnTo>
                          <a:pt x="318" y="262"/>
                        </a:lnTo>
                        <a:lnTo>
                          <a:pt x="313" y="269"/>
                        </a:lnTo>
                        <a:lnTo>
                          <a:pt x="307" y="277"/>
                        </a:lnTo>
                        <a:lnTo>
                          <a:pt x="301" y="287"/>
                        </a:lnTo>
                        <a:lnTo>
                          <a:pt x="294" y="292"/>
                        </a:lnTo>
                        <a:lnTo>
                          <a:pt x="286" y="296"/>
                        </a:lnTo>
                        <a:lnTo>
                          <a:pt x="276" y="297"/>
                        </a:lnTo>
                        <a:lnTo>
                          <a:pt x="266" y="296"/>
                        </a:lnTo>
                        <a:lnTo>
                          <a:pt x="261" y="289"/>
                        </a:lnTo>
                        <a:lnTo>
                          <a:pt x="261" y="280"/>
                        </a:lnTo>
                        <a:lnTo>
                          <a:pt x="262" y="270"/>
                        </a:lnTo>
                        <a:lnTo>
                          <a:pt x="264" y="265"/>
                        </a:lnTo>
                        <a:lnTo>
                          <a:pt x="248" y="267"/>
                        </a:lnTo>
                        <a:lnTo>
                          <a:pt x="233" y="268"/>
                        </a:lnTo>
                        <a:lnTo>
                          <a:pt x="216" y="269"/>
                        </a:lnTo>
                        <a:lnTo>
                          <a:pt x="198" y="268"/>
                        </a:lnTo>
                        <a:lnTo>
                          <a:pt x="181" y="267"/>
                        </a:lnTo>
                        <a:lnTo>
                          <a:pt x="164" y="265"/>
                        </a:lnTo>
                        <a:lnTo>
                          <a:pt x="148" y="262"/>
                        </a:lnTo>
                        <a:lnTo>
                          <a:pt x="134" y="258"/>
                        </a:lnTo>
                        <a:lnTo>
                          <a:pt x="127" y="257"/>
                        </a:lnTo>
                        <a:lnTo>
                          <a:pt x="111" y="254"/>
                        </a:lnTo>
                        <a:lnTo>
                          <a:pt x="90" y="249"/>
                        </a:lnTo>
                        <a:lnTo>
                          <a:pt x="66" y="244"/>
                        </a:lnTo>
                        <a:lnTo>
                          <a:pt x="41" y="239"/>
                        </a:lnTo>
                        <a:lnTo>
                          <a:pt x="19" y="235"/>
                        </a:lnTo>
                        <a:lnTo>
                          <a:pt x="5" y="231"/>
                        </a:lnTo>
                        <a:lnTo>
                          <a:pt x="0" y="228"/>
                        </a:lnTo>
                        <a:lnTo>
                          <a:pt x="5" y="226"/>
                        </a:lnTo>
                        <a:lnTo>
                          <a:pt x="11" y="225"/>
                        </a:lnTo>
                        <a:lnTo>
                          <a:pt x="17" y="225"/>
                        </a:lnTo>
                        <a:lnTo>
                          <a:pt x="24" y="225"/>
                        </a:lnTo>
                        <a:lnTo>
                          <a:pt x="29" y="225"/>
                        </a:lnTo>
                        <a:lnTo>
                          <a:pt x="36" y="225"/>
                        </a:lnTo>
                        <a:lnTo>
                          <a:pt x="43" y="226"/>
                        </a:lnTo>
                        <a:lnTo>
                          <a:pt x="49" y="226"/>
                        </a:lnTo>
                        <a:lnTo>
                          <a:pt x="73" y="231"/>
                        </a:lnTo>
                        <a:lnTo>
                          <a:pt x="98" y="236"/>
                        </a:lnTo>
                        <a:lnTo>
                          <a:pt x="122" y="242"/>
                        </a:lnTo>
                        <a:lnTo>
                          <a:pt x="146" y="248"/>
                        </a:lnTo>
                        <a:lnTo>
                          <a:pt x="171" y="253"/>
                        </a:lnTo>
                        <a:lnTo>
                          <a:pt x="196" y="257"/>
                        </a:lnTo>
                        <a:lnTo>
                          <a:pt x="223" y="258"/>
                        </a:lnTo>
                        <a:lnTo>
                          <a:pt x="249" y="257"/>
                        </a:lnTo>
                        <a:lnTo>
                          <a:pt x="262" y="249"/>
                        </a:lnTo>
                        <a:lnTo>
                          <a:pt x="272" y="240"/>
                        </a:lnTo>
                        <a:lnTo>
                          <a:pt x="280" y="231"/>
                        </a:lnTo>
                        <a:lnTo>
                          <a:pt x="287" y="220"/>
                        </a:lnTo>
                        <a:lnTo>
                          <a:pt x="293" y="210"/>
                        </a:lnTo>
                        <a:lnTo>
                          <a:pt x="297" y="199"/>
                        </a:lnTo>
                        <a:lnTo>
                          <a:pt x="301" y="188"/>
                        </a:lnTo>
                        <a:lnTo>
                          <a:pt x="303" y="177"/>
                        </a:lnTo>
                        <a:lnTo>
                          <a:pt x="301" y="171"/>
                        </a:lnTo>
                        <a:lnTo>
                          <a:pt x="297" y="166"/>
                        </a:lnTo>
                        <a:lnTo>
                          <a:pt x="290" y="163"/>
                        </a:lnTo>
                        <a:lnTo>
                          <a:pt x="283" y="160"/>
                        </a:lnTo>
                        <a:lnTo>
                          <a:pt x="278" y="160"/>
                        </a:lnTo>
                        <a:lnTo>
                          <a:pt x="272" y="159"/>
                        </a:lnTo>
                        <a:lnTo>
                          <a:pt x="266" y="157"/>
                        </a:lnTo>
                        <a:lnTo>
                          <a:pt x="264" y="156"/>
                        </a:lnTo>
                        <a:lnTo>
                          <a:pt x="271" y="153"/>
                        </a:lnTo>
                        <a:lnTo>
                          <a:pt x="278" y="150"/>
                        </a:lnTo>
                        <a:lnTo>
                          <a:pt x="286" y="149"/>
                        </a:lnTo>
                        <a:lnTo>
                          <a:pt x="294" y="150"/>
                        </a:lnTo>
                        <a:lnTo>
                          <a:pt x="303" y="156"/>
                        </a:lnTo>
                        <a:lnTo>
                          <a:pt x="311" y="162"/>
                        </a:lnTo>
                        <a:lnTo>
                          <a:pt x="320" y="169"/>
                        </a:lnTo>
                        <a:lnTo>
                          <a:pt x="328" y="177"/>
                        </a:lnTo>
                        <a:lnTo>
                          <a:pt x="334" y="166"/>
                        </a:lnTo>
                        <a:lnTo>
                          <a:pt x="341" y="155"/>
                        </a:lnTo>
                        <a:lnTo>
                          <a:pt x="348" y="144"/>
                        </a:lnTo>
                        <a:lnTo>
                          <a:pt x="353" y="133"/>
                        </a:lnTo>
                        <a:lnTo>
                          <a:pt x="356" y="122"/>
                        </a:lnTo>
                        <a:lnTo>
                          <a:pt x="356" y="109"/>
                        </a:lnTo>
                        <a:lnTo>
                          <a:pt x="352" y="98"/>
                        </a:lnTo>
                        <a:lnTo>
                          <a:pt x="343" y="88"/>
                        </a:lnTo>
                        <a:lnTo>
                          <a:pt x="335" y="82"/>
                        </a:lnTo>
                        <a:lnTo>
                          <a:pt x="324" y="79"/>
                        </a:lnTo>
                        <a:lnTo>
                          <a:pt x="315" y="75"/>
                        </a:lnTo>
                        <a:lnTo>
                          <a:pt x="320" y="67"/>
                        </a:lnTo>
                        <a:lnTo>
                          <a:pt x="328" y="68"/>
                        </a:lnTo>
                        <a:lnTo>
                          <a:pt x="335" y="70"/>
                        </a:lnTo>
                        <a:lnTo>
                          <a:pt x="342" y="74"/>
                        </a:lnTo>
                        <a:lnTo>
                          <a:pt x="348" y="78"/>
                        </a:lnTo>
                        <a:lnTo>
                          <a:pt x="353" y="82"/>
                        </a:lnTo>
                        <a:lnTo>
                          <a:pt x="359" y="87"/>
                        </a:lnTo>
                        <a:lnTo>
                          <a:pt x="364" y="92"/>
                        </a:lnTo>
                        <a:lnTo>
                          <a:pt x="369" y="97"/>
                        </a:lnTo>
                        <a:lnTo>
                          <a:pt x="376" y="87"/>
                        </a:lnTo>
                        <a:lnTo>
                          <a:pt x="383" y="77"/>
                        </a:lnTo>
                        <a:lnTo>
                          <a:pt x="390" y="67"/>
                        </a:lnTo>
                        <a:lnTo>
                          <a:pt x="397" y="57"/>
                        </a:lnTo>
                        <a:lnTo>
                          <a:pt x="537" y="17"/>
                        </a:lnTo>
                        <a:lnTo>
                          <a:pt x="557" y="13"/>
                        </a:lnTo>
                        <a:lnTo>
                          <a:pt x="576" y="9"/>
                        </a:lnTo>
                        <a:lnTo>
                          <a:pt x="597" y="7"/>
                        </a:lnTo>
                        <a:lnTo>
                          <a:pt x="618" y="4"/>
                        </a:lnTo>
                        <a:lnTo>
                          <a:pt x="639" y="1"/>
                        </a:lnTo>
                        <a:lnTo>
                          <a:pt x="660" y="0"/>
                        </a:lnTo>
                        <a:lnTo>
                          <a:pt x="683" y="0"/>
                        </a:lnTo>
                        <a:lnTo>
                          <a:pt x="704" y="0"/>
                        </a:lnTo>
                        <a:lnTo>
                          <a:pt x="726" y="1"/>
                        </a:lnTo>
                        <a:lnTo>
                          <a:pt x="747" y="4"/>
                        </a:lnTo>
                        <a:lnTo>
                          <a:pt x="768" y="7"/>
                        </a:lnTo>
                        <a:lnTo>
                          <a:pt x="788" y="10"/>
                        </a:lnTo>
                        <a:lnTo>
                          <a:pt x="808" y="15"/>
                        </a:lnTo>
                        <a:lnTo>
                          <a:pt x="827" y="20"/>
                        </a:lnTo>
                        <a:lnTo>
                          <a:pt x="846" y="26"/>
                        </a:lnTo>
                        <a:lnTo>
                          <a:pt x="862" y="33"/>
                        </a:lnTo>
                        <a:lnTo>
                          <a:pt x="867" y="35"/>
                        </a:lnTo>
                        <a:lnTo>
                          <a:pt x="875" y="41"/>
                        </a:lnTo>
                        <a:lnTo>
                          <a:pt x="886" y="51"/>
                        </a:lnTo>
                        <a:lnTo>
                          <a:pt x="897"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14" name="Freeform 35"/>
                  <p:cNvSpPr/>
                  <p:nvPr/>
                </p:nvSpPr>
                <p:spPr bwMode="auto">
                  <a:xfrm>
                    <a:off x="2701" y="2040"/>
                    <a:ext cx="405" cy="268"/>
                  </a:xfrm>
                  <a:custGeom>
                    <a:avLst/>
                    <a:gdLst>
                      <a:gd name="T0" fmla="*/ 25 w 811"/>
                      <a:gd name="T1" fmla="*/ 35 h 268"/>
                      <a:gd name="T2" fmla="*/ 23 w 811"/>
                      <a:gd name="T3" fmla="*/ 18 h 268"/>
                      <a:gd name="T4" fmla="*/ 23 w 811"/>
                      <a:gd name="T5" fmla="*/ 11 h 268"/>
                      <a:gd name="T6" fmla="*/ 19 w 811"/>
                      <a:gd name="T7" fmla="*/ 21 h 268"/>
                      <a:gd name="T8" fmla="*/ 18 w 811"/>
                      <a:gd name="T9" fmla="*/ 26 h 268"/>
                      <a:gd name="T10" fmla="*/ 16 w 811"/>
                      <a:gd name="T11" fmla="*/ 40 h 268"/>
                      <a:gd name="T12" fmla="*/ 15 w 811"/>
                      <a:gd name="T13" fmla="*/ 66 h 268"/>
                      <a:gd name="T14" fmla="*/ 15 w 811"/>
                      <a:gd name="T15" fmla="*/ 95 h 268"/>
                      <a:gd name="T16" fmla="*/ 15 w 811"/>
                      <a:gd name="T17" fmla="*/ 112 h 268"/>
                      <a:gd name="T18" fmla="*/ 15 w 811"/>
                      <a:gd name="T19" fmla="*/ 109 h 268"/>
                      <a:gd name="T20" fmla="*/ 16 w 811"/>
                      <a:gd name="T21" fmla="*/ 105 h 268"/>
                      <a:gd name="T22" fmla="*/ 17 w 811"/>
                      <a:gd name="T23" fmla="*/ 88 h 268"/>
                      <a:gd name="T24" fmla="*/ 17 w 811"/>
                      <a:gd name="T25" fmla="*/ 90 h 268"/>
                      <a:gd name="T26" fmla="*/ 17 w 811"/>
                      <a:gd name="T27" fmla="*/ 108 h 268"/>
                      <a:gd name="T28" fmla="*/ 15 w 811"/>
                      <a:gd name="T29" fmla="*/ 131 h 268"/>
                      <a:gd name="T30" fmla="*/ 13 w 811"/>
                      <a:gd name="T31" fmla="*/ 165 h 268"/>
                      <a:gd name="T32" fmla="*/ 13 w 811"/>
                      <a:gd name="T33" fmla="*/ 214 h 268"/>
                      <a:gd name="T34" fmla="*/ 12 w 811"/>
                      <a:gd name="T35" fmla="*/ 216 h 268"/>
                      <a:gd name="T36" fmla="*/ 12 w 811"/>
                      <a:gd name="T37" fmla="*/ 233 h 268"/>
                      <a:gd name="T38" fmla="*/ 12 w 811"/>
                      <a:gd name="T39" fmla="*/ 254 h 268"/>
                      <a:gd name="T40" fmla="*/ 12 w 811"/>
                      <a:gd name="T41" fmla="*/ 259 h 268"/>
                      <a:gd name="T42" fmla="*/ 12 w 811"/>
                      <a:gd name="T43" fmla="*/ 233 h 268"/>
                      <a:gd name="T44" fmla="*/ 12 w 811"/>
                      <a:gd name="T45" fmla="*/ 234 h 268"/>
                      <a:gd name="T46" fmla="*/ 13 w 811"/>
                      <a:gd name="T47" fmla="*/ 247 h 268"/>
                      <a:gd name="T48" fmla="*/ 15 w 811"/>
                      <a:gd name="T49" fmla="*/ 248 h 268"/>
                      <a:gd name="T50" fmla="*/ 16 w 811"/>
                      <a:gd name="T51" fmla="*/ 250 h 268"/>
                      <a:gd name="T52" fmla="*/ 17 w 811"/>
                      <a:gd name="T53" fmla="*/ 256 h 268"/>
                      <a:gd name="T54" fmla="*/ 17 w 811"/>
                      <a:gd name="T55" fmla="*/ 262 h 268"/>
                      <a:gd name="T56" fmla="*/ 15 w 811"/>
                      <a:gd name="T57" fmla="*/ 260 h 268"/>
                      <a:gd name="T58" fmla="*/ 14 w 811"/>
                      <a:gd name="T59" fmla="*/ 259 h 268"/>
                      <a:gd name="T60" fmla="*/ 12 w 811"/>
                      <a:gd name="T61" fmla="*/ 264 h 268"/>
                      <a:gd name="T62" fmla="*/ 11 w 811"/>
                      <a:gd name="T63" fmla="*/ 260 h 268"/>
                      <a:gd name="T64" fmla="*/ 0 w 811"/>
                      <a:gd name="T65" fmla="*/ 247 h 268"/>
                      <a:gd name="T66" fmla="*/ 11 w 811"/>
                      <a:gd name="T67" fmla="*/ 246 h 268"/>
                      <a:gd name="T68" fmla="*/ 11 w 811"/>
                      <a:gd name="T69" fmla="*/ 223 h 268"/>
                      <a:gd name="T70" fmla="*/ 0 w 811"/>
                      <a:gd name="T71" fmla="*/ 213 h 268"/>
                      <a:gd name="T72" fmla="*/ 0 w 811"/>
                      <a:gd name="T73" fmla="*/ 233 h 268"/>
                      <a:gd name="T74" fmla="*/ 0 w 811"/>
                      <a:gd name="T75" fmla="*/ 210 h 268"/>
                      <a:gd name="T76" fmla="*/ 0 w 811"/>
                      <a:gd name="T77" fmla="*/ 199 h 268"/>
                      <a:gd name="T78" fmla="*/ 1 w 811"/>
                      <a:gd name="T79" fmla="*/ 198 h 268"/>
                      <a:gd name="T80" fmla="*/ 3 w 811"/>
                      <a:gd name="T81" fmla="*/ 198 h 268"/>
                      <a:gd name="T82" fmla="*/ 5 w 811"/>
                      <a:gd name="T83" fmla="*/ 199 h 268"/>
                      <a:gd name="T84" fmla="*/ 9 w 811"/>
                      <a:gd name="T85" fmla="*/ 200 h 268"/>
                      <a:gd name="T86" fmla="*/ 11 w 811"/>
                      <a:gd name="T87" fmla="*/ 201 h 268"/>
                      <a:gd name="T88" fmla="*/ 12 w 811"/>
                      <a:gd name="T89" fmla="*/ 201 h 268"/>
                      <a:gd name="T90" fmla="*/ 12 w 811"/>
                      <a:gd name="T91" fmla="*/ 180 h 268"/>
                      <a:gd name="T92" fmla="*/ 13 w 811"/>
                      <a:gd name="T93" fmla="*/ 159 h 268"/>
                      <a:gd name="T94" fmla="*/ 13 w 811"/>
                      <a:gd name="T95" fmla="*/ 138 h 268"/>
                      <a:gd name="T96" fmla="*/ 14 w 811"/>
                      <a:gd name="T97" fmla="*/ 123 h 268"/>
                      <a:gd name="T98" fmla="*/ 14 w 811"/>
                      <a:gd name="T99" fmla="*/ 105 h 268"/>
                      <a:gd name="T100" fmla="*/ 4 w 811"/>
                      <a:gd name="T101" fmla="*/ 93 h 268"/>
                      <a:gd name="T102" fmla="*/ 4 w 811"/>
                      <a:gd name="T103" fmla="*/ 86 h 268"/>
                      <a:gd name="T104" fmla="*/ 14 w 811"/>
                      <a:gd name="T105" fmla="*/ 78 h 268"/>
                      <a:gd name="T106" fmla="*/ 5 w 811"/>
                      <a:gd name="T107" fmla="*/ 67 h 268"/>
                      <a:gd name="T108" fmla="*/ 4 w 811"/>
                      <a:gd name="T109" fmla="*/ 79 h 268"/>
                      <a:gd name="T110" fmla="*/ 4 w 811"/>
                      <a:gd name="T111" fmla="*/ 65 h 268"/>
                      <a:gd name="T112" fmla="*/ 15 w 811"/>
                      <a:gd name="T113" fmla="*/ 54 h 268"/>
                      <a:gd name="T114" fmla="*/ 16 w 811"/>
                      <a:gd name="T115" fmla="*/ 24 h 268"/>
                      <a:gd name="T116" fmla="*/ 18 w 811"/>
                      <a:gd name="T117" fmla="*/ 12 h 268"/>
                      <a:gd name="T118" fmla="*/ 20 w 811"/>
                      <a:gd name="T119" fmla="*/ 8 h 268"/>
                      <a:gd name="T120" fmla="*/ 22 w 811"/>
                      <a:gd name="T121" fmla="*/ 0 h 268"/>
                      <a:gd name="T122" fmla="*/ 24 w 811"/>
                      <a:gd name="T123" fmla="*/ 9 h 268"/>
                      <a:gd name="T124" fmla="*/ 25 w 811"/>
                      <a:gd name="T125" fmla="*/ 34 h 2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11"/>
                      <a:gd name="T190" fmla="*/ 0 h 268"/>
                      <a:gd name="T191" fmla="*/ 811 w 811"/>
                      <a:gd name="T192" fmla="*/ 268 h 26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11" h="268">
                        <a:moveTo>
                          <a:pt x="811" y="49"/>
                        </a:moveTo>
                        <a:lnTo>
                          <a:pt x="808" y="42"/>
                        </a:lnTo>
                        <a:lnTo>
                          <a:pt x="801" y="35"/>
                        </a:lnTo>
                        <a:lnTo>
                          <a:pt x="790" y="29"/>
                        </a:lnTo>
                        <a:lnTo>
                          <a:pt x="779" y="23"/>
                        </a:lnTo>
                        <a:lnTo>
                          <a:pt x="767" y="18"/>
                        </a:lnTo>
                        <a:lnTo>
                          <a:pt x="758" y="15"/>
                        </a:lnTo>
                        <a:lnTo>
                          <a:pt x="751" y="12"/>
                        </a:lnTo>
                        <a:lnTo>
                          <a:pt x="748" y="11"/>
                        </a:lnTo>
                        <a:lnTo>
                          <a:pt x="652" y="23"/>
                        </a:lnTo>
                        <a:lnTo>
                          <a:pt x="638" y="21"/>
                        </a:lnTo>
                        <a:lnTo>
                          <a:pt x="624" y="21"/>
                        </a:lnTo>
                        <a:lnTo>
                          <a:pt x="609" y="21"/>
                        </a:lnTo>
                        <a:lnTo>
                          <a:pt x="595" y="23"/>
                        </a:lnTo>
                        <a:lnTo>
                          <a:pt x="581" y="26"/>
                        </a:lnTo>
                        <a:lnTo>
                          <a:pt x="567" y="30"/>
                        </a:lnTo>
                        <a:lnTo>
                          <a:pt x="554" y="35"/>
                        </a:lnTo>
                        <a:lnTo>
                          <a:pt x="542" y="40"/>
                        </a:lnTo>
                        <a:lnTo>
                          <a:pt x="529" y="48"/>
                        </a:lnTo>
                        <a:lnTo>
                          <a:pt x="516" y="56"/>
                        </a:lnTo>
                        <a:lnTo>
                          <a:pt x="507" y="66"/>
                        </a:lnTo>
                        <a:lnTo>
                          <a:pt x="498" y="75"/>
                        </a:lnTo>
                        <a:lnTo>
                          <a:pt x="493" y="85"/>
                        </a:lnTo>
                        <a:lnTo>
                          <a:pt x="487" y="95"/>
                        </a:lnTo>
                        <a:lnTo>
                          <a:pt x="484" y="105"/>
                        </a:lnTo>
                        <a:lnTo>
                          <a:pt x="484" y="113"/>
                        </a:lnTo>
                        <a:lnTo>
                          <a:pt x="491" y="112"/>
                        </a:lnTo>
                        <a:lnTo>
                          <a:pt x="497" y="111"/>
                        </a:lnTo>
                        <a:lnTo>
                          <a:pt x="504" y="110"/>
                        </a:lnTo>
                        <a:lnTo>
                          <a:pt x="511" y="109"/>
                        </a:lnTo>
                        <a:lnTo>
                          <a:pt x="518" y="108"/>
                        </a:lnTo>
                        <a:lnTo>
                          <a:pt x="525" y="106"/>
                        </a:lnTo>
                        <a:lnTo>
                          <a:pt x="530" y="105"/>
                        </a:lnTo>
                        <a:lnTo>
                          <a:pt x="537" y="103"/>
                        </a:lnTo>
                        <a:lnTo>
                          <a:pt x="543" y="96"/>
                        </a:lnTo>
                        <a:lnTo>
                          <a:pt x="550" y="88"/>
                        </a:lnTo>
                        <a:lnTo>
                          <a:pt x="557" y="82"/>
                        </a:lnTo>
                        <a:lnTo>
                          <a:pt x="563" y="82"/>
                        </a:lnTo>
                        <a:lnTo>
                          <a:pt x="564" y="90"/>
                        </a:lnTo>
                        <a:lnTo>
                          <a:pt x="561" y="97"/>
                        </a:lnTo>
                        <a:lnTo>
                          <a:pt x="556" y="104"/>
                        </a:lnTo>
                        <a:lnTo>
                          <a:pt x="547" y="108"/>
                        </a:lnTo>
                        <a:lnTo>
                          <a:pt x="529" y="115"/>
                        </a:lnTo>
                        <a:lnTo>
                          <a:pt x="509" y="123"/>
                        </a:lnTo>
                        <a:lnTo>
                          <a:pt x="490" y="131"/>
                        </a:lnTo>
                        <a:lnTo>
                          <a:pt x="473" y="141"/>
                        </a:lnTo>
                        <a:lnTo>
                          <a:pt x="456" y="152"/>
                        </a:lnTo>
                        <a:lnTo>
                          <a:pt x="442" y="165"/>
                        </a:lnTo>
                        <a:lnTo>
                          <a:pt x="432" y="178"/>
                        </a:lnTo>
                        <a:lnTo>
                          <a:pt x="425" y="193"/>
                        </a:lnTo>
                        <a:lnTo>
                          <a:pt x="425" y="214"/>
                        </a:lnTo>
                        <a:lnTo>
                          <a:pt x="418" y="213"/>
                        </a:lnTo>
                        <a:lnTo>
                          <a:pt x="414" y="214"/>
                        </a:lnTo>
                        <a:lnTo>
                          <a:pt x="408" y="216"/>
                        </a:lnTo>
                        <a:lnTo>
                          <a:pt x="403" y="215"/>
                        </a:lnTo>
                        <a:lnTo>
                          <a:pt x="397" y="224"/>
                        </a:lnTo>
                        <a:lnTo>
                          <a:pt x="394" y="233"/>
                        </a:lnTo>
                        <a:lnTo>
                          <a:pt x="393" y="243"/>
                        </a:lnTo>
                        <a:lnTo>
                          <a:pt x="396" y="252"/>
                        </a:lnTo>
                        <a:lnTo>
                          <a:pt x="399" y="254"/>
                        </a:lnTo>
                        <a:lnTo>
                          <a:pt x="403" y="256"/>
                        </a:lnTo>
                        <a:lnTo>
                          <a:pt x="407" y="258"/>
                        </a:lnTo>
                        <a:lnTo>
                          <a:pt x="411" y="259"/>
                        </a:lnTo>
                        <a:lnTo>
                          <a:pt x="407" y="251"/>
                        </a:lnTo>
                        <a:lnTo>
                          <a:pt x="404" y="243"/>
                        </a:lnTo>
                        <a:lnTo>
                          <a:pt x="403" y="233"/>
                        </a:lnTo>
                        <a:lnTo>
                          <a:pt x="406" y="224"/>
                        </a:lnTo>
                        <a:lnTo>
                          <a:pt x="414" y="227"/>
                        </a:lnTo>
                        <a:lnTo>
                          <a:pt x="415" y="234"/>
                        </a:lnTo>
                        <a:lnTo>
                          <a:pt x="415" y="241"/>
                        </a:lnTo>
                        <a:lnTo>
                          <a:pt x="420" y="247"/>
                        </a:lnTo>
                        <a:lnTo>
                          <a:pt x="435" y="247"/>
                        </a:lnTo>
                        <a:lnTo>
                          <a:pt x="450" y="247"/>
                        </a:lnTo>
                        <a:lnTo>
                          <a:pt x="466" y="248"/>
                        </a:lnTo>
                        <a:lnTo>
                          <a:pt x="481" y="248"/>
                        </a:lnTo>
                        <a:lnTo>
                          <a:pt x="498" y="249"/>
                        </a:lnTo>
                        <a:lnTo>
                          <a:pt x="514" y="250"/>
                        </a:lnTo>
                        <a:lnTo>
                          <a:pt x="530" y="250"/>
                        </a:lnTo>
                        <a:lnTo>
                          <a:pt x="546" y="251"/>
                        </a:lnTo>
                        <a:lnTo>
                          <a:pt x="554" y="253"/>
                        </a:lnTo>
                        <a:lnTo>
                          <a:pt x="565" y="256"/>
                        </a:lnTo>
                        <a:lnTo>
                          <a:pt x="578" y="259"/>
                        </a:lnTo>
                        <a:lnTo>
                          <a:pt x="586" y="262"/>
                        </a:lnTo>
                        <a:lnTo>
                          <a:pt x="565" y="262"/>
                        </a:lnTo>
                        <a:lnTo>
                          <a:pt x="546" y="262"/>
                        </a:lnTo>
                        <a:lnTo>
                          <a:pt x="526" y="261"/>
                        </a:lnTo>
                        <a:lnTo>
                          <a:pt x="508" y="260"/>
                        </a:lnTo>
                        <a:lnTo>
                          <a:pt x="488" y="260"/>
                        </a:lnTo>
                        <a:lnTo>
                          <a:pt x="469" y="259"/>
                        </a:lnTo>
                        <a:lnTo>
                          <a:pt x="449" y="259"/>
                        </a:lnTo>
                        <a:lnTo>
                          <a:pt x="428" y="259"/>
                        </a:lnTo>
                        <a:lnTo>
                          <a:pt x="422" y="261"/>
                        </a:lnTo>
                        <a:lnTo>
                          <a:pt x="415" y="264"/>
                        </a:lnTo>
                        <a:lnTo>
                          <a:pt x="408" y="268"/>
                        </a:lnTo>
                        <a:lnTo>
                          <a:pt x="401" y="268"/>
                        </a:lnTo>
                        <a:lnTo>
                          <a:pt x="382" y="260"/>
                        </a:lnTo>
                        <a:lnTo>
                          <a:pt x="7" y="254"/>
                        </a:lnTo>
                        <a:lnTo>
                          <a:pt x="4" y="251"/>
                        </a:lnTo>
                        <a:lnTo>
                          <a:pt x="6" y="247"/>
                        </a:lnTo>
                        <a:lnTo>
                          <a:pt x="6" y="244"/>
                        </a:lnTo>
                        <a:lnTo>
                          <a:pt x="7" y="242"/>
                        </a:lnTo>
                        <a:lnTo>
                          <a:pt x="372" y="246"/>
                        </a:lnTo>
                        <a:lnTo>
                          <a:pt x="373" y="238"/>
                        </a:lnTo>
                        <a:lnTo>
                          <a:pt x="375" y="230"/>
                        </a:lnTo>
                        <a:lnTo>
                          <a:pt x="378" y="223"/>
                        </a:lnTo>
                        <a:lnTo>
                          <a:pt x="382" y="216"/>
                        </a:lnTo>
                        <a:lnTo>
                          <a:pt x="41" y="210"/>
                        </a:lnTo>
                        <a:lnTo>
                          <a:pt x="28" y="213"/>
                        </a:lnTo>
                        <a:lnTo>
                          <a:pt x="17" y="220"/>
                        </a:lnTo>
                        <a:lnTo>
                          <a:pt x="9" y="228"/>
                        </a:lnTo>
                        <a:lnTo>
                          <a:pt x="2" y="233"/>
                        </a:lnTo>
                        <a:lnTo>
                          <a:pt x="0" y="226"/>
                        </a:lnTo>
                        <a:lnTo>
                          <a:pt x="3" y="219"/>
                        </a:lnTo>
                        <a:lnTo>
                          <a:pt x="7" y="210"/>
                        </a:lnTo>
                        <a:lnTo>
                          <a:pt x="13" y="204"/>
                        </a:lnTo>
                        <a:lnTo>
                          <a:pt x="20" y="201"/>
                        </a:lnTo>
                        <a:lnTo>
                          <a:pt x="27" y="199"/>
                        </a:lnTo>
                        <a:lnTo>
                          <a:pt x="34" y="198"/>
                        </a:lnTo>
                        <a:lnTo>
                          <a:pt x="41" y="198"/>
                        </a:lnTo>
                        <a:lnTo>
                          <a:pt x="45" y="198"/>
                        </a:lnTo>
                        <a:lnTo>
                          <a:pt x="56" y="198"/>
                        </a:lnTo>
                        <a:lnTo>
                          <a:pt x="75" y="198"/>
                        </a:lnTo>
                        <a:lnTo>
                          <a:pt x="97" y="198"/>
                        </a:lnTo>
                        <a:lnTo>
                          <a:pt x="125" y="199"/>
                        </a:lnTo>
                        <a:lnTo>
                          <a:pt x="155" y="199"/>
                        </a:lnTo>
                        <a:lnTo>
                          <a:pt x="188" y="199"/>
                        </a:lnTo>
                        <a:lnTo>
                          <a:pt x="222" y="199"/>
                        </a:lnTo>
                        <a:lnTo>
                          <a:pt x="256" y="200"/>
                        </a:lnTo>
                        <a:lnTo>
                          <a:pt x="288" y="200"/>
                        </a:lnTo>
                        <a:lnTo>
                          <a:pt x="319" y="200"/>
                        </a:lnTo>
                        <a:lnTo>
                          <a:pt x="345" y="201"/>
                        </a:lnTo>
                        <a:lnTo>
                          <a:pt x="369" y="201"/>
                        </a:lnTo>
                        <a:lnTo>
                          <a:pt x="387" y="201"/>
                        </a:lnTo>
                        <a:lnTo>
                          <a:pt x="399" y="201"/>
                        </a:lnTo>
                        <a:lnTo>
                          <a:pt x="403" y="201"/>
                        </a:lnTo>
                        <a:lnTo>
                          <a:pt x="406" y="194"/>
                        </a:lnTo>
                        <a:lnTo>
                          <a:pt x="406" y="187"/>
                        </a:lnTo>
                        <a:lnTo>
                          <a:pt x="406" y="180"/>
                        </a:lnTo>
                        <a:lnTo>
                          <a:pt x="408" y="173"/>
                        </a:lnTo>
                        <a:lnTo>
                          <a:pt x="414" y="166"/>
                        </a:lnTo>
                        <a:lnTo>
                          <a:pt x="418" y="159"/>
                        </a:lnTo>
                        <a:lnTo>
                          <a:pt x="424" y="151"/>
                        </a:lnTo>
                        <a:lnTo>
                          <a:pt x="429" y="144"/>
                        </a:lnTo>
                        <a:lnTo>
                          <a:pt x="435" y="138"/>
                        </a:lnTo>
                        <a:lnTo>
                          <a:pt x="442" y="132"/>
                        </a:lnTo>
                        <a:lnTo>
                          <a:pt x="450" y="127"/>
                        </a:lnTo>
                        <a:lnTo>
                          <a:pt x="462" y="123"/>
                        </a:lnTo>
                        <a:lnTo>
                          <a:pt x="463" y="117"/>
                        </a:lnTo>
                        <a:lnTo>
                          <a:pt x="463" y="111"/>
                        </a:lnTo>
                        <a:lnTo>
                          <a:pt x="462" y="105"/>
                        </a:lnTo>
                        <a:lnTo>
                          <a:pt x="457" y="100"/>
                        </a:lnTo>
                        <a:lnTo>
                          <a:pt x="135" y="96"/>
                        </a:lnTo>
                        <a:lnTo>
                          <a:pt x="133" y="93"/>
                        </a:lnTo>
                        <a:lnTo>
                          <a:pt x="135" y="90"/>
                        </a:lnTo>
                        <a:lnTo>
                          <a:pt x="136" y="88"/>
                        </a:lnTo>
                        <a:lnTo>
                          <a:pt x="139" y="86"/>
                        </a:lnTo>
                        <a:lnTo>
                          <a:pt x="466" y="88"/>
                        </a:lnTo>
                        <a:lnTo>
                          <a:pt x="469" y="83"/>
                        </a:lnTo>
                        <a:lnTo>
                          <a:pt x="471" y="78"/>
                        </a:lnTo>
                        <a:lnTo>
                          <a:pt x="473" y="73"/>
                        </a:lnTo>
                        <a:lnTo>
                          <a:pt x="476" y="68"/>
                        </a:lnTo>
                        <a:lnTo>
                          <a:pt x="166" y="67"/>
                        </a:lnTo>
                        <a:lnTo>
                          <a:pt x="157" y="71"/>
                        </a:lnTo>
                        <a:lnTo>
                          <a:pt x="150" y="76"/>
                        </a:lnTo>
                        <a:lnTo>
                          <a:pt x="143" y="79"/>
                        </a:lnTo>
                        <a:lnTo>
                          <a:pt x="133" y="77"/>
                        </a:lnTo>
                        <a:lnTo>
                          <a:pt x="133" y="70"/>
                        </a:lnTo>
                        <a:lnTo>
                          <a:pt x="138" y="65"/>
                        </a:lnTo>
                        <a:lnTo>
                          <a:pt x="145" y="61"/>
                        </a:lnTo>
                        <a:lnTo>
                          <a:pt x="152" y="57"/>
                        </a:lnTo>
                        <a:lnTo>
                          <a:pt x="488" y="54"/>
                        </a:lnTo>
                        <a:lnTo>
                          <a:pt x="504" y="41"/>
                        </a:lnTo>
                        <a:lnTo>
                          <a:pt x="521" y="31"/>
                        </a:lnTo>
                        <a:lnTo>
                          <a:pt x="540" y="24"/>
                        </a:lnTo>
                        <a:lnTo>
                          <a:pt x="560" y="18"/>
                        </a:lnTo>
                        <a:lnTo>
                          <a:pt x="581" y="14"/>
                        </a:lnTo>
                        <a:lnTo>
                          <a:pt x="603" y="12"/>
                        </a:lnTo>
                        <a:lnTo>
                          <a:pt x="626" y="11"/>
                        </a:lnTo>
                        <a:lnTo>
                          <a:pt x="648" y="12"/>
                        </a:lnTo>
                        <a:lnTo>
                          <a:pt x="668" y="8"/>
                        </a:lnTo>
                        <a:lnTo>
                          <a:pt x="687" y="5"/>
                        </a:lnTo>
                        <a:lnTo>
                          <a:pt x="709" y="2"/>
                        </a:lnTo>
                        <a:lnTo>
                          <a:pt x="730" y="0"/>
                        </a:lnTo>
                        <a:lnTo>
                          <a:pt x="751" y="0"/>
                        </a:lnTo>
                        <a:lnTo>
                          <a:pt x="770" y="3"/>
                        </a:lnTo>
                        <a:lnTo>
                          <a:pt x="788" y="9"/>
                        </a:lnTo>
                        <a:lnTo>
                          <a:pt x="805" y="19"/>
                        </a:lnTo>
                        <a:lnTo>
                          <a:pt x="808" y="25"/>
                        </a:lnTo>
                        <a:lnTo>
                          <a:pt x="811" y="34"/>
                        </a:lnTo>
                        <a:lnTo>
                          <a:pt x="811" y="42"/>
                        </a:lnTo>
                        <a:lnTo>
                          <a:pt x="811" y="4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15" name="Freeform 36"/>
                  <p:cNvSpPr/>
                  <p:nvPr/>
                </p:nvSpPr>
                <p:spPr bwMode="auto">
                  <a:xfrm>
                    <a:off x="3741" y="2095"/>
                    <a:ext cx="324" cy="201"/>
                  </a:xfrm>
                  <a:custGeom>
                    <a:avLst/>
                    <a:gdLst>
                      <a:gd name="T0" fmla="*/ 7 w 646"/>
                      <a:gd name="T1" fmla="*/ 18 h 201"/>
                      <a:gd name="T2" fmla="*/ 10 w 646"/>
                      <a:gd name="T3" fmla="*/ 19 h 201"/>
                      <a:gd name="T4" fmla="*/ 14 w 646"/>
                      <a:gd name="T5" fmla="*/ 20 h 201"/>
                      <a:gd name="T6" fmla="*/ 17 w 646"/>
                      <a:gd name="T7" fmla="*/ 21 h 201"/>
                      <a:gd name="T8" fmla="*/ 20 w 646"/>
                      <a:gd name="T9" fmla="*/ 24 h 201"/>
                      <a:gd name="T10" fmla="*/ 21 w 646"/>
                      <a:gd name="T11" fmla="*/ 28 h 201"/>
                      <a:gd name="T12" fmla="*/ 21 w 646"/>
                      <a:gd name="T13" fmla="*/ 33 h 201"/>
                      <a:gd name="T14" fmla="*/ 7 w 646"/>
                      <a:gd name="T15" fmla="*/ 38 h 201"/>
                      <a:gd name="T16" fmla="*/ 7 w 646"/>
                      <a:gd name="T17" fmla="*/ 49 h 201"/>
                      <a:gd name="T18" fmla="*/ 9 w 646"/>
                      <a:gd name="T19" fmla="*/ 50 h 201"/>
                      <a:gd name="T20" fmla="*/ 12 w 646"/>
                      <a:gd name="T21" fmla="*/ 51 h 201"/>
                      <a:gd name="T22" fmla="*/ 16 w 646"/>
                      <a:gd name="T23" fmla="*/ 51 h 201"/>
                      <a:gd name="T24" fmla="*/ 19 w 646"/>
                      <a:gd name="T25" fmla="*/ 52 h 201"/>
                      <a:gd name="T26" fmla="*/ 21 w 646"/>
                      <a:gd name="T27" fmla="*/ 52 h 201"/>
                      <a:gd name="T28" fmla="*/ 21 w 646"/>
                      <a:gd name="T29" fmla="*/ 61 h 201"/>
                      <a:gd name="T30" fmla="*/ 20 w 646"/>
                      <a:gd name="T31" fmla="*/ 69 h 201"/>
                      <a:gd name="T32" fmla="*/ 17 w 646"/>
                      <a:gd name="T33" fmla="*/ 68 h 201"/>
                      <a:gd name="T34" fmla="*/ 14 w 646"/>
                      <a:gd name="T35" fmla="*/ 66 h 201"/>
                      <a:gd name="T36" fmla="*/ 10 w 646"/>
                      <a:gd name="T37" fmla="*/ 64 h 201"/>
                      <a:gd name="T38" fmla="*/ 8 w 646"/>
                      <a:gd name="T39" fmla="*/ 62 h 201"/>
                      <a:gd name="T40" fmla="*/ 7 w 646"/>
                      <a:gd name="T41" fmla="*/ 69 h 201"/>
                      <a:gd name="T42" fmla="*/ 7 w 646"/>
                      <a:gd name="T43" fmla="*/ 89 h 201"/>
                      <a:gd name="T44" fmla="*/ 7 w 646"/>
                      <a:gd name="T45" fmla="*/ 144 h 201"/>
                      <a:gd name="T46" fmla="*/ 8 w 646"/>
                      <a:gd name="T47" fmla="*/ 164 h 201"/>
                      <a:gd name="T48" fmla="*/ 10 w 646"/>
                      <a:gd name="T49" fmla="*/ 165 h 201"/>
                      <a:gd name="T50" fmla="*/ 14 w 646"/>
                      <a:gd name="T51" fmla="*/ 166 h 201"/>
                      <a:gd name="T52" fmla="*/ 17 w 646"/>
                      <a:gd name="T53" fmla="*/ 169 h 201"/>
                      <a:gd name="T54" fmla="*/ 20 w 646"/>
                      <a:gd name="T55" fmla="*/ 173 h 201"/>
                      <a:gd name="T56" fmla="*/ 20 w 646"/>
                      <a:gd name="T57" fmla="*/ 179 h 201"/>
                      <a:gd name="T58" fmla="*/ 20 w 646"/>
                      <a:gd name="T59" fmla="*/ 182 h 201"/>
                      <a:gd name="T60" fmla="*/ 19 w 646"/>
                      <a:gd name="T61" fmla="*/ 182 h 201"/>
                      <a:gd name="T62" fmla="*/ 16 w 646"/>
                      <a:gd name="T63" fmla="*/ 181 h 201"/>
                      <a:gd name="T64" fmla="*/ 13 w 646"/>
                      <a:gd name="T65" fmla="*/ 180 h 201"/>
                      <a:gd name="T66" fmla="*/ 9 w 646"/>
                      <a:gd name="T67" fmla="*/ 179 h 201"/>
                      <a:gd name="T68" fmla="*/ 7 w 646"/>
                      <a:gd name="T69" fmla="*/ 178 h 201"/>
                      <a:gd name="T70" fmla="*/ 7 w 646"/>
                      <a:gd name="T71" fmla="*/ 195 h 201"/>
                      <a:gd name="T72" fmla="*/ 7 w 646"/>
                      <a:gd name="T73" fmla="*/ 187 h 201"/>
                      <a:gd name="T74" fmla="*/ 6 w 646"/>
                      <a:gd name="T75" fmla="*/ 147 h 201"/>
                      <a:gd name="T76" fmla="*/ 6 w 646"/>
                      <a:gd name="T77" fmla="*/ 108 h 201"/>
                      <a:gd name="T78" fmla="*/ 6 w 646"/>
                      <a:gd name="T79" fmla="*/ 59 h 201"/>
                      <a:gd name="T80" fmla="*/ 6 w 646"/>
                      <a:gd name="T81" fmla="*/ 19 h 201"/>
                      <a:gd name="T82" fmla="*/ 5 w 646"/>
                      <a:gd name="T83" fmla="*/ 10 h 201"/>
                      <a:gd name="T84" fmla="*/ 4 w 646"/>
                      <a:gd name="T85" fmla="*/ 22 h 201"/>
                      <a:gd name="T86" fmla="*/ 3 w 646"/>
                      <a:gd name="T87" fmla="*/ 40 h 201"/>
                      <a:gd name="T88" fmla="*/ 3 w 646"/>
                      <a:gd name="T89" fmla="*/ 60 h 201"/>
                      <a:gd name="T90" fmla="*/ 2 w 646"/>
                      <a:gd name="T91" fmla="*/ 80 h 201"/>
                      <a:gd name="T92" fmla="*/ 1 w 646"/>
                      <a:gd name="T93" fmla="*/ 89 h 201"/>
                      <a:gd name="T94" fmla="*/ 1 w 646"/>
                      <a:gd name="T95" fmla="*/ 80 h 201"/>
                      <a:gd name="T96" fmla="*/ 2 w 646"/>
                      <a:gd name="T97" fmla="*/ 71 h 201"/>
                      <a:gd name="T98" fmla="*/ 2 w 646"/>
                      <a:gd name="T99" fmla="*/ 68 h 201"/>
                      <a:gd name="T100" fmla="*/ 4 w 646"/>
                      <a:gd name="T101" fmla="*/ 2 h 201"/>
                      <a:gd name="T102" fmla="*/ 5 w 646"/>
                      <a:gd name="T103" fmla="*/ 0 h 201"/>
                      <a:gd name="T104" fmla="*/ 5 w 646"/>
                      <a:gd name="T105" fmla="*/ 3 h 201"/>
                      <a:gd name="T106" fmla="*/ 6 w 646"/>
                      <a:gd name="T107" fmla="*/ 13 h 20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6"/>
                      <a:gd name="T163" fmla="*/ 0 h 201"/>
                      <a:gd name="T164" fmla="*/ 646 w 646"/>
                      <a:gd name="T165" fmla="*/ 201 h 20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6" h="201">
                        <a:moveTo>
                          <a:pt x="192" y="18"/>
                        </a:moveTo>
                        <a:lnTo>
                          <a:pt x="197" y="18"/>
                        </a:lnTo>
                        <a:lnTo>
                          <a:pt x="211" y="18"/>
                        </a:lnTo>
                        <a:lnTo>
                          <a:pt x="234" y="18"/>
                        </a:lnTo>
                        <a:lnTo>
                          <a:pt x="262" y="18"/>
                        </a:lnTo>
                        <a:lnTo>
                          <a:pt x="297" y="19"/>
                        </a:lnTo>
                        <a:lnTo>
                          <a:pt x="335" y="19"/>
                        </a:lnTo>
                        <a:lnTo>
                          <a:pt x="375" y="19"/>
                        </a:lnTo>
                        <a:lnTo>
                          <a:pt x="418" y="20"/>
                        </a:lnTo>
                        <a:lnTo>
                          <a:pt x="460" y="20"/>
                        </a:lnTo>
                        <a:lnTo>
                          <a:pt x="502" y="21"/>
                        </a:lnTo>
                        <a:lnTo>
                          <a:pt x="540" y="21"/>
                        </a:lnTo>
                        <a:lnTo>
                          <a:pt x="575" y="22"/>
                        </a:lnTo>
                        <a:lnTo>
                          <a:pt x="603" y="23"/>
                        </a:lnTo>
                        <a:lnTo>
                          <a:pt x="627" y="24"/>
                        </a:lnTo>
                        <a:lnTo>
                          <a:pt x="641" y="25"/>
                        </a:lnTo>
                        <a:lnTo>
                          <a:pt x="646" y="26"/>
                        </a:lnTo>
                        <a:lnTo>
                          <a:pt x="646" y="28"/>
                        </a:lnTo>
                        <a:lnTo>
                          <a:pt x="646" y="30"/>
                        </a:lnTo>
                        <a:lnTo>
                          <a:pt x="646" y="32"/>
                        </a:lnTo>
                        <a:lnTo>
                          <a:pt x="643" y="33"/>
                        </a:lnTo>
                        <a:lnTo>
                          <a:pt x="203" y="29"/>
                        </a:lnTo>
                        <a:lnTo>
                          <a:pt x="202" y="34"/>
                        </a:lnTo>
                        <a:lnTo>
                          <a:pt x="203" y="38"/>
                        </a:lnTo>
                        <a:lnTo>
                          <a:pt x="204" y="43"/>
                        </a:lnTo>
                        <a:lnTo>
                          <a:pt x="206" y="49"/>
                        </a:lnTo>
                        <a:lnTo>
                          <a:pt x="210" y="49"/>
                        </a:lnTo>
                        <a:lnTo>
                          <a:pt x="224" y="49"/>
                        </a:lnTo>
                        <a:lnTo>
                          <a:pt x="245" y="49"/>
                        </a:lnTo>
                        <a:lnTo>
                          <a:pt x="273" y="50"/>
                        </a:lnTo>
                        <a:lnTo>
                          <a:pt x="307" y="50"/>
                        </a:lnTo>
                        <a:lnTo>
                          <a:pt x="343" y="50"/>
                        </a:lnTo>
                        <a:lnTo>
                          <a:pt x="382" y="51"/>
                        </a:lnTo>
                        <a:lnTo>
                          <a:pt x="422" y="51"/>
                        </a:lnTo>
                        <a:lnTo>
                          <a:pt x="462" y="51"/>
                        </a:lnTo>
                        <a:lnTo>
                          <a:pt x="502" y="51"/>
                        </a:lnTo>
                        <a:lnTo>
                          <a:pt x="540" y="52"/>
                        </a:lnTo>
                        <a:lnTo>
                          <a:pt x="572" y="52"/>
                        </a:lnTo>
                        <a:lnTo>
                          <a:pt x="600" y="52"/>
                        </a:lnTo>
                        <a:lnTo>
                          <a:pt x="622" y="52"/>
                        </a:lnTo>
                        <a:lnTo>
                          <a:pt x="636" y="52"/>
                        </a:lnTo>
                        <a:lnTo>
                          <a:pt x="642" y="52"/>
                        </a:lnTo>
                        <a:lnTo>
                          <a:pt x="641" y="51"/>
                        </a:lnTo>
                        <a:lnTo>
                          <a:pt x="643" y="54"/>
                        </a:lnTo>
                        <a:lnTo>
                          <a:pt x="646" y="61"/>
                        </a:lnTo>
                        <a:lnTo>
                          <a:pt x="646" y="68"/>
                        </a:lnTo>
                        <a:lnTo>
                          <a:pt x="638" y="68"/>
                        </a:lnTo>
                        <a:lnTo>
                          <a:pt x="622" y="69"/>
                        </a:lnTo>
                        <a:lnTo>
                          <a:pt x="598" y="69"/>
                        </a:lnTo>
                        <a:lnTo>
                          <a:pt x="570" y="68"/>
                        </a:lnTo>
                        <a:lnTo>
                          <a:pt x="537" y="68"/>
                        </a:lnTo>
                        <a:lnTo>
                          <a:pt x="499" y="67"/>
                        </a:lnTo>
                        <a:lnTo>
                          <a:pt x="460" y="67"/>
                        </a:lnTo>
                        <a:lnTo>
                          <a:pt x="420" y="66"/>
                        </a:lnTo>
                        <a:lnTo>
                          <a:pt x="380" y="65"/>
                        </a:lnTo>
                        <a:lnTo>
                          <a:pt x="342" y="65"/>
                        </a:lnTo>
                        <a:lnTo>
                          <a:pt x="305" y="64"/>
                        </a:lnTo>
                        <a:lnTo>
                          <a:pt x="273" y="63"/>
                        </a:lnTo>
                        <a:lnTo>
                          <a:pt x="246" y="63"/>
                        </a:lnTo>
                        <a:lnTo>
                          <a:pt x="225" y="62"/>
                        </a:lnTo>
                        <a:lnTo>
                          <a:pt x="211" y="62"/>
                        </a:lnTo>
                        <a:lnTo>
                          <a:pt x="207" y="62"/>
                        </a:lnTo>
                        <a:lnTo>
                          <a:pt x="206" y="69"/>
                        </a:lnTo>
                        <a:lnTo>
                          <a:pt x="204" y="75"/>
                        </a:lnTo>
                        <a:lnTo>
                          <a:pt x="202" y="82"/>
                        </a:lnTo>
                        <a:lnTo>
                          <a:pt x="200" y="89"/>
                        </a:lnTo>
                        <a:lnTo>
                          <a:pt x="193" y="109"/>
                        </a:lnTo>
                        <a:lnTo>
                          <a:pt x="199" y="126"/>
                        </a:lnTo>
                        <a:lnTo>
                          <a:pt x="209" y="144"/>
                        </a:lnTo>
                        <a:lnTo>
                          <a:pt x="213" y="164"/>
                        </a:lnTo>
                        <a:lnTo>
                          <a:pt x="217" y="164"/>
                        </a:lnTo>
                        <a:lnTo>
                          <a:pt x="231" y="164"/>
                        </a:lnTo>
                        <a:lnTo>
                          <a:pt x="251" y="164"/>
                        </a:lnTo>
                        <a:lnTo>
                          <a:pt x="277" y="164"/>
                        </a:lnTo>
                        <a:lnTo>
                          <a:pt x="310" y="165"/>
                        </a:lnTo>
                        <a:lnTo>
                          <a:pt x="345" y="165"/>
                        </a:lnTo>
                        <a:lnTo>
                          <a:pt x="382" y="166"/>
                        </a:lnTo>
                        <a:lnTo>
                          <a:pt x="422" y="166"/>
                        </a:lnTo>
                        <a:lnTo>
                          <a:pt x="461" y="167"/>
                        </a:lnTo>
                        <a:lnTo>
                          <a:pt x="499" y="168"/>
                        </a:lnTo>
                        <a:lnTo>
                          <a:pt x="535" y="169"/>
                        </a:lnTo>
                        <a:lnTo>
                          <a:pt x="568" y="170"/>
                        </a:lnTo>
                        <a:lnTo>
                          <a:pt x="596" y="172"/>
                        </a:lnTo>
                        <a:lnTo>
                          <a:pt x="617" y="173"/>
                        </a:lnTo>
                        <a:lnTo>
                          <a:pt x="632" y="175"/>
                        </a:lnTo>
                        <a:lnTo>
                          <a:pt x="639" y="177"/>
                        </a:lnTo>
                        <a:lnTo>
                          <a:pt x="639" y="179"/>
                        </a:lnTo>
                        <a:lnTo>
                          <a:pt x="638" y="180"/>
                        </a:lnTo>
                        <a:lnTo>
                          <a:pt x="635" y="181"/>
                        </a:lnTo>
                        <a:lnTo>
                          <a:pt x="634" y="182"/>
                        </a:lnTo>
                        <a:lnTo>
                          <a:pt x="629" y="182"/>
                        </a:lnTo>
                        <a:lnTo>
                          <a:pt x="615" y="182"/>
                        </a:lnTo>
                        <a:lnTo>
                          <a:pt x="596" y="182"/>
                        </a:lnTo>
                        <a:lnTo>
                          <a:pt x="569" y="182"/>
                        </a:lnTo>
                        <a:lnTo>
                          <a:pt x="537" y="181"/>
                        </a:lnTo>
                        <a:lnTo>
                          <a:pt x="502" y="181"/>
                        </a:lnTo>
                        <a:lnTo>
                          <a:pt x="464" y="181"/>
                        </a:lnTo>
                        <a:lnTo>
                          <a:pt x="425" y="181"/>
                        </a:lnTo>
                        <a:lnTo>
                          <a:pt x="385" y="180"/>
                        </a:lnTo>
                        <a:lnTo>
                          <a:pt x="347" y="180"/>
                        </a:lnTo>
                        <a:lnTo>
                          <a:pt x="312" y="180"/>
                        </a:lnTo>
                        <a:lnTo>
                          <a:pt x="280" y="179"/>
                        </a:lnTo>
                        <a:lnTo>
                          <a:pt x="253" y="179"/>
                        </a:lnTo>
                        <a:lnTo>
                          <a:pt x="232" y="179"/>
                        </a:lnTo>
                        <a:lnTo>
                          <a:pt x="218" y="178"/>
                        </a:lnTo>
                        <a:lnTo>
                          <a:pt x="213" y="178"/>
                        </a:lnTo>
                        <a:lnTo>
                          <a:pt x="210" y="186"/>
                        </a:lnTo>
                        <a:lnTo>
                          <a:pt x="207" y="195"/>
                        </a:lnTo>
                        <a:lnTo>
                          <a:pt x="203" y="201"/>
                        </a:lnTo>
                        <a:lnTo>
                          <a:pt x="190" y="201"/>
                        </a:lnTo>
                        <a:lnTo>
                          <a:pt x="193" y="187"/>
                        </a:lnTo>
                        <a:lnTo>
                          <a:pt x="193" y="173"/>
                        </a:lnTo>
                        <a:lnTo>
                          <a:pt x="189" y="161"/>
                        </a:lnTo>
                        <a:lnTo>
                          <a:pt x="182" y="147"/>
                        </a:lnTo>
                        <a:lnTo>
                          <a:pt x="176" y="134"/>
                        </a:lnTo>
                        <a:lnTo>
                          <a:pt x="172" y="122"/>
                        </a:lnTo>
                        <a:lnTo>
                          <a:pt x="171" y="108"/>
                        </a:lnTo>
                        <a:lnTo>
                          <a:pt x="173" y="93"/>
                        </a:lnTo>
                        <a:lnTo>
                          <a:pt x="179" y="76"/>
                        </a:lnTo>
                        <a:lnTo>
                          <a:pt x="183" y="59"/>
                        </a:lnTo>
                        <a:lnTo>
                          <a:pt x="181" y="40"/>
                        </a:lnTo>
                        <a:lnTo>
                          <a:pt x="172" y="24"/>
                        </a:lnTo>
                        <a:lnTo>
                          <a:pt x="164" y="19"/>
                        </a:lnTo>
                        <a:lnTo>
                          <a:pt x="155" y="15"/>
                        </a:lnTo>
                        <a:lnTo>
                          <a:pt x="147" y="12"/>
                        </a:lnTo>
                        <a:lnTo>
                          <a:pt x="137" y="10"/>
                        </a:lnTo>
                        <a:lnTo>
                          <a:pt x="127" y="13"/>
                        </a:lnTo>
                        <a:lnTo>
                          <a:pt x="119" y="17"/>
                        </a:lnTo>
                        <a:lnTo>
                          <a:pt x="112" y="22"/>
                        </a:lnTo>
                        <a:lnTo>
                          <a:pt x="105" y="27"/>
                        </a:lnTo>
                        <a:lnTo>
                          <a:pt x="99" y="33"/>
                        </a:lnTo>
                        <a:lnTo>
                          <a:pt x="94" y="40"/>
                        </a:lnTo>
                        <a:lnTo>
                          <a:pt x="88" y="47"/>
                        </a:lnTo>
                        <a:lnTo>
                          <a:pt x="82" y="53"/>
                        </a:lnTo>
                        <a:lnTo>
                          <a:pt x="74" y="60"/>
                        </a:lnTo>
                        <a:lnTo>
                          <a:pt x="66" y="68"/>
                        </a:lnTo>
                        <a:lnTo>
                          <a:pt x="57" y="74"/>
                        </a:lnTo>
                        <a:lnTo>
                          <a:pt x="46" y="80"/>
                        </a:lnTo>
                        <a:lnTo>
                          <a:pt x="36" y="85"/>
                        </a:lnTo>
                        <a:lnTo>
                          <a:pt x="23" y="88"/>
                        </a:lnTo>
                        <a:lnTo>
                          <a:pt x="12" y="89"/>
                        </a:lnTo>
                        <a:lnTo>
                          <a:pt x="0" y="88"/>
                        </a:lnTo>
                        <a:lnTo>
                          <a:pt x="5" y="84"/>
                        </a:lnTo>
                        <a:lnTo>
                          <a:pt x="12" y="80"/>
                        </a:lnTo>
                        <a:lnTo>
                          <a:pt x="19" y="77"/>
                        </a:lnTo>
                        <a:lnTo>
                          <a:pt x="28" y="74"/>
                        </a:lnTo>
                        <a:lnTo>
                          <a:pt x="35" y="71"/>
                        </a:lnTo>
                        <a:lnTo>
                          <a:pt x="40" y="70"/>
                        </a:lnTo>
                        <a:lnTo>
                          <a:pt x="44" y="68"/>
                        </a:lnTo>
                        <a:lnTo>
                          <a:pt x="46" y="68"/>
                        </a:lnTo>
                        <a:lnTo>
                          <a:pt x="99" y="9"/>
                        </a:lnTo>
                        <a:lnTo>
                          <a:pt x="105" y="5"/>
                        </a:lnTo>
                        <a:lnTo>
                          <a:pt x="112" y="2"/>
                        </a:lnTo>
                        <a:lnTo>
                          <a:pt x="119" y="0"/>
                        </a:lnTo>
                        <a:lnTo>
                          <a:pt x="127" y="0"/>
                        </a:lnTo>
                        <a:lnTo>
                          <a:pt x="136" y="0"/>
                        </a:lnTo>
                        <a:lnTo>
                          <a:pt x="143" y="1"/>
                        </a:lnTo>
                        <a:lnTo>
                          <a:pt x="151" y="2"/>
                        </a:lnTo>
                        <a:lnTo>
                          <a:pt x="158" y="3"/>
                        </a:lnTo>
                        <a:lnTo>
                          <a:pt x="166" y="6"/>
                        </a:lnTo>
                        <a:lnTo>
                          <a:pt x="175" y="10"/>
                        </a:lnTo>
                        <a:lnTo>
                          <a:pt x="183" y="13"/>
                        </a:lnTo>
                        <a:lnTo>
                          <a:pt x="192"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16" name="Freeform 37"/>
                  <p:cNvSpPr/>
                  <p:nvPr/>
                </p:nvSpPr>
                <p:spPr bwMode="auto">
                  <a:xfrm>
                    <a:off x="3717" y="2291"/>
                    <a:ext cx="352" cy="35"/>
                  </a:xfrm>
                  <a:custGeom>
                    <a:avLst/>
                    <a:gdLst>
                      <a:gd name="T0" fmla="*/ 21 w 705"/>
                      <a:gd name="T1" fmla="*/ 35 h 35"/>
                      <a:gd name="T2" fmla="*/ 5 w 705"/>
                      <a:gd name="T3" fmla="*/ 31 h 35"/>
                      <a:gd name="T4" fmla="*/ 5 w 705"/>
                      <a:gd name="T5" fmla="*/ 30 h 35"/>
                      <a:gd name="T6" fmla="*/ 4 w 705"/>
                      <a:gd name="T7" fmla="*/ 30 h 35"/>
                      <a:gd name="T8" fmla="*/ 4 w 705"/>
                      <a:gd name="T9" fmla="*/ 30 h 35"/>
                      <a:gd name="T10" fmla="*/ 4 w 705"/>
                      <a:gd name="T11" fmla="*/ 31 h 35"/>
                      <a:gd name="T12" fmla="*/ 4 w 705"/>
                      <a:gd name="T13" fmla="*/ 31 h 35"/>
                      <a:gd name="T14" fmla="*/ 3 w 705"/>
                      <a:gd name="T15" fmla="*/ 30 h 35"/>
                      <a:gd name="T16" fmla="*/ 3 w 705"/>
                      <a:gd name="T17" fmla="*/ 29 h 35"/>
                      <a:gd name="T18" fmla="*/ 3 w 705"/>
                      <a:gd name="T19" fmla="*/ 26 h 35"/>
                      <a:gd name="T20" fmla="*/ 2 w 705"/>
                      <a:gd name="T21" fmla="*/ 25 h 35"/>
                      <a:gd name="T22" fmla="*/ 2 w 705"/>
                      <a:gd name="T23" fmla="*/ 23 h 35"/>
                      <a:gd name="T24" fmla="*/ 2 w 705"/>
                      <a:gd name="T25" fmla="*/ 20 h 35"/>
                      <a:gd name="T26" fmla="*/ 1 w 705"/>
                      <a:gd name="T27" fmla="*/ 17 h 35"/>
                      <a:gd name="T28" fmla="*/ 1 w 705"/>
                      <a:gd name="T29" fmla="*/ 14 h 35"/>
                      <a:gd name="T30" fmla="*/ 1 w 705"/>
                      <a:gd name="T31" fmla="*/ 12 h 35"/>
                      <a:gd name="T32" fmla="*/ 0 w 705"/>
                      <a:gd name="T33" fmla="*/ 12 h 35"/>
                      <a:gd name="T34" fmla="*/ 0 w 705"/>
                      <a:gd name="T35" fmla="*/ 14 h 35"/>
                      <a:gd name="T36" fmla="*/ 0 w 705"/>
                      <a:gd name="T37" fmla="*/ 14 h 35"/>
                      <a:gd name="T38" fmla="*/ 0 w 705"/>
                      <a:gd name="T39" fmla="*/ 13 h 35"/>
                      <a:gd name="T40" fmla="*/ 0 w 705"/>
                      <a:gd name="T41" fmla="*/ 12 h 35"/>
                      <a:gd name="T42" fmla="*/ 0 w 705"/>
                      <a:gd name="T43" fmla="*/ 10 h 35"/>
                      <a:gd name="T44" fmla="*/ 0 w 705"/>
                      <a:gd name="T45" fmla="*/ 6 h 35"/>
                      <a:gd name="T46" fmla="*/ 0 w 705"/>
                      <a:gd name="T47" fmla="*/ 5 h 35"/>
                      <a:gd name="T48" fmla="*/ 1 w 705"/>
                      <a:gd name="T49" fmla="*/ 7 h 35"/>
                      <a:gd name="T50" fmla="*/ 1 w 705"/>
                      <a:gd name="T51" fmla="*/ 9 h 35"/>
                      <a:gd name="T52" fmla="*/ 2 w 705"/>
                      <a:gd name="T53" fmla="*/ 13 h 35"/>
                      <a:gd name="T54" fmla="*/ 2 w 705"/>
                      <a:gd name="T55" fmla="*/ 17 h 35"/>
                      <a:gd name="T56" fmla="*/ 3 w 705"/>
                      <a:gd name="T57" fmla="*/ 19 h 35"/>
                      <a:gd name="T58" fmla="*/ 3 w 705"/>
                      <a:gd name="T59" fmla="*/ 19 h 35"/>
                      <a:gd name="T60" fmla="*/ 4 w 705"/>
                      <a:gd name="T61" fmla="*/ 19 h 35"/>
                      <a:gd name="T62" fmla="*/ 4 w 705"/>
                      <a:gd name="T63" fmla="*/ 20 h 35"/>
                      <a:gd name="T64" fmla="*/ 5 w 705"/>
                      <a:gd name="T65" fmla="*/ 20 h 35"/>
                      <a:gd name="T66" fmla="*/ 7 w 705"/>
                      <a:gd name="T67" fmla="*/ 20 h 35"/>
                      <a:gd name="T68" fmla="*/ 8 w 705"/>
                      <a:gd name="T69" fmla="*/ 21 h 35"/>
                      <a:gd name="T70" fmla="*/ 10 w 705"/>
                      <a:gd name="T71" fmla="*/ 21 h 35"/>
                      <a:gd name="T72" fmla="*/ 11 w 705"/>
                      <a:gd name="T73" fmla="*/ 21 h 35"/>
                      <a:gd name="T74" fmla="*/ 13 w 705"/>
                      <a:gd name="T75" fmla="*/ 22 h 35"/>
                      <a:gd name="T76" fmla="*/ 14 w 705"/>
                      <a:gd name="T77" fmla="*/ 22 h 35"/>
                      <a:gd name="T78" fmla="*/ 16 w 705"/>
                      <a:gd name="T79" fmla="*/ 22 h 35"/>
                      <a:gd name="T80" fmla="*/ 17 w 705"/>
                      <a:gd name="T81" fmla="*/ 22 h 35"/>
                      <a:gd name="T82" fmla="*/ 18 w 705"/>
                      <a:gd name="T83" fmla="*/ 23 h 35"/>
                      <a:gd name="T84" fmla="*/ 19 w 705"/>
                      <a:gd name="T85" fmla="*/ 23 h 35"/>
                      <a:gd name="T86" fmla="*/ 20 w 705"/>
                      <a:gd name="T87" fmla="*/ 23 h 35"/>
                      <a:gd name="T88" fmla="*/ 21 w 705"/>
                      <a:gd name="T89" fmla="*/ 23 h 35"/>
                      <a:gd name="T90" fmla="*/ 21 w 705"/>
                      <a:gd name="T91" fmla="*/ 23 h 35"/>
                      <a:gd name="T92" fmla="*/ 21 w 705"/>
                      <a:gd name="T93" fmla="*/ 18 h 35"/>
                      <a:gd name="T94" fmla="*/ 21 w 705"/>
                      <a:gd name="T95" fmla="*/ 12 h 35"/>
                      <a:gd name="T96" fmla="*/ 21 w 705"/>
                      <a:gd name="T97" fmla="*/ 6 h 35"/>
                      <a:gd name="T98" fmla="*/ 21 w 705"/>
                      <a:gd name="T99" fmla="*/ 1 h 35"/>
                      <a:gd name="T100" fmla="*/ 21 w 705"/>
                      <a:gd name="T101" fmla="*/ 0 h 35"/>
                      <a:gd name="T102" fmla="*/ 21 w 705"/>
                      <a:gd name="T103" fmla="*/ 11 h 35"/>
                      <a:gd name="T104" fmla="*/ 22 w 705"/>
                      <a:gd name="T105" fmla="*/ 26 h 35"/>
                      <a:gd name="T106" fmla="*/ 21 w 705"/>
                      <a:gd name="T107" fmla="*/ 35 h 3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05"/>
                      <a:gd name="T163" fmla="*/ 0 h 35"/>
                      <a:gd name="T164" fmla="*/ 705 w 705"/>
                      <a:gd name="T165" fmla="*/ 35 h 3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05" h="35">
                        <a:moveTo>
                          <a:pt x="702" y="35"/>
                        </a:moveTo>
                        <a:lnTo>
                          <a:pt x="176" y="31"/>
                        </a:lnTo>
                        <a:lnTo>
                          <a:pt x="166" y="30"/>
                        </a:lnTo>
                        <a:lnTo>
                          <a:pt x="158" y="30"/>
                        </a:lnTo>
                        <a:lnTo>
                          <a:pt x="148" y="30"/>
                        </a:lnTo>
                        <a:lnTo>
                          <a:pt x="138" y="31"/>
                        </a:lnTo>
                        <a:lnTo>
                          <a:pt x="128" y="31"/>
                        </a:lnTo>
                        <a:lnTo>
                          <a:pt x="120" y="30"/>
                        </a:lnTo>
                        <a:lnTo>
                          <a:pt x="111" y="29"/>
                        </a:lnTo>
                        <a:lnTo>
                          <a:pt x="104" y="26"/>
                        </a:lnTo>
                        <a:lnTo>
                          <a:pt x="92" y="25"/>
                        </a:lnTo>
                        <a:lnTo>
                          <a:pt x="80" y="23"/>
                        </a:lnTo>
                        <a:lnTo>
                          <a:pt x="68" y="20"/>
                        </a:lnTo>
                        <a:lnTo>
                          <a:pt x="57" y="17"/>
                        </a:lnTo>
                        <a:lnTo>
                          <a:pt x="45" y="14"/>
                        </a:lnTo>
                        <a:lnTo>
                          <a:pt x="33" y="12"/>
                        </a:lnTo>
                        <a:lnTo>
                          <a:pt x="20" y="12"/>
                        </a:lnTo>
                        <a:lnTo>
                          <a:pt x="6" y="14"/>
                        </a:lnTo>
                        <a:lnTo>
                          <a:pt x="5" y="14"/>
                        </a:lnTo>
                        <a:lnTo>
                          <a:pt x="3" y="13"/>
                        </a:lnTo>
                        <a:lnTo>
                          <a:pt x="2" y="12"/>
                        </a:lnTo>
                        <a:lnTo>
                          <a:pt x="0" y="10"/>
                        </a:lnTo>
                        <a:lnTo>
                          <a:pt x="16" y="6"/>
                        </a:lnTo>
                        <a:lnTo>
                          <a:pt x="30" y="5"/>
                        </a:lnTo>
                        <a:lnTo>
                          <a:pt x="44" y="7"/>
                        </a:lnTo>
                        <a:lnTo>
                          <a:pt x="59" y="9"/>
                        </a:lnTo>
                        <a:lnTo>
                          <a:pt x="73" y="13"/>
                        </a:lnTo>
                        <a:lnTo>
                          <a:pt x="87" y="17"/>
                        </a:lnTo>
                        <a:lnTo>
                          <a:pt x="103" y="19"/>
                        </a:lnTo>
                        <a:lnTo>
                          <a:pt x="118" y="19"/>
                        </a:lnTo>
                        <a:lnTo>
                          <a:pt x="134" y="19"/>
                        </a:lnTo>
                        <a:lnTo>
                          <a:pt x="158" y="20"/>
                        </a:lnTo>
                        <a:lnTo>
                          <a:pt x="190" y="20"/>
                        </a:lnTo>
                        <a:lnTo>
                          <a:pt x="229" y="20"/>
                        </a:lnTo>
                        <a:lnTo>
                          <a:pt x="274" y="21"/>
                        </a:lnTo>
                        <a:lnTo>
                          <a:pt x="322" y="21"/>
                        </a:lnTo>
                        <a:lnTo>
                          <a:pt x="372" y="21"/>
                        </a:lnTo>
                        <a:lnTo>
                          <a:pt x="423" y="22"/>
                        </a:lnTo>
                        <a:lnTo>
                          <a:pt x="473" y="22"/>
                        </a:lnTo>
                        <a:lnTo>
                          <a:pt x="521" y="22"/>
                        </a:lnTo>
                        <a:lnTo>
                          <a:pt x="566" y="22"/>
                        </a:lnTo>
                        <a:lnTo>
                          <a:pt x="605" y="23"/>
                        </a:lnTo>
                        <a:lnTo>
                          <a:pt x="639" y="23"/>
                        </a:lnTo>
                        <a:lnTo>
                          <a:pt x="664" y="23"/>
                        </a:lnTo>
                        <a:lnTo>
                          <a:pt x="681" y="23"/>
                        </a:lnTo>
                        <a:lnTo>
                          <a:pt x="686" y="23"/>
                        </a:lnTo>
                        <a:lnTo>
                          <a:pt x="691" y="18"/>
                        </a:lnTo>
                        <a:lnTo>
                          <a:pt x="692" y="12"/>
                        </a:lnTo>
                        <a:lnTo>
                          <a:pt x="691" y="6"/>
                        </a:lnTo>
                        <a:lnTo>
                          <a:pt x="689" y="1"/>
                        </a:lnTo>
                        <a:lnTo>
                          <a:pt x="693" y="0"/>
                        </a:lnTo>
                        <a:lnTo>
                          <a:pt x="700" y="11"/>
                        </a:lnTo>
                        <a:lnTo>
                          <a:pt x="705" y="26"/>
                        </a:lnTo>
                        <a:lnTo>
                          <a:pt x="702"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grpSp>
          </p:grpSp>
        </p:grpSp>
      </p:grpSp>
      <p:pic>
        <p:nvPicPr>
          <p:cNvPr id="102" name="Picture 38" descr="j017860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98342" y="687397"/>
            <a:ext cx="250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2"/>
          <p:cNvSpPr>
            <a:spLocks noChangeArrowheads="1"/>
          </p:cNvSpPr>
          <p:nvPr/>
        </p:nvSpPr>
        <p:spPr bwMode="auto">
          <a:xfrm>
            <a:off x="762000" y="971550"/>
            <a:ext cx="7620000" cy="4057650"/>
          </a:xfrm>
          <a:prstGeom prst="ellipse">
            <a:avLst/>
          </a:prstGeom>
          <a:gradFill>
            <a:gsLst>
              <a:gs pos="43000">
                <a:srgbClr val="FFC000">
                  <a:lumMod val="84000"/>
                  <a:lumOff val="16000"/>
                </a:srgbClr>
              </a:gs>
              <a:gs pos="73000">
                <a:srgbClr val="FFC000">
                  <a:alpha val="59000"/>
                </a:srgbClr>
              </a:gs>
              <a:gs pos="100000">
                <a:srgbClr val="FFC000">
                  <a:alpha val="13000"/>
                </a:srgbClr>
              </a:gs>
            </a:gsLst>
            <a:lin ang="5400000" scaled="0"/>
          </a:gradFill>
          <a:ln w="38100">
            <a:solidFill>
              <a:srgbClr val="FFC000"/>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800" dirty="0">
              <a:latin typeface="Arial" panose="020B0604020202020204" pitchFamily="34" charset="0"/>
            </a:endParaRPr>
          </a:p>
        </p:txBody>
      </p:sp>
      <p:sp>
        <p:nvSpPr>
          <p:cNvPr id="23" name="Oval 2"/>
          <p:cNvSpPr>
            <a:spLocks noChangeArrowheads="1"/>
          </p:cNvSpPr>
          <p:nvPr/>
        </p:nvSpPr>
        <p:spPr bwMode="auto">
          <a:xfrm>
            <a:off x="1066800" y="1159669"/>
            <a:ext cx="6934200" cy="3698081"/>
          </a:xfrm>
          <a:prstGeom prst="ellipse">
            <a:avLst/>
          </a:prstGeom>
          <a:gradFill>
            <a:gsLst>
              <a:gs pos="54000">
                <a:srgbClr val="FF0000">
                  <a:lumMod val="63000"/>
                  <a:lumOff val="37000"/>
                  <a:alpha val="83000"/>
                </a:srgbClr>
              </a:gs>
              <a:gs pos="73000">
                <a:srgbClr val="FF0000">
                  <a:lumMod val="62000"/>
                  <a:lumOff val="38000"/>
                  <a:alpha val="63000"/>
                </a:srgbClr>
              </a:gs>
              <a:gs pos="100000">
                <a:srgbClr val="FF0000">
                  <a:lumMod val="37000"/>
                  <a:lumOff val="63000"/>
                  <a:alpha val="63000"/>
                </a:srgbClr>
              </a:gs>
            </a:gsLst>
            <a:lin ang="5400000" scaled="0"/>
          </a:gradFill>
          <a:ln w="3175">
            <a:solidFill>
              <a:srgbClr val="FF0000"/>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800">
              <a:latin typeface="Arial" panose="020B0604020202020204" pitchFamily="34" charset="0"/>
            </a:endParaRPr>
          </a:p>
        </p:txBody>
      </p:sp>
      <p:sp>
        <p:nvSpPr>
          <p:cNvPr id="16387" name="Oval 3"/>
          <p:cNvSpPr>
            <a:spLocks noChangeArrowheads="1"/>
          </p:cNvSpPr>
          <p:nvPr/>
        </p:nvSpPr>
        <p:spPr bwMode="auto">
          <a:xfrm>
            <a:off x="1803400" y="1714500"/>
            <a:ext cx="5562600" cy="2686050"/>
          </a:xfrm>
          <a:prstGeom prst="ellipse">
            <a:avLst/>
          </a:prstGeom>
          <a:solidFill>
            <a:srgbClr val="F8FAF4"/>
          </a:solidFill>
          <a:ln w="38100">
            <a:solidFill>
              <a:schemeClr val="tx1"/>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6388" name="WordArt 15"/>
          <p:cNvSpPr>
            <a:spLocks noChangeArrowheads="1" noChangeShapeType="1" noTextEdit="1"/>
          </p:cNvSpPr>
          <p:nvPr/>
        </p:nvSpPr>
        <p:spPr bwMode="auto">
          <a:xfrm rot="-122725">
            <a:off x="2725738" y="2186368"/>
            <a:ext cx="4038600" cy="800100"/>
          </a:xfrm>
          <a:prstGeom prst="rect">
            <a:avLst/>
          </a:prstGeom>
        </p:spPr>
        <p:txBody>
          <a:bodyPr spcFirstLastPara="1" wrap="none" fromWordArt="1">
            <a:prstTxWarp prst="textArchUp">
              <a:avLst>
                <a:gd name="adj" fmla="val 10800004"/>
              </a:avLst>
            </a:prstTxWarp>
          </a:bodyPr>
          <a:lstStyle/>
          <a:p>
            <a:pPr algn="ctr"/>
            <a:r>
              <a:rPr lang="en-US" sz="800" kern="10" spc="160" dirty="0">
                <a:ln w="9525">
                  <a:solidFill>
                    <a:srgbClr val="000000"/>
                  </a:solidFill>
                  <a:round/>
                </a:ln>
                <a:solidFill>
                  <a:srgbClr val="3366FF"/>
                </a:solidFill>
                <a:latin typeface="Arial" panose="020B0604020202020204"/>
                <a:cs typeface="Arial" panose="020B0604020202020204"/>
              </a:rPr>
              <a:t>Human</a:t>
            </a:r>
            <a:endParaRPr lang="en-US" sz="800" kern="10" spc="160" dirty="0">
              <a:ln w="9525">
                <a:solidFill>
                  <a:srgbClr val="000000"/>
                </a:solidFill>
                <a:round/>
              </a:ln>
              <a:solidFill>
                <a:srgbClr val="3366FF"/>
              </a:solidFill>
              <a:latin typeface="Arial" panose="020B0604020202020204"/>
              <a:cs typeface="Arial" panose="020B0604020202020204"/>
            </a:endParaRPr>
          </a:p>
        </p:txBody>
      </p:sp>
      <p:sp>
        <p:nvSpPr>
          <p:cNvPr id="16389" name="WordArt 16"/>
          <p:cNvSpPr>
            <a:spLocks noChangeArrowheads="1" noChangeShapeType="1" noTextEdit="1"/>
          </p:cNvSpPr>
          <p:nvPr/>
        </p:nvSpPr>
        <p:spPr bwMode="auto">
          <a:xfrm>
            <a:off x="3124200" y="2800350"/>
            <a:ext cx="3124200" cy="671207"/>
          </a:xfrm>
          <a:prstGeom prst="rect">
            <a:avLst/>
          </a:prstGeom>
        </p:spPr>
        <p:txBody>
          <a:bodyPr wrap="none" fromWordArt="1">
            <a:prstTxWarp prst="textCanDown">
              <a:avLst>
                <a:gd name="adj" fmla="val 33333"/>
              </a:avLst>
            </a:prstTxWarp>
          </a:bodyPr>
          <a:lstStyle/>
          <a:p>
            <a:pPr algn="ctr"/>
            <a:r>
              <a:rPr lang="en-US" sz="800" kern="10" spc="160" dirty="0">
                <a:ln w="9525">
                  <a:solidFill>
                    <a:srgbClr val="000000"/>
                  </a:solidFill>
                  <a:round/>
                </a:ln>
                <a:solidFill>
                  <a:srgbClr val="3366FF"/>
                </a:solidFill>
                <a:latin typeface="Arial" panose="020B0604020202020204"/>
                <a:cs typeface="Arial" panose="020B0604020202020204"/>
              </a:rPr>
              <a:t>Life</a:t>
            </a:r>
            <a:endParaRPr lang="en-US" sz="800" kern="10" spc="160" dirty="0">
              <a:ln w="9525">
                <a:solidFill>
                  <a:srgbClr val="000000"/>
                </a:solidFill>
                <a:round/>
              </a:ln>
              <a:solidFill>
                <a:srgbClr val="3366FF"/>
              </a:solidFill>
              <a:latin typeface="Arial" panose="020B0604020202020204"/>
              <a:cs typeface="Arial" panose="020B0604020202020204"/>
            </a:endParaRPr>
          </a:p>
        </p:txBody>
      </p:sp>
      <p:sp>
        <p:nvSpPr>
          <p:cNvPr id="16404" name="Oval 18"/>
          <p:cNvSpPr>
            <a:spLocks noChangeArrowheads="1"/>
          </p:cNvSpPr>
          <p:nvPr/>
        </p:nvSpPr>
        <p:spPr bwMode="auto">
          <a:xfrm rot="20482932">
            <a:off x="647223" y="701463"/>
            <a:ext cx="1752600" cy="628650"/>
          </a:xfrm>
          <a:prstGeom prst="ellipse">
            <a:avLst/>
          </a:prstGeom>
          <a:gradFill>
            <a:gsLst>
              <a:gs pos="78000">
                <a:srgbClr val="FF0000">
                  <a:lumMod val="69000"/>
                  <a:lumOff val="31000"/>
                  <a:alpha val="90000"/>
                </a:srgbClr>
              </a:gs>
              <a:gs pos="96000">
                <a:schemeClr val="bg1"/>
              </a:gs>
              <a:gs pos="54000">
                <a:srgbClr val="FFC000">
                  <a:lumMod val="63000"/>
                  <a:lumOff val="37000"/>
                  <a:alpha val="82000"/>
                </a:srgbClr>
              </a:gs>
            </a:gsLst>
            <a:lin ang="5400000" scaled="0"/>
          </a:gradFill>
          <a:ln w="9525">
            <a:solidFill>
              <a:schemeClr val="tx1"/>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6405" name="Text Box 19"/>
          <p:cNvSpPr txBox="1">
            <a:spLocks noChangeArrowheads="1"/>
          </p:cNvSpPr>
          <p:nvPr/>
        </p:nvSpPr>
        <p:spPr bwMode="auto">
          <a:xfrm rot="20482932">
            <a:off x="907917" y="799203"/>
            <a:ext cx="1331913"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dirty="0">
                <a:latin typeface="Arial" panose="020B0604020202020204" pitchFamily="34" charset="0"/>
              </a:rPr>
              <a:t>Divine Life</a:t>
            </a:r>
            <a:endParaRPr lang="en-US" altLang="en-US" sz="1800" dirty="0">
              <a:latin typeface="Arial" panose="020B0604020202020204" pitchFamily="34" charset="0"/>
            </a:endParaRPr>
          </a:p>
        </p:txBody>
      </p:sp>
      <p:sp>
        <p:nvSpPr>
          <p:cNvPr id="16406" name="Freeform 20"/>
          <p:cNvSpPr/>
          <p:nvPr/>
        </p:nvSpPr>
        <p:spPr bwMode="auto">
          <a:xfrm rot="19510864">
            <a:off x="866305" y="786778"/>
            <a:ext cx="1536700" cy="1060160"/>
          </a:xfrm>
          <a:custGeom>
            <a:avLst/>
            <a:gdLst>
              <a:gd name="T0" fmla="*/ 959 w 904"/>
              <a:gd name="T1" fmla="*/ 1072 h 1256"/>
              <a:gd name="T2" fmla="*/ 662 w 904"/>
              <a:gd name="T3" fmla="*/ 160 h 1256"/>
              <a:gd name="T4" fmla="*/ 4922 w 904"/>
              <a:gd name="T5" fmla="*/ 112 h 1256"/>
              <a:gd name="T6" fmla="*/ 5524 w 904"/>
              <a:gd name="T7" fmla="*/ 352 h 1256"/>
              <a:gd name="T8" fmla="*/ 4613 w 904"/>
              <a:gd name="T9" fmla="*/ 1120 h 1256"/>
              <a:gd name="T10" fmla="*/ 4613 w 904"/>
              <a:gd name="T11" fmla="*/ 1168 h 1256"/>
              <a:gd name="T12" fmla="*/ 0 60000 65536"/>
              <a:gd name="T13" fmla="*/ 0 60000 65536"/>
              <a:gd name="T14" fmla="*/ 0 60000 65536"/>
              <a:gd name="T15" fmla="*/ 0 60000 65536"/>
              <a:gd name="T16" fmla="*/ 0 60000 65536"/>
              <a:gd name="T17" fmla="*/ 0 60000 65536"/>
              <a:gd name="T18" fmla="*/ 0 w 904"/>
              <a:gd name="T19" fmla="*/ 0 h 1256"/>
              <a:gd name="T20" fmla="*/ 904 w 904"/>
              <a:gd name="T21" fmla="*/ 1256 h 1256"/>
            </a:gdLst>
            <a:ahLst/>
            <a:cxnLst>
              <a:cxn ang="T12">
                <a:pos x="T0" y="T1"/>
              </a:cxn>
              <a:cxn ang="T13">
                <a:pos x="T2" y="T3"/>
              </a:cxn>
              <a:cxn ang="T14">
                <a:pos x="T4" y="T5"/>
              </a:cxn>
              <a:cxn ang="T15">
                <a:pos x="T6" y="T7"/>
              </a:cxn>
              <a:cxn ang="T16">
                <a:pos x="T8" y="T9"/>
              </a:cxn>
              <a:cxn ang="T17">
                <a:pos x="T10" y="T11"/>
              </a:cxn>
            </a:cxnLst>
            <a:rect l="T18" t="T19" r="T20" b="T21"/>
            <a:pathLst>
              <a:path w="904" h="1256">
                <a:moveTo>
                  <a:pt x="152" y="1072"/>
                </a:moveTo>
                <a:cubicBezTo>
                  <a:pt x="76" y="696"/>
                  <a:pt x="0" y="320"/>
                  <a:pt x="104" y="160"/>
                </a:cubicBezTo>
                <a:cubicBezTo>
                  <a:pt x="208" y="0"/>
                  <a:pt x="648" y="80"/>
                  <a:pt x="776" y="112"/>
                </a:cubicBezTo>
                <a:cubicBezTo>
                  <a:pt x="904" y="144"/>
                  <a:pt x="880" y="184"/>
                  <a:pt x="872" y="352"/>
                </a:cubicBezTo>
                <a:cubicBezTo>
                  <a:pt x="864" y="520"/>
                  <a:pt x="752" y="984"/>
                  <a:pt x="728" y="1120"/>
                </a:cubicBezTo>
                <a:cubicBezTo>
                  <a:pt x="704" y="1256"/>
                  <a:pt x="716" y="1212"/>
                  <a:pt x="728" y="1168"/>
                </a:cubicBezTo>
              </a:path>
            </a:pathLst>
          </a:custGeom>
          <a:noFill/>
          <a:ln w="38100" cap="flat" cmpd="sng">
            <a:solidFill>
              <a:schemeClr val="tx1"/>
            </a:solidFill>
            <a:prstDash val="sysDash"/>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7" name="Title 1"/>
          <p:cNvSpPr txBox="1"/>
          <p:nvPr/>
        </p:nvSpPr>
        <p:spPr bwMode="auto">
          <a:xfrm>
            <a:off x="303214" y="28575"/>
            <a:ext cx="8688387" cy="638175"/>
          </a:xfrm>
          <a:prstGeom prst="rect">
            <a:avLst/>
          </a:prstGeom>
          <a:solidFill>
            <a:srgbClr val="FFC000">
              <a:alpha val="45000"/>
            </a:srgbClr>
          </a:solidFill>
          <a:ln w="38100">
            <a:solidFill>
              <a:srgbClr val="C00000"/>
            </a:solidFill>
            <a:miter lim="800000"/>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600" b="1" dirty="0">
                <a:solidFill>
                  <a:srgbClr val="002060"/>
                </a:solidFill>
              </a:rPr>
              <a:t>Understanding our Life – Transmigration</a:t>
            </a:r>
            <a:endParaRPr lang="en-US" altLang="en-US" sz="3600" b="1" dirty="0">
              <a:solidFill>
                <a:srgbClr val="002060"/>
              </a:solidFill>
            </a:endParaRPr>
          </a:p>
        </p:txBody>
      </p:sp>
      <p:sp>
        <p:nvSpPr>
          <p:cNvPr id="24" name="Oval 2"/>
          <p:cNvSpPr>
            <a:spLocks noChangeArrowheads="1"/>
          </p:cNvSpPr>
          <p:nvPr/>
        </p:nvSpPr>
        <p:spPr bwMode="auto">
          <a:xfrm>
            <a:off x="1524000" y="1389459"/>
            <a:ext cx="6172200" cy="3239690"/>
          </a:xfrm>
          <a:prstGeom prst="ellipse">
            <a:avLst/>
          </a:prstGeom>
          <a:gradFill>
            <a:gsLst>
              <a:gs pos="62000">
                <a:schemeClr val="tx1">
                  <a:alpha val="84000"/>
                  <a:lumMod val="74000"/>
                  <a:lumOff val="26000"/>
                </a:schemeClr>
              </a:gs>
              <a:gs pos="82000">
                <a:schemeClr val="tx1">
                  <a:lumMod val="60000"/>
                  <a:lumOff val="40000"/>
                  <a:alpha val="55000"/>
                </a:schemeClr>
              </a:gs>
              <a:gs pos="100000">
                <a:schemeClr val="tx1">
                  <a:lumMod val="33000"/>
                  <a:lumOff val="67000"/>
                  <a:alpha val="10000"/>
                </a:schemeClr>
              </a:gs>
            </a:gsLst>
            <a:lin ang="5400000" scaled="0"/>
          </a:gradFill>
          <a:ln w="19050">
            <a:solidFill>
              <a:schemeClr val="tx1"/>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800">
              <a:latin typeface="Arial" panose="020B0604020202020204" pitchFamily="34" charset="0"/>
            </a:endParaRPr>
          </a:p>
        </p:txBody>
      </p:sp>
      <p:sp>
        <p:nvSpPr>
          <p:cNvPr id="25" name="Oval 2"/>
          <p:cNvSpPr>
            <a:spLocks noChangeArrowheads="1"/>
          </p:cNvSpPr>
          <p:nvPr/>
        </p:nvSpPr>
        <p:spPr bwMode="auto">
          <a:xfrm>
            <a:off x="1752600" y="1665683"/>
            <a:ext cx="5628872" cy="2811067"/>
          </a:xfrm>
          <a:prstGeom prst="ellipse">
            <a:avLst/>
          </a:prstGeom>
          <a:solidFill>
            <a:schemeClr val="bg1"/>
          </a:solidFill>
          <a:ln w="38100">
            <a:no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800">
              <a:latin typeface="Arial" panose="020B0604020202020204" pitchFamily="34" charset="0"/>
            </a:endParaRPr>
          </a:p>
        </p:txBody>
      </p:sp>
      <p:sp>
        <p:nvSpPr>
          <p:cNvPr id="16390" name="AutoShape 27"/>
          <p:cNvSpPr>
            <a:spLocks noChangeArrowheads="1"/>
          </p:cNvSpPr>
          <p:nvPr/>
        </p:nvSpPr>
        <p:spPr bwMode="auto">
          <a:xfrm rot="4068309">
            <a:off x="777914" y="3332981"/>
            <a:ext cx="838200" cy="364331"/>
          </a:xfrm>
          <a:prstGeom prst="rightArrow">
            <a:avLst>
              <a:gd name="adj1" fmla="val 50000"/>
              <a:gd name="adj2" fmla="val 43137"/>
            </a:avLst>
          </a:prstGeom>
          <a:gradFill>
            <a:gsLst>
              <a:gs pos="78000">
                <a:srgbClr val="FFC000"/>
              </a:gs>
              <a:gs pos="96000">
                <a:schemeClr val="tx1">
                  <a:alpha val="3000"/>
                </a:schemeClr>
              </a:gs>
              <a:gs pos="39000">
                <a:srgbClr val="FF0000"/>
              </a:gs>
            </a:gsLst>
            <a:lin ang="5400000" scaled="0"/>
          </a:gradFill>
          <a:ln w="9525">
            <a:solidFill>
              <a:schemeClr val="tx1"/>
            </a:solidFill>
            <a:miter lim="800000"/>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6391" name="AutoShape 28"/>
          <p:cNvSpPr>
            <a:spLocks noChangeArrowheads="1"/>
          </p:cNvSpPr>
          <p:nvPr/>
        </p:nvSpPr>
        <p:spPr bwMode="auto">
          <a:xfrm rot="2072883">
            <a:off x="2087281" y="4026612"/>
            <a:ext cx="976313" cy="364331"/>
          </a:xfrm>
          <a:prstGeom prst="rightArrow">
            <a:avLst>
              <a:gd name="adj1" fmla="val 50000"/>
              <a:gd name="adj2" fmla="val 50245"/>
            </a:avLst>
          </a:prstGeom>
          <a:gradFill>
            <a:gsLst>
              <a:gs pos="78000">
                <a:srgbClr val="FF0000"/>
              </a:gs>
              <a:gs pos="96000">
                <a:srgbClr val="FFC000">
                  <a:lumMod val="46000"/>
                  <a:lumOff val="54000"/>
                  <a:alpha val="45000"/>
                </a:srgbClr>
              </a:gs>
              <a:gs pos="39000">
                <a:schemeClr val="tx1">
                  <a:alpha val="63000"/>
                </a:schemeClr>
              </a:gs>
            </a:gsLst>
            <a:lin ang="5400000" scaled="0"/>
          </a:gradFill>
          <a:ln w="9525">
            <a:solidFill>
              <a:schemeClr val="tx1"/>
            </a:solidFill>
            <a:miter lim="800000"/>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6402" name="Oval 24"/>
          <p:cNvSpPr>
            <a:spLocks noChangeArrowheads="1"/>
          </p:cNvSpPr>
          <p:nvPr/>
        </p:nvSpPr>
        <p:spPr bwMode="auto">
          <a:xfrm>
            <a:off x="5105400" y="2555308"/>
            <a:ext cx="1775763" cy="676652"/>
          </a:xfrm>
          <a:prstGeom prst="ellipse">
            <a:avLst/>
          </a:prstGeom>
          <a:gradFill>
            <a:gsLst>
              <a:gs pos="83000">
                <a:srgbClr val="FF0000">
                  <a:lumMod val="64000"/>
                  <a:lumOff val="36000"/>
                  <a:alpha val="72000"/>
                </a:srgbClr>
              </a:gs>
              <a:gs pos="96000">
                <a:srgbClr val="FFC000">
                  <a:alpha val="65000"/>
                </a:srgbClr>
              </a:gs>
              <a:gs pos="54000">
                <a:schemeClr val="tx1">
                  <a:lumMod val="72000"/>
                  <a:lumOff val="28000"/>
                  <a:alpha val="55000"/>
                </a:schemeClr>
              </a:gs>
            </a:gsLst>
            <a:lin ang="5400000" scaled="0"/>
          </a:gradFill>
          <a:ln w="9525">
            <a:solidFill>
              <a:schemeClr val="tx1"/>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6403" name="Text Box 25"/>
          <p:cNvSpPr txBox="1">
            <a:spLocks noChangeArrowheads="1"/>
          </p:cNvSpPr>
          <p:nvPr/>
        </p:nvSpPr>
        <p:spPr bwMode="auto">
          <a:xfrm>
            <a:off x="4971399" y="2647950"/>
            <a:ext cx="1886601" cy="588937"/>
          </a:xfrm>
          <a:prstGeom prst="rect">
            <a:avLst/>
          </a:prstGeom>
          <a:noFill/>
          <a:ln>
            <a:noFill/>
          </a:ln>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dirty="0">
                <a:latin typeface="Arial" panose="020B0604020202020204" pitchFamily="34" charset="0"/>
              </a:rPr>
              <a:t>Animal / Plant </a:t>
            </a:r>
            <a:endParaRPr lang="en-US" altLang="en-US" sz="1600" dirty="0">
              <a:latin typeface="Arial" panose="020B0604020202020204" pitchFamily="34" charset="0"/>
            </a:endParaRPr>
          </a:p>
          <a:p>
            <a:pPr algn="ctr" eaLnBrk="1" hangingPunct="1">
              <a:spcBef>
                <a:spcPct val="0"/>
              </a:spcBef>
              <a:buFontTx/>
              <a:buNone/>
            </a:pPr>
            <a:r>
              <a:rPr lang="en-US" altLang="en-US" sz="1600" dirty="0">
                <a:latin typeface="Arial" panose="020B0604020202020204" pitchFamily="34" charset="0"/>
              </a:rPr>
              <a:t>Life</a:t>
            </a:r>
            <a:endParaRPr lang="en-US" altLang="en-US" sz="1600" dirty="0">
              <a:latin typeface="Arial" panose="020B0604020202020204" pitchFamily="34" charset="0"/>
            </a:endParaRPr>
          </a:p>
        </p:txBody>
      </p:sp>
      <p:sp>
        <p:nvSpPr>
          <p:cNvPr id="4" name="TextBox 3"/>
          <p:cNvSpPr txBox="1"/>
          <p:nvPr/>
        </p:nvSpPr>
        <p:spPr>
          <a:xfrm rot="690497">
            <a:off x="4992391" y="1059074"/>
            <a:ext cx="1873846" cy="338554"/>
          </a:xfrm>
          <a:prstGeom prst="rect">
            <a:avLst/>
          </a:prstGeom>
          <a:noFill/>
          <a:ln>
            <a:noFill/>
            <a:prstDash val="dash"/>
          </a:ln>
        </p:spPr>
        <p:txBody>
          <a:bodyPr wrap="none" rtlCol="0">
            <a:spAutoFit/>
          </a:bodyPr>
          <a:lstStyle/>
          <a:p>
            <a:r>
              <a:rPr lang="en-US" sz="1600" b="1" dirty="0">
                <a:solidFill>
                  <a:schemeClr val="bg1"/>
                </a:solidFill>
              </a:rPr>
              <a:t>Sattva Predominant</a:t>
            </a:r>
            <a:endParaRPr lang="en-US" sz="1600" b="1" dirty="0">
              <a:solidFill>
                <a:schemeClr val="bg1"/>
              </a:solidFill>
            </a:endParaRPr>
          </a:p>
        </p:txBody>
      </p:sp>
      <p:sp>
        <p:nvSpPr>
          <p:cNvPr id="27" name="TextBox 26"/>
          <p:cNvSpPr txBox="1"/>
          <p:nvPr/>
        </p:nvSpPr>
        <p:spPr>
          <a:xfrm rot="20173136">
            <a:off x="1582700" y="1549479"/>
            <a:ext cx="1794658" cy="338554"/>
          </a:xfrm>
          <a:prstGeom prst="rect">
            <a:avLst/>
          </a:prstGeom>
          <a:noFill/>
        </p:spPr>
        <p:txBody>
          <a:bodyPr wrap="none" rtlCol="0">
            <a:spAutoFit/>
          </a:bodyPr>
          <a:lstStyle/>
          <a:p>
            <a:r>
              <a:rPr lang="en-US" sz="1600" b="1" dirty="0">
                <a:solidFill>
                  <a:schemeClr val="bg1"/>
                </a:solidFill>
              </a:rPr>
              <a:t>Rajas Predominant</a:t>
            </a:r>
            <a:endParaRPr lang="en-US" sz="1600" b="1" dirty="0">
              <a:solidFill>
                <a:schemeClr val="bg1"/>
              </a:solidFill>
            </a:endParaRPr>
          </a:p>
        </p:txBody>
      </p:sp>
      <p:sp>
        <p:nvSpPr>
          <p:cNvPr id="28" name="TextBox 27"/>
          <p:cNvSpPr txBox="1"/>
          <p:nvPr/>
        </p:nvSpPr>
        <p:spPr>
          <a:xfrm rot="950705">
            <a:off x="5103060" y="1602813"/>
            <a:ext cx="1878528" cy="338554"/>
          </a:xfrm>
          <a:prstGeom prst="rect">
            <a:avLst/>
          </a:prstGeom>
          <a:noFill/>
        </p:spPr>
        <p:txBody>
          <a:bodyPr wrap="none" rtlCol="0">
            <a:spAutoFit/>
          </a:bodyPr>
          <a:lstStyle/>
          <a:p>
            <a:r>
              <a:rPr lang="en-US" sz="1600" b="1" dirty="0">
                <a:solidFill>
                  <a:schemeClr val="bg1"/>
                </a:solidFill>
              </a:rPr>
              <a:t>Tamas Predominant</a:t>
            </a:r>
            <a:endParaRPr lang="en-US" sz="1600" b="1" dirty="0">
              <a:solidFill>
                <a:schemeClr val="bg1"/>
              </a:solidFill>
            </a:endParaRPr>
          </a:p>
        </p:txBody>
      </p:sp>
      <p:sp>
        <p:nvSpPr>
          <p:cNvPr id="16393" name="AutoShape 30"/>
          <p:cNvSpPr>
            <a:spLocks noChangeArrowheads="1"/>
          </p:cNvSpPr>
          <p:nvPr/>
        </p:nvSpPr>
        <p:spPr bwMode="auto">
          <a:xfrm rot="7159302">
            <a:off x="1555360" y="2530609"/>
            <a:ext cx="384708" cy="234680"/>
          </a:xfrm>
          <a:prstGeom prst="rightArrow">
            <a:avLst>
              <a:gd name="adj1" fmla="val 50000"/>
              <a:gd name="adj2" fmla="val 50245"/>
            </a:avLst>
          </a:prstGeom>
          <a:solidFill>
            <a:schemeClr val="bg1"/>
          </a:solidFill>
          <a:ln w="9525">
            <a:solidFill>
              <a:schemeClr val="tx1"/>
            </a:solidFill>
            <a:miter lim="800000"/>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9" name="AutoShape 30"/>
          <p:cNvSpPr>
            <a:spLocks noChangeArrowheads="1"/>
          </p:cNvSpPr>
          <p:nvPr/>
        </p:nvSpPr>
        <p:spPr bwMode="auto">
          <a:xfrm rot="15377128">
            <a:off x="7600401" y="2601860"/>
            <a:ext cx="384708" cy="234680"/>
          </a:xfrm>
          <a:prstGeom prst="rightArrow">
            <a:avLst>
              <a:gd name="adj1" fmla="val 50000"/>
              <a:gd name="adj2" fmla="val 50245"/>
            </a:avLst>
          </a:prstGeom>
          <a:solidFill>
            <a:schemeClr val="bg1"/>
          </a:solidFill>
          <a:ln w="9525">
            <a:solidFill>
              <a:schemeClr val="tx1"/>
            </a:solidFill>
            <a:miter lim="800000"/>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0" name="AutoShape 30"/>
          <p:cNvSpPr>
            <a:spLocks noChangeArrowheads="1"/>
          </p:cNvSpPr>
          <p:nvPr/>
        </p:nvSpPr>
        <p:spPr bwMode="auto">
          <a:xfrm rot="18438394">
            <a:off x="7822520" y="3452423"/>
            <a:ext cx="384708" cy="234680"/>
          </a:xfrm>
          <a:prstGeom prst="rightArrow">
            <a:avLst>
              <a:gd name="adj1" fmla="val 50000"/>
              <a:gd name="adj2" fmla="val 50245"/>
            </a:avLst>
          </a:prstGeom>
          <a:solidFill>
            <a:schemeClr val="bg1"/>
          </a:solidFill>
          <a:ln w="9525">
            <a:solidFill>
              <a:schemeClr val="tx1"/>
            </a:solidFill>
            <a:miter lim="800000"/>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6401" name="Freeform 26"/>
          <p:cNvSpPr/>
          <p:nvPr/>
        </p:nvSpPr>
        <p:spPr bwMode="auto">
          <a:xfrm>
            <a:off x="4868863" y="2089081"/>
            <a:ext cx="2120902" cy="1381125"/>
          </a:xfrm>
          <a:custGeom>
            <a:avLst/>
            <a:gdLst>
              <a:gd name="T0" fmla="*/ 904 w 1336"/>
              <a:gd name="T1" fmla="*/ 0 h 1160"/>
              <a:gd name="T2" fmla="*/ 40 w 1336"/>
              <a:gd name="T3" fmla="*/ 816 h 1160"/>
              <a:gd name="T4" fmla="*/ 664 w 1336"/>
              <a:gd name="T5" fmla="*/ 1152 h 1160"/>
              <a:gd name="T6" fmla="*/ 1096 w 1336"/>
              <a:gd name="T7" fmla="*/ 864 h 1160"/>
              <a:gd name="T8" fmla="*/ 1336 w 1336"/>
              <a:gd name="T9" fmla="*/ 96 h 1160"/>
              <a:gd name="T10" fmla="*/ 0 60000 65536"/>
              <a:gd name="T11" fmla="*/ 0 60000 65536"/>
              <a:gd name="T12" fmla="*/ 0 60000 65536"/>
              <a:gd name="T13" fmla="*/ 0 60000 65536"/>
              <a:gd name="T14" fmla="*/ 0 60000 65536"/>
              <a:gd name="T15" fmla="*/ 0 w 1336"/>
              <a:gd name="T16" fmla="*/ 0 h 1160"/>
              <a:gd name="T17" fmla="*/ 1336 w 1336"/>
              <a:gd name="T18" fmla="*/ 1160 h 1160"/>
            </a:gdLst>
            <a:ahLst/>
            <a:cxnLst>
              <a:cxn ang="T10">
                <a:pos x="T0" y="T1"/>
              </a:cxn>
              <a:cxn ang="T11">
                <a:pos x="T2" y="T3"/>
              </a:cxn>
              <a:cxn ang="T12">
                <a:pos x="T4" y="T5"/>
              </a:cxn>
              <a:cxn ang="T13">
                <a:pos x="T6" y="T7"/>
              </a:cxn>
              <a:cxn ang="T14">
                <a:pos x="T8" y="T9"/>
              </a:cxn>
            </a:cxnLst>
            <a:rect l="T15" t="T16" r="T17" b="T18"/>
            <a:pathLst>
              <a:path w="1336" h="1160">
                <a:moveTo>
                  <a:pt x="904" y="0"/>
                </a:moveTo>
                <a:cubicBezTo>
                  <a:pt x="492" y="312"/>
                  <a:pt x="80" y="624"/>
                  <a:pt x="40" y="816"/>
                </a:cubicBezTo>
                <a:cubicBezTo>
                  <a:pt x="0" y="1008"/>
                  <a:pt x="488" y="1144"/>
                  <a:pt x="664" y="1152"/>
                </a:cubicBezTo>
                <a:cubicBezTo>
                  <a:pt x="840" y="1160"/>
                  <a:pt x="984" y="1040"/>
                  <a:pt x="1096" y="864"/>
                </a:cubicBezTo>
                <a:cubicBezTo>
                  <a:pt x="1208" y="688"/>
                  <a:pt x="1296" y="224"/>
                  <a:pt x="1336" y="96"/>
                </a:cubicBezTo>
              </a:path>
            </a:pathLst>
          </a:custGeom>
          <a:noFill/>
          <a:ln w="28575" cap="flat" cmpd="sng">
            <a:solidFill>
              <a:schemeClr val="tx1"/>
            </a:solidFill>
            <a:prstDash val="dash"/>
            <a:round/>
            <a:headEnd type="diamond"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AutoShape 30"/>
          <p:cNvSpPr>
            <a:spLocks noChangeArrowheads="1"/>
          </p:cNvSpPr>
          <p:nvPr/>
        </p:nvSpPr>
        <p:spPr bwMode="auto">
          <a:xfrm rot="7159302">
            <a:off x="318816" y="2656166"/>
            <a:ext cx="764771" cy="234680"/>
          </a:xfrm>
          <a:prstGeom prst="rightArrow">
            <a:avLst>
              <a:gd name="adj1" fmla="val 50000"/>
              <a:gd name="adj2" fmla="val 50245"/>
            </a:avLst>
          </a:prstGeom>
          <a:solidFill>
            <a:srgbClr val="FFC000">
              <a:alpha val="53000"/>
            </a:srgbClr>
          </a:solidFill>
          <a:ln w="9525">
            <a:solidFill>
              <a:schemeClr val="tx1"/>
            </a:solidFill>
            <a:miter lim="800000"/>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 name="TextBox 4"/>
          <p:cNvSpPr txBox="1"/>
          <p:nvPr/>
        </p:nvSpPr>
        <p:spPr>
          <a:xfrm rot="18345327">
            <a:off x="-34703" y="2222809"/>
            <a:ext cx="1043876" cy="584775"/>
          </a:xfrm>
          <a:prstGeom prst="rect">
            <a:avLst/>
          </a:prstGeom>
          <a:noFill/>
        </p:spPr>
        <p:txBody>
          <a:bodyPr wrap="none" rtlCol="0">
            <a:spAutoFit/>
          </a:bodyPr>
          <a:lstStyle/>
          <a:p>
            <a:pPr algn="ctr"/>
            <a:r>
              <a:rPr lang="en-US" sz="1600" b="1" dirty="0">
                <a:solidFill>
                  <a:srgbClr val="FFC000"/>
                </a:solidFill>
              </a:rPr>
              <a:t>Liberation</a:t>
            </a:r>
            <a:endParaRPr lang="en-US" sz="1600" b="1" dirty="0">
              <a:solidFill>
                <a:srgbClr val="FFC000"/>
              </a:solidFill>
            </a:endParaRPr>
          </a:p>
          <a:p>
            <a:pPr algn="ctr"/>
            <a:r>
              <a:rPr lang="en-US" sz="1600" b="1" dirty="0">
                <a:solidFill>
                  <a:srgbClr val="FFC000"/>
                </a:solidFill>
              </a:rPr>
              <a:t>Exit</a:t>
            </a:r>
            <a:endParaRPr lang="en-US" sz="1600" b="1" dirty="0">
              <a:solidFill>
                <a:srgbClr val="FFC000"/>
              </a:solidFill>
            </a:endParaRPr>
          </a:p>
        </p:txBody>
      </p:sp>
      <p:sp>
        <p:nvSpPr>
          <p:cNvPr id="6" name="Freeform 5"/>
          <p:cNvSpPr/>
          <p:nvPr/>
        </p:nvSpPr>
        <p:spPr>
          <a:xfrm>
            <a:off x="4513634" y="4105072"/>
            <a:ext cx="2217906" cy="492868"/>
          </a:xfrm>
          <a:custGeom>
            <a:avLst/>
            <a:gdLst>
              <a:gd name="connsiteX0" fmla="*/ 0 w 2217906"/>
              <a:gd name="connsiteY0" fmla="*/ 466928 h 492868"/>
              <a:gd name="connsiteX1" fmla="*/ 175098 w 2217906"/>
              <a:gd name="connsiteY1" fmla="*/ 466928 h 492868"/>
              <a:gd name="connsiteX2" fmla="*/ 201038 w 2217906"/>
              <a:gd name="connsiteY2" fmla="*/ 473413 h 492868"/>
              <a:gd name="connsiteX3" fmla="*/ 298315 w 2217906"/>
              <a:gd name="connsiteY3" fmla="*/ 479898 h 492868"/>
              <a:gd name="connsiteX4" fmla="*/ 337226 w 2217906"/>
              <a:gd name="connsiteY4" fmla="*/ 486383 h 492868"/>
              <a:gd name="connsiteX5" fmla="*/ 363166 w 2217906"/>
              <a:gd name="connsiteY5" fmla="*/ 492868 h 492868"/>
              <a:gd name="connsiteX6" fmla="*/ 719847 w 2217906"/>
              <a:gd name="connsiteY6" fmla="*/ 486383 h 492868"/>
              <a:gd name="connsiteX7" fmla="*/ 771728 w 2217906"/>
              <a:gd name="connsiteY7" fmla="*/ 473413 h 492868"/>
              <a:gd name="connsiteX8" fmla="*/ 797668 w 2217906"/>
              <a:gd name="connsiteY8" fmla="*/ 466928 h 492868"/>
              <a:gd name="connsiteX9" fmla="*/ 817123 w 2217906"/>
              <a:gd name="connsiteY9" fmla="*/ 460443 h 492868"/>
              <a:gd name="connsiteX10" fmla="*/ 856034 w 2217906"/>
              <a:gd name="connsiteY10" fmla="*/ 453958 h 492868"/>
              <a:gd name="connsiteX11" fmla="*/ 894945 w 2217906"/>
              <a:gd name="connsiteY11" fmla="*/ 440988 h 492868"/>
              <a:gd name="connsiteX12" fmla="*/ 927370 w 2217906"/>
              <a:gd name="connsiteY12" fmla="*/ 434502 h 492868"/>
              <a:gd name="connsiteX13" fmla="*/ 946826 w 2217906"/>
              <a:gd name="connsiteY13" fmla="*/ 428017 h 492868"/>
              <a:gd name="connsiteX14" fmla="*/ 979251 w 2217906"/>
              <a:gd name="connsiteY14" fmla="*/ 421532 h 492868"/>
              <a:gd name="connsiteX15" fmla="*/ 1050587 w 2217906"/>
              <a:gd name="connsiteY15" fmla="*/ 395592 h 492868"/>
              <a:gd name="connsiteX16" fmla="*/ 1070043 w 2217906"/>
              <a:gd name="connsiteY16" fmla="*/ 389107 h 492868"/>
              <a:gd name="connsiteX17" fmla="*/ 1141379 w 2217906"/>
              <a:gd name="connsiteY17" fmla="*/ 363166 h 492868"/>
              <a:gd name="connsiteX18" fmla="*/ 1219200 w 2217906"/>
              <a:gd name="connsiteY18" fmla="*/ 343711 h 492868"/>
              <a:gd name="connsiteX19" fmla="*/ 1238655 w 2217906"/>
              <a:gd name="connsiteY19" fmla="*/ 337226 h 492868"/>
              <a:gd name="connsiteX20" fmla="*/ 1277566 w 2217906"/>
              <a:gd name="connsiteY20" fmla="*/ 311285 h 492868"/>
              <a:gd name="connsiteX21" fmla="*/ 1297021 w 2217906"/>
              <a:gd name="connsiteY21" fmla="*/ 304800 h 492868"/>
              <a:gd name="connsiteX22" fmla="*/ 1322962 w 2217906"/>
              <a:gd name="connsiteY22" fmla="*/ 291830 h 492868"/>
              <a:gd name="connsiteX23" fmla="*/ 1640732 w 2217906"/>
              <a:gd name="connsiteY23" fmla="*/ 285345 h 492868"/>
              <a:gd name="connsiteX24" fmla="*/ 1692613 w 2217906"/>
              <a:gd name="connsiteY24" fmla="*/ 272375 h 492868"/>
              <a:gd name="connsiteX25" fmla="*/ 1712068 w 2217906"/>
              <a:gd name="connsiteY25" fmla="*/ 265890 h 492868"/>
              <a:gd name="connsiteX26" fmla="*/ 1738009 w 2217906"/>
              <a:gd name="connsiteY26" fmla="*/ 259405 h 492868"/>
              <a:gd name="connsiteX27" fmla="*/ 1776919 w 2217906"/>
              <a:gd name="connsiteY27" fmla="*/ 239949 h 492868"/>
              <a:gd name="connsiteX28" fmla="*/ 1796375 w 2217906"/>
              <a:gd name="connsiteY28" fmla="*/ 226979 h 492868"/>
              <a:gd name="connsiteX29" fmla="*/ 1815830 w 2217906"/>
              <a:gd name="connsiteY29" fmla="*/ 220494 h 492868"/>
              <a:gd name="connsiteX30" fmla="*/ 1835285 w 2217906"/>
              <a:gd name="connsiteY30" fmla="*/ 207524 h 492868"/>
              <a:gd name="connsiteX31" fmla="*/ 1874196 w 2217906"/>
              <a:gd name="connsiteY31" fmla="*/ 194554 h 492868"/>
              <a:gd name="connsiteX32" fmla="*/ 1893651 w 2217906"/>
              <a:gd name="connsiteY32" fmla="*/ 188068 h 492868"/>
              <a:gd name="connsiteX33" fmla="*/ 1913106 w 2217906"/>
              <a:gd name="connsiteY33" fmla="*/ 181583 h 492868"/>
              <a:gd name="connsiteX34" fmla="*/ 1932562 w 2217906"/>
              <a:gd name="connsiteY34" fmla="*/ 168613 h 492868"/>
              <a:gd name="connsiteX35" fmla="*/ 1977957 w 2217906"/>
              <a:gd name="connsiteY35" fmla="*/ 155643 h 492868"/>
              <a:gd name="connsiteX36" fmla="*/ 1997413 w 2217906"/>
              <a:gd name="connsiteY36" fmla="*/ 142673 h 492868"/>
              <a:gd name="connsiteX37" fmla="*/ 2049294 w 2217906"/>
              <a:gd name="connsiteY37" fmla="*/ 129702 h 492868"/>
              <a:gd name="connsiteX38" fmla="*/ 2055779 w 2217906"/>
              <a:gd name="connsiteY38" fmla="*/ 110247 h 492868"/>
              <a:gd name="connsiteX39" fmla="*/ 2075234 w 2217906"/>
              <a:gd name="connsiteY39" fmla="*/ 103762 h 492868"/>
              <a:gd name="connsiteX40" fmla="*/ 2114145 w 2217906"/>
              <a:gd name="connsiteY40" fmla="*/ 84307 h 492868"/>
              <a:gd name="connsiteX41" fmla="*/ 2133600 w 2217906"/>
              <a:gd name="connsiteY41" fmla="*/ 71337 h 492868"/>
              <a:gd name="connsiteX42" fmla="*/ 2166026 w 2217906"/>
              <a:gd name="connsiteY42" fmla="*/ 38911 h 492868"/>
              <a:gd name="connsiteX43" fmla="*/ 2211421 w 2217906"/>
              <a:gd name="connsiteY43" fmla="*/ 12971 h 492868"/>
              <a:gd name="connsiteX44" fmla="*/ 2217906 w 2217906"/>
              <a:gd name="connsiteY44" fmla="*/ 0 h 49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217906" h="492868">
                <a:moveTo>
                  <a:pt x="0" y="466928"/>
                </a:moveTo>
                <a:cubicBezTo>
                  <a:pt x="78068" y="453917"/>
                  <a:pt x="45379" y="456551"/>
                  <a:pt x="175098" y="466928"/>
                </a:cubicBezTo>
                <a:cubicBezTo>
                  <a:pt x="183982" y="467639"/>
                  <a:pt x="192174" y="472480"/>
                  <a:pt x="201038" y="473413"/>
                </a:cubicBezTo>
                <a:cubicBezTo>
                  <a:pt x="233357" y="476815"/>
                  <a:pt x="265889" y="477736"/>
                  <a:pt x="298315" y="479898"/>
                </a:cubicBezTo>
                <a:cubicBezTo>
                  <a:pt x="311285" y="482060"/>
                  <a:pt x="324332" y="483804"/>
                  <a:pt x="337226" y="486383"/>
                </a:cubicBezTo>
                <a:cubicBezTo>
                  <a:pt x="345966" y="488131"/>
                  <a:pt x="354253" y="492868"/>
                  <a:pt x="363166" y="492868"/>
                </a:cubicBezTo>
                <a:cubicBezTo>
                  <a:pt x="482079" y="492868"/>
                  <a:pt x="600953" y="488545"/>
                  <a:pt x="719847" y="486383"/>
                </a:cubicBezTo>
                <a:cubicBezTo>
                  <a:pt x="754613" y="474794"/>
                  <a:pt x="724773" y="483847"/>
                  <a:pt x="771728" y="473413"/>
                </a:cubicBezTo>
                <a:cubicBezTo>
                  <a:pt x="780429" y="471480"/>
                  <a:pt x="789098" y="469377"/>
                  <a:pt x="797668" y="466928"/>
                </a:cubicBezTo>
                <a:cubicBezTo>
                  <a:pt x="804241" y="465050"/>
                  <a:pt x="810450" y="461926"/>
                  <a:pt x="817123" y="460443"/>
                </a:cubicBezTo>
                <a:cubicBezTo>
                  <a:pt x="829959" y="457591"/>
                  <a:pt x="843277" y="457147"/>
                  <a:pt x="856034" y="453958"/>
                </a:cubicBezTo>
                <a:cubicBezTo>
                  <a:pt x="869298" y="450642"/>
                  <a:pt x="881755" y="444585"/>
                  <a:pt x="894945" y="440988"/>
                </a:cubicBezTo>
                <a:cubicBezTo>
                  <a:pt x="905579" y="438088"/>
                  <a:pt x="916677" y="437175"/>
                  <a:pt x="927370" y="434502"/>
                </a:cubicBezTo>
                <a:cubicBezTo>
                  <a:pt x="934002" y="432844"/>
                  <a:pt x="940194" y="429675"/>
                  <a:pt x="946826" y="428017"/>
                </a:cubicBezTo>
                <a:cubicBezTo>
                  <a:pt x="957519" y="425344"/>
                  <a:pt x="968617" y="424432"/>
                  <a:pt x="979251" y="421532"/>
                </a:cubicBezTo>
                <a:cubicBezTo>
                  <a:pt x="1012562" y="412447"/>
                  <a:pt x="1019639" y="407197"/>
                  <a:pt x="1050587" y="395592"/>
                </a:cubicBezTo>
                <a:cubicBezTo>
                  <a:pt x="1056988" y="393192"/>
                  <a:pt x="1063558" y="391269"/>
                  <a:pt x="1070043" y="389107"/>
                </a:cubicBezTo>
                <a:cubicBezTo>
                  <a:pt x="1110826" y="361918"/>
                  <a:pt x="1067079" y="387933"/>
                  <a:pt x="1141379" y="363166"/>
                </a:cubicBezTo>
                <a:cubicBezTo>
                  <a:pt x="1192763" y="346038"/>
                  <a:pt x="1166803" y="352444"/>
                  <a:pt x="1219200" y="343711"/>
                </a:cubicBezTo>
                <a:cubicBezTo>
                  <a:pt x="1225685" y="341549"/>
                  <a:pt x="1232679" y="340546"/>
                  <a:pt x="1238655" y="337226"/>
                </a:cubicBezTo>
                <a:cubicBezTo>
                  <a:pt x="1252282" y="329655"/>
                  <a:pt x="1262777" y="316215"/>
                  <a:pt x="1277566" y="311285"/>
                </a:cubicBezTo>
                <a:cubicBezTo>
                  <a:pt x="1284051" y="309123"/>
                  <a:pt x="1290738" y="307493"/>
                  <a:pt x="1297021" y="304800"/>
                </a:cubicBezTo>
                <a:cubicBezTo>
                  <a:pt x="1305907" y="300992"/>
                  <a:pt x="1313310" y="292376"/>
                  <a:pt x="1322962" y="291830"/>
                </a:cubicBezTo>
                <a:cubicBezTo>
                  <a:pt x="1428738" y="285843"/>
                  <a:pt x="1534809" y="287507"/>
                  <a:pt x="1640732" y="285345"/>
                </a:cubicBezTo>
                <a:cubicBezTo>
                  <a:pt x="1658026" y="281022"/>
                  <a:pt x="1675415" y="277065"/>
                  <a:pt x="1692613" y="272375"/>
                </a:cubicBezTo>
                <a:cubicBezTo>
                  <a:pt x="1699208" y="270576"/>
                  <a:pt x="1705495" y="267768"/>
                  <a:pt x="1712068" y="265890"/>
                </a:cubicBezTo>
                <a:cubicBezTo>
                  <a:pt x="1720638" y="263441"/>
                  <a:pt x="1729362" y="261567"/>
                  <a:pt x="1738009" y="259405"/>
                </a:cubicBezTo>
                <a:cubicBezTo>
                  <a:pt x="1793751" y="222241"/>
                  <a:pt x="1723233" y="266791"/>
                  <a:pt x="1776919" y="239949"/>
                </a:cubicBezTo>
                <a:cubicBezTo>
                  <a:pt x="1783890" y="236463"/>
                  <a:pt x="1789404" y="230465"/>
                  <a:pt x="1796375" y="226979"/>
                </a:cubicBezTo>
                <a:cubicBezTo>
                  <a:pt x="1802489" y="223922"/>
                  <a:pt x="1809716" y="223551"/>
                  <a:pt x="1815830" y="220494"/>
                </a:cubicBezTo>
                <a:cubicBezTo>
                  <a:pt x="1822801" y="217008"/>
                  <a:pt x="1828163" y="210689"/>
                  <a:pt x="1835285" y="207524"/>
                </a:cubicBezTo>
                <a:cubicBezTo>
                  <a:pt x="1847779" y="201971"/>
                  <a:pt x="1861226" y="198878"/>
                  <a:pt x="1874196" y="194554"/>
                </a:cubicBezTo>
                <a:lnTo>
                  <a:pt x="1893651" y="188068"/>
                </a:lnTo>
                <a:cubicBezTo>
                  <a:pt x="1900136" y="185906"/>
                  <a:pt x="1907418" y="185375"/>
                  <a:pt x="1913106" y="181583"/>
                </a:cubicBezTo>
                <a:cubicBezTo>
                  <a:pt x="1919591" y="177260"/>
                  <a:pt x="1925591" y="172099"/>
                  <a:pt x="1932562" y="168613"/>
                </a:cubicBezTo>
                <a:cubicBezTo>
                  <a:pt x="1941866" y="163961"/>
                  <a:pt x="1969645" y="157721"/>
                  <a:pt x="1977957" y="155643"/>
                </a:cubicBezTo>
                <a:cubicBezTo>
                  <a:pt x="1984442" y="151320"/>
                  <a:pt x="1990442" y="146159"/>
                  <a:pt x="1997413" y="142673"/>
                </a:cubicBezTo>
                <a:cubicBezTo>
                  <a:pt x="2010706" y="136026"/>
                  <a:pt x="2036963" y="132169"/>
                  <a:pt x="2049294" y="129702"/>
                </a:cubicBezTo>
                <a:cubicBezTo>
                  <a:pt x="2051456" y="123217"/>
                  <a:pt x="2050945" y="115081"/>
                  <a:pt x="2055779" y="110247"/>
                </a:cubicBezTo>
                <a:cubicBezTo>
                  <a:pt x="2060613" y="105413"/>
                  <a:pt x="2069120" y="106819"/>
                  <a:pt x="2075234" y="103762"/>
                </a:cubicBezTo>
                <a:cubicBezTo>
                  <a:pt x="2125517" y="78620"/>
                  <a:pt x="2065244" y="100606"/>
                  <a:pt x="2114145" y="84307"/>
                </a:cubicBezTo>
                <a:cubicBezTo>
                  <a:pt x="2120630" y="79984"/>
                  <a:pt x="2127734" y="76469"/>
                  <a:pt x="2133600" y="71337"/>
                </a:cubicBezTo>
                <a:cubicBezTo>
                  <a:pt x="2145104" y="61271"/>
                  <a:pt x="2152354" y="45747"/>
                  <a:pt x="2166026" y="38911"/>
                </a:cubicBezTo>
                <a:cubicBezTo>
                  <a:pt x="2176198" y="33825"/>
                  <a:pt x="2202255" y="22137"/>
                  <a:pt x="2211421" y="12971"/>
                </a:cubicBezTo>
                <a:cubicBezTo>
                  <a:pt x="2214839" y="9553"/>
                  <a:pt x="2215744" y="4324"/>
                  <a:pt x="2217906" y="0"/>
                </a:cubicBez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rot="11061203">
            <a:off x="2769564" y="1512218"/>
            <a:ext cx="2217906" cy="492868"/>
          </a:xfrm>
          <a:custGeom>
            <a:avLst/>
            <a:gdLst>
              <a:gd name="connsiteX0" fmla="*/ 0 w 2217906"/>
              <a:gd name="connsiteY0" fmla="*/ 466928 h 492868"/>
              <a:gd name="connsiteX1" fmla="*/ 175098 w 2217906"/>
              <a:gd name="connsiteY1" fmla="*/ 466928 h 492868"/>
              <a:gd name="connsiteX2" fmla="*/ 201038 w 2217906"/>
              <a:gd name="connsiteY2" fmla="*/ 473413 h 492868"/>
              <a:gd name="connsiteX3" fmla="*/ 298315 w 2217906"/>
              <a:gd name="connsiteY3" fmla="*/ 479898 h 492868"/>
              <a:gd name="connsiteX4" fmla="*/ 337226 w 2217906"/>
              <a:gd name="connsiteY4" fmla="*/ 486383 h 492868"/>
              <a:gd name="connsiteX5" fmla="*/ 363166 w 2217906"/>
              <a:gd name="connsiteY5" fmla="*/ 492868 h 492868"/>
              <a:gd name="connsiteX6" fmla="*/ 719847 w 2217906"/>
              <a:gd name="connsiteY6" fmla="*/ 486383 h 492868"/>
              <a:gd name="connsiteX7" fmla="*/ 771728 w 2217906"/>
              <a:gd name="connsiteY7" fmla="*/ 473413 h 492868"/>
              <a:gd name="connsiteX8" fmla="*/ 797668 w 2217906"/>
              <a:gd name="connsiteY8" fmla="*/ 466928 h 492868"/>
              <a:gd name="connsiteX9" fmla="*/ 817123 w 2217906"/>
              <a:gd name="connsiteY9" fmla="*/ 460443 h 492868"/>
              <a:gd name="connsiteX10" fmla="*/ 856034 w 2217906"/>
              <a:gd name="connsiteY10" fmla="*/ 453958 h 492868"/>
              <a:gd name="connsiteX11" fmla="*/ 894945 w 2217906"/>
              <a:gd name="connsiteY11" fmla="*/ 440988 h 492868"/>
              <a:gd name="connsiteX12" fmla="*/ 927370 w 2217906"/>
              <a:gd name="connsiteY12" fmla="*/ 434502 h 492868"/>
              <a:gd name="connsiteX13" fmla="*/ 946826 w 2217906"/>
              <a:gd name="connsiteY13" fmla="*/ 428017 h 492868"/>
              <a:gd name="connsiteX14" fmla="*/ 979251 w 2217906"/>
              <a:gd name="connsiteY14" fmla="*/ 421532 h 492868"/>
              <a:gd name="connsiteX15" fmla="*/ 1050587 w 2217906"/>
              <a:gd name="connsiteY15" fmla="*/ 395592 h 492868"/>
              <a:gd name="connsiteX16" fmla="*/ 1070043 w 2217906"/>
              <a:gd name="connsiteY16" fmla="*/ 389107 h 492868"/>
              <a:gd name="connsiteX17" fmla="*/ 1141379 w 2217906"/>
              <a:gd name="connsiteY17" fmla="*/ 363166 h 492868"/>
              <a:gd name="connsiteX18" fmla="*/ 1219200 w 2217906"/>
              <a:gd name="connsiteY18" fmla="*/ 343711 h 492868"/>
              <a:gd name="connsiteX19" fmla="*/ 1238655 w 2217906"/>
              <a:gd name="connsiteY19" fmla="*/ 337226 h 492868"/>
              <a:gd name="connsiteX20" fmla="*/ 1277566 w 2217906"/>
              <a:gd name="connsiteY20" fmla="*/ 311285 h 492868"/>
              <a:gd name="connsiteX21" fmla="*/ 1297021 w 2217906"/>
              <a:gd name="connsiteY21" fmla="*/ 304800 h 492868"/>
              <a:gd name="connsiteX22" fmla="*/ 1322962 w 2217906"/>
              <a:gd name="connsiteY22" fmla="*/ 291830 h 492868"/>
              <a:gd name="connsiteX23" fmla="*/ 1640732 w 2217906"/>
              <a:gd name="connsiteY23" fmla="*/ 285345 h 492868"/>
              <a:gd name="connsiteX24" fmla="*/ 1692613 w 2217906"/>
              <a:gd name="connsiteY24" fmla="*/ 272375 h 492868"/>
              <a:gd name="connsiteX25" fmla="*/ 1712068 w 2217906"/>
              <a:gd name="connsiteY25" fmla="*/ 265890 h 492868"/>
              <a:gd name="connsiteX26" fmla="*/ 1738009 w 2217906"/>
              <a:gd name="connsiteY26" fmla="*/ 259405 h 492868"/>
              <a:gd name="connsiteX27" fmla="*/ 1776919 w 2217906"/>
              <a:gd name="connsiteY27" fmla="*/ 239949 h 492868"/>
              <a:gd name="connsiteX28" fmla="*/ 1796375 w 2217906"/>
              <a:gd name="connsiteY28" fmla="*/ 226979 h 492868"/>
              <a:gd name="connsiteX29" fmla="*/ 1815830 w 2217906"/>
              <a:gd name="connsiteY29" fmla="*/ 220494 h 492868"/>
              <a:gd name="connsiteX30" fmla="*/ 1835285 w 2217906"/>
              <a:gd name="connsiteY30" fmla="*/ 207524 h 492868"/>
              <a:gd name="connsiteX31" fmla="*/ 1874196 w 2217906"/>
              <a:gd name="connsiteY31" fmla="*/ 194554 h 492868"/>
              <a:gd name="connsiteX32" fmla="*/ 1893651 w 2217906"/>
              <a:gd name="connsiteY32" fmla="*/ 188068 h 492868"/>
              <a:gd name="connsiteX33" fmla="*/ 1913106 w 2217906"/>
              <a:gd name="connsiteY33" fmla="*/ 181583 h 492868"/>
              <a:gd name="connsiteX34" fmla="*/ 1932562 w 2217906"/>
              <a:gd name="connsiteY34" fmla="*/ 168613 h 492868"/>
              <a:gd name="connsiteX35" fmla="*/ 1977957 w 2217906"/>
              <a:gd name="connsiteY35" fmla="*/ 155643 h 492868"/>
              <a:gd name="connsiteX36" fmla="*/ 1997413 w 2217906"/>
              <a:gd name="connsiteY36" fmla="*/ 142673 h 492868"/>
              <a:gd name="connsiteX37" fmla="*/ 2049294 w 2217906"/>
              <a:gd name="connsiteY37" fmla="*/ 129702 h 492868"/>
              <a:gd name="connsiteX38" fmla="*/ 2055779 w 2217906"/>
              <a:gd name="connsiteY38" fmla="*/ 110247 h 492868"/>
              <a:gd name="connsiteX39" fmla="*/ 2075234 w 2217906"/>
              <a:gd name="connsiteY39" fmla="*/ 103762 h 492868"/>
              <a:gd name="connsiteX40" fmla="*/ 2114145 w 2217906"/>
              <a:gd name="connsiteY40" fmla="*/ 84307 h 492868"/>
              <a:gd name="connsiteX41" fmla="*/ 2133600 w 2217906"/>
              <a:gd name="connsiteY41" fmla="*/ 71337 h 492868"/>
              <a:gd name="connsiteX42" fmla="*/ 2166026 w 2217906"/>
              <a:gd name="connsiteY42" fmla="*/ 38911 h 492868"/>
              <a:gd name="connsiteX43" fmla="*/ 2211421 w 2217906"/>
              <a:gd name="connsiteY43" fmla="*/ 12971 h 492868"/>
              <a:gd name="connsiteX44" fmla="*/ 2217906 w 2217906"/>
              <a:gd name="connsiteY44" fmla="*/ 0 h 49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217906" h="492868">
                <a:moveTo>
                  <a:pt x="0" y="466928"/>
                </a:moveTo>
                <a:cubicBezTo>
                  <a:pt x="78068" y="453917"/>
                  <a:pt x="45379" y="456551"/>
                  <a:pt x="175098" y="466928"/>
                </a:cubicBezTo>
                <a:cubicBezTo>
                  <a:pt x="183982" y="467639"/>
                  <a:pt x="192174" y="472480"/>
                  <a:pt x="201038" y="473413"/>
                </a:cubicBezTo>
                <a:cubicBezTo>
                  <a:pt x="233357" y="476815"/>
                  <a:pt x="265889" y="477736"/>
                  <a:pt x="298315" y="479898"/>
                </a:cubicBezTo>
                <a:cubicBezTo>
                  <a:pt x="311285" y="482060"/>
                  <a:pt x="324332" y="483804"/>
                  <a:pt x="337226" y="486383"/>
                </a:cubicBezTo>
                <a:cubicBezTo>
                  <a:pt x="345966" y="488131"/>
                  <a:pt x="354253" y="492868"/>
                  <a:pt x="363166" y="492868"/>
                </a:cubicBezTo>
                <a:cubicBezTo>
                  <a:pt x="482079" y="492868"/>
                  <a:pt x="600953" y="488545"/>
                  <a:pt x="719847" y="486383"/>
                </a:cubicBezTo>
                <a:cubicBezTo>
                  <a:pt x="754613" y="474794"/>
                  <a:pt x="724773" y="483847"/>
                  <a:pt x="771728" y="473413"/>
                </a:cubicBezTo>
                <a:cubicBezTo>
                  <a:pt x="780429" y="471480"/>
                  <a:pt x="789098" y="469377"/>
                  <a:pt x="797668" y="466928"/>
                </a:cubicBezTo>
                <a:cubicBezTo>
                  <a:pt x="804241" y="465050"/>
                  <a:pt x="810450" y="461926"/>
                  <a:pt x="817123" y="460443"/>
                </a:cubicBezTo>
                <a:cubicBezTo>
                  <a:pt x="829959" y="457591"/>
                  <a:pt x="843277" y="457147"/>
                  <a:pt x="856034" y="453958"/>
                </a:cubicBezTo>
                <a:cubicBezTo>
                  <a:pt x="869298" y="450642"/>
                  <a:pt x="881755" y="444585"/>
                  <a:pt x="894945" y="440988"/>
                </a:cubicBezTo>
                <a:cubicBezTo>
                  <a:pt x="905579" y="438088"/>
                  <a:pt x="916677" y="437175"/>
                  <a:pt x="927370" y="434502"/>
                </a:cubicBezTo>
                <a:cubicBezTo>
                  <a:pt x="934002" y="432844"/>
                  <a:pt x="940194" y="429675"/>
                  <a:pt x="946826" y="428017"/>
                </a:cubicBezTo>
                <a:cubicBezTo>
                  <a:pt x="957519" y="425344"/>
                  <a:pt x="968617" y="424432"/>
                  <a:pt x="979251" y="421532"/>
                </a:cubicBezTo>
                <a:cubicBezTo>
                  <a:pt x="1012562" y="412447"/>
                  <a:pt x="1019639" y="407197"/>
                  <a:pt x="1050587" y="395592"/>
                </a:cubicBezTo>
                <a:cubicBezTo>
                  <a:pt x="1056988" y="393192"/>
                  <a:pt x="1063558" y="391269"/>
                  <a:pt x="1070043" y="389107"/>
                </a:cubicBezTo>
                <a:cubicBezTo>
                  <a:pt x="1110826" y="361918"/>
                  <a:pt x="1067079" y="387933"/>
                  <a:pt x="1141379" y="363166"/>
                </a:cubicBezTo>
                <a:cubicBezTo>
                  <a:pt x="1192763" y="346038"/>
                  <a:pt x="1166803" y="352444"/>
                  <a:pt x="1219200" y="343711"/>
                </a:cubicBezTo>
                <a:cubicBezTo>
                  <a:pt x="1225685" y="341549"/>
                  <a:pt x="1232679" y="340546"/>
                  <a:pt x="1238655" y="337226"/>
                </a:cubicBezTo>
                <a:cubicBezTo>
                  <a:pt x="1252282" y="329655"/>
                  <a:pt x="1262777" y="316215"/>
                  <a:pt x="1277566" y="311285"/>
                </a:cubicBezTo>
                <a:cubicBezTo>
                  <a:pt x="1284051" y="309123"/>
                  <a:pt x="1290738" y="307493"/>
                  <a:pt x="1297021" y="304800"/>
                </a:cubicBezTo>
                <a:cubicBezTo>
                  <a:pt x="1305907" y="300992"/>
                  <a:pt x="1313310" y="292376"/>
                  <a:pt x="1322962" y="291830"/>
                </a:cubicBezTo>
                <a:cubicBezTo>
                  <a:pt x="1428738" y="285843"/>
                  <a:pt x="1534809" y="287507"/>
                  <a:pt x="1640732" y="285345"/>
                </a:cubicBezTo>
                <a:cubicBezTo>
                  <a:pt x="1658026" y="281022"/>
                  <a:pt x="1675415" y="277065"/>
                  <a:pt x="1692613" y="272375"/>
                </a:cubicBezTo>
                <a:cubicBezTo>
                  <a:pt x="1699208" y="270576"/>
                  <a:pt x="1705495" y="267768"/>
                  <a:pt x="1712068" y="265890"/>
                </a:cubicBezTo>
                <a:cubicBezTo>
                  <a:pt x="1720638" y="263441"/>
                  <a:pt x="1729362" y="261567"/>
                  <a:pt x="1738009" y="259405"/>
                </a:cubicBezTo>
                <a:cubicBezTo>
                  <a:pt x="1793751" y="222241"/>
                  <a:pt x="1723233" y="266791"/>
                  <a:pt x="1776919" y="239949"/>
                </a:cubicBezTo>
                <a:cubicBezTo>
                  <a:pt x="1783890" y="236463"/>
                  <a:pt x="1789404" y="230465"/>
                  <a:pt x="1796375" y="226979"/>
                </a:cubicBezTo>
                <a:cubicBezTo>
                  <a:pt x="1802489" y="223922"/>
                  <a:pt x="1809716" y="223551"/>
                  <a:pt x="1815830" y="220494"/>
                </a:cubicBezTo>
                <a:cubicBezTo>
                  <a:pt x="1822801" y="217008"/>
                  <a:pt x="1828163" y="210689"/>
                  <a:pt x="1835285" y="207524"/>
                </a:cubicBezTo>
                <a:cubicBezTo>
                  <a:pt x="1847779" y="201971"/>
                  <a:pt x="1861226" y="198878"/>
                  <a:pt x="1874196" y="194554"/>
                </a:cubicBezTo>
                <a:lnTo>
                  <a:pt x="1893651" y="188068"/>
                </a:lnTo>
                <a:cubicBezTo>
                  <a:pt x="1900136" y="185906"/>
                  <a:pt x="1907418" y="185375"/>
                  <a:pt x="1913106" y="181583"/>
                </a:cubicBezTo>
                <a:cubicBezTo>
                  <a:pt x="1919591" y="177260"/>
                  <a:pt x="1925591" y="172099"/>
                  <a:pt x="1932562" y="168613"/>
                </a:cubicBezTo>
                <a:cubicBezTo>
                  <a:pt x="1941866" y="163961"/>
                  <a:pt x="1969645" y="157721"/>
                  <a:pt x="1977957" y="155643"/>
                </a:cubicBezTo>
                <a:cubicBezTo>
                  <a:pt x="1984442" y="151320"/>
                  <a:pt x="1990442" y="146159"/>
                  <a:pt x="1997413" y="142673"/>
                </a:cubicBezTo>
                <a:cubicBezTo>
                  <a:pt x="2010706" y="136026"/>
                  <a:pt x="2036963" y="132169"/>
                  <a:pt x="2049294" y="129702"/>
                </a:cubicBezTo>
                <a:cubicBezTo>
                  <a:pt x="2051456" y="123217"/>
                  <a:pt x="2050945" y="115081"/>
                  <a:pt x="2055779" y="110247"/>
                </a:cubicBezTo>
                <a:cubicBezTo>
                  <a:pt x="2060613" y="105413"/>
                  <a:pt x="2069120" y="106819"/>
                  <a:pt x="2075234" y="103762"/>
                </a:cubicBezTo>
                <a:cubicBezTo>
                  <a:pt x="2125517" y="78620"/>
                  <a:pt x="2065244" y="100606"/>
                  <a:pt x="2114145" y="84307"/>
                </a:cubicBezTo>
                <a:cubicBezTo>
                  <a:pt x="2120630" y="79984"/>
                  <a:pt x="2127734" y="76469"/>
                  <a:pt x="2133600" y="71337"/>
                </a:cubicBezTo>
                <a:cubicBezTo>
                  <a:pt x="2145104" y="61271"/>
                  <a:pt x="2152354" y="45747"/>
                  <a:pt x="2166026" y="38911"/>
                </a:cubicBezTo>
                <a:cubicBezTo>
                  <a:pt x="2176198" y="33825"/>
                  <a:pt x="2202255" y="22137"/>
                  <a:pt x="2211421" y="12971"/>
                </a:cubicBezTo>
                <a:cubicBezTo>
                  <a:pt x="2214839" y="9553"/>
                  <a:pt x="2215744" y="4324"/>
                  <a:pt x="2217906" y="0"/>
                </a:cubicBez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rot="11811229">
            <a:off x="4014987" y="1207418"/>
            <a:ext cx="2217906" cy="492868"/>
          </a:xfrm>
          <a:custGeom>
            <a:avLst/>
            <a:gdLst>
              <a:gd name="connsiteX0" fmla="*/ 0 w 2217906"/>
              <a:gd name="connsiteY0" fmla="*/ 466928 h 492868"/>
              <a:gd name="connsiteX1" fmla="*/ 175098 w 2217906"/>
              <a:gd name="connsiteY1" fmla="*/ 466928 h 492868"/>
              <a:gd name="connsiteX2" fmla="*/ 201038 w 2217906"/>
              <a:gd name="connsiteY2" fmla="*/ 473413 h 492868"/>
              <a:gd name="connsiteX3" fmla="*/ 298315 w 2217906"/>
              <a:gd name="connsiteY3" fmla="*/ 479898 h 492868"/>
              <a:gd name="connsiteX4" fmla="*/ 337226 w 2217906"/>
              <a:gd name="connsiteY4" fmla="*/ 486383 h 492868"/>
              <a:gd name="connsiteX5" fmla="*/ 363166 w 2217906"/>
              <a:gd name="connsiteY5" fmla="*/ 492868 h 492868"/>
              <a:gd name="connsiteX6" fmla="*/ 719847 w 2217906"/>
              <a:gd name="connsiteY6" fmla="*/ 486383 h 492868"/>
              <a:gd name="connsiteX7" fmla="*/ 771728 w 2217906"/>
              <a:gd name="connsiteY7" fmla="*/ 473413 h 492868"/>
              <a:gd name="connsiteX8" fmla="*/ 797668 w 2217906"/>
              <a:gd name="connsiteY8" fmla="*/ 466928 h 492868"/>
              <a:gd name="connsiteX9" fmla="*/ 817123 w 2217906"/>
              <a:gd name="connsiteY9" fmla="*/ 460443 h 492868"/>
              <a:gd name="connsiteX10" fmla="*/ 856034 w 2217906"/>
              <a:gd name="connsiteY10" fmla="*/ 453958 h 492868"/>
              <a:gd name="connsiteX11" fmla="*/ 894945 w 2217906"/>
              <a:gd name="connsiteY11" fmla="*/ 440988 h 492868"/>
              <a:gd name="connsiteX12" fmla="*/ 927370 w 2217906"/>
              <a:gd name="connsiteY12" fmla="*/ 434502 h 492868"/>
              <a:gd name="connsiteX13" fmla="*/ 946826 w 2217906"/>
              <a:gd name="connsiteY13" fmla="*/ 428017 h 492868"/>
              <a:gd name="connsiteX14" fmla="*/ 979251 w 2217906"/>
              <a:gd name="connsiteY14" fmla="*/ 421532 h 492868"/>
              <a:gd name="connsiteX15" fmla="*/ 1050587 w 2217906"/>
              <a:gd name="connsiteY15" fmla="*/ 395592 h 492868"/>
              <a:gd name="connsiteX16" fmla="*/ 1070043 w 2217906"/>
              <a:gd name="connsiteY16" fmla="*/ 389107 h 492868"/>
              <a:gd name="connsiteX17" fmla="*/ 1141379 w 2217906"/>
              <a:gd name="connsiteY17" fmla="*/ 363166 h 492868"/>
              <a:gd name="connsiteX18" fmla="*/ 1219200 w 2217906"/>
              <a:gd name="connsiteY18" fmla="*/ 343711 h 492868"/>
              <a:gd name="connsiteX19" fmla="*/ 1238655 w 2217906"/>
              <a:gd name="connsiteY19" fmla="*/ 337226 h 492868"/>
              <a:gd name="connsiteX20" fmla="*/ 1277566 w 2217906"/>
              <a:gd name="connsiteY20" fmla="*/ 311285 h 492868"/>
              <a:gd name="connsiteX21" fmla="*/ 1297021 w 2217906"/>
              <a:gd name="connsiteY21" fmla="*/ 304800 h 492868"/>
              <a:gd name="connsiteX22" fmla="*/ 1322962 w 2217906"/>
              <a:gd name="connsiteY22" fmla="*/ 291830 h 492868"/>
              <a:gd name="connsiteX23" fmla="*/ 1640732 w 2217906"/>
              <a:gd name="connsiteY23" fmla="*/ 285345 h 492868"/>
              <a:gd name="connsiteX24" fmla="*/ 1692613 w 2217906"/>
              <a:gd name="connsiteY24" fmla="*/ 272375 h 492868"/>
              <a:gd name="connsiteX25" fmla="*/ 1712068 w 2217906"/>
              <a:gd name="connsiteY25" fmla="*/ 265890 h 492868"/>
              <a:gd name="connsiteX26" fmla="*/ 1738009 w 2217906"/>
              <a:gd name="connsiteY26" fmla="*/ 259405 h 492868"/>
              <a:gd name="connsiteX27" fmla="*/ 1776919 w 2217906"/>
              <a:gd name="connsiteY27" fmla="*/ 239949 h 492868"/>
              <a:gd name="connsiteX28" fmla="*/ 1796375 w 2217906"/>
              <a:gd name="connsiteY28" fmla="*/ 226979 h 492868"/>
              <a:gd name="connsiteX29" fmla="*/ 1815830 w 2217906"/>
              <a:gd name="connsiteY29" fmla="*/ 220494 h 492868"/>
              <a:gd name="connsiteX30" fmla="*/ 1835285 w 2217906"/>
              <a:gd name="connsiteY30" fmla="*/ 207524 h 492868"/>
              <a:gd name="connsiteX31" fmla="*/ 1874196 w 2217906"/>
              <a:gd name="connsiteY31" fmla="*/ 194554 h 492868"/>
              <a:gd name="connsiteX32" fmla="*/ 1893651 w 2217906"/>
              <a:gd name="connsiteY32" fmla="*/ 188068 h 492868"/>
              <a:gd name="connsiteX33" fmla="*/ 1913106 w 2217906"/>
              <a:gd name="connsiteY33" fmla="*/ 181583 h 492868"/>
              <a:gd name="connsiteX34" fmla="*/ 1932562 w 2217906"/>
              <a:gd name="connsiteY34" fmla="*/ 168613 h 492868"/>
              <a:gd name="connsiteX35" fmla="*/ 1977957 w 2217906"/>
              <a:gd name="connsiteY35" fmla="*/ 155643 h 492868"/>
              <a:gd name="connsiteX36" fmla="*/ 1997413 w 2217906"/>
              <a:gd name="connsiteY36" fmla="*/ 142673 h 492868"/>
              <a:gd name="connsiteX37" fmla="*/ 2049294 w 2217906"/>
              <a:gd name="connsiteY37" fmla="*/ 129702 h 492868"/>
              <a:gd name="connsiteX38" fmla="*/ 2055779 w 2217906"/>
              <a:gd name="connsiteY38" fmla="*/ 110247 h 492868"/>
              <a:gd name="connsiteX39" fmla="*/ 2075234 w 2217906"/>
              <a:gd name="connsiteY39" fmla="*/ 103762 h 492868"/>
              <a:gd name="connsiteX40" fmla="*/ 2114145 w 2217906"/>
              <a:gd name="connsiteY40" fmla="*/ 84307 h 492868"/>
              <a:gd name="connsiteX41" fmla="*/ 2133600 w 2217906"/>
              <a:gd name="connsiteY41" fmla="*/ 71337 h 492868"/>
              <a:gd name="connsiteX42" fmla="*/ 2166026 w 2217906"/>
              <a:gd name="connsiteY42" fmla="*/ 38911 h 492868"/>
              <a:gd name="connsiteX43" fmla="*/ 2211421 w 2217906"/>
              <a:gd name="connsiteY43" fmla="*/ 12971 h 492868"/>
              <a:gd name="connsiteX44" fmla="*/ 2217906 w 2217906"/>
              <a:gd name="connsiteY44" fmla="*/ 0 h 49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217906" h="492868">
                <a:moveTo>
                  <a:pt x="0" y="466928"/>
                </a:moveTo>
                <a:cubicBezTo>
                  <a:pt x="78068" y="453917"/>
                  <a:pt x="45379" y="456551"/>
                  <a:pt x="175098" y="466928"/>
                </a:cubicBezTo>
                <a:cubicBezTo>
                  <a:pt x="183982" y="467639"/>
                  <a:pt x="192174" y="472480"/>
                  <a:pt x="201038" y="473413"/>
                </a:cubicBezTo>
                <a:cubicBezTo>
                  <a:pt x="233357" y="476815"/>
                  <a:pt x="265889" y="477736"/>
                  <a:pt x="298315" y="479898"/>
                </a:cubicBezTo>
                <a:cubicBezTo>
                  <a:pt x="311285" y="482060"/>
                  <a:pt x="324332" y="483804"/>
                  <a:pt x="337226" y="486383"/>
                </a:cubicBezTo>
                <a:cubicBezTo>
                  <a:pt x="345966" y="488131"/>
                  <a:pt x="354253" y="492868"/>
                  <a:pt x="363166" y="492868"/>
                </a:cubicBezTo>
                <a:cubicBezTo>
                  <a:pt x="482079" y="492868"/>
                  <a:pt x="600953" y="488545"/>
                  <a:pt x="719847" y="486383"/>
                </a:cubicBezTo>
                <a:cubicBezTo>
                  <a:pt x="754613" y="474794"/>
                  <a:pt x="724773" y="483847"/>
                  <a:pt x="771728" y="473413"/>
                </a:cubicBezTo>
                <a:cubicBezTo>
                  <a:pt x="780429" y="471480"/>
                  <a:pt x="789098" y="469377"/>
                  <a:pt x="797668" y="466928"/>
                </a:cubicBezTo>
                <a:cubicBezTo>
                  <a:pt x="804241" y="465050"/>
                  <a:pt x="810450" y="461926"/>
                  <a:pt x="817123" y="460443"/>
                </a:cubicBezTo>
                <a:cubicBezTo>
                  <a:pt x="829959" y="457591"/>
                  <a:pt x="843277" y="457147"/>
                  <a:pt x="856034" y="453958"/>
                </a:cubicBezTo>
                <a:cubicBezTo>
                  <a:pt x="869298" y="450642"/>
                  <a:pt x="881755" y="444585"/>
                  <a:pt x="894945" y="440988"/>
                </a:cubicBezTo>
                <a:cubicBezTo>
                  <a:pt x="905579" y="438088"/>
                  <a:pt x="916677" y="437175"/>
                  <a:pt x="927370" y="434502"/>
                </a:cubicBezTo>
                <a:cubicBezTo>
                  <a:pt x="934002" y="432844"/>
                  <a:pt x="940194" y="429675"/>
                  <a:pt x="946826" y="428017"/>
                </a:cubicBezTo>
                <a:cubicBezTo>
                  <a:pt x="957519" y="425344"/>
                  <a:pt x="968617" y="424432"/>
                  <a:pt x="979251" y="421532"/>
                </a:cubicBezTo>
                <a:cubicBezTo>
                  <a:pt x="1012562" y="412447"/>
                  <a:pt x="1019639" y="407197"/>
                  <a:pt x="1050587" y="395592"/>
                </a:cubicBezTo>
                <a:cubicBezTo>
                  <a:pt x="1056988" y="393192"/>
                  <a:pt x="1063558" y="391269"/>
                  <a:pt x="1070043" y="389107"/>
                </a:cubicBezTo>
                <a:cubicBezTo>
                  <a:pt x="1110826" y="361918"/>
                  <a:pt x="1067079" y="387933"/>
                  <a:pt x="1141379" y="363166"/>
                </a:cubicBezTo>
                <a:cubicBezTo>
                  <a:pt x="1192763" y="346038"/>
                  <a:pt x="1166803" y="352444"/>
                  <a:pt x="1219200" y="343711"/>
                </a:cubicBezTo>
                <a:cubicBezTo>
                  <a:pt x="1225685" y="341549"/>
                  <a:pt x="1232679" y="340546"/>
                  <a:pt x="1238655" y="337226"/>
                </a:cubicBezTo>
                <a:cubicBezTo>
                  <a:pt x="1252282" y="329655"/>
                  <a:pt x="1262777" y="316215"/>
                  <a:pt x="1277566" y="311285"/>
                </a:cubicBezTo>
                <a:cubicBezTo>
                  <a:pt x="1284051" y="309123"/>
                  <a:pt x="1290738" y="307493"/>
                  <a:pt x="1297021" y="304800"/>
                </a:cubicBezTo>
                <a:cubicBezTo>
                  <a:pt x="1305907" y="300992"/>
                  <a:pt x="1313310" y="292376"/>
                  <a:pt x="1322962" y="291830"/>
                </a:cubicBezTo>
                <a:cubicBezTo>
                  <a:pt x="1428738" y="285843"/>
                  <a:pt x="1534809" y="287507"/>
                  <a:pt x="1640732" y="285345"/>
                </a:cubicBezTo>
                <a:cubicBezTo>
                  <a:pt x="1658026" y="281022"/>
                  <a:pt x="1675415" y="277065"/>
                  <a:pt x="1692613" y="272375"/>
                </a:cubicBezTo>
                <a:cubicBezTo>
                  <a:pt x="1699208" y="270576"/>
                  <a:pt x="1705495" y="267768"/>
                  <a:pt x="1712068" y="265890"/>
                </a:cubicBezTo>
                <a:cubicBezTo>
                  <a:pt x="1720638" y="263441"/>
                  <a:pt x="1729362" y="261567"/>
                  <a:pt x="1738009" y="259405"/>
                </a:cubicBezTo>
                <a:cubicBezTo>
                  <a:pt x="1793751" y="222241"/>
                  <a:pt x="1723233" y="266791"/>
                  <a:pt x="1776919" y="239949"/>
                </a:cubicBezTo>
                <a:cubicBezTo>
                  <a:pt x="1783890" y="236463"/>
                  <a:pt x="1789404" y="230465"/>
                  <a:pt x="1796375" y="226979"/>
                </a:cubicBezTo>
                <a:cubicBezTo>
                  <a:pt x="1802489" y="223922"/>
                  <a:pt x="1809716" y="223551"/>
                  <a:pt x="1815830" y="220494"/>
                </a:cubicBezTo>
                <a:cubicBezTo>
                  <a:pt x="1822801" y="217008"/>
                  <a:pt x="1828163" y="210689"/>
                  <a:pt x="1835285" y="207524"/>
                </a:cubicBezTo>
                <a:cubicBezTo>
                  <a:pt x="1847779" y="201971"/>
                  <a:pt x="1861226" y="198878"/>
                  <a:pt x="1874196" y="194554"/>
                </a:cubicBezTo>
                <a:lnTo>
                  <a:pt x="1893651" y="188068"/>
                </a:lnTo>
                <a:cubicBezTo>
                  <a:pt x="1900136" y="185906"/>
                  <a:pt x="1907418" y="185375"/>
                  <a:pt x="1913106" y="181583"/>
                </a:cubicBezTo>
                <a:cubicBezTo>
                  <a:pt x="1919591" y="177260"/>
                  <a:pt x="1925591" y="172099"/>
                  <a:pt x="1932562" y="168613"/>
                </a:cubicBezTo>
                <a:cubicBezTo>
                  <a:pt x="1941866" y="163961"/>
                  <a:pt x="1969645" y="157721"/>
                  <a:pt x="1977957" y="155643"/>
                </a:cubicBezTo>
                <a:cubicBezTo>
                  <a:pt x="1984442" y="151320"/>
                  <a:pt x="1990442" y="146159"/>
                  <a:pt x="1997413" y="142673"/>
                </a:cubicBezTo>
                <a:cubicBezTo>
                  <a:pt x="2010706" y="136026"/>
                  <a:pt x="2036963" y="132169"/>
                  <a:pt x="2049294" y="129702"/>
                </a:cubicBezTo>
                <a:cubicBezTo>
                  <a:pt x="2051456" y="123217"/>
                  <a:pt x="2050945" y="115081"/>
                  <a:pt x="2055779" y="110247"/>
                </a:cubicBezTo>
                <a:cubicBezTo>
                  <a:pt x="2060613" y="105413"/>
                  <a:pt x="2069120" y="106819"/>
                  <a:pt x="2075234" y="103762"/>
                </a:cubicBezTo>
                <a:cubicBezTo>
                  <a:pt x="2125517" y="78620"/>
                  <a:pt x="2065244" y="100606"/>
                  <a:pt x="2114145" y="84307"/>
                </a:cubicBezTo>
                <a:cubicBezTo>
                  <a:pt x="2120630" y="79984"/>
                  <a:pt x="2127734" y="76469"/>
                  <a:pt x="2133600" y="71337"/>
                </a:cubicBezTo>
                <a:cubicBezTo>
                  <a:pt x="2145104" y="61271"/>
                  <a:pt x="2152354" y="45747"/>
                  <a:pt x="2166026" y="38911"/>
                </a:cubicBezTo>
                <a:cubicBezTo>
                  <a:pt x="2176198" y="33825"/>
                  <a:pt x="2202255" y="22137"/>
                  <a:pt x="2211421" y="12971"/>
                </a:cubicBezTo>
                <a:cubicBezTo>
                  <a:pt x="2214839" y="9553"/>
                  <a:pt x="2215744" y="4324"/>
                  <a:pt x="2217906" y="0"/>
                </a:cubicBez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rot="943301">
            <a:off x="3078136" y="4378414"/>
            <a:ext cx="2217906" cy="492868"/>
          </a:xfrm>
          <a:custGeom>
            <a:avLst/>
            <a:gdLst>
              <a:gd name="connsiteX0" fmla="*/ 0 w 2217906"/>
              <a:gd name="connsiteY0" fmla="*/ 466928 h 492868"/>
              <a:gd name="connsiteX1" fmla="*/ 175098 w 2217906"/>
              <a:gd name="connsiteY1" fmla="*/ 466928 h 492868"/>
              <a:gd name="connsiteX2" fmla="*/ 201038 w 2217906"/>
              <a:gd name="connsiteY2" fmla="*/ 473413 h 492868"/>
              <a:gd name="connsiteX3" fmla="*/ 298315 w 2217906"/>
              <a:gd name="connsiteY3" fmla="*/ 479898 h 492868"/>
              <a:gd name="connsiteX4" fmla="*/ 337226 w 2217906"/>
              <a:gd name="connsiteY4" fmla="*/ 486383 h 492868"/>
              <a:gd name="connsiteX5" fmla="*/ 363166 w 2217906"/>
              <a:gd name="connsiteY5" fmla="*/ 492868 h 492868"/>
              <a:gd name="connsiteX6" fmla="*/ 719847 w 2217906"/>
              <a:gd name="connsiteY6" fmla="*/ 486383 h 492868"/>
              <a:gd name="connsiteX7" fmla="*/ 771728 w 2217906"/>
              <a:gd name="connsiteY7" fmla="*/ 473413 h 492868"/>
              <a:gd name="connsiteX8" fmla="*/ 797668 w 2217906"/>
              <a:gd name="connsiteY8" fmla="*/ 466928 h 492868"/>
              <a:gd name="connsiteX9" fmla="*/ 817123 w 2217906"/>
              <a:gd name="connsiteY9" fmla="*/ 460443 h 492868"/>
              <a:gd name="connsiteX10" fmla="*/ 856034 w 2217906"/>
              <a:gd name="connsiteY10" fmla="*/ 453958 h 492868"/>
              <a:gd name="connsiteX11" fmla="*/ 894945 w 2217906"/>
              <a:gd name="connsiteY11" fmla="*/ 440988 h 492868"/>
              <a:gd name="connsiteX12" fmla="*/ 927370 w 2217906"/>
              <a:gd name="connsiteY12" fmla="*/ 434502 h 492868"/>
              <a:gd name="connsiteX13" fmla="*/ 946826 w 2217906"/>
              <a:gd name="connsiteY13" fmla="*/ 428017 h 492868"/>
              <a:gd name="connsiteX14" fmla="*/ 979251 w 2217906"/>
              <a:gd name="connsiteY14" fmla="*/ 421532 h 492868"/>
              <a:gd name="connsiteX15" fmla="*/ 1050587 w 2217906"/>
              <a:gd name="connsiteY15" fmla="*/ 395592 h 492868"/>
              <a:gd name="connsiteX16" fmla="*/ 1070043 w 2217906"/>
              <a:gd name="connsiteY16" fmla="*/ 389107 h 492868"/>
              <a:gd name="connsiteX17" fmla="*/ 1141379 w 2217906"/>
              <a:gd name="connsiteY17" fmla="*/ 363166 h 492868"/>
              <a:gd name="connsiteX18" fmla="*/ 1219200 w 2217906"/>
              <a:gd name="connsiteY18" fmla="*/ 343711 h 492868"/>
              <a:gd name="connsiteX19" fmla="*/ 1238655 w 2217906"/>
              <a:gd name="connsiteY19" fmla="*/ 337226 h 492868"/>
              <a:gd name="connsiteX20" fmla="*/ 1277566 w 2217906"/>
              <a:gd name="connsiteY20" fmla="*/ 311285 h 492868"/>
              <a:gd name="connsiteX21" fmla="*/ 1297021 w 2217906"/>
              <a:gd name="connsiteY21" fmla="*/ 304800 h 492868"/>
              <a:gd name="connsiteX22" fmla="*/ 1322962 w 2217906"/>
              <a:gd name="connsiteY22" fmla="*/ 291830 h 492868"/>
              <a:gd name="connsiteX23" fmla="*/ 1640732 w 2217906"/>
              <a:gd name="connsiteY23" fmla="*/ 285345 h 492868"/>
              <a:gd name="connsiteX24" fmla="*/ 1692613 w 2217906"/>
              <a:gd name="connsiteY24" fmla="*/ 272375 h 492868"/>
              <a:gd name="connsiteX25" fmla="*/ 1712068 w 2217906"/>
              <a:gd name="connsiteY25" fmla="*/ 265890 h 492868"/>
              <a:gd name="connsiteX26" fmla="*/ 1738009 w 2217906"/>
              <a:gd name="connsiteY26" fmla="*/ 259405 h 492868"/>
              <a:gd name="connsiteX27" fmla="*/ 1776919 w 2217906"/>
              <a:gd name="connsiteY27" fmla="*/ 239949 h 492868"/>
              <a:gd name="connsiteX28" fmla="*/ 1796375 w 2217906"/>
              <a:gd name="connsiteY28" fmla="*/ 226979 h 492868"/>
              <a:gd name="connsiteX29" fmla="*/ 1815830 w 2217906"/>
              <a:gd name="connsiteY29" fmla="*/ 220494 h 492868"/>
              <a:gd name="connsiteX30" fmla="*/ 1835285 w 2217906"/>
              <a:gd name="connsiteY30" fmla="*/ 207524 h 492868"/>
              <a:gd name="connsiteX31" fmla="*/ 1874196 w 2217906"/>
              <a:gd name="connsiteY31" fmla="*/ 194554 h 492868"/>
              <a:gd name="connsiteX32" fmla="*/ 1893651 w 2217906"/>
              <a:gd name="connsiteY32" fmla="*/ 188068 h 492868"/>
              <a:gd name="connsiteX33" fmla="*/ 1913106 w 2217906"/>
              <a:gd name="connsiteY33" fmla="*/ 181583 h 492868"/>
              <a:gd name="connsiteX34" fmla="*/ 1932562 w 2217906"/>
              <a:gd name="connsiteY34" fmla="*/ 168613 h 492868"/>
              <a:gd name="connsiteX35" fmla="*/ 1977957 w 2217906"/>
              <a:gd name="connsiteY35" fmla="*/ 155643 h 492868"/>
              <a:gd name="connsiteX36" fmla="*/ 1997413 w 2217906"/>
              <a:gd name="connsiteY36" fmla="*/ 142673 h 492868"/>
              <a:gd name="connsiteX37" fmla="*/ 2049294 w 2217906"/>
              <a:gd name="connsiteY37" fmla="*/ 129702 h 492868"/>
              <a:gd name="connsiteX38" fmla="*/ 2055779 w 2217906"/>
              <a:gd name="connsiteY38" fmla="*/ 110247 h 492868"/>
              <a:gd name="connsiteX39" fmla="*/ 2075234 w 2217906"/>
              <a:gd name="connsiteY39" fmla="*/ 103762 h 492868"/>
              <a:gd name="connsiteX40" fmla="*/ 2114145 w 2217906"/>
              <a:gd name="connsiteY40" fmla="*/ 84307 h 492868"/>
              <a:gd name="connsiteX41" fmla="*/ 2133600 w 2217906"/>
              <a:gd name="connsiteY41" fmla="*/ 71337 h 492868"/>
              <a:gd name="connsiteX42" fmla="*/ 2166026 w 2217906"/>
              <a:gd name="connsiteY42" fmla="*/ 38911 h 492868"/>
              <a:gd name="connsiteX43" fmla="*/ 2211421 w 2217906"/>
              <a:gd name="connsiteY43" fmla="*/ 12971 h 492868"/>
              <a:gd name="connsiteX44" fmla="*/ 2217906 w 2217906"/>
              <a:gd name="connsiteY44" fmla="*/ 0 h 49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217906" h="492868">
                <a:moveTo>
                  <a:pt x="0" y="466928"/>
                </a:moveTo>
                <a:cubicBezTo>
                  <a:pt x="78068" y="453917"/>
                  <a:pt x="45379" y="456551"/>
                  <a:pt x="175098" y="466928"/>
                </a:cubicBezTo>
                <a:cubicBezTo>
                  <a:pt x="183982" y="467639"/>
                  <a:pt x="192174" y="472480"/>
                  <a:pt x="201038" y="473413"/>
                </a:cubicBezTo>
                <a:cubicBezTo>
                  <a:pt x="233357" y="476815"/>
                  <a:pt x="265889" y="477736"/>
                  <a:pt x="298315" y="479898"/>
                </a:cubicBezTo>
                <a:cubicBezTo>
                  <a:pt x="311285" y="482060"/>
                  <a:pt x="324332" y="483804"/>
                  <a:pt x="337226" y="486383"/>
                </a:cubicBezTo>
                <a:cubicBezTo>
                  <a:pt x="345966" y="488131"/>
                  <a:pt x="354253" y="492868"/>
                  <a:pt x="363166" y="492868"/>
                </a:cubicBezTo>
                <a:cubicBezTo>
                  <a:pt x="482079" y="492868"/>
                  <a:pt x="600953" y="488545"/>
                  <a:pt x="719847" y="486383"/>
                </a:cubicBezTo>
                <a:cubicBezTo>
                  <a:pt x="754613" y="474794"/>
                  <a:pt x="724773" y="483847"/>
                  <a:pt x="771728" y="473413"/>
                </a:cubicBezTo>
                <a:cubicBezTo>
                  <a:pt x="780429" y="471480"/>
                  <a:pt x="789098" y="469377"/>
                  <a:pt x="797668" y="466928"/>
                </a:cubicBezTo>
                <a:cubicBezTo>
                  <a:pt x="804241" y="465050"/>
                  <a:pt x="810450" y="461926"/>
                  <a:pt x="817123" y="460443"/>
                </a:cubicBezTo>
                <a:cubicBezTo>
                  <a:pt x="829959" y="457591"/>
                  <a:pt x="843277" y="457147"/>
                  <a:pt x="856034" y="453958"/>
                </a:cubicBezTo>
                <a:cubicBezTo>
                  <a:pt x="869298" y="450642"/>
                  <a:pt x="881755" y="444585"/>
                  <a:pt x="894945" y="440988"/>
                </a:cubicBezTo>
                <a:cubicBezTo>
                  <a:pt x="905579" y="438088"/>
                  <a:pt x="916677" y="437175"/>
                  <a:pt x="927370" y="434502"/>
                </a:cubicBezTo>
                <a:cubicBezTo>
                  <a:pt x="934002" y="432844"/>
                  <a:pt x="940194" y="429675"/>
                  <a:pt x="946826" y="428017"/>
                </a:cubicBezTo>
                <a:cubicBezTo>
                  <a:pt x="957519" y="425344"/>
                  <a:pt x="968617" y="424432"/>
                  <a:pt x="979251" y="421532"/>
                </a:cubicBezTo>
                <a:cubicBezTo>
                  <a:pt x="1012562" y="412447"/>
                  <a:pt x="1019639" y="407197"/>
                  <a:pt x="1050587" y="395592"/>
                </a:cubicBezTo>
                <a:cubicBezTo>
                  <a:pt x="1056988" y="393192"/>
                  <a:pt x="1063558" y="391269"/>
                  <a:pt x="1070043" y="389107"/>
                </a:cubicBezTo>
                <a:cubicBezTo>
                  <a:pt x="1110826" y="361918"/>
                  <a:pt x="1067079" y="387933"/>
                  <a:pt x="1141379" y="363166"/>
                </a:cubicBezTo>
                <a:cubicBezTo>
                  <a:pt x="1192763" y="346038"/>
                  <a:pt x="1166803" y="352444"/>
                  <a:pt x="1219200" y="343711"/>
                </a:cubicBezTo>
                <a:cubicBezTo>
                  <a:pt x="1225685" y="341549"/>
                  <a:pt x="1232679" y="340546"/>
                  <a:pt x="1238655" y="337226"/>
                </a:cubicBezTo>
                <a:cubicBezTo>
                  <a:pt x="1252282" y="329655"/>
                  <a:pt x="1262777" y="316215"/>
                  <a:pt x="1277566" y="311285"/>
                </a:cubicBezTo>
                <a:cubicBezTo>
                  <a:pt x="1284051" y="309123"/>
                  <a:pt x="1290738" y="307493"/>
                  <a:pt x="1297021" y="304800"/>
                </a:cubicBezTo>
                <a:cubicBezTo>
                  <a:pt x="1305907" y="300992"/>
                  <a:pt x="1313310" y="292376"/>
                  <a:pt x="1322962" y="291830"/>
                </a:cubicBezTo>
                <a:cubicBezTo>
                  <a:pt x="1428738" y="285843"/>
                  <a:pt x="1534809" y="287507"/>
                  <a:pt x="1640732" y="285345"/>
                </a:cubicBezTo>
                <a:cubicBezTo>
                  <a:pt x="1658026" y="281022"/>
                  <a:pt x="1675415" y="277065"/>
                  <a:pt x="1692613" y="272375"/>
                </a:cubicBezTo>
                <a:cubicBezTo>
                  <a:pt x="1699208" y="270576"/>
                  <a:pt x="1705495" y="267768"/>
                  <a:pt x="1712068" y="265890"/>
                </a:cubicBezTo>
                <a:cubicBezTo>
                  <a:pt x="1720638" y="263441"/>
                  <a:pt x="1729362" y="261567"/>
                  <a:pt x="1738009" y="259405"/>
                </a:cubicBezTo>
                <a:cubicBezTo>
                  <a:pt x="1793751" y="222241"/>
                  <a:pt x="1723233" y="266791"/>
                  <a:pt x="1776919" y="239949"/>
                </a:cubicBezTo>
                <a:cubicBezTo>
                  <a:pt x="1783890" y="236463"/>
                  <a:pt x="1789404" y="230465"/>
                  <a:pt x="1796375" y="226979"/>
                </a:cubicBezTo>
                <a:cubicBezTo>
                  <a:pt x="1802489" y="223922"/>
                  <a:pt x="1809716" y="223551"/>
                  <a:pt x="1815830" y="220494"/>
                </a:cubicBezTo>
                <a:cubicBezTo>
                  <a:pt x="1822801" y="217008"/>
                  <a:pt x="1828163" y="210689"/>
                  <a:pt x="1835285" y="207524"/>
                </a:cubicBezTo>
                <a:cubicBezTo>
                  <a:pt x="1847779" y="201971"/>
                  <a:pt x="1861226" y="198878"/>
                  <a:pt x="1874196" y="194554"/>
                </a:cubicBezTo>
                <a:lnTo>
                  <a:pt x="1893651" y="188068"/>
                </a:lnTo>
                <a:cubicBezTo>
                  <a:pt x="1900136" y="185906"/>
                  <a:pt x="1907418" y="185375"/>
                  <a:pt x="1913106" y="181583"/>
                </a:cubicBezTo>
                <a:cubicBezTo>
                  <a:pt x="1919591" y="177260"/>
                  <a:pt x="1925591" y="172099"/>
                  <a:pt x="1932562" y="168613"/>
                </a:cubicBezTo>
                <a:cubicBezTo>
                  <a:pt x="1941866" y="163961"/>
                  <a:pt x="1969645" y="157721"/>
                  <a:pt x="1977957" y="155643"/>
                </a:cubicBezTo>
                <a:cubicBezTo>
                  <a:pt x="1984442" y="151320"/>
                  <a:pt x="1990442" y="146159"/>
                  <a:pt x="1997413" y="142673"/>
                </a:cubicBezTo>
                <a:cubicBezTo>
                  <a:pt x="2010706" y="136026"/>
                  <a:pt x="2036963" y="132169"/>
                  <a:pt x="2049294" y="129702"/>
                </a:cubicBezTo>
                <a:cubicBezTo>
                  <a:pt x="2051456" y="123217"/>
                  <a:pt x="2050945" y="115081"/>
                  <a:pt x="2055779" y="110247"/>
                </a:cubicBezTo>
                <a:cubicBezTo>
                  <a:pt x="2060613" y="105413"/>
                  <a:pt x="2069120" y="106819"/>
                  <a:pt x="2075234" y="103762"/>
                </a:cubicBezTo>
                <a:cubicBezTo>
                  <a:pt x="2125517" y="78620"/>
                  <a:pt x="2065244" y="100606"/>
                  <a:pt x="2114145" y="84307"/>
                </a:cubicBezTo>
                <a:cubicBezTo>
                  <a:pt x="2120630" y="79984"/>
                  <a:pt x="2127734" y="76469"/>
                  <a:pt x="2133600" y="71337"/>
                </a:cubicBezTo>
                <a:cubicBezTo>
                  <a:pt x="2145104" y="61271"/>
                  <a:pt x="2152354" y="45747"/>
                  <a:pt x="2166026" y="38911"/>
                </a:cubicBezTo>
                <a:cubicBezTo>
                  <a:pt x="2176198" y="33825"/>
                  <a:pt x="2202255" y="22137"/>
                  <a:pt x="2211421" y="12971"/>
                </a:cubicBezTo>
                <a:cubicBezTo>
                  <a:pt x="2214839" y="9553"/>
                  <a:pt x="2215744" y="4324"/>
                  <a:pt x="2217906" y="0"/>
                </a:cubicBez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rot="11045057">
            <a:off x="2454315" y="971550"/>
            <a:ext cx="2302007" cy="482301"/>
          </a:xfrm>
          <a:custGeom>
            <a:avLst/>
            <a:gdLst>
              <a:gd name="connsiteX0" fmla="*/ 0 w 2217906"/>
              <a:gd name="connsiteY0" fmla="*/ 466928 h 492868"/>
              <a:gd name="connsiteX1" fmla="*/ 175098 w 2217906"/>
              <a:gd name="connsiteY1" fmla="*/ 466928 h 492868"/>
              <a:gd name="connsiteX2" fmla="*/ 201038 w 2217906"/>
              <a:gd name="connsiteY2" fmla="*/ 473413 h 492868"/>
              <a:gd name="connsiteX3" fmla="*/ 298315 w 2217906"/>
              <a:gd name="connsiteY3" fmla="*/ 479898 h 492868"/>
              <a:gd name="connsiteX4" fmla="*/ 337226 w 2217906"/>
              <a:gd name="connsiteY4" fmla="*/ 486383 h 492868"/>
              <a:gd name="connsiteX5" fmla="*/ 363166 w 2217906"/>
              <a:gd name="connsiteY5" fmla="*/ 492868 h 492868"/>
              <a:gd name="connsiteX6" fmla="*/ 719847 w 2217906"/>
              <a:gd name="connsiteY6" fmla="*/ 486383 h 492868"/>
              <a:gd name="connsiteX7" fmla="*/ 771728 w 2217906"/>
              <a:gd name="connsiteY7" fmla="*/ 473413 h 492868"/>
              <a:gd name="connsiteX8" fmla="*/ 797668 w 2217906"/>
              <a:gd name="connsiteY8" fmla="*/ 466928 h 492868"/>
              <a:gd name="connsiteX9" fmla="*/ 817123 w 2217906"/>
              <a:gd name="connsiteY9" fmla="*/ 460443 h 492868"/>
              <a:gd name="connsiteX10" fmla="*/ 856034 w 2217906"/>
              <a:gd name="connsiteY10" fmla="*/ 453958 h 492868"/>
              <a:gd name="connsiteX11" fmla="*/ 894945 w 2217906"/>
              <a:gd name="connsiteY11" fmla="*/ 440988 h 492868"/>
              <a:gd name="connsiteX12" fmla="*/ 927370 w 2217906"/>
              <a:gd name="connsiteY12" fmla="*/ 434502 h 492868"/>
              <a:gd name="connsiteX13" fmla="*/ 946826 w 2217906"/>
              <a:gd name="connsiteY13" fmla="*/ 428017 h 492868"/>
              <a:gd name="connsiteX14" fmla="*/ 979251 w 2217906"/>
              <a:gd name="connsiteY14" fmla="*/ 421532 h 492868"/>
              <a:gd name="connsiteX15" fmla="*/ 1050587 w 2217906"/>
              <a:gd name="connsiteY15" fmla="*/ 395592 h 492868"/>
              <a:gd name="connsiteX16" fmla="*/ 1070043 w 2217906"/>
              <a:gd name="connsiteY16" fmla="*/ 389107 h 492868"/>
              <a:gd name="connsiteX17" fmla="*/ 1141379 w 2217906"/>
              <a:gd name="connsiteY17" fmla="*/ 363166 h 492868"/>
              <a:gd name="connsiteX18" fmla="*/ 1219200 w 2217906"/>
              <a:gd name="connsiteY18" fmla="*/ 343711 h 492868"/>
              <a:gd name="connsiteX19" fmla="*/ 1238655 w 2217906"/>
              <a:gd name="connsiteY19" fmla="*/ 337226 h 492868"/>
              <a:gd name="connsiteX20" fmla="*/ 1277566 w 2217906"/>
              <a:gd name="connsiteY20" fmla="*/ 311285 h 492868"/>
              <a:gd name="connsiteX21" fmla="*/ 1297021 w 2217906"/>
              <a:gd name="connsiteY21" fmla="*/ 304800 h 492868"/>
              <a:gd name="connsiteX22" fmla="*/ 1322962 w 2217906"/>
              <a:gd name="connsiteY22" fmla="*/ 291830 h 492868"/>
              <a:gd name="connsiteX23" fmla="*/ 1640732 w 2217906"/>
              <a:gd name="connsiteY23" fmla="*/ 285345 h 492868"/>
              <a:gd name="connsiteX24" fmla="*/ 1692613 w 2217906"/>
              <a:gd name="connsiteY24" fmla="*/ 272375 h 492868"/>
              <a:gd name="connsiteX25" fmla="*/ 1712068 w 2217906"/>
              <a:gd name="connsiteY25" fmla="*/ 265890 h 492868"/>
              <a:gd name="connsiteX26" fmla="*/ 1738009 w 2217906"/>
              <a:gd name="connsiteY26" fmla="*/ 259405 h 492868"/>
              <a:gd name="connsiteX27" fmla="*/ 1776919 w 2217906"/>
              <a:gd name="connsiteY27" fmla="*/ 239949 h 492868"/>
              <a:gd name="connsiteX28" fmla="*/ 1796375 w 2217906"/>
              <a:gd name="connsiteY28" fmla="*/ 226979 h 492868"/>
              <a:gd name="connsiteX29" fmla="*/ 1815830 w 2217906"/>
              <a:gd name="connsiteY29" fmla="*/ 220494 h 492868"/>
              <a:gd name="connsiteX30" fmla="*/ 1835285 w 2217906"/>
              <a:gd name="connsiteY30" fmla="*/ 207524 h 492868"/>
              <a:gd name="connsiteX31" fmla="*/ 1874196 w 2217906"/>
              <a:gd name="connsiteY31" fmla="*/ 194554 h 492868"/>
              <a:gd name="connsiteX32" fmla="*/ 1893651 w 2217906"/>
              <a:gd name="connsiteY32" fmla="*/ 188068 h 492868"/>
              <a:gd name="connsiteX33" fmla="*/ 1913106 w 2217906"/>
              <a:gd name="connsiteY33" fmla="*/ 181583 h 492868"/>
              <a:gd name="connsiteX34" fmla="*/ 1932562 w 2217906"/>
              <a:gd name="connsiteY34" fmla="*/ 168613 h 492868"/>
              <a:gd name="connsiteX35" fmla="*/ 1977957 w 2217906"/>
              <a:gd name="connsiteY35" fmla="*/ 155643 h 492868"/>
              <a:gd name="connsiteX36" fmla="*/ 1997413 w 2217906"/>
              <a:gd name="connsiteY36" fmla="*/ 142673 h 492868"/>
              <a:gd name="connsiteX37" fmla="*/ 2049294 w 2217906"/>
              <a:gd name="connsiteY37" fmla="*/ 129702 h 492868"/>
              <a:gd name="connsiteX38" fmla="*/ 2055779 w 2217906"/>
              <a:gd name="connsiteY38" fmla="*/ 110247 h 492868"/>
              <a:gd name="connsiteX39" fmla="*/ 2075234 w 2217906"/>
              <a:gd name="connsiteY39" fmla="*/ 103762 h 492868"/>
              <a:gd name="connsiteX40" fmla="*/ 2114145 w 2217906"/>
              <a:gd name="connsiteY40" fmla="*/ 84307 h 492868"/>
              <a:gd name="connsiteX41" fmla="*/ 2133600 w 2217906"/>
              <a:gd name="connsiteY41" fmla="*/ 71337 h 492868"/>
              <a:gd name="connsiteX42" fmla="*/ 2166026 w 2217906"/>
              <a:gd name="connsiteY42" fmla="*/ 38911 h 492868"/>
              <a:gd name="connsiteX43" fmla="*/ 2211421 w 2217906"/>
              <a:gd name="connsiteY43" fmla="*/ 12971 h 492868"/>
              <a:gd name="connsiteX44" fmla="*/ 2217906 w 2217906"/>
              <a:gd name="connsiteY44" fmla="*/ 0 h 49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217906" h="492868">
                <a:moveTo>
                  <a:pt x="0" y="466928"/>
                </a:moveTo>
                <a:cubicBezTo>
                  <a:pt x="78068" y="453917"/>
                  <a:pt x="45379" y="456551"/>
                  <a:pt x="175098" y="466928"/>
                </a:cubicBezTo>
                <a:cubicBezTo>
                  <a:pt x="183982" y="467639"/>
                  <a:pt x="192174" y="472480"/>
                  <a:pt x="201038" y="473413"/>
                </a:cubicBezTo>
                <a:cubicBezTo>
                  <a:pt x="233357" y="476815"/>
                  <a:pt x="265889" y="477736"/>
                  <a:pt x="298315" y="479898"/>
                </a:cubicBezTo>
                <a:cubicBezTo>
                  <a:pt x="311285" y="482060"/>
                  <a:pt x="324332" y="483804"/>
                  <a:pt x="337226" y="486383"/>
                </a:cubicBezTo>
                <a:cubicBezTo>
                  <a:pt x="345966" y="488131"/>
                  <a:pt x="354253" y="492868"/>
                  <a:pt x="363166" y="492868"/>
                </a:cubicBezTo>
                <a:cubicBezTo>
                  <a:pt x="482079" y="492868"/>
                  <a:pt x="600953" y="488545"/>
                  <a:pt x="719847" y="486383"/>
                </a:cubicBezTo>
                <a:cubicBezTo>
                  <a:pt x="754613" y="474794"/>
                  <a:pt x="724773" y="483847"/>
                  <a:pt x="771728" y="473413"/>
                </a:cubicBezTo>
                <a:cubicBezTo>
                  <a:pt x="780429" y="471480"/>
                  <a:pt x="789098" y="469377"/>
                  <a:pt x="797668" y="466928"/>
                </a:cubicBezTo>
                <a:cubicBezTo>
                  <a:pt x="804241" y="465050"/>
                  <a:pt x="810450" y="461926"/>
                  <a:pt x="817123" y="460443"/>
                </a:cubicBezTo>
                <a:cubicBezTo>
                  <a:pt x="829959" y="457591"/>
                  <a:pt x="843277" y="457147"/>
                  <a:pt x="856034" y="453958"/>
                </a:cubicBezTo>
                <a:cubicBezTo>
                  <a:pt x="869298" y="450642"/>
                  <a:pt x="881755" y="444585"/>
                  <a:pt x="894945" y="440988"/>
                </a:cubicBezTo>
                <a:cubicBezTo>
                  <a:pt x="905579" y="438088"/>
                  <a:pt x="916677" y="437175"/>
                  <a:pt x="927370" y="434502"/>
                </a:cubicBezTo>
                <a:cubicBezTo>
                  <a:pt x="934002" y="432844"/>
                  <a:pt x="940194" y="429675"/>
                  <a:pt x="946826" y="428017"/>
                </a:cubicBezTo>
                <a:cubicBezTo>
                  <a:pt x="957519" y="425344"/>
                  <a:pt x="968617" y="424432"/>
                  <a:pt x="979251" y="421532"/>
                </a:cubicBezTo>
                <a:cubicBezTo>
                  <a:pt x="1012562" y="412447"/>
                  <a:pt x="1019639" y="407197"/>
                  <a:pt x="1050587" y="395592"/>
                </a:cubicBezTo>
                <a:cubicBezTo>
                  <a:pt x="1056988" y="393192"/>
                  <a:pt x="1063558" y="391269"/>
                  <a:pt x="1070043" y="389107"/>
                </a:cubicBezTo>
                <a:cubicBezTo>
                  <a:pt x="1110826" y="361918"/>
                  <a:pt x="1067079" y="387933"/>
                  <a:pt x="1141379" y="363166"/>
                </a:cubicBezTo>
                <a:cubicBezTo>
                  <a:pt x="1192763" y="346038"/>
                  <a:pt x="1166803" y="352444"/>
                  <a:pt x="1219200" y="343711"/>
                </a:cubicBezTo>
                <a:cubicBezTo>
                  <a:pt x="1225685" y="341549"/>
                  <a:pt x="1232679" y="340546"/>
                  <a:pt x="1238655" y="337226"/>
                </a:cubicBezTo>
                <a:cubicBezTo>
                  <a:pt x="1252282" y="329655"/>
                  <a:pt x="1262777" y="316215"/>
                  <a:pt x="1277566" y="311285"/>
                </a:cubicBezTo>
                <a:cubicBezTo>
                  <a:pt x="1284051" y="309123"/>
                  <a:pt x="1290738" y="307493"/>
                  <a:pt x="1297021" y="304800"/>
                </a:cubicBezTo>
                <a:cubicBezTo>
                  <a:pt x="1305907" y="300992"/>
                  <a:pt x="1313310" y="292376"/>
                  <a:pt x="1322962" y="291830"/>
                </a:cubicBezTo>
                <a:cubicBezTo>
                  <a:pt x="1428738" y="285843"/>
                  <a:pt x="1534809" y="287507"/>
                  <a:pt x="1640732" y="285345"/>
                </a:cubicBezTo>
                <a:cubicBezTo>
                  <a:pt x="1658026" y="281022"/>
                  <a:pt x="1675415" y="277065"/>
                  <a:pt x="1692613" y="272375"/>
                </a:cubicBezTo>
                <a:cubicBezTo>
                  <a:pt x="1699208" y="270576"/>
                  <a:pt x="1705495" y="267768"/>
                  <a:pt x="1712068" y="265890"/>
                </a:cubicBezTo>
                <a:cubicBezTo>
                  <a:pt x="1720638" y="263441"/>
                  <a:pt x="1729362" y="261567"/>
                  <a:pt x="1738009" y="259405"/>
                </a:cubicBezTo>
                <a:cubicBezTo>
                  <a:pt x="1793751" y="222241"/>
                  <a:pt x="1723233" y="266791"/>
                  <a:pt x="1776919" y="239949"/>
                </a:cubicBezTo>
                <a:cubicBezTo>
                  <a:pt x="1783890" y="236463"/>
                  <a:pt x="1789404" y="230465"/>
                  <a:pt x="1796375" y="226979"/>
                </a:cubicBezTo>
                <a:cubicBezTo>
                  <a:pt x="1802489" y="223922"/>
                  <a:pt x="1809716" y="223551"/>
                  <a:pt x="1815830" y="220494"/>
                </a:cubicBezTo>
                <a:cubicBezTo>
                  <a:pt x="1822801" y="217008"/>
                  <a:pt x="1828163" y="210689"/>
                  <a:pt x="1835285" y="207524"/>
                </a:cubicBezTo>
                <a:cubicBezTo>
                  <a:pt x="1847779" y="201971"/>
                  <a:pt x="1861226" y="198878"/>
                  <a:pt x="1874196" y="194554"/>
                </a:cubicBezTo>
                <a:lnTo>
                  <a:pt x="1893651" y="188068"/>
                </a:lnTo>
                <a:cubicBezTo>
                  <a:pt x="1900136" y="185906"/>
                  <a:pt x="1907418" y="185375"/>
                  <a:pt x="1913106" y="181583"/>
                </a:cubicBezTo>
                <a:cubicBezTo>
                  <a:pt x="1919591" y="177260"/>
                  <a:pt x="1925591" y="172099"/>
                  <a:pt x="1932562" y="168613"/>
                </a:cubicBezTo>
                <a:cubicBezTo>
                  <a:pt x="1941866" y="163961"/>
                  <a:pt x="1969645" y="157721"/>
                  <a:pt x="1977957" y="155643"/>
                </a:cubicBezTo>
                <a:cubicBezTo>
                  <a:pt x="1984442" y="151320"/>
                  <a:pt x="1990442" y="146159"/>
                  <a:pt x="1997413" y="142673"/>
                </a:cubicBezTo>
                <a:cubicBezTo>
                  <a:pt x="2010706" y="136026"/>
                  <a:pt x="2036963" y="132169"/>
                  <a:pt x="2049294" y="129702"/>
                </a:cubicBezTo>
                <a:cubicBezTo>
                  <a:pt x="2051456" y="123217"/>
                  <a:pt x="2050945" y="115081"/>
                  <a:pt x="2055779" y="110247"/>
                </a:cubicBezTo>
                <a:cubicBezTo>
                  <a:pt x="2060613" y="105413"/>
                  <a:pt x="2069120" y="106819"/>
                  <a:pt x="2075234" y="103762"/>
                </a:cubicBezTo>
                <a:cubicBezTo>
                  <a:pt x="2125517" y="78620"/>
                  <a:pt x="2065244" y="100606"/>
                  <a:pt x="2114145" y="84307"/>
                </a:cubicBezTo>
                <a:cubicBezTo>
                  <a:pt x="2120630" y="79984"/>
                  <a:pt x="2127734" y="76469"/>
                  <a:pt x="2133600" y="71337"/>
                </a:cubicBezTo>
                <a:cubicBezTo>
                  <a:pt x="2145104" y="61271"/>
                  <a:pt x="2152354" y="45747"/>
                  <a:pt x="2166026" y="38911"/>
                </a:cubicBezTo>
                <a:cubicBezTo>
                  <a:pt x="2176198" y="33825"/>
                  <a:pt x="2202255" y="22137"/>
                  <a:pt x="2211421" y="12971"/>
                </a:cubicBezTo>
                <a:cubicBezTo>
                  <a:pt x="2214839" y="9553"/>
                  <a:pt x="2215744" y="4324"/>
                  <a:pt x="2217906" y="0"/>
                </a:cubicBez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rot="20964602">
            <a:off x="5464069" y="4247002"/>
            <a:ext cx="2217906" cy="492868"/>
          </a:xfrm>
          <a:custGeom>
            <a:avLst/>
            <a:gdLst>
              <a:gd name="connsiteX0" fmla="*/ 0 w 2217906"/>
              <a:gd name="connsiteY0" fmla="*/ 466928 h 492868"/>
              <a:gd name="connsiteX1" fmla="*/ 175098 w 2217906"/>
              <a:gd name="connsiteY1" fmla="*/ 466928 h 492868"/>
              <a:gd name="connsiteX2" fmla="*/ 201038 w 2217906"/>
              <a:gd name="connsiteY2" fmla="*/ 473413 h 492868"/>
              <a:gd name="connsiteX3" fmla="*/ 298315 w 2217906"/>
              <a:gd name="connsiteY3" fmla="*/ 479898 h 492868"/>
              <a:gd name="connsiteX4" fmla="*/ 337226 w 2217906"/>
              <a:gd name="connsiteY4" fmla="*/ 486383 h 492868"/>
              <a:gd name="connsiteX5" fmla="*/ 363166 w 2217906"/>
              <a:gd name="connsiteY5" fmla="*/ 492868 h 492868"/>
              <a:gd name="connsiteX6" fmla="*/ 719847 w 2217906"/>
              <a:gd name="connsiteY6" fmla="*/ 486383 h 492868"/>
              <a:gd name="connsiteX7" fmla="*/ 771728 w 2217906"/>
              <a:gd name="connsiteY7" fmla="*/ 473413 h 492868"/>
              <a:gd name="connsiteX8" fmla="*/ 797668 w 2217906"/>
              <a:gd name="connsiteY8" fmla="*/ 466928 h 492868"/>
              <a:gd name="connsiteX9" fmla="*/ 817123 w 2217906"/>
              <a:gd name="connsiteY9" fmla="*/ 460443 h 492868"/>
              <a:gd name="connsiteX10" fmla="*/ 856034 w 2217906"/>
              <a:gd name="connsiteY10" fmla="*/ 453958 h 492868"/>
              <a:gd name="connsiteX11" fmla="*/ 894945 w 2217906"/>
              <a:gd name="connsiteY11" fmla="*/ 440988 h 492868"/>
              <a:gd name="connsiteX12" fmla="*/ 927370 w 2217906"/>
              <a:gd name="connsiteY12" fmla="*/ 434502 h 492868"/>
              <a:gd name="connsiteX13" fmla="*/ 946826 w 2217906"/>
              <a:gd name="connsiteY13" fmla="*/ 428017 h 492868"/>
              <a:gd name="connsiteX14" fmla="*/ 979251 w 2217906"/>
              <a:gd name="connsiteY14" fmla="*/ 421532 h 492868"/>
              <a:gd name="connsiteX15" fmla="*/ 1050587 w 2217906"/>
              <a:gd name="connsiteY15" fmla="*/ 395592 h 492868"/>
              <a:gd name="connsiteX16" fmla="*/ 1070043 w 2217906"/>
              <a:gd name="connsiteY16" fmla="*/ 389107 h 492868"/>
              <a:gd name="connsiteX17" fmla="*/ 1141379 w 2217906"/>
              <a:gd name="connsiteY17" fmla="*/ 363166 h 492868"/>
              <a:gd name="connsiteX18" fmla="*/ 1219200 w 2217906"/>
              <a:gd name="connsiteY18" fmla="*/ 343711 h 492868"/>
              <a:gd name="connsiteX19" fmla="*/ 1238655 w 2217906"/>
              <a:gd name="connsiteY19" fmla="*/ 337226 h 492868"/>
              <a:gd name="connsiteX20" fmla="*/ 1277566 w 2217906"/>
              <a:gd name="connsiteY20" fmla="*/ 311285 h 492868"/>
              <a:gd name="connsiteX21" fmla="*/ 1297021 w 2217906"/>
              <a:gd name="connsiteY21" fmla="*/ 304800 h 492868"/>
              <a:gd name="connsiteX22" fmla="*/ 1322962 w 2217906"/>
              <a:gd name="connsiteY22" fmla="*/ 291830 h 492868"/>
              <a:gd name="connsiteX23" fmla="*/ 1640732 w 2217906"/>
              <a:gd name="connsiteY23" fmla="*/ 285345 h 492868"/>
              <a:gd name="connsiteX24" fmla="*/ 1692613 w 2217906"/>
              <a:gd name="connsiteY24" fmla="*/ 272375 h 492868"/>
              <a:gd name="connsiteX25" fmla="*/ 1712068 w 2217906"/>
              <a:gd name="connsiteY25" fmla="*/ 265890 h 492868"/>
              <a:gd name="connsiteX26" fmla="*/ 1738009 w 2217906"/>
              <a:gd name="connsiteY26" fmla="*/ 259405 h 492868"/>
              <a:gd name="connsiteX27" fmla="*/ 1776919 w 2217906"/>
              <a:gd name="connsiteY27" fmla="*/ 239949 h 492868"/>
              <a:gd name="connsiteX28" fmla="*/ 1796375 w 2217906"/>
              <a:gd name="connsiteY28" fmla="*/ 226979 h 492868"/>
              <a:gd name="connsiteX29" fmla="*/ 1815830 w 2217906"/>
              <a:gd name="connsiteY29" fmla="*/ 220494 h 492868"/>
              <a:gd name="connsiteX30" fmla="*/ 1835285 w 2217906"/>
              <a:gd name="connsiteY30" fmla="*/ 207524 h 492868"/>
              <a:gd name="connsiteX31" fmla="*/ 1874196 w 2217906"/>
              <a:gd name="connsiteY31" fmla="*/ 194554 h 492868"/>
              <a:gd name="connsiteX32" fmla="*/ 1893651 w 2217906"/>
              <a:gd name="connsiteY32" fmla="*/ 188068 h 492868"/>
              <a:gd name="connsiteX33" fmla="*/ 1913106 w 2217906"/>
              <a:gd name="connsiteY33" fmla="*/ 181583 h 492868"/>
              <a:gd name="connsiteX34" fmla="*/ 1932562 w 2217906"/>
              <a:gd name="connsiteY34" fmla="*/ 168613 h 492868"/>
              <a:gd name="connsiteX35" fmla="*/ 1977957 w 2217906"/>
              <a:gd name="connsiteY35" fmla="*/ 155643 h 492868"/>
              <a:gd name="connsiteX36" fmla="*/ 1997413 w 2217906"/>
              <a:gd name="connsiteY36" fmla="*/ 142673 h 492868"/>
              <a:gd name="connsiteX37" fmla="*/ 2049294 w 2217906"/>
              <a:gd name="connsiteY37" fmla="*/ 129702 h 492868"/>
              <a:gd name="connsiteX38" fmla="*/ 2055779 w 2217906"/>
              <a:gd name="connsiteY38" fmla="*/ 110247 h 492868"/>
              <a:gd name="connsiteX39" fmla="*/ 2075234 w 2217906"/>
              <a:gd name="connsiteY39" fmla="*/ 103762 h 492868"/>
              <a:gd name="connsiteX40" fmla="*/ 2114145 w 2217906"/>
              <a:gd name="connsiteY40" fmla="*/ 84307 h 492868"/>
              <a:gd name="connsiteX41" fmla="*/ 2133600 w 2217906"/>
              <a:gd name="connsiteY41" fmla="*/ 71337 h 492868"/>
              <a:gd name="connsiteX42" fmla="*/ 2166026 w 2217906"/>
              <a:gd name="connsiteY42" fmla="*/ 38911 h 492868"/>
              <a:gd name="connsiteX43" fmla="*/ 2211421 w 2217906"/>
              <a:gd name="connsiteY43" fmla="*/ 12971 h 492868"/>
              <a:gd name="connsiteX44" fmla="*/ 2217906 w 2217906"/>
              <a:gd name="connsiteY44" fmla="*/ 0 h 49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217906" h="492868">
                <a:moveTo>
                  <a:pt x="0" y="466928"/>
                </a:moveTo>
                <a:cubicBezTo>
                  <a:pt x="78068" y="453917"/>
                  <a:pt x="45379" y="456551"/>
                  <a:pt x="175098" y="466928"/>
                </a:cubicBezTo>
                <a:cubicBezTo>
                  <a:pt x="183982" y="467639"/>
                  <a:pt x="192174" y="472480"/>
                  <a:pt x="201038" y="473413"/>
                </a:cubicBezTo>
                <a:cubicBezTo>
                  <a:pt x="233357" y="476815"/>
                  <a:pt x="265889" y="477736"/>
                  <a:pt x="298315" y="479898"/>
                </a:cubicBezTo>
                <a:cubicBezTo>
                  <a:pt x="311285" y="482060"/>
                  <a:pt x="324332" y="483804"/>
                  <a:pt x="337226" y="486383"/>
                </a:cubicBezTo>
                <a:cubicBezTo>
                  <a:pt x="345966" y="488131"/>
                  <a:pt x="354253" y="492868"/>
                  <a:pt x="363166" y="492868"/>
                </a:cubicBezTo>
                <a:cubicBezTo>
                  <a:pt x="482079" y="492868"/>
                  <a:pt x="600953" y="488545"/>
                  <a:pt x="719847" y="486383"/>
                </a:cubicBezTo>
                <a:cubicBezTo>
                  <a:pt x="754613" y="474794"/>
                  <a:pt x="724773" y="483847"/>
                  <a:pt x="771728" y="473413"/>
                </a:cubicBezTo>
                <a:cubicBezTo>
                  <a:pt x="780429" y="471480"/>
                  <a:pt x="789098" y="469377"/>
                  <a:pt x="797668" y="466928"/>
                </a:cubicBezTo>
                <a:cubicBezTo>
                  <a:pt x="804241" y="465050"/>
                  <a:pt x="810450" y="461926"/>
                  <a:pt x="817123" y="460443"/>
                </a:cubicBezTo>
                <a:cubicBezTo>
                  <a:pt x="829959" y="457591"/>
                  <a:pt x="843277" y="457147"/>
                  <a:pt x="856034" y="453958"/>
                </a:cubicBezTo>
                <a:cubicBezTo>
                  <a:pt x="869298" y="450642"/>
                  <a:pt x="881755" y="444585"/>
                  <a:pt x="894945" y="440988"/>
                </a:cubicBezTo>
                <a:cubicBezTo>
                  <a:pt x="905579" y="438088"/>
                  <a:pt x="916677" y="437175"/>
                  <a:pt x="927370" y="434502"/>
                </a:cubicBezTo>
                <a:cubicBezTo>
                  <a:pt x="934002" y="432844"/>
                  <a:pt x="940194" y="429675"/>
                  <a:pt x="946826" y="428017"/>
                </a:cubicBezTo>
                <a:cubicBezTo>
                  <a:pt x="957519" y="425344"/>
                  <a:pt x="968617" y="424432"/>
                  <a:pt x="979251" y="421532"/>
                </a:cubicBezTo>
                <a:cubicBezTo>
                  <a:pt x="1012562" y="412447"/>
                  <a:pt x="1019639" y="407197"/>
                  <a:pt x="1050587" y="395592"/>
                </a:cubicBezTo>
                <a:cubicBezTo>
                  <a:pt x="1056988" y="393192"/>
                  <a:pt x="1063558" y="391269"/>
                  <a:pt x="1070043" y="389107"/>
                </a:cubicBezTo>
                <a:cubicBezTo>
                  <a:pt x="1110826" y="361918"/>
                  <a:pt x="1067079" y="387933"/>
                  <a:pt x="1141379" y="363166"/>
                </a:cubicBezTo>
                <a:cubicBezTo>
                  <a:pt x="1192763" y="346038"/>
                  <a:pt x="1166803" y="352444"/>
                  <a:pt x="1219200" y="343711"/>
                </a:cubicBezTo>
                <a:cubicBezTo>
                  <a:pt x="1225685" y="341549"/>
                  <a:pt x="1232679" y="340546"/>
                  <a:pt x="1238655" y="337226"/>
                </a:cubicBezTo>
                <a:cubicBezTo>
                  <a:pt x="1252282" y="329655"/>
                  <a:pt x="1262777" y="316215"/>
                  <a:pt x="1277566" y="311285"/>
                </a:cubicBezTo>
                <a:cubicBezTo>
                  <a:pt x="1284051" y="309123"/>
                  <a:pt x="1290738" y="307493"/>
                  <a:pt x="1297021" y="304800"/>
                </a:cubicBezTo>
                <a:cubicBezTo>
                  <a:pt x="1305907" y="300992"/>
                  <a:pt x="1313310" y="292376"/>
                  <a:pt x="1322962" y="291830"/>
                </a:cubicBezTo>
                <a:cubicBezTo>
                  <a:pt x="1428738" y="285843"/>
                  <a:pt x="1534809" y="287507"/>
                  <a:pt x="1640732" y="285345"/>
                </a:cubicBezTo>
                <a:cubicBezTo>
                  <a:pt x="1658026" y="281022"/>
                  <a:pt x="1675415" y="277065"/>
                  <a:pt x="1692613" y="272375"/>
                </a:cubicBezTo>
                <a:cubicBezTo>
                  <a:pt x="1699208" y="270576"/>
                  <a:pt x="1705495" y="267768"/>
                  <a:pt x="1712068" y="265890"/>
                </a:cubicBezTo>
                <a:cubicBezTo>
                  <a:pt x="1720638" y="263441"/>
                  <a:pt x="1729362" y="261567"/>
                  <a:pt x="1738009" y="259405"/>
                </a:cubicBezTo>
                <a:cubicBezTo>
                  <a:pt x="1793751" y="222241"/>
                  <a:pt x="1723233" y="266791"/>
                  <a:pt x="1776919" y="239949"/>
                </a:cubicBezTo>
                <a:cubicBezTo>
                  <a:pt x="1783890" y="236463"/>
                  <a:pt x="1789404" y="230465"/>
                  <a:pt x="1796375" y="226979"/>
                </a:cubicBezTo>
                <a:cubicBezTo>
                  <a:pt x="1802489" y="223922"/>
                  <a:pt x="1809716" y="223551"/>
                  <a:pt x="1815830" y="220494"/>
                </a:cubicBezTo>
                <a:cubicBezTo>
                  <a:pt x="1822801" y="217008"/>
                  <a:pt x="1828163" y="210689"/>
                  <a:pt x="1835285" y="207524"/>
                </a:cubicBezTo>
                <a:cubicBezTo>
                  <a:pt x="1847779" y="201971"/>
                  <a:pt x="1861226" y="198878"/>
                  <a:pt x="1874196" y="194554"/>
                </a:cubicBezTo>
                <a:lnTo>
                  <a:pt x="1893651" y="188068"/>
                </a:lnTo>
                <a:cubicBezTo>
                  <a:pt x="1900136" y="185906"/>
                  <a:pt x="1907418" y="185375"/>
                  <a:pt x="1913106" y="181583"/>
                </a:cubicBezTo>
                <a:cubicBezTo>
                  <a:pt x="1919591" y="177260"/>
                  <a:pt x="1925591" y="172099"/>
                  <a:pt x="1932562" y="168613"/>
                </a:cubicBezTo>
                <a:cubicBezTo>
                  <a:pt x="1941866" y="163961"/>
                  <a:pt x="1969645" y="157721"/>
                  <a:pt x="1977957" y="155643"/>
                </a:cubicBezTo>
                <a:cubicBezTo>
                  <a:pt x="1984442" y="151320"/>
                  <a:pt x="1990442" y="146159"/>
                  <a:pt x="1997413" y="142673"/>
                </a:cubicBezTo>
                <a:cubicBezTo>
                  <a:pt x="2010706" y="136026"/>
                  <a:pt x="2036963" y="132169"/>
                  <a:pt x="2049294" y="129702"/>
                </a:cubicBezTo>
                <a:cubicBezTo>
                  <a:pt x="2051456" y="123217"/>
                  <a:pt x="2050945" y="115081"/>
                  <a:pt x="2055779" y="110247"/>
                </a:cubicBezTo>
                <a:cubicBezTo>
                  <a:pt x="2060613" y="105413"/>
                  <a:pt x="2069120" y="106819"/>
                  <a:pt x="2075234" y="103762"/>
                </a:cubicBezTo>
                <a:cubicBezTo>
                  <a:pt x="2125517" y="78620"/>
                  <a:pt x="2065244" y="100606"/>
                  <a:pt x="2114145" y="84307"/>
                </a:cubicBezTo>
                <a:cubicBezTo>
                  <a:pt x="2120630" y="79984"/>
                  <a:pt x="2127734" y="76469"/>
                  <a:pt x="2133600" y="71337"/>
                </a:cubicBezTo>
                <a:cubicBezTo>
                  <a:pt x="2145104" y="61271"/>
                  <a:pt x="2152354" y="45747"/>
                  <a:pt x="2166026" y="38911"/>
                </a:cubicBezTo>
                <a:cubicBezTo>
                  <a:pt x="2176198" y="33825"/>
                  <a:pt x="2202255" y="22137"/>
                  <a:pt x="2211421" y="12971"/>
                </a:cubicBezTo>
                <a:cubicBezTo>
                  <a:pt x="2214839" y="9553"/>
                  <a:pt x="2215744" y="4324"/>
                  <a:pt x="2217906" y="0"/>
                </a:cubicBez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895600" y="2110085"/>
            <a:ext cx="1633204" cy="461665"/>
          </a:xfrm>
          <a:prstGeom prst="rect">
            <a:avLst/>
          </a:prstGeom>
          <a:noFill/>
        </p:spPr>
        <p:txBody>
          <a:bodyPr wrap="none" rtlCol="0">
            <a:spAutoFit/>
          </a:bodyPr>
          <a:lstStyle/>
          <a:p>
            <a:r>
              <a:rPr lang="en-US" sz="2400" b="1" dirty="0"/>
              <a:t>Human Life</a:t>
            </a:r>
            <a:endParaRPr lang="en-US" sz="2400" b="1" dirty="0"/>
          </a:p>
        </p:txBody>
      </p:sp>
      <p:pic>
        <p:nvPicPr>
          <p:cNvPr id="2053"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7000" y="2658580"/>
            <a:ext cx="1905000" cy="825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a:stCxn id="38" idx="43"/>
          </p:cNvCxnSpPr>
          <p:nvPr/>
        </p:nvCxnSpPr>
        <p:spPr>
          <a:xfrm flipH="1">
            <a:off x="2263898" y="1359078"/>
            <a:ext cx="183782" cy="696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6" idx="44"/>
          </p:cNvCxnSpPr>
          <p:nvPr/>
        </p:nvCxnSpPr>
        <p:spPr>
          <a:xfrm flipH="1">
            <a:off x="3786626" y="1368181"/>
            <a:ext cx="204544" cy="30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2568108" y="1904163"/>
            <a:ext cx="183782" cy="696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6" idx="40"/>
          </p:cNvCxnSpPr>
          <p:nvPr/>
        </p:nvCxnSpPr>
        <p:spPr>
          <a:xfrm flipV="1">
            <a:off x="6627779" y="4047397"/>
            <a:ext cx="178204" cy="14198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7589087" y="3945164"/>
            <a:ext cx="178204" cy="14198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324479" y="4610910"/>
            <a:ext cx="301256" cy="862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7772400" cy="483372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p:cNvSpPr/>
          <p:nvPr/>
        </p:nvSpPr>
        <p:spPr>
          <a:xfrm>
            <a:off x="998804" y="986880"/>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p:cNvSpPr/>
          <p:nvPr/>
        </p:nvSpPr>
        <p:spPr>
          <a:xfrm>
            <a:off x="170755" y="588568"/>
            <a:ext cx="819845" cy="389656"/>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p:cNvSpPr/>
          <p:nvPr/>
        </p:nvSpPr>
        <p:spPr>
          <a:xfrm>
            <a:off x="157406" y="240976"/>
            <a:ext cx="1987599" cy="34290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1003949" y="578922"/>
            <a:ext cx="571501" cy="389656"/>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1573504" y="597224"/>
            <a:ext cx="571501" cy="389656"/>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1562100" y="986880"/>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990600" y="1545240"/>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1553896" y="1545240"/>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985456" y="2114796"/>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p:cNvSpPr/>
          <p:nvPr/>
        </p:nvSpPr>
        <p:spPr>
          <a:xfrm>
            <a:off x="1548752" y="2114796"/>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p:cNvSpPr/>
          <p:nvPr/>
        </p:nvSpPr>
        <p:spPr>
          <a:xfrm>
            <a:off x="985456" y="2688240"/>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p:cNvSpPr/>
          <p:nvPr/>
        </p:nvSpPr>
        <p:spPr>
          <a:xfrm>
            <a:off x="1548752" y="2688240"/>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p:cNvSpPr/>
          <p:nvPr/>
        </p:nvSpPr>
        <p:spPr>
          <a:xfrm>
            <a:off x="990600" y="3248336"/>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p:cNvSpPr/>
          <p:nvPr/>
        </p:nvSpPr>
        <p:spPr>
          <a:xfrm>
            <a:off x="1553896" y="3248336"/>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p:cNvSpPr/>
          <p:nvPr/>
        </p:nvSpPr>
        <p:spPr>
          <a:xfrm>
            <a:off x="1493539" y="3851016"/>
            <a:ext cx="33902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p:cNvSpPr/>
          <p:nvPr/>
        </p:nvSpPr>
        <p:spPr>
          <a:xfrm>
            <a:off x="169642" y="1088033"/>
            <a:ext cx="819845" cy="389656"/>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p:cNvSpPr/>
          <p:nvPr/>
        </p:nvSpPr>
        <p:spPr>
          <a:xfrm>
            <a:off x="151566" y="1640875"/>
            <a:ext cx="819845" cy="389656"/>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p:cNvSpPr/>
          <p:nvPr/>
        </p:nvSpPr>
        <p:spPr>
          <a:xfrm>
            <a:off x="176179" y="2212792"/>
            <a:ext cx="819845" cy="389656"/>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t>
            </a:r>
            <a:endParaRPr lang="en-US" dirty="0"/>
          </a:p>
        </p:txBody>
      </p:sp>
      <p:sp>
        <p:nvSpPr>
          <p:cNvPr id="45" name="Rectangle: Rounded Corners 44"/>
          <p:cNvSpPr/>
          <p:nvPr/>
        </p:nvSpPr>
        <p:spPr>
          <a:xfrm>
            <a:off x="164637" y="2759069"/>
            <a:ext cx="819845" cy="389656"/>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p:cNvSpPr/>
          <p:nvPr/>
        </p:nvSpPr>
        <p:spPr>
          <a:xfrm>
            <a:off x="176179" y="3368287"/>
            <a:ext cx="819845" cy="389656"/>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85800" y="209550"/>
            <a:ext cx="878767" cy="369332"/>
          </a:xfrm>
          <a:prstGeom prst="rect">
            <a:avLst/>
          </a:prstGeom>
          <a:noFill/>
          <a:ln>
            <a:solidFill>
              <a:schemeClr val="bg1">
                <a:lumMod val="65000"/>
              </a:schemeClr>
            </a:solidFill>
          </a:ln>
        </p:spPr>
        <p:txBody>
          <a:bodyPr wrap="none" rtlCol="0">
            <a:spAutoFit/>
          </a:bodyPr>
          <a:lstStyle/>
          <a:p>
            <a:r>
              <a:rPr lang="en-US" b="1" dirty="0"/>
              <a:t>Vowels</a:t>
            </a:r>
            <a:endParaRPr lang="en-US" b="1" dirty="0"/>
          </a:p>
        </p:txBody>
      </p:sp>
      <p:sp>
        <p:nvSpPr>
          <p:cNvPr id="49" name="TextBox 48"/>
          <p:cNvSpPr txBox="1"/>
          <p:nvPr/>
        </p:nvSpPr>
        <p:spPr>
          <a:xfrm>
            <a:off x="990600" y="610572"/>
            <a:ext cx="593054" cy="307777"/>
          </a:xfrm>
          <a:prstGeom prst="rect">
            <a:avLst/>
          </a:prstGeom>
          <a:noFill/>
        </p:spPr>
        <p:txBody>
          <a:bodyPr wrap="square" rtlCol="0">
            <a:spAutoFit/>
          </a:bodyPr>
          <a:lstStyle/>
          <a:p>
            <a:r>
              <a:rPr lang="en-US" sz="1400" b="1" dirty="0"/>
              <a:t>Short</a:t>
            </a:r>
            <a:endParaRPr lang="en-US" sz="1400" b="1" dirty="0"/>
          </a:p>
        </p:txBody>
      </p:sp>
      <p:sp>
        <p:nvSpPr>
          <p:cNvPr id="50" name="TextBox 49"/>
          <p:cNvSpPr txBox="1"/>
          <p:nvPr/>
        </p:nvSpPr>
        <p:spPr>
          <a:xfrm>
            <a:off x="1524000" y="610572"/>
            <a:ext cx="534121" cy="307777"/>
          </a:xfrm>
          <a:prstGeom prst="rect">
            <a:avLst/>
          </a:prstGeom>
          <a:noFill/>
        </p:spPr>
        <p:txBody>
          <a:bodyPr wrap="none" rtlCol="0">
            <a:spAutoFit/>
          </a:bodyPr>
          <a:lstStyle/>
          <a:p>
            <a:r>
              <a:rPr lang="en-US" sz="1400" b="1" dirty="0"/>
              <a:t>Long</a:t>
            </a:r>
            <a:endParaRPr lang="en-US" sz="1400" b="1" dirty="0"/>
          </a:p>
        </p:txBody>
      </p:sp>
      <p:sp>
        <p:nvSpPr>
          <p:cNvPr id="63" name="TextBox 62"/>
          <p:cNvSpPr txBox="1"/>
          <p:nvPr/>
        </p:nvSpPr>
        <p:spPr>
          <a:xfrm>
            <a:off x="128702" y="1095574"/>
            <a:ext cx="987602" cy="369332"/>
          </a:xfrm>
          <a:prstGeom prst="rect">
            <a:avLst/>
          </a:prstGeom>
          <a:noFill/>
          <a:ln>
            <a:noFill/>
          </a:ln>
        </p:spPr>
        <p:txBody>
          <a:bodyPr wrap="square" rtlCol="0">
            <a:spAutoFit/>
          </a:bodyPr>
          <a:lstStyle/>
          <a:p>
            <a:r>
              <a:rPr lang="en-US" dirty="0" err="1"/>
              <a:t>Guttaral</a:t>
            </a:r>
            <a:endParaRPr lang="en-US" dirty="0"/>
          </a:p>
        </p:txBody>
      </p:sp>
      <p:sp>
        <p:nvSpPr>
          <p:cNvPr id="64" name="TextBox 63"/>
          <p:cNvSpPr txBox="1"/>
          <p:nvPr/>
        </p:nvSpPr>
        <p:spPr>
          <a:xfrm>
            <a:off x="185770" y="1657350"/>
            <a:ext cx="817853" cy="369332"/>
          </a:xfrm>
          <a:prstGeom prst="rect">
            <a:avLst/>
          </a:prstGeom>
          <a:noFill/>
          <a:ln w="3175">
            <a:noFill/>
          </a:ln>
        </p:spPr>
        <p:txBody>
          <a:bodyPr wrap="none" rtlCol="0">
            <a:spAutoFit/>
          </a:bodyPr>
          <a:lstStyle/>
          <a:p>
            <a:r>
              <a:rPr lang="en-US" dirty="0"/>
              <a:t>Palatal</a:t>
            </a:r>
            <a:endParaRPr lang="en-US" dirty="0"/>
          </a:p>
        </p:txBody>
      </p:sp>
      <p:sp>
        <p:nvSpPr>
          <p:cNvPr id="67" name="TextBox 66"/>
          <p:cNvSpPr txBox="1"/>
          <p:nvPr/>
        </p:nvSpPr>
        <p:spPr>
          <a:xfrm>
            <a:off x="116244" y="2724150"/>
            <a:ext cx="949299" cy="338554"/>
          </a:xfrm>
          <a:prstGeom prst="rect">
            <a:avLst/>
          </a:prstGeom>
          <a:noFill/>
          <a:ln w="3175">
            <a:noFill/>
          </a:ln>
        </p:spPr>
        <p:txBody>
          <a:bodyPr wrap="none" rtlCol="0">
            <a:spAutoFit/>
          </a:bodyPr>
          <a:lstStyle/>
          <a:p>
            <a:r>
              <a:rPr lang="en-US" sz="1600" dirty="0"/>
              <a:t>Retroflex</a:t>
            </a:r>
            <a:endParaRPr lang="en-US" sz="1600" dirty="0"/>
          </a:p>
        </p:txBody>
      </p:sp>
      <p:sp>
        <p:nvSpPr>
          <p:cNvPr id="68" name="TextBox 67"/>
          <p:cNvSpPr txBox="1"/>
          <p:nvPr/>
        </p:nvSpPr>
        <p:spPr>
          <a:xfrm>
            <a:off x="228600" y="2210772"/>
            <a:ext cx="731290" cy="369332"/>
          </a:xfrm>
          <a:prstGeom prst="rect">
            <a:avLst/>
          </a:prstGeom>
          <a:noFill/>
        </p:spPr>
        <p:txBody>
          <a:bodyPr wrap="none" rtlCol="0">
            <a:spAutoFit/>
          </a:bodyPr>
          <a:lstStyle/>
          <a:p>
            <a:r>
              <a:rPr lang="en-US" dirty="0"/>
              <a:t>Labial</a:t>
            </a:r>
            <a:endParaRPr lang="en-US" dirty="0"/>
          </a:p>
        </p:txBody>
      </p:sp>
      <p:sp>
        <p:nvSpPr>
          <p:cNvPr id="70" name="Rectangle: Rounded Corners 69"/>
          <p:cNvSpPr/>
          <p:nvPr/>
        </p:nvSpPr>
        <p:spPr>
          <a:xfrm>
            <a:off x="161578" y="3934312"/>
            <a:ext cx="819845" cy="444212"/>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p:cNvSpPr/>
          <p:nvPr/>
        </p:nvSpPr>
        <p:spPr>
          <a:xfrm>
            <a:off x="187303" y="4481420"/>
            <a:ext cx="819845" cy="452529"/>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190499" y="3830419"/>
            <a:ext cx="780911" cy="646331"/>
          </a:xfrm>
          <a:prstGeom prst="rect">
            <a:avLst/>
          </a:prstGeom>
          <a:noFill/>
          <a:ln w="3175">
            <a:solidFill>
              <a:schemeClr val="bg1">
                <a:lumMod val="65000"/>
              </a:schemeClr>
            </a:solidFill>
          </a:ln>
        </p:spPr>
        <p:txBody>
          <a:bodyPr wrap="square" rtlCol="0">
            <a:spAutoFit/>
          </a:bodyPr>
          <a:lstStyle/>
          <a:p>
            <a:r>
              <a:rPr lang="en-US" dirty="0"/>
              <a:t>Palato-velar</a:t>
            </a:r>
            <a:endParaRPr lang="en-US" dirty="0"/>
          </a:p>
        </p:txBody>
      </p:sp>
      <p:sp>
        <p:nvSpPr>
          <p:cNvPr id="73" name="TextBox 72"/>
          <p:cNvSpPr txBox="1"/>
          <p:nvPr/>
        </p:nvSpPr>
        <p:spPr>
          <a:xfrm>
            <a:off x="230456" y="4400550"/>
            <a:ext cx="760144" cy="646331"/>
          </a:xfrm>
          <a:prstGeom prst="rect">
            <a:avLst/>
          </a:prstGeom>
          <a:noFill/>
          <a:ln w="3175">
            <a:noFill/>
          </a:ln>
        </p:spPr>
        <p:txBody>
          <a:bodyPr wrap="none" rtlCol="0">
            <a:spAutoFit/>
          </a:bodyPr>
          <a:lstStyle/>
          <a:p>
            <a:r>
              <a:rPr lang="en-US" dirty="0"/>
              <a:t>Labio-</a:t>
            </a:r>
            <a:endParaRPr lang="en-US" dirty="0"/>
          </a:p>
          <a:p>
            <a:r>
              <a:rPr lang="en-US" dirty="0"/>
              <a:t>Velar</a:t>
            </a:r>
            <a:endParaRPr lang="en-US" dirty="0"/>
          </a:p>
        </p:txBody>
      </p:sp>
      <p:sp>
        <p:nvSpPr>
          <p:cNvPr id="74" name="Rectangle: Rounded Corners 73"/>
          <p:cNvSpPr/>
          <p:nvPr/>
        </p:nvSpPr>
        <p:spPr>
          <a:xfrm>
            <a:off x="1832557" y="3857690"/>
            <a:ext cx="32386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p:cNvSpPr/>
          <p:nvPr/>
        </p:nvSpPr>
        <p:spPr>
          <a:xfrm>
            <a:off x="1492564" y="4411770"/>
            <a:ext cx="34542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p:cNvSpPr/>
          <p:nvPr/>
        </p:nvSpPr>
        <p:spPr>
          <a:xfrm>
            <a:off x="1829760" y="4411112"/>
            <a:ext cx="32386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176178" y="209551"/>
            <a:ext cx="2015037" cy="47708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3241634" y="239278"/>
            <a:ext cx="4649796" cy="47708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p:cNvSpPr/>
          <p:nvPr/>
        </p:nvSpPr>
        <p:spPr>
          <a:xfrm>
            <a:off x="3292112" y="978224"/>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Rounded Corners 79"/>
          <p:cNvSpPr/>
          <p:nvPr/>
        </p:nvSpPr>
        <p:spPr>
          <a:xfrm>
            <a:off x="3305945" y="1545240"/>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80"/>
          <p:cNvSpPr/>
          <p:nvPr/>
        </p:nvSpPr>
        <p:spPr>
          <a:xfrm>
            <a:off x="3309564" y="2122965"/>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Rounded Corners 81"/>
          <p:cNvSpPr/>
          <p:nvPr/>
        </p:nvSpPr>
        <p:spPr>
          <a:xfrm>
            <a:off x="6259804" y="2703766"/>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Rounded Corners 82"/>
          <p:cNvSpPr/>
          <p:nvPr/>
        </p:nvSpPr>
        <p:spPr>
          <a:xfrm>
            <a:off x="3301914" y="3270782"/>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Rounded Corners 83"/>
          <p:cNvSpPr/>
          <p:nvPr/>
        </p:nvSpPr>
        <p:spPr>
          <a:xfrm>
            <a:off x="3879526" y="974392"/>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Rounded Corners 84"/>
          <p:cNvSpPr/>
          <p:nvPr/>
        </p:nvSpPr>
        <p:spPr>
          <a:xfrm>
            <a:off x="3315932" y="2114550"/>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Rounded Corners 85"/>
          <p:cNvSpPr/>
          <p:nvPr/>
        </p:nvSpPr>
        <p:spPr>
          <a:xfrm>
            <a:off x="3869071" y="1546762"/>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Rounded Corners 86"/>
          <p:cNvSpPr/>
          <p:nvPr/>
        </p:nvSpPr>
        <p:spPr>
          <a:xfrm>
            <a:off x="6793204" y="2138867"/>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p:cNvSpPr/>
          <p:nvPr/>
        </p:nvSpPr>
        <p:spPr>
          <a:xfrm>
            <a:off x="3300007" y="3270782"/>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89"/>
          <p:cNvSpPr/>
          <p:nvPr/>
        </p:nvSpPr>
        <p:spPr>
          <a:xfrm>
            <a:off x="5058682" y="971550"/>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Rounded Corners 90"/>
          <p:cNvSpPr/>
          <p:nvPr/>
        </p:nvSpPr>
        <p:spPr>
          <a:xfrm>
            <a:off x="6210300" y="2111708"/>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Rounded Corners 91"/>
          <p:cNvSpPr/>
          <p:nvPr/>
        </p:nvSpPr>
        <p:spPr>
          <a:xfrm>
            <a:off x="5051166" y="1543920"/>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92"/>
          <p:cNvSpPr/>
          <p:nvPr/>
        </p:nvSpPr>
        <p:spPr>
          <a:xfrm>
            <a:off x="3309970" y="2700924"/>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Rounded Corners 93"/>
          <p:cNvSpPr/>
          <p:nvPr/>
        </p:nvSpPr>
        <p:spPr>
          <a:xfrm>
            <a:off x="6229220" y="3267940"/>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Rounded Corners 94"/>
          <p:cNvSpPr/>
          <p:nvPr/>
        </p:nvSpPr>
        <p:spPr>
          <a:xfrm>
            <a:off x="4473834" y="971550"/>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Rounded Corners 95"/>
          <p:cNvSpPr/>
          <p:nvPr/>
        </p:nvSpPr>
        <p:spPr>
          <a:xfrm>
            <a:off x="3886200" y="2111708"/>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Rounded Corners 96"/>
          <p:cNvSpPr/>
          <p:nvPr/>
        </p:nvSpPr>
        <p:spPr>
          <a:xfrm>
            <a:off x="4459644" y="1543920"/>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Rounded Corners 97"/>
          <p:cNvSpPr/>
          <p:nvPr/>
        </p:nvSpPr>
        <p:spPr>
          <a:xfrm>
            <a:off x="3907135" y="2700924"/>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Rounded Corners 98"/>
          <p:cNvSpPr/>
          <p:nvPr/>
        </p:nvSpPr>
        <p:spPr>
          <a:xfrm>
            <a:off x="3884465" y="3267940"/>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Rounded Corners 99"/>
          <p:cNvSpPr/>
          <p:nvPr/>
        </p:nvSpPr>
        <p:spPr>
          <a:xfrm>
            <a:off x="5648523" y="971551"/>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Rounded Corners 100"/>
          <p:cNvSpPr/>
          <p:nvPr/>
        </p:nvSpPr>
        <p:spPr>
          <a:xfrm>
            <a:off x="4486340" y="2111708"/>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101"/>
          <p:cNvSpPr/>
          <p:nvPr/>
        </p:nvSpPr>
        <p:spPr>
          <a:xfrm>
            <a:off x="5584676" y="1543920"/>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102"/>
          <p:cNvSpPr/>
          <p:nvPr/>
        </p:nvSpPr>
        <p:spPr>
          <a:xfrm>
            <a:off x="4509148" y="2700924"/>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Rounded Corners 103"/>
          <p:cNvSpPr/>
          <p:nvPr/>
        </p:nvSpPr>
        <p:spPr>
          <a:xfrm>
            <a:off x="4471257" y="3267940"/>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Rounded Corners 104"/>
          <p:cNvSpPr/>
          <p:nvPr/>
        </p:nvSpPr>
        <p:spPr>
          <a:xfrm>
            <a:off x="6166016" y="1554872"/>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105"/>
          <p:cNvSpPr/>
          <p:nvPr/>
        </p:nvSpPr>
        <p:spPr>
          <a:xfrm>
            <a:off x="5090108" y="2695030"/>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Rounded Corners 106"/>
          <p:cNvSpPr/>
          <p:nvPr/>
        </p:nvSpPr>
        <p:spPr>
          <a:xfrm>
            <a:off x="5076831" y="2128039"/>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Rounded Corners 107"/>
          <p:cNvSpPr/>
          <p:nvPr/>
        </p:nvSpPr>
        <p:spPr>
          <a:xfrm>
            <a:off x="5056738" y="3263452"/>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Rounded Corners 108"/>
          <p:cNvSpPr/>
          <p:nvPr/>
        </p:nvSpPr>
        <p:spPr>
          <a:xfrm>
            <a:off x="7302747" y="954354"/>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Rounded Corners 110"/>
          <p:cNvSpPr/>
          <p:nvPr/>
        </p:nvSpPr>
        <p:spPr>
          <a:xfrm>
            <a:off x="5677980" y="2698500"/>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Rounded Corners 111"/>
          <p:cNvSpPr/>
          <p:nvPr/>
        </p:nvSpPr>
        <p:spPr>
          <a:xfrm>
            <a:off x="6755452" y="1545791"/>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Rounded Corners 112"/>
          <p:cNvSpPr/>
          <p:nvPr/>
        </p:nvSpPr>
        <p:spPr>
          <a:xfrm>
            <a:off x="5637936" y="3253574"/>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Rounded Corners 113"/>
          <p:cNvSpPr/>
          <p:nvPr/>
        </p:nvSpPr>
        <p:spPr>
          <a:xfrm>
            <a:off x="3276600" y="249594"/>
            <a:ext cx="2275231" cy="188556"/>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Rounded Corners 114"/>
          <p:cNvSpPr/>
          <p:nvPr/>
        </p:nvSpPr>
        <p:spPr>
          <a:xfrm>
            <a:off x="3344040" y="471520"/>
            <a:ext cx="1131738" cy="188556"/>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a:t>
            </a:r>
            <a:endParaRPr lang="en-US" dirty="0"/>
          </a:p>
        </p:txBody>
      </p:sp>
      <p:sp>
        <p:nvSpPr>
          <p:cNvPr id="116" name="Rectangle: Rounded Corners 115"/>
          <p:cNvSpPr/>
          <p:nvPr/>
        </p:nvSpPr>
        <p:spPr>
          <a:xfrm>
            <a:off x="4510605" y="729651"/>
            <a:ext cx="557309" cy="188556"/>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Rounded Corners 116"/>
          <p:cNvSpPr/>
          <p:nvPr/>
        </p:nvSpPr>
        <p:spPr>
          <a:xfrm>
            <a:off x="4497623" y="480980"/>
            <a:ext cx="2242607" cy="188556"/>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Rounded Corners 118"/>
          <p:cNvSpPr/>
          <p:nvPr/>
        </p:nvSpPr>
        <p:spPr>
          <a:xfrm>
            <a:off x="6795183" y="704335"/>
            <a:ext cx="1080113" cy="188556"/>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Rounded Corners 119"/>
          <p:cNvSpPr/>
          <p:nvPr/>
        </p:nvSpPr>
        <p:spPr>
          <a:xfrm>
            <a:off x="3971860" y="729602"/>
            <a:ext cx="531662" cy="188556"/>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Rounded Corners 120"/>
          <p:cNvSpPr/>
          <p:nvPr/>
        </p:nvSpPr>
        <p:spPr>
          <a:xfrm>
            <a:off x="5648331" y="713468"/>
            <a:ext cx="1144873" cy="188556"/>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102956" y="931506"/>
            <a:ext cx="479618" cy="584775"/>
          </a:xfrm>
          <a:prstGeom prst="rect">
            <a:avLst/>
          </a:prstGeom>
          <a:noFill/>
        </p:spPr>
        <p:txBody>
          <a:bodyPr wrap="none" rtlCol="0">
            <a:spAutoFit/>
          </a:bodyPr>
          <a:lstStyle/>
          <a:p>
            <a:r>
              <a:rPr lang="en-US" sz="3200" dirty="0">
                <a:latin typeface="Calibri" panose="020F0502020204030204" pitchFamily="34" charset="0"/>
                <a:cs typeface="Calibri" panose="020F0502020204030204" pitchFamily="34" charset="0"/>
              </a:rPr>
              <a:t>a </a:t>
            </a:r>
            <a:endParaRPr lang="en-US" sz="3200" dirty="0">
              <a:latin typeface="Calibri" panose="020F0502020204030204" pitchFamily="34" charset="0"/>
              <a:cs typeface="Calibri" panose="020F0502020204030204" pitchFamily="34" charset="0"/>
            </a:endParaRPr>
          </a:p>
        </p:txBody>
      </p:sp>
      <p:sp>
        <p:nvSpPr>
          <p:cNvPr id="3" name="TextBox 2"/>
          <p:cNvSpPr txBox="1"/>
          <p:nvPr/>
        </p:nvSpPr>
        <p:spPr>
          <a:xfrm>
            <a:off x="1143000" y="1504950"/>
            <a:ext cx="285656" cy="584775"/>
          </a:xfrm>
          <a:prstGeom prst="rect">
            <a:avLst/>
          </a:prstGeom>
          <a:noFill/>
        </p:spPr>
        <p:txBody>
          <a:bodyPr wrap="none" rtlCol="0">
            <a:spAutoFit/>
          </a:bodyPr>
          <a:lstStyle/>
          <a:p>
            <a:r>
              <a:rPr lang="en-US" sz="3200" dirty="0" err="1">
                <a:latin typeface="Calibri" panose="020F0502020204030204" pitchFamily="34" charset="0"/>
                <a:cs typeface="Calibri" panose="020F0502020204030204" pitchFamily="34" charset="0"/>
              </a:rPr>
              <a:t>i</a:t>
            </a:r>
            <a:endParaRPr lang="en-US" sz="3200" dirty="0">
              <a:latin typeface="Calibri" panose="020F0502020204030204" pitchFamily="34" charset="0"/>
              <a:cs typeface="Calibri" panose="020F0502020204030204" pitchFamily="34" charset="0"/>
            </a:endParaRPr>
          </a:p>
        </p:txBody>
      </p:sp>
      <p:sp>
        <p:nvSpPr>
          <p:cNvPr id="5" name="TextBox 4"/>
          <p:cNvSpPr txBox="1"/>
          <p:nvPr/>
        </p:nvSpPr>
        <p:spPr>
          <a:xfrm>
            <a:off x="1071137" y="2038350"/>
            <a:ext cx="452913" cy="584775"/>
          </a:xfrm>
          <a:prstGeom prst="rect">
            <a:avLst/>
          </a:prstGeom>
          <a:noFill/>
        </p:spPr>
        <p:txBody>
          <a:bodyPr wrap="square" rtlCol="0">
            <a:spAutoFit/>
          </a:bodyPr>
          <a:lstStyle/>
          <a:p>
            <a:r>
              <a:rPr lang="en-US" sz="3200" dirty="0"/>
              <a:t>u</a:t>
            </a:r>
            <a:endParaRPr lang="en-US" sz="3200" dirty="0"/>
          </a:p>
        </p:txBody>
      </p:sp>
      <p:sp>
        <p:nvSpPr>
          <p:cNvPr id="6" name="TextBox 5"/>
          <p:cNvSpPr txBox="1"/>
          <p:nvPr/>
        </p:nvSpPr>
        <p:spPr>
          <a:xfrm>
            <a:off x="1116304" y="2607906"/>
            <a:ext cx="330540" cy="584775"/>
          </a:xfrm>
          <a:prstGeom prst="rect">
            <a:avLst/>
          </a:prstGeom>
          <a:noFill/>
        </p:spPr>
        <p:txBody>
          <a:bodyPr wrap="none" rtlCol="0">
            <a:spAutoFit/>
          </a:bodyPr>
          <a:lstStyle/>
          <a:p>
            <a:r>
              <a:rPr lang="en-US" sz="3200"/>
              <a:t>ṛ</a:t>
            </a:r>
            <a:endParaRPr lang="en-US" sz="3200" dirty="0"/>
          </a:p>
        </p:txBody>
      </p:sp>
      <p:sp>
        <p:nvSpPr>
          <p:cNvPr id="8" name="TextBox 7"/>
          <p:cNvSpPr txBox="1"/>
          <p:nvPr/>
        </p:nvSpPr>
        <p:spPr>
          <a:xfrm>
            <a:off x="1636356" y="942068"/>
            <a:ext cx="386644" cy="584775"/>
          </a:xfrm>
          <a:prstGeom prst="rect">
            <a:avLst/>
          </a:prstGeom>
          <a:noFill/>
        </p:spPr>
        <p:txBody>
          <a:bodyPr wrap="none" rtlCol="0">
            <a:spAutoFit/>
          </a:bodyPr>
          <a:lstStyle/>
          <a:p>
            <a:r>
              <a:rPr lang="en-US" sz="3200" dirty="0">
                <a:latin typeface="Calibri" panose="020F0502020204030204" pitchFamily="34" charset="0"/>
                <a:cs typeface="Calibri" panose="020F0502020204030204" pitchFamily="34" charset="0"/>
              </a:rPr>
              <a:t>ā</a:t>
            </a:r>
            <a:endParaRPr lang="en-US" sz="3200" dirty="0">
              <a:latin typeface="Calibri" panose="020F0502020204030204" pitchFamily="34" charset="0"/>
              <a:cs typeface="Calibri" panose="020F0502020204030204" pitchFamily="34" charset="0"/>
            </a:endParaRPr>
          </a:p>
        </p:txBody>
      </p:sp>
      <p:sp>
        <p:nvSpPr>
          <p:cNvPr id="10" name="Rectangle 9"/>
          <p:cNvSpPr/>
          <p:nvPr/>
        </p:nvSpPr>
        <p:spPr>
          <a:xfrm>
            <a:off x="1688608" y="1504950"/>
            <a:ext cx="279244" cy="584775"/>
          </a:xfrm>
          <a:prstGeom prst="rect">
            <a:avLst/>
          </a:prstGeom>
        </p:spPr>
        <p:txBody>
          <a:bodyPr wrap="none">
            <a:spAutoFit/>
          </a:bodyPr>
          <a:lstStyle/>
          <a:p>
            <a:r>
              <a:rPr lang="en-US" sz="3200" dirty="0">
                <a:latin typeface="Calibri" panose="020F0502020204030204" pitchFamily="34" charset="0"/>
                <a:cs typeface="Calibri" panose="020F0502020204030204" pitchFamily="34" charset="0"/>
              </a:rPr>
              <a:t>ī</a:t>
            </a:r>
            <a:endParaRPr lang="en-US" sz="3200" dirty="0">
              <a:latin typeface="Calibri" panose="020F0502020204030204" pitchFamily="34" charset="0"/>
              <a:cs typeface="Calibri" panose="020F0502020204030204" pitchFamily="34" charset="0"/>
            </a:endParaRPr>
          </a:p>
        </p:txBody>
      </p:sp>
      <p:sp>
        <p:nvSpPr>
          <p:cNvPr id="13" name="TextBox 12"/>
          <p:cNvSpPr txBox="1"/>
          <p:nvPr/>
        </p:nvSpPr>
        <p:spPr>
          <a:xfrm>
            <a:off x="1620222" y="2063175"/>
            <a:ext cx="328667" cy="584775"/>
          </a:xfrm>
          <a:prstGeom prst="rect">
            <a:avLst/>
          </a:prstGeom>
          <a:noFill/>
        </p:spPr>
        <p:txBody>
          <a:bodyPr wrap="square" rtlCol="0">
            <a:spAutoFit/>
          </a:bodyPr>
          <a:lstStyle/>
          <a:p>
            <a:r>
              <a:rPr lang="en-US" sz="3200" dirty="0"/>
              <a:t>ū</a:t>
            </a:r>
            <a:endParaRPr lang="en-US" sz="3200" dirty="0"/>
          </a:p>
        </p:txBody>
      </p:sp>
      <p:sp>
        <p:nvSpPr>
          <p:cNvPr id="14" name="TextBox 13"/>
          <p:cNvSpPr txBox="1"/>
          <p:nvPr/>
        </p:nvSpPr>
        <p:spPr>
          <a:xfrm>
            <a:off x="1636356" y="2630714"/>
            <a:ext cx="343364" cy="584775"/>
          </a:xfrm>
          <a:prstGeom prst="rect">
            <a:avLst/>
          </a:prstGeom>
          <a:noFill/>
        </p:spPr>
        <p:txBody>
          <a:bodyPr wrap="none" rtlCol="0">
            <a:spAutoFit/>
          </a:bodyPr>
          <a:lstStyle/>
          <a:p>
            <a:r>
              <a:rPr lang="en-US" sz="3200" dirty="0">
                <a:latin typeface="Sanskrit Text" panose="02020503050405020304" pitchFamily="18" charset="0"/>
                <a:cs typeface="Sanskrit Text" panose="02020503050405020304" pitchFamily="18" charset="0"/>
              </a:rPr>
              <a:t>ṝ</a:t>
            </a:r>
            <a:endParaRPr lang="en-US" sz="3200" dirty="0"/>
          </a:p>
        </p:txBody>
      </p:sp>
      <p:sp>
        <p:nvSpPr>
          <p:cNvPr id="20" name="TextBox 19"/>
          <p:cNvSpPr txBox="1"/>
          <p:nvPr/>
        </p:nvSpPr>
        <p:spPr>
          <a:xfrm>
            <a:off x="1447800" y="3757943"/>
            <a:ext cx="388248" cy="584775"/>
          </a:xfrm>
          <a:prstGeom prst="rect">
            <a:avLst/>
          </a:prstGeom>
          <a:noFill/>
        </p:spPr>
        <p:txBody>
          <a:bodyPr wrap="none" rtlCol="0">
            <a:spAutoFit/>
          </a:bodyPr>
          <a:lstStyle/>
          <a:p>
            <a:r>
              <a:rPr lang="en-US" sz="3200" dirty="0">
                <a:latin typeface="Calibri" panose="020F0502020204030204" pitchFamily="34" charset="0"/>
                <a:cs typeface="Calibri" panose="020F0502020204030204" pitchFamily="34" charset="0"/>
              </a:rPr>
              <a:t>e</a:t>
            </a:r>
            <a:endParaRPr lang="en-US" sz="3200" dirty="0">
              <a:latin typeface="Calibri" panose="020F0502020204030204" pitchFamily="34" charset="0"/>
              <a:cs typeface="Calibri" panose="020F0502020204030204" pitchFamily="34" charset="0"/>
            </a:endParaRPr>
          </a:p>
        </p:txBody>
      </p:sp>
      <p:sp>
        <p:nvSpPr>
          <p:cNvPr id="21" name="TextBox 20"/>
          <p:cNvSpPr txBox="1"/>
          <p:nvPr/>
        </p:nvSpPr>
        <p:spPr>
          <a:xfrm>
            <a:off x="1778956" y="3757943"/>
            <a:ext cx="476412" cy="584775"/>
          </a:xfrm>
          <a:prstGeom prst="rect">
            <a:avLst/>
          </a:prstGeom>
          <a:noFill/>
        </p:spPr>
        <p:txBody>
          <a:bodyPr wrap="none" rtlCol="0">
            <a:spAutoFit/>
          </a:bodyPr>
          <a:lstStyle/>
          <a:p>
            <a:r>
              <a:rPr lang="en-US" sz="3200" dirty="0">
                <a:latin typeface="Calibri" panose="020F0502020204030204" pitchFamily="34" charset="0"/>
                <a:cs typeface="Calibri" panose="020F0502020204030204" pitchFamily="34" charset="0"/>
              </a:rPr>
              <a:t>ai</a:t>
            </a:r>
            <a:endParaRPr lang="en-US" sz="3200" dirty="0">
              <a:latin typeface="Calibri" panose="020F0502020204030204" pitchFamily="34" charset="0"/>
              <a:cs typeface="Calibri" panose="020F0502020204030204" pitchFamily="34" charset="0"/>
            </a:endParaRPr>
          </a:p>
        </p:txBody>
      </p:sp>
      <p:sp>
        <p:nvSpPr>
          <p:cNvPr id="28" name="TextBox 27"/>
          <p:cNvSpPr txBox="1"/>
          <p:nvPr/>
        </p:nvSpPr>
        <p:spPr>
          <a:xfrm>
            <a:off x="1447800" y="4400550"/>
            <a:ext cx="401072" cy="584775"/>
          </a:xfrm>
          <a:prstGeom prst="rect">
            <a:avLst/>
          </a:prstGeom>
          <a:noFill/>
        </p:spPr>
        <p:txBody>
          <a:bodyPr wrap="none" rtlCol="0">
            <a:spAutoFit/>
          </a:bodyPr>
          <a:lstStyle/>
          <a:p>
            <a:r>
              <a:rPr lang="en-US" sz="3200" dirty="0">
                <a:latin typeface="Calibri" panose="020F0502020204030204" pitchFamily="34" charset="0"/>
                <a:cs typeface="Calibri" panose="020F0502020204030204" pitchFamily="34" charset="0"/>
              </a:rPr>
              <a:t>o</a:t>
            </a:r>
            <a:endParaRPr lang="en-US" sz="3200" dirty="0">
              <a:latin typeface="Calibri" panose="020F0502020204030204" pitchFamily="34" charset="0"/>
              <a:cs typeface="Calibri" panose="020F0502020204030204" pitchFamily="34" charset="0"/>
            </a:endParaRPr>
          </a:p>
        </p:txBody>
      </p:sp>
      <p:sp>
        <p:nvSpPr>
          <p:cNvPr id="29" name="TextBox 28"/>
          <p:cNvSpPr txBox="1"/>
          <p:nvPr/>
        </p:nvSpPr>
        <p:spPr>
          <a:xfrm>
            <a:off x="1738912" y="4427246"/>
            <a:ext cx="545342"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au</a:t>
            </a:r>
            <a:endParaRPr lang="en-US" sz="2800" dirty="0">
              <a:latin typeface="Calibri" panose="020F0502020204030204" pitchFamily="34" charset="0"/>
              <a:cs typeface="Calibri" panose="020F0502020204030204" pitchFamily="34" charset="0"/>
            </a:endParaRPr>
          </a:p>
        </p:txBody>
      </p:sp>
      <p:sp>
        <p:nvSpPr>
          <p:cNvPr id="30" name="TextBox 29"/>
          <p:cNvSpPr txBox="1"/>
          <p:nvPr/>
        </p:nvSpPr>
        <p:spPr>
          <a:xfrm>
            <a:off x="3352800" y="1032779"/>
            <a:ext cx="571333"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ka</a:t>
            </a:r>
            <a:endParaRPr lang="en-US" sz="2400" dirty="0">
              <a:latin typeface="Calibri" panose="020F0502020204030204" pitchFamily="34" charset="0"/>
              <a:cs typeface="Calibri" panose="020F0502020204030204" pitchFamily="34" charset="0"/>
            </a:endParaRPr>
          </a:p>
        </p:txBody>
      </p:sp>
      <p:sp>
        <p:nvSpPr>
          <p:cNvPr id="31" name="TextBox 30"/>
          <p:cNvSpPr txBox="1"/>
          <p:nvPr/>
        </p:nvSpPr>
        <p:spPr>
          <a:xfrm>
            <a:off x="3867368" y="1043285"/>
            <a:ext cx="617905"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a:t>
            </a:r>
            <a:endParaRPr lang="en-US" sz="2400" dirty="0">
              <a:latin typeface="Calibri" panose="020F0502020204030204" pitchFamily="34" charset="0"/>
              <a:cs typeface="Calibri" panose="020F0502020204030204" pitchFamily="34" charset="0"/>
            </a:endParaRPr>
          </a:p>
        </p:txBody>
      </p:sp>
      <p:sp>
        <p:nvSpPr>
          <p:cNvPr id="32" name="TextBox 31"/>
          <p:cNvSpPr txBox="1"/>
          <p:nvPr/>
        </p:nvSpPr>
        <p:spPr>
          <a:xfrm>
            <a:off x="4539593" y="1009915"/>
            <a:ext cx="470706" cy="461665"/>
          </a:xfrm>
          <a:prstGeom prst="rect">
            <a:avLst/>
          </a:prstGeom>
          <a:noFill/>
        </p:spPr>
        <p:txBody>
          <a:bodyPr wrap="none" rtlCol="0">
            <a:spAutoFit/>
          </a:bodyPr>
          <a:lstStyle/>
          <a:p>
            <a:r>
              <a:rPr lang="en-US" sz="2400" dirty="0" err="1">
                <a:latin typeface="Calibri" panose="020F0502020204030204" pitchFamily="34" charset="0"/>
                <a:cs typeface="Calibri" panose="020F0502020204030204" pitchFamily="34" charset="0"/>
              </a:rPr>
              <a:t>ga</a:t>
            </a:r>
            <a:endParaRPr lang="en-US" sz="2400" dirty="0">
              <a:latin typeface="Calibri" panose="020F0502020204030204" pitchFamily="34" charset="0"/>
              <a:cs typeface="Calibri" panose="020F0502020204030204" pitchFamily="34" charset="0"/>
            </a:endParaRPr>
          </a:p>
        </p:txBody>
      </p:sp>
      <p:sp>
        <p:nvSpPr>
          <p:cNvPr id="33" name="TextBox 32"/>
          <p:cNvSpPr txBox="1"/>
          <p:nvPr/>
        </p:nvSpPr>
        <p:spPr>
          <a:xfrm>
            <a:off x="5029200" y="1018606"/>
            <a:ext cx="638316" cy="461665"/>
          </a:xfrm>
          <a:prstGeom prst="rect">
            <a:avLst/>
          </a:prstGeom>
          <a:noFill/>
        </p:spPr>
        <p:txBody>
          <a:bodyPr wrap="none" rtlCol="0">
            <a:spAutoFit/>
          </a:bodyPr>
          <a:lstStyle/>
          <a:p>
            <a:r>
              <a:rPr lang="en-US" sz="2400" dirty="0" err="1">
                <a:latin typeface="Calibri" panose="020F0502020204030204" pitchFamily="34" charset="0"/>
                <a:cs typeface="Calibri" panose="020F0502020204030204" pitchFamily="34" charset="0"/>
              </a:rPr>
              <a:t>gha</a:t>
            </a:r>
            <a:endParaRPr lang="en-US" sz="2400" dirty="0">
              <a:latin typeface="Calibri" panose="020F0502020204030204" pitchFamily="34" charset="0"/>
              <a:cs typeface="Calibri" panose="020F0502020204030204" pitchFamily="34" charset="0"/>
            </a:endParaRPr>
          </a:p>
        </p:txBody>
      </p:sp>
      <p:sp>
        <p:nvSpPr>
          <p:cNvPr id="34" name="TextBox 33"/>
          <p:cNvSpPr txBox="1"/>
          <p:nvPr/>
        </p:nvSpPr>
        <p:spPr>
          <a:xfrm>
            <a:off x="5622353" y="1028601"/>
            <a:ext cx="632609" cy="461665"/>
          </a:xfrm>
          <a:prstGeom prst="rect">
            <a:avLst/>
          </a:prstGeom>
          <a:noFill/>
        </p:spPr>
        <p:txBody>
          <a:bodyPr wrap="none" rtlCol="0">
            <a:spAutoFit/>
          </a:bodyPr>
          <a:lstStyle/>
          <a:p>
            <a:r>
              <a:rPr lang="en-US" sz="2400" dirty="0" err="1">
                <a:latin typeface="Calibri" panose="020F0502020204030204" pitchFamily="34" charset="0"/>
                <a:cs typeface="Calibri" panose="020F0502020204030204" pitchFamily="34" charset="0"/>
              </a:rPr>
              <a:t>ṅga</a:t>
            </a:r>
            <a:endParaRPr lang="en-US" sz="2400" dirty="0">
              <a:latin typeface="Calibri" panose="020F0502020204030204" pitchFamily="34" charset="0"/>
              <a:cs typeface="Calibri" panose="020F0502020204030204" pitchFamily="34" charset="0"/>
            </a:endParaRPr>
          </a:p>
        </p:txBody>
      </p:sp>
      <p:sp>
        <p:nvSpPr>
          <p:cNvPr id="35" name="TextBox 34"/>
          <p:cNvSpPr txBox="1"/>
          <p:nvPr/>
        </p:nvSpPr>
        <p:spPr>
          <a:xfrm>
            <a:off x="3446882" y="1601701"/>
            <a:ext cx="459421" cy="461665"/>
          </a:xfrm>
          <a:prstGeom prst="rect">
            <a:avLst/>
          </a:prstGeom>
          <a:noFill/>
        </p:spPr>
        <p:txBody>
          <a:bodyPr wrap="none" rtlCol="0">
            <a:spAutoFit/>
          </a:bodyPr>
          <a:lstStyle/>
          <a:p>
            <a:r>
              <a:rPr lang="en-US" sz="2400" dirty="0">
                <a:solidFill>
                  <a:srgbClr val="000000"/>
                </a:solidFill>
                <a:latin typeface="Calibri" panose="020F0502020204030204" pitchFamily="34" charset="0"/>
                <a:cs typeface="Calibri" panose="020F0502020204030204" pitchFamily="34" charset="0"/>
              </a:rPr>
              <a:t>ca</a:t>
            </a:r>
            <a:endParaRPr lang="en-US" sz="2400" dirty="0">
              <a:latin typeface="Calibri" panose="020F0502020204030204" pitchFamily="34" charset="0"/>
              <a:cs typeface="Calibri" panose="020F0502020204030204" pitchFamily="34" charset="0"/>
            </a:endParaRPr>
          </a:p>
        </p:txBody>
      </p:sp>
      <p:sp>
        <p:nvSpPr>
          <p:cNvPr id="37" name="TextBox 36"/>
          <p:cNvSpPr txBox="1"/>
          <p:nvPr/>
        </p:nvSpPr>
        <p:spPr>
          <a:xfrm>
            <a:off x="3980282" y="1601701"/>
            <a:ext cx="461986" cy="461665"/>
          </a:xfrm>
          <a:prstGeom prst="rect">
            <a:avLst/>
          </a:prstGeom>
          <a:noFill/>
        </p:spPr>
        <p:txBody>
          <a:bodyPr wrap="none" rtlCol="0">
            <a:spAutoFit/>
          </a:bodyPr>
          <a:lstStyle/>
          <a:p>
            <a:r>
              <a:rPr lang="en-US" sz="2400" dirty="0" err="1">
                <a:solidFill>
                  <a:srgbClr val="000000"/>
                </a:solidFill>
                <a:latin typeface="Calibri" panose="020F0502020204030204" pitchFamily="34" charset="0"/>
                <a:cs typeface="Calibri" panose="020F0502020204030204" pitchFamily="34" charset="0"/>
              </a:rPr>
              <a:t>c̣a</a:t>
            </a:r>
            <a:endParaRPr lang="en-US" sz="2400" dirty="0">
              <a:latin typeface="Calibri" panose="020F0502020204030204" pitchFamily="34" charset="0"/>
              <a:cs typeface="Calibri" panose="020F0502020204030204" pitchFamily="34" charset="0"/>
            </a:endParaRPr>
          </a:p>
        </p:txBody>
      </p:sp>
      <p:sp>
        <p:nvSpPr>
          <p:cNvPr id="38" name="TextBox 37"/>
          <p:cNvSpPr txBox="1"/>
          <p:nvPr/>
        </p:nvSpPr>
        <p:spPr>
          <a:xfrm>
            <a:off x="4579406" y="1601701"/>
            <a:ext cx="405880" cy="461665"/>
          </a:xfrm>
          <a:prstGeom prst="rect">
            <a:avLst/>
          </a:prstGeom>
          <a:noFill/>
        </p:spPr>
        <p:txBody>
          <a:bodyPr wrap="none" rtlCol="0">
            <a:spAutoFit/>
          </a:bodyPr>
          <a:lstStyle/>
          <a:p>
            <a:r>
              <a:rPr lang="en-US" sz="2400" dirty="0">
                <a:solidFill>
                  <a:srgbClr val="000000"/>
                </a:solidFill>
                <a:latin typeface="Calibri" panose="020F0502020204030204" pitchFamily="34" charset="0"/>
                <a:cs typeface="Calibri" panose="020F0502020204030204" pitchFamily="34" charset="0"/>
              </a:rPr>
              <a:t>ja</a:t>
            </a:r>
            <a:endParaRPr lang="en-US" sz="2400" dirty="0">
              <a:latin typeface="Calibri" panose="020F0502020204030204" pitchFamily="34" charset="0"/>
              <a:cs typeface="Calibri" panose="020F0502020204030204" pitchFamily="34" charset="0"/>
            </a:endParaRPr>
          </a:p>
        </p:txBody>
      </p:sp>
      <p:sp>
        <p:nvSpPr>
          <p:cNvPr id="39" name="TextBox 38"/>
          <p:cNvSpPr txBox="1"/>
          <p:nvPr/>
        </p:nvSpPr>
        <p:spPr>
          <a:xfrm>
            <a:off x="5112766" y="1594809"/>
            <a:ext cx="623344" cy="461665"/>
          </a:xfrm>
          <a:prstGeom prst="rect">
            <a:avLst/>
          </a:prstGeom>
          <a:noFill/>
        </p:spPr>
        <p:txBody>
          <a:bodyPr wrap="square" rtlCol="0">
            <a:spAutoFit/>
          </a:bodyPr>
          <a:lstStyle/>
          <a:p>
            <a:r>
              <a:rPr lang="en-US" sz="2400" dirty="0" err="1">
                <a:solidFill>
                  <a:srgbClr val="000000"/>
                </a:solidFill>
                <a:latin typeface="Calibri" panose="020F0502020204030204" pitchFamily="34" charset="0"/>
                <a:cs typeface="Calibri" panose="020F0502020204030204" pitchFamily="34" charset="0"/>
              </a:rPr>
              <a:t>jha</a:t>
            </a:r>
            <a:endParaRPr lang="en-US" sz="2400" dirty="0">
              <a:latin typeface="Calibri" panose="020F0502020204030204" pitchFamily="34" charset="0"/>
              <a:cs typeface="Calibri" panose="020F0502020204030204" pitchFamily="34" charset="0"/>
            </a:endParaRPr>
          </a:p>
        </p:txBody>
      </p:sp>
      <p:sp>
        <p:nvSpPr>
          <p:cNvPr id="41" name="TextBox 40"/>
          <p:cNvSpPr txBox="1"/>
          <p:nvPr/>
        </p:nvSpPr>
        <p:spPr>
          <a:xfrm>
            <a:off x="5652148" y="1604487"/>
            <a:ext cx="494046" cy="830997"/>
          </a:xfrm>
          <a:prstGeom prst="rect">
            <a:avLst/>
          </a:prstGeom>
          <a:noFill/>
        </p:spPr>
        <p:txBody>
          <a:bodyPr wrap="none" rtlCol="0">
            <a:spAutoFit/>
          </a:bodyPr>
          <a:lstStyle/>
          <a:p>
            <a:r>
              <a:rPr lang="en-US" sz="2400" dirty="0" err="1">
                <a:solidFill>
                  <a:srgbClr val="000000"/>
                </a:solidFill>
                <a:latin typeface="Calibri" panose="020F0502020204030204" pitchFamily="34" charset="0"/>
                <a:cs typeface="Calibri" panose="020F0502020204030204" pitchFamily="34" charset="0"/>
              </a:rPr>
              <a:t>ña</a:t>
            </a:r>
            <a:endParaRPr lang="en-US" sz="2400" dirty="0">
              <a:solidFill>
                <a:srgbClr val="000000"/>
              </a:solidFill>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
        <p:nvSpPr>
          <p:cNvPr id="46" name="TextBox 45"/>
          <p:cNvSpPr txBox="1"/>
          <p:nvPr/>
        </p:nvSpPr>
        <p:spPr>
          <a:xfrm>
            <a:off x="3505200" y="2161460"/>
            <a:ext cx="434734" cy="461665"/>
          </a:xfrm>
          <a:prstGeom prst="rect">
            <a:avLst/>
          </a:prstGeom>
          <a:noFill/>
        </p:spPr>
        <p:txBody>
          <a:bodyPr wrap="none" rtlCol="0">
            <a:spAutoFit/>
          </a:bodyPr>
          <a:lstStyle/>
          <a:p>
            <a:r>
              <a:rPr lang="en-US" sz="2400" dirty="0" err="1">
                <a:latin typeface="Calibri" panose="020F0502020204030204" pitchFamily="34" charset="0"/>
                <a:cs typeface="Calibri" panose="020F0502020204030204" pitchFamily="34" charset="0"/>
              </a:rPr>
              <a:t>ṭa</a:t>
            </a:r>
            <a:endParaRPr lang="en-US" sz="2400" dirty="0">
              <a:latin typeface="Calibri" panose="020F0502020204030204" pitchFamily="34" charset="0"/>
              <a:cs typeface="Calibri" panose="020F0502020204030204" pitchFamily="34" charset="0"/>
            </a:endParaRPr>
          </a:p>
        </p:txBody>
      </p:sp>
      <p:sp>
        <p:nvSpPr>
          <p:cNvPr id="51" name="Rectangle 50"/>
          <p:cNvSpPr/>
          <p:nvPr/>
        </p:nvSpPr>
        <p:spPr>
          <a:xfrm>
            <a:off x="3902838" y="2186285"/>
            <a:ext cx="665567" cy="461665"/>
          </a:xfrm>
          <a:prstGeom prst="rect">
            <a:avLst/>
          </a:prstGeom>
        </p:spPr>
        <p:txBody>
          <a:bodyPr wrap="none">
            <a:spAutoFit/>
          </a:bodyPr>
          <a:lstStyle/>
          <a:p>
            <a:r>
              <a:rPr lang="en-US" sz="2400" dirty="0" err="1">
                <a:latin typeface="Calibri" panose="020F0502020204030204" pitchFamily="34" charset="0"/>
                <a:cs typeface="Calibri" panose="020F0502020204030204" pitchFamily="34" charset="0"/>
              </a:rPr>
              <a:t>ṭha</a:t>
            </a:r>
            <a:r>
              <a:rPr lang="en-US" sz="2400"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p:txBody>
      </p:sp>
      <p:sp>
        <p:nvSpPr>
          <p:cNvPr id="52" name="TextBox 51"/>
          <p:cNvSpPr txBox="1"/>
          <p:nvPr/>
        </p:nvSpPr>
        <p:spPr>
          <a:xfrm>
            <a:off x="4530310" y="2161460"/>
            <a:ext cx="494046" cy="461665"/>
          </a:xfrm>
          <a:prstGeom prst="rect">
            <a:avLst/>
          </a:prstGeom>
          <a:noFill/>
        </p:spPr>
        <p:txBody>
          <a:bodyPr wrap="none" rtlCol="0">
            <a:spAutoFit/>
          </a:bodyPr>
          <a:lstStyle/>
          <a:p>
            <a:r>
              <a:rPr lang="en-US" sz="2400" dirty="0" err="1">
                <a:latin typeface="Calibri" panose="020F0502020204030204" pitchFamily="34" charset="0"/>
                <a:cs typeface="Calibri" panose="020F0502020204030204" pitchFamily="34" charset="0"/>
              </a:rPr>
              <a:t>ḍa</a:t>
            </a:r>
            <a:endParaRPr lang="en-US" sz="2400" dirty="0">
              <a:latin typeface="Calibri" panose="020F0502020204030204" pitchFamily="34" charset="0"/>
              <a:cs typeface="Calibri" panose="020F0502020204030204" pitchFamily="34" charset="0"/>
            </a:endParaRPr>
          </a:p>
        </p:txBody>
      </p:sp>
      <p:sp>
        <p:nvSpPr>
          <p:cNvPr id="53" name="TextBox 52"/>
          <p:cNvSpPr txBox="1"/>
          <p:nvPr/>
        </p:nvSpPr>
        <p:spPr>
          <a:xfrm>
            <a:off x="5038660" y="2174808"/>
            <a:ext cx="655949" cy="461665"/>
          </a:xfrm>
          <a:prstGeom prst="rect">
            <a:avLst/>
          </a:prstGeom>
          <a:noFill/>
        </p:spPr>
        <p:txBody>
          <a:bodyPr wrap="none" rtlCol="0">
            <a:spAutoFit/>
          </a:bodyPr>
          <a:lstStyle/>
          <a:p>
            <a:r>
              <a:rPr lang="en-US" sz="2400" dirty="0" err="1">
                <a:latin typeface="Calibri" panose="020F0502020204030204" pitchFamily="34" charset="0"/>
                <a:cs typeface="Calibri" panose="020F0502020204030204" pitchFamily="34" charset="0"/>
              </a:rPr>
              <a:t>ḍha</a:t>
            </a:r>
            <a:endParaRPr lang="en-US" sz="2400" dirty="0">
              <a:latin typeface="Calibri" panose="020F0502020204030204" pitchFamily="34" charset="0"/>
              <a:cs typeface="Calibri" panose="020F0502020204030204" pitchFamily="34" charset="0"/>
            </a:endParaRPr>
          </a:p>
        </p:txBody>
      </p:sp>
      <p:sp>
        <p:nvSpPr>
          <p:cNvPr id="54" name="TextBox 53"/>
          <p:cNvSpPr txBox="1"/>
          <p:nvPr/>
        </p:nvSpPr>
        <p:spPr>
          <a:xfrm>
            <a:off x="5673310" y="2161460"/>
            <a:ext cx="494046" cy="461665"/>
          </a:xfrm>
          <a:prstGeom prst="rect">
            <a:avLst/>
          </a:prstGeom>
          <a:noFill/>
        </p:spPr>
        <p:txBody>
          <a:bodyPr wrap="none" rtlCol="0">
            <a:spAutoFit/>
          </a:bodyPr>
          <a:lstStyle/>
          <a:p>
            <a:r>
              <a:rPr lang="en-US" sz="2400" dirty="0" err="1">
                <a:latin typeface="Calibri" panose="020F0502020204030204" pitchFamily="34" charset="0"/>
                <a:cs typeface="Calibri" panose="020F0502020204030204" pitchFamily="34" charset="0"/>
              </a:rPr>
              <a:t>ṇa</a:t>
            </a:r>
            <a:endParaRPr lang="en-US" sz="2400" dirty="0">
              <a:latin typeface="Calibri" panose="020F0502020204030204" pitchFamily="34" charset="0"/>
              <a:cs typeface="Calibri" panose="020F0502020204030204" pitchFamily="34" charset="0"/>
            </a:endParaRPr>
          </a:p>
        </p:txBody>
      </p:sp>
      <p:sp>
        <p:nvSpPr>
          <p:cNvPr id="55" name="TextBox 54"/>
          <p:cNvSpPr txBox="1"/>
          <p:nvPr/>
        </p:nvSpPr>
        <p:spPr>
          <a:xfrm>
            <a:off x="3483582" y="2753055"/>
            <a:ext cx="434734" cy="461665"/>
          </a:xfrm>
          <a:prstGeom prst="rect">
            <a:avLst/>
          </a:prstGeom>
          <a:noFill/>
        </p:spPr>
        <p:txBody>
          <a:bodyPr wrap="none" rtlCol="0">
            <a:spAutoFit/>
          </a:bodyPr>
          <a:lstStyle/>
          <a:p>
            <a:r>
              <a:rPr lang="en-US" sz="2400" dirty="0">
                <a:solidFill>
                  <a:srgbClr val="000000"/>
                </a:solidFill>
                <a:latin typeface="Calibri" panose="020F0502020204030204" pitchFamily="34" charset="0"/>
                <a:cs typeface="Calibri" panose="020F0502020204030204" pitchFamily="34" charset="0"/>
              </a:rPr>
              <a:t>ta</a:t>
            </a:r>
            <a:endParaRPr lang="en-US" sz="2400" dirty="0">
              <a:latin typeface="Calibri" panose="020F0502020204030204" pitchFamily="34" charset="0"/>
              <a:cs typeface="Calibri" panose="020F0502020204030204" pitchFamily="34" charset="0"/>
            </a:endParaRPr>
          </a:p>
        </p:txBody>
      </p:sp>
      <p:sp>
        <p:nvSpPr>
          <p:cNvPr id="56" name="TextBox 55"/>
          <p:cNvSpPr txBox="1"/>
          <p:nvPr/>
        </p:nvSpPr>
        <p:spPr>
          <a:xfrm>
            <a:off x="3887390" y="2751682"/>
            <a:ext cx="596638" cy="558615"/>
          </a:xfrm>
          <a:prstGeom prst="rect">
            <a:avLst/>
          </a:prstGeom>
          <a:noFill/>
        </p:spPr>
        <p:txBody>
          <a:bodyPr wrap="none" rtlCol="0">
            <a:spAutoFit/>
          </a:bodyPr>
          <a:lstStyle/>
          <a:p>
            <a:r>
              <a:rPr lang="en-US" sz="2400" dirty="0" err="1">
                <a:solidFill>
                  <a:srgbClr val="000000"/>
                </a:solidFill>
                <a:latin typeface="Calibri" panose="020F0502020204030204" pitchFamily="34" charset="0"/>
                <a:cs typeface="Calibri" panose="020F0502020204030204" pitchFamily="34" charset="0"/>
              </a:rPr>
              <a:t>tha</a:t>
            </a:r>
            <a:endParaRPr lang="en-US" sz="2400" dirty="0">
              <a:latin typeface="Calibri" panose="020F0502020204030204" pitchFamily="34" charset="0"/>
              <a:cs typeface="Calibri" panose="020F0502020204030204" pitchFamily="34" charset="0"/>
            </a:endParaRPr>
          </a:p>
        </p:txBody>
      </p:sp>
      <p:sp>
        <p:nvSpPr>
          <p:cNvPr id="57" name="TextBox 56"/>
          <p:cNvSpPr txBox="1"/>
          <p:nvPr/>
        </p:nvSpPr>
        <p:spPr>
          <a:xfrm>
            <a:off x="4550382" y="2766787"/>
            <a:ext cx="494046" cy="461665"/>
          </a:xfrm>
          <a:prstGeom prst="rect">
            <a:avLst/>
          </a:prstGeom>
          <a:noFill/>
        </p:spPr>
        <p:txBody>
          <a:bodyPr wrap="none" rtlCol="0">
            <a:spAutoFit/>
          </a:bodyPr>
          <a:lstStyle/>
          <a:p>
            <a:r>
              <a:rPr lang="en-US" sz="2400" dirty="0">
                <a:solidFill>
                  <a:srgbClr val="000000"/>
                </a:solidFill>
                <a:latin typeface="Calibri" panose="020F0502020204030204" pitchFamily="34" charset="0"/>
                <a:cs typeface="Calibri" panose="020F0502020204030204" pitchFamily="34" charset="0"/>
              </a:rPr>
              <a:t>da</a:t>
            </a:r>
            <a:endParaRPr lang="en-US" sz="2400" dirty="0">
              <a:latin typeface="Calibri" panose="020F0502020204030204" pitchFamily="34" charset="0"/>
              <a:cs typeface="Calibri" panose="020F0502020204030204" pitchFamily="34" charset="0"/>
            </a:endParaRPr>
          </a:p>
        </p:txBody>
      </p:sp>
      <p:sp>
        <p:nvSpPr>
          <p:cNvPr id="59" name="TextBox 58"/>
          <p:cNvSpPr txBox="1"/>
          <p:nvPr/>
        </p:nvSpPr>
        <p:spPr>
          <a:xfrm>
            <a:off x="5054300" y="2753055"/>
            <a:ext cx="655949" cy="461665"/>
          </a:xfrm>
          <a:prstGeom prst="rect">
            <a:avLst/>
          </a:prstGeom>
          <a:noFill/>
        </p:spPr>
        <p:txBody>
          <a:bodyPr wrap="none" rtlCol="0">
            <a:spAutoFit/>
          </a:bodyPr>
          <a:lstStyle/>
          <a:p>
            <a:r>
              <a:rPr lang="en-US" sz="2400" dirty="0" err="1">
                <a:solidFill>
                  <a:srgbClr val="000000"/>
                </a:solidFill>
                <a:latin typeface="Calibri" panose="020F0502020204030204" pitchFamily="34" charset="0"/>
                <a:cs typeface="Calibri" panose="020F0502020204030204" pitchFamily="34" charset="0"/>
              </a:rPr>
              <a:t>dha</a:t>
            </a:r>
            <a:endParaRPr lang="en-US" sz="2400" dirty="0">
              <a:latin typeface="Calibri" panose="020F0502020204030204" pitchFamily="34" charset="0"/>
              <a:cs typeface="Calibri" panose="020F0502020204030204" pitchFamily="34" charset="0"/>
            </a:endParaRPr>
          </a:p>
        </p:txBody>
      </p:sp>
      <p:sp>
        <p:nvSpPr>
          <p:cNvPr id="60" name="TextBox 59"/>
          <p:cNvSpPr txBox="1"/>
          <p:nvPr/>
        </p:nvSpPr>
        <p:spPr>
          <a:xfrm>
            <a:off x="5693382" y="2753055"/>
            <a:ext cx="494046" cy="461665"/>
          </a:xfrm>
          <a:prstGeom prst="rect">
            <a:avLst/>
          </a:prstGeom>
          <a:noFill/>
        </p:spPr>
        <p:txBody>
          <a:bodyPr wrap="none" rtlCol="0">
            <a:spAutoFit/>
          </a:bodyPr>
          <a:lstStyle/>
          <a:p>
            <a:r>
              <a:rPr lang="en-US" sz="2400" dirty="0" err="1">
                <a:solidFill>
                  <a:srgbClr val="000000"/>
                </a:solidFill>
                <a:latin typeface="Calibri" panose="020F0502020204030204" pitchFamily="34" charset="0"/>
                <a:cs typeface="Calibri" panose="020F0502020204030204" pitchFamily="34" charset="0"/>
              </a:rPr>
              <a:t>na</a:t>
            </a:r>
            <a:endParaRPr lang="en-US" sz="2400" dirty="0">
              <a:latin typeface="Calibri" panose="020F0502020204030204" pitchFamily="34" charset="0"/>
              <a:cs typeface="Calibri" panose="020F0502020204030204" pitchFamily="34" charset="0"/>
            </a:endParaRPr>
          </a:p>
        </p:txBody>
      </p:sp>
      <p:sp>
        <p:nvSpPr>
          <p:cNvPr id="61" name="TextBox 60"/>
          <p:cNvSpPr txBox="1"/>
          <p:nvPr/>
        </p:nvSpPr>
        <p:spPr>
          <a:xfrm>
            <a:off x="3374012" y="3310173"/>
            <a:ext cx="559602" cy="461665"/>
          </a:xfrm>
          <a:prstGeom prst="rect">
            <a:avLst/>
          </a:prstGeom>
          <a:noFill/>
        </p:spPr>
        <p:txBody>
          <a:bodyPr wrap="square" rtlCol="0">
            <a:spAutoFit/>
          </a:bodyPr>
          <a:lstStyle/>
          <a:p>
            <a:r>
              <a:rPr lang="en-US" sz="2400" dirty="0">
                <a:solidFill>
                  <a:srgbClr val="000000"/>
                </a:solidFill>
                <a:latin typeface="Calibri" panose="020F0502020204030204" pitchFamily="34" charset="0"/>
                <a:cs typeface="Calibri" panose="020F0502020204030204" pitchFamily="34" charset="0"/>
              </a:rPr>
              <a:t>pa</a:t>
            </a:r>
            <a:endParaRPr lang="en-US" sz="2400" dirty="0">
              <a:latin typeface="Calibri" panose="020F0502020204030204" pitchFamily="34" charset="0"/>
              <a:cs typeface="Calibri" panose="020F0502020204030204" pitchFamily="34" charset="0"/>
            </a:endParaRPr>
          </a:p>
        </p:txBody>
      </p:sp>
      <p:sp>
        <p:nvSpPr>
          <p:cNvPr id="62" name="TextBox 61"/>
          <p:cNvSpPr txBox="1"/>
          <p:nvPr/>
        </p:nvSpPr>
        <p:spPr>
          <a:xfrm>
            <a:off x="3839482" y="3312959"/>
            <a:ext cx="655949" cy="461665"/>
          </a:xfrm>
          <a:prstGeom prst="rect">
            <a:avLst/>
          </a:prstGeom>
          <a:noFill/>
        </p:spPr>
        <p:txBody>
          <a:bodyPr wrap="none" rtlCol="0">
            <a:spAutoFit/>
          </a:bodyPr>
          <a:lstStyle/>
          <a:p>
            <a:r>
              <a:rPr lang="en-US" sz="2400" dirty="0" err="1">
                <a:solidFill>
                  <a:srgbClr val="000000"/>
                </a:solidFill>
                <a:latin typeface="Calibri" panose="020F0502020204030204" pitchFamily="34" charset="0"/>
                <a:cs typeface="Calibri" panose="020F0502020204030204" pitchFamily="34" charset="0"/>
              </a:rPr>
              <a:t>pha</a:t>
            </a:r>
            <a:endParaRPr lang="en-US" sz="2400" dirty="0">
              <a:latin typeface="Calibri" panose="020F0502020204030204" pitchFamily="34" charset="0"/>
              <a:cs typeface="Calibri" panose="020F0502020204030204" pitchFamily="34" charset="0"/>
            </a:endParaRPr>
          </a:p>
        </p:txBody>
      </p:sp>
      <p:sp>
        <p:nvSpPr>
          <p:cNvPr id="65" name="TextBox 64"/>
          <p:cNvSpPr txBox="1"/>
          <p:nvPr/>
        </p:nvSpPr>
        <p:spPr>
          <a:xfrm>
            <a:off x="4531956" y="3319633"/>
            <a:ext cx="494046" cy="461665"/>
          </a:xfrm>
          <a:prstGeom prst="rect">
            <a:avLst/>
          </a:prstGeom>
          <a:noFill/>
        </p:spPr>
        <p:txBody>
          <a:bodyPr wrap="none" rtlCol="0">
            <a:spAutoFit/>
          </a:bodyPr>
          <a:lstStyle/>
          <a:p>
            <a:r>
              <a:rPr lang="en-US" sz="2400" dirty="0" err="1">
                <a:solidFill>
                  <a:srgbClr val="000000"/>
                </a:solidFill>
                <a:latin typeface="Calibri" panose="020F0502020204030204" pitchFamily="34" charset="0"/>
                <a:cs typeface="Calibri" panose="020F0502020204030204" pitchFamily="34" charset="0"/>
              </a:rPr>
              <a:t>ba</a:t>
            </a:r>
            <a:endParaRPr lang="en-US" sz="2400" dirty="0">
              <a:latin typeface="Calibri" panose="020F0502020204030204" pitchFamily="34" charset="0"/>
              <a:cs typeface="Calibri" panose="020F0502020204030204" pitchFamily="34" charset="0"/>
            </a:endParaRPr>
          </a:p>
        </p:txBody>
      </p:sp>
      <p:sp>
        <p:nvSpPr>
          <p:cNvPr id="66" name="TextBox 65"/>
          <p:cNvSpPr txBox="1"/>
          <p:nvPr/>
        </p:nvSpPr>
        <p:spPr>
          <a:xfrm>
            <a:off x="5018638" y="3326307"/>
            <a:ext cx="655949" cy="461665"/>
          </a:xfrm>
          <a:prstGeom prst="rect">
            <a:avLst/>
          </a:prstGeom>
          <a:noFill/>
        </p:spPr>
        <p:txBody>
          <a:bodyPr wrap="none" rtlCol="0">
            <a:spAutoFit/>
          </a:bodyPr>
          <a:lstStyle/>
          <a:p>
            <a:r>
              <a:rPr lang="en-US" sz="2400" dirty="0" err="1">
                <a:solidFill>
                  <a:srgbClr val="000000"/>
                </a:solidFill>
                <a:latin typeface="Calibri" panose="020F0502020204030204" pitchFamily="34" charset="0"/>
                <a:cs typeface="Calibri" panose="020F0502020204030204" pitchFamily="34" charset="0"/>
              </a:rPr>
              <a:t>bha</a:t>
            </a:r>
            <a:endParaRPr lang="en-US" sz="2400" dirty="0">
              <a:latin typeface="Calibri" panose="020F0502020204030204" pitchFamily="34" charset="0"/>
              <a:cs typeface="Calibri" panose="020F0502020204030204" pitchFamily="34" charset="0"/>
            </a:endParaRPr>
          </a:p>
        </p:txBody>
      </p:sp>
      <p:sp>
        <p:nvSpPr>
          <p:cNvPr id="89" name="TextBox 88"/>
          <p:cNvSpPr txBox="1"/>
          <p:nvPr/>
        </p:nvSpPr>
        <p:spPr>
          <a:xfrm>
            <a:off x="5605714" y="3313483"/>
            <a:ext cx="630418" cy="468394"/>
          </a:xfrm>
          <a:prstGeom prst="rect">
            <a:avLst/>
          </a:prstGeom>
          <a:noFill/>
        </p:spPr>
        <p:txBody>
          <a:bodyPr wrap="square" rtlCol="0">
            <a:spAutoFit/>
          </a:bodyPr>
          <a:lstStyle/>
          <a:p>
            <a:r>
              <a:rPr lang="en-US" sz="2400" dirty="0">
                <a:solidFill>
                  <a:srgbClr val="000000"/>
                </a:solidFill>
                <a:latin typeface="Calibri" panose="020F0502020204030204" pitchFamily="34" charset="0"/>
                <a:cs typeface="Calibri" panose="020F0502020204030204" pitchFamily="34" charset="0"/>
              </a:rPr>
              <a:t>ma</a:t>
            </a:r>
            <a:endParaRPr lang="en-US" sz="2400" dirty="0">
              <a:latin typeface="Calibri" panose="020F0502020204030204" pitchFamily="34" charset="0"/>
              <a:cs typeface="Calibri" panose="020F0502020204030204" pitchFamily="34" charset="0"/>
            </a:endParaRPr>
          </a:p>
        </p:txBody>
      </p:sp>
      <p:sp>
        <p:nvSpPr>
          <p:cNvPr id="110" name="TextBox 109"/>
          <p:cNvSpPr txBox="1"/>
          <p:nvPr/>
        </p:nvSpPr>
        <p:spPr>
          <a:xfrm>
            <a:off x="6256264" y="1593156"/>
            <a:ext cx="471604" cy="461665"/>
          </a:xfrm>
          <a:prstGeom prst="rect">
            <a:avLst/>
          </a:prstGeom>
          <a:noFill/>
        </p:spPr>
        <p:txBody>
          <a:bodyPr wrap="none" rtlCol="0">
            <a:spAutoFit/>
          </a:bodyPr>
          <a:lstStyle/>
          <a:p>
            <a:r>
              <a:rPr lang="en-US" sz="2400" dirty="0" err="1">
                <a:solidFill>
                  <a:srgbClr val="000000"/>
                </a:solidFill>
                <a:latin typeface="Calibri" panose="020F0502020204030204" pitchFamily="34" charset="0"/>
                <a:cs typeface="Calibri" panose="020F0502020204030204" pitchFamily="34" charset="0"/>
              </a:rPr>
              <a:t>ya</a:t>
            </a:r>
            <a:endParaRPr lang="en-US" sz="2400" dirty="0">
              <a:latin typeface="Calibri" panose="020F0502020204030204" pitchFamily="34" charset="0"/>
              <a:cs typeface="Calibri" panose="020F0502020204030204" pitchFamily="34" charset="0"/>
            </a:endParaRPr>
          </a:p>
        </p:txBody>
      </p:sp>
      <p:sp>
        <p:nvSpPr>
          <p:cNvPr id="123" name="TextBox 122"/>
          <p:cNvSpPr txBox="1"/>
          <p:nvPr/>
        </p:nvSpPr>
        <p:spPr>
          <a:xfrm>
            <a:off x="6276286" y="2170151"/>
            <a:ext cx="439544" cy="461665"/>
          </a:xfrm>
          <a:prstGeom prst="rect">
            <a:avLst/>
          </a:prstGeom>
          <a:noFill/>
        </p:spPr>
        <p:txBody>
          <a:bodyPr wrap="none" rtlCol="0">
            <a:spAutoFit/>
          </a:bodyPr>
          <a:lstStyle/>
          <a:p>
            <a:r>
              <a:rPr lang="en-US" sz="2400" dirty="0">
                <a:solidFill>
                  <a:srgbClr val="000000"/>
                </a:solidFill>
                <a:latin typeface="Calibri" panose="020F0502020204030204" pitchFamily="34" charset="0"/>
                <a:cs typeface="Calibri" panose="020F0502020204030204" pitchFamily="34" charset="0"/>
              </a:rPr>
              <a:t>ra</a:t>
            </a:r>
            <a:endParaRPr lang="en-US" sz="2400" dirty="0">
              <a:latin typeface="Calibri" panose="020F0502020204030204" pitchFamily="34" charset="0"/>
              <a:cs typeface="Calibri" panose="020F0502020204030204" pitchFamily="34" charset="0"/>
            </a:endParaRPr>
          </a:p>
        </p:txBody>
      </p:sp>
      <p:sp>
        <p:nvSpPr>
          <p:cNvPr id="124" name="TextBox 123"/>
          <p:cNvSpPr txBox="1"/>
          <p:nvPr/>
        </p:nvSpPr>
        <p:spPr>
          <a:xfrm>
            <a:off x="6343026" y="2755841"/>
            <a:ext cx="531741" cy="461665"/>
          </a:xfrm>
          <a:prstGeom prst="rect">
            <a:avLst/>
          </a:prstGeom>
          <a:noFill/>
        </p:spPr>
        <p:txBody>
          <a:bodyPr wrap="square" rtlCol="0">
            <a:spAutoFit/>
          </a:bodyPr>
          <a:lstStyle/>
          <a:p>
            <a:r>
              <a:rPr lang="en-US" sz="2400" dirty="0">
                <a:solidFill>
                  <a:srgbClr val="000000"/>
                </a:solidFill>
                <a:latin typeface="Calibri" panose="020F0502020204030204" pitchFamily="34" charset="0"/>
                <a:cs typeface="Calibri" panose="020F0502020204030204" pitchFamily="34" charset="0"/>
              </a:rPr>
              <a:t>la</a:t>
            </a:r>
            <a:endParaRPr lang="en-US" sz="2400" dirty="0">
              <a:latin typeface="Calibri" panose="020F0502020204030204" pitchFamily="34" charset="0"/>
              <a:cs typeface="Calibri" panose="020F0502020204030204" pitchFamily="34" charset="0"/>
            </a:endParaRPr>
          </a:p>
        </p:txBody>
      </p:sp>
      <p:sp>
        <p:nvSpPr>
          <p:cNvPr id="125" name="TextBox 124"/>
          <p:cNvSpPr txBox="1"/>
          <p:nvPr/>
        </p:nvSpPr>
        <p:spPr>
          <a:xfrm>
            <a:off x="6269612" y="3303499"/>
            <a:ext cx="471604" cy="461665"/>
          </a:xfrm>
          <a:prstGeom prst="rect">
            <a:avLst/>
          </a:prstGeom>
          <a:noFill/>
        </p:spPr>
        <p:txBody>
          <a:bodyPr wrap="none" rtlCol="0">
            <a:spAutoFit/>
          </a:bodyPr>
          <a:lstStyle/>
          <a:p>
            <a:r>
              <a:rPr lang="en-US" sz="2400" dirty="0" err="1">
                <a:solidFill>
                  <a:srgbClr val="000000"/>
                </a:solidFill>
                <a:latin typeface="Calibri" panose="020F0502020204030204" pitchFamily="34" charset="0"/>
                <a:cs typeface="Calibri" panose="020F0502020204030204" pitchFamily="34" charset="0"/>
              </a:rPr>
              <a:t>va</a:t>
            </a:r>
            <a:endParaRPr lang="en-US" sz="2400" dirty="0">
              <a:latin typeface="Calibri" panose="020F0502020204030204" pitchFamily="34" charset="0"/>
              <a:cs typeface="Calibri" panose="020F0502020204030204" pitchFamily="34" charset="0"/>
            </a:endParaRPr>
          </a:p>
        </p:txBody>
      </p:sp>
      <p:sp>
        <p:nvSpPr>
          <p:cNvPr id="126" name="TextBox 125"/>
          <p:cNvSpPr txBox="1"/>
          <p:nvPr/>
        </p:nvSpPr>
        <p:spPr>
          <a:xfrm>
            <a:off x="6845842" y="1584465"/>
            <a:ext cx="452368" cy="461665"/>
          </a:xfrm>
          <a:prstGeom prst="rect">
            <a:avLst/>
          </a:prstGeom>
          <a:noFill/>
        </p:spPr>
        <p:txBody>
          <a:bodyPr wrap="none" rtlCol="0">
            <a:spAutoFit/>
          </a:bodyPr>
          <a:lstStyle/>
          <a:p>
            <a:r>
              <a:rPr lang="en-US" sz="2400" dirty="0" err="1">
                <a:latin typeface="Calibri" panose="020F0502020204030204" pitchFamily="34" charset="0"/>
                <a:cs typeface="Calibri" panose="020F0502020204030204" pitchFamily="34" charset="0"/>
              </a:rPr>
              <a:t>śa</a:t>
            </a:r>
            <a:endParaRPr lang="en-US" sz="2400" dirty="0">
              <a:latin typeface="Calibri" panose="020F0502020204030204" pitchFamily="34" charset="0"/>
              <a:cs typeface="Calibri" panose="020F0502020204030204" pitchFamily="34" charset="0"/>
            </a:endParaRPr>
          </a:p>
        </p:txBody>
      </p:sp>
      <p:sp>
        <p:nvSpPr>
          <p:cNvPr id="127" name="TextBox 126"/>
          <p:cNvSpPr txBox="1"/>
          <p:nvPr/>
        </p:nvSpPr>
        <p:spPr>
          <a:xfrm>
            <a:off x="6885886" y="2161460"/>
            <a:ext cx="452368" cy="461665"/>
          </a:xfrm>
          <a:prstGeom prst="rect">
            <a:avLst/>
          </a:prstGeom>
          <a:noFill/>
        </p:spPr>
        <p:txBody>
          <a:bodyPr wrap="none" rtlCol="0">
            <a:spAutoFit/>
          </a:bodyPr>
          <a:lstStyle/>
          <a:p>
            <a:r>
              <a:rPr lang="en-US" sz="2400" dirty="0" err="1">
                <a:latin typeface="Calibri" panose="020F0502020204030204" pitchFamily="34" charset="0"/>
                <a:cs typeface="Calibri" panose="020F0502020204030204" pitchFamily="34" charset="0"/>
              </a:rPr>
              <a:t>ṣa</a:t>
            </a:r>
            <a:endParaRPr lang="en-US" sz="2400" dirty="0">
              <a:latin typeface="Calibri" panose="020F0502020204030204" pitchFamily="34" charset="0"/>
              <a:cs typeface="Calibri" panose="020F0502020204030204" pitchFamily="34" charset="0"/>
            </a:endParaRPr>
          </a:p>
        </p:txBody>
      </p:sp>
      <p:sp>
        <p:nvSpPr>
          <p:cNvPr id="128" name="TextBox 127"/>
          <p:cNvSpPr txBox="1"/>
          <p:nvPr/>
        </p:nvSpPr>
        <p:spPr>
          <a:xfrm>
            <a:off x="6885886" y="2749167"/>
            <a:ext cx="452368" cy="461665"/>
          </a:xfrm>
          <a:prstGeom prst="rect">
            <a:avLst/>
          </a:prstGeom>
          <a:noFill/>
        </p:spPr>
        <p:txBody>
          <a:bodyPr wrap="none" rtlCol="0">
            <a:spAutoFit/>
          </a:bodyPr>
          <a:lstStyle/>
          <a:p>
            <a:r>
              <a:rPr lang="en-US" sz="2400" dirty="0" err="1">
                <a:latin typeface="Calibri" panose="020F0502020204030204" pitchFamily="34" charset="0"/>
                <a:cs typeface="Calibri" panose="020F0502020204030204" pitchFamily="34" charset="0"/>
              </a:rPr>
              <a:t>sa</a:t>
            </a:r>
            <a:endParaRPr lang="en-US" sz="2400" dirty="0">
              <a:latin typeface="Calibri" panose="020F0502020204030204" pitchFamily="34" charset="0"/>
              <a:cs typeface="Calibri" panose="020F0502020204030204" pitchFamily="34" charset="0"/>
            </a:endParaRPr>
          </a:p>
        </p:txBody>
      </p:sp>
      <p:sp>
        <p:nvSpPr>
          <p:cNvPr id="129" name="TextBox 128"/>
          <p:cNvSpPr txBox="1"/>
          <p:nvPr/>
        </p:nvSpPr>
        <p:spPr>
          <a:xfrm>
            <a:off x="7409826" y="1016590"/>
            <a:ext cx="368580" cy="473906"/>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h</a:t>
            </a:r>
            <a:endParaRPr lang="en-US" sz="2400" dirty="0">
              <a:latin typeface="Calibri" panose="020F0502020204030204" pitchFamily="34" charset="0"/>
              <a:cs typeface="Calibri" panose="020F0502020204030204" pitchFamily="34" charset="0"/>
            </a:endParaRPr>
          </a:p>
        </p:txBody>
      </p:sp>
      <p:sp>
        <p:nvSpPr>
          <p:cNvPr id="131" name="TextBox 130"/>
          <p:cNvSpPr txBox="1"/>
          <p:nvPr/>
        </p:nvSpPr>
        <p:spPr>
          <a:xfrm>
            <a:off x="4033644" y="146698"/>
            <a:ext cx="1300356" cy="369332"/>
          </a:xfrm>
          <a:prstGeom prst="rect">
            <a:avLst/>
          </a:prstGeom>
          <a:noFill/>
        </p:spPr>
        <p:txBody>
          <a:bodyPr wrap="none" rtlCol="0">
            <a:spAutoFit/>
          </a:bodyPr>
          <a:lstStyle/>
          <a:p>
            <a:r>
              <a:rPr lang="en-US" b="1" dirty="0"/>
              <a:t>Consonants</a:t>
            </a:r>
            <a:endParaRPr lang="en-US" b="1" dirty="0"/>
          </a:p>
        </p:txBody>
      </p:sp>
      <p:sp>
        <p:nvSpPr>
          <p:cNvPr id="132" name="TextBox 131"/>
          <p:cNvSpPr txBox="1"/>
          <p:nvPr/>
        </p:nvSpPr>
        <p:spPr>
          <a:xfrm>
            <a:off x="3559782" y="375298"/>
            <a:ext cx="649537" cy="369332"/>
          </a:xfrm>
          <a:prstGeom prst="rect">
            <a:avLst/>
          </a:prstGeom>
          <a:noFill/>
        </p:spPr>
        <p:txBody>
          <a:bodyPr wrap="none" rtlCol="0">
            <a:spAutoFit/>
          </a:bodyPr>
          <a:lstStyle/>
          <a:p>
            <a:r>
              <a:rPr lang="en-US" b="1" dirty="0"/>
              <a:t>Hard</a:t>
            </a:r>
            <a:endParaRPr lang="en-US" b="1" dirty="0"/>
          </a:p>
        </p:txBody>
      </p:sp>
      <p:sp>
        <p:nvSpPr>
          <p:cNvPr id="133" name="TextBox 132"/>
          <p:cNvSpPr txBox="1"/>
          <p:nvPr/>
        </p:nvSpPr>
        <p:spPr>
          <a:xfrm>
            <a:off x="5080452" y="388646"/>
            <a:ext cx="729687" cy="369332"/>
          </a:xfrm>
          <a:prstGeom prst="rect">
            <a:avLst/>
          </a:prstGeom>
          <a:noFill/>
        </p:spPr>
        <p:txBody>
          <a:bodyPr wrap="none" rtlCol="0">
            <a:spAutoFit/>
          </a:bodyPr>
          <a:lstStyle/>
          <a:p>
            <a:r>
              <a:rPr lang="en-US" b="1" dirty="0"/>
              <a:t>   Soft</a:t>
            </a:r>
            <a:endParaRPr lang="en-US" b="1" dirty="0"/>
          </a:p>
        </p:txBody>
      </p:sp>
      <p:sp>
        <p:nvSpPr>
          <p:cNvPr id="135" name="TextBox 134"/>
          <p:cNvSpPr txBox="1"/>
          <p:nvPr/>
        </p:nvSpPr>
        <p:spPr>
          <a:xfrm>
            <a:off x="3900699" y="666750"/>
            <a:ext cx="671301" cy="276999"/>
          </a:xfrm>
          <a:prstGeom prst="rect">
            <a:avLst/>
          </a:prstGeom>
          <a:noFill/>
        </p:spPr>
        <p:txBody>
          <a:bodyPr wrap="square" rtlCol="0">
            <a:spAutoFit/>
          </a:bodyPr>
          <a:lstStyle/>
          <a:p>
            <a:r>
              <a:rPr lang="en-US" sz="1200" b="1" dirty="0"/>
              <a:t>Stress</a:t>
            </a:r>
            <a:endParaRPr lang="en-US" sz="1200" b="1" dirty="0"/>
          </a:p>
        </p:txBody>
      </p:sp>
      <p:sp>
        <p:nvSpPr>
          <p:cNvPr id="138" name="Rectangle: Rounded Corners 137"/>
          <p:cNvSpPr/>
          <p:nvPr/>
        </p:nvSpPr>
        <p:spPr>
          <a:xfrm>
            <a:off x="5067513" y="697337"/>
            <a:ext cx="557309" cy="188556"/>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p:cNvSpPr txBox="1"/>
          <p:nvPr/>
        </p:nvSpPr>
        <p:spPr>
          <a:xfrm>
            <a:off x="3239845" y="666750"/>
            <a:ext cx="777137" cy="215444"/>
          </a:xfrm>
          <a:prstGeom prst="rect">
            <a:avLst/>
          </a:prstGeom>
          <a:noFill/>
        </p:spPr>
        <p:txBody>
          <a:bodyPr wrap="square" rtlCol="0">
            <a:spAutoFit/>
          </a:bodyPr>
          <a:lstStyle/>
          <a:p>
            <a:r>
              <a:rPr lang="en-US" sz="800" b="1" dirty="0"/>
              <a:t>Non-Stress</a:t>
            </a:r>
            <a:endParaRPr lang="en-US" sz="800" b="1" dirty="0"/>
          </a:p>
        </p:txBody>
      </p:sp>
      <p:sp>
        <p:nvSpPr>
          <p:cNvPr id="140" name="Rectangle: Rounded Corners 139"/>
          <p:cNvSpPr/>
          <p:nvPr/>
        </p:nvSpPr>
        <p:spPr>
          <a:xfrm>
            <a:off x="3292112" y="706794"/>
            <a:ext cx="571407" cy="17520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p:cNvSpPr txBox="1"/>
          <p:nvPr/>
        </p:nvSpPr>
        <p:spPr>
          <a:xfrm>
            <a:off x="4407442" y="695848"/>
            <a:ext cx="647934" cy="338554"/>
          </a:xfrm>
          <a:prstGeom prst="rect">
            <a:avLst/>
          </a:prstGeom>
          <a:noFill/>
        </p:spPr>
        <p:txBody>
          <a:bodyPr wrap="none" rtlCol="0">
            <a:spAutoFit/>
          </a:bodyPr>
          <a:lstStyle/>
          <a:p>
            <a:r>
              <a:rPr lang="en-US" sz="800" b="1" dirty="0"/>
              <a:t>Non-Stress</a:t>
            </a:r>
            <a:endParaRPr lang="en-US" sz="800" b="1" dirty="0"/>
          </a:p>
          <a:p>
            <a:endParaRPr lang="en-US" sz="800" dirty="0"/>
          </a:p>
        </p:txBody>
      </p:sp>
      <p:sp>
        <p:nvSpPr>
          <p:cNvPr id="142" name="TextBox 141"/>
          <p:cNvSpPr txBox="1"/>
          <p:nvPr/>
        </p:nvSpPr>
        <p:spPr>
          <a:xfrm>
            <a:off x="5043699" y="666750"/>
            <a:ext cx="671301" cy="276999"/>
          </a:xfrm>
          <a:prstGeom prst="rect">
            <a:avLst/>
          </a:prstGeom>
          <a:noFill/>
        </p:spPr>
        <p:txBody>
          <a:bodyPr wrap="square" rtlCol="0">
            <a:spAutoFit/>
          </a:bodyPr>
          <a:lstStyle/>
          <a:p>
            <a:r>
              <a:rPr lang="en-US" sz="1200" b="1" dirty="0"/>
              <a:t>Stress</a:t>
            </a:r>
            <a:endParaRPr lang="en-US" sz="1200" b="1" dirty="0"/>
          </a:p>
        </p:txBody>
      </p:sp>
      <p:sp>
        <p:nvSpPr>
          <p:cNvPr id="144" name="TextBox 143"/>
          <p:cNvSpPr txBox="1"/>
          <p:nvPr/>
        </p:nvSpPr>
        <p:spPr>
          <a:xfrm>
            <a:off x="5867400" y="680098"/>
            <a:ext cx="777137" cy="246221"/>
          </a:xfrm>
          <a:prstGeom prst="rect">
            <a:avLst/>
          </a:prstGeom>
          <a:noFill/>
        </p:spPr>
        <p:txBody>
          <a:bodyPr wrap="square" rtlCol="0">
            <a:spAutoFit/>
          </a:bodyPr>
          <a:lstStyle/>
          <a:p>
            <a:r>
              <a:rPr lang="en-US" sz="1000" b="1" dirty="0"/>
              <a:t>Non-Stress</a:t>
            </a:r>
            <a:endParaRPr lang="en-US" sz="1000" b="1" dirty="0"/>
          </a:p>
        </p:txBody>
      </p:sp>
      <p:sp>
        <p:nvSpPr>
          <p:cNvPr id="145" name="TextBox 144"/>
          <p:cNvSpPr txBox="1"/>
          <p:nvPr/>
        </p:nvSpPr>
        <p:spPr>
          <a:xfrm>
            <a:off x="7220129" y="646728"/>
            <a:ext cx="671301" cy="276999"/>
          </a:xfrm>
          <a:prstGeom prst="rect">
            <a:avLst/>
          </a:prstGeom>
          <a:noFill/>
        </p:spPr>
        <p:txBody>
          <a:bodyPr wrap="square" rtlCol="0">
            <a:spAutoFit/>
          </a:bodyPr>
          <a:lstStyle/>
          <a:p>
            <a:r>
              <a:rPr lang="en-US" sz="1200" b="1" dirty="0"/>
              <a:t>Stress</a:t>
            </a:r>
            <a:endParaRPr lang="en-US" sz="1200" b="1" dirty="0"/>
          </a:p>
        </p:txBody>
      </p:sp>
      <p:sp>
        <p:nvSpPr>
          <p:cNvPr id="146" name="Rectangle: Rounded Corners 145"/>
          <p:cNvSpPr/>
          <p:nvPr/>
        </p:nvSpPr>
        <p:spPr>
          <a:xfrm>
            <a:off x="5562600" y="260214"/>
            <a:ext cx="566703" cy="188556"/>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p:cNvSpPr txBox="1"/>
          <p:nvPr/>
        </p:nvSpPr>
        <p:spPr>
          <a:xfrm>
            <a:off x="5573250" y="198410"/>
            <a:ext cx="596638" cy="307777"/>
          </a:xfrm>
          <a:prstGeom prst="rect">
            <a:avLst/>
          </a:prstGeom>
          <a:noFill/>
        </p:spPr>
        <p:txBody>
          <a:bodyPr wrap="none" rtlCol="0">
            <a:spAutoFit/>
          </a:bodyPr>
          <a:lstStyle/>
          <a:p>
            <a:r>
              <a:rPr lang="en-US" sz="1400" b="1" dirty="0"/>
              <a:t>Nasal</a:t>
            </a:r>
            <a:endParaRPr lang="en-US" sz="1400" b="1" dirty="0"/>
          </a:p>
        </p:txBody>
      </p:sp>
      <p:sp>
        <p:nvSpPr>
          <p:cNvPr id="148" name="Rectangle: Rounded Corners 147"/>
          <p:cNvSpPr/>
          <p:nvPr/>
        </p:nvSpPr>
        <p:spPr>
          <a:xfrm>
            <a:off x="6136044" y="267625"/>
            <a:ext cx="569556" cy="171415"/>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endParaRPr lang="en-US" dirty="0"/>
          </a:p>
        </p:txBody>
      </p:sp>
      <p:sp>
        <p:nvSpPr>
          <p:cNvPr id="149" name="TextBox 148"/>
          <p:cNvSpPr txBox="1"/>
          <p:nvPr/>
        </p:nvSpPr>
        <p:spPr>
          <a:xfrm>
            <a:off x="6111728" y="267625"/>
            <a:ext cx="832865" cy="246221"/>
          </a:xfrm>
          <a:prstGeom prst="rect">
            <a:avLst/>
          </a:prstGeom>
          <a:noFill/>
        </p:spPr>
        <p:txBody>
          <a:bodyPr wrap="square" rtlCol="0">
            <a:spAutoFit/>
          </a:bodyPr>
          <a:lstStyle/>
          <a:p>
            <a:r>
              <a:rPr lang="en-US" sz="1000" b="1" dirty="0"/>
              <a:t>Semi-Vowel</a:t>
            </a:r>
            <a:endParaRPr lang="en-US" sz="1000" b="1" dirty="0"/>
          </a:p>
        </p:txBody>
      </p:sp>
      <p:sp>
        <p:nvSpPr>
          <p:cNvPr id="150" name="TextBox 149"/>
          <p:cNvSpPr txBox="1"/>
          <p:nvPr/>
        </p:nvSpPr>
        <p:spPr>
          <a:xfrm>
            <a:off x="2332718" y="1650676"/>
            <a:ext cx="817853" cy="369332"/>
          </a:xfrm>
          <a:prstGeom prst="rect">
            <a:avLst/>
          </a:prstGeom>
          <a:noFill/>
          <a:ln w="3175">
            <a:noFill/>
          </a:ln>
        </p:spPr>
        <p:txBody>
          <a:bodyPr wrap="none" rtlCol="0">
            <a:spAutoFit/>
          </a:bodyPr>
          <a:lstStyle/>
          <a:p>
            <a:r>
              <a:rPr lang="en-US" dirty="0"/>
              <a:t>Palatal</a:t>
            </a:r>
            <a:endParaRPr lang="en-US" dirty="0"/>
          </a:p>
        </p:txBody>
      </p:sp>
      <p:sp>
        <p:nvSpPr>
          <p:cNvPr id="151" name="TextBox 150"/>
          <p:cNvSpPr txBox="1"/>
          <p:nvPr/>
        </p:nvSpPr>
        <p:spPr>
          <a:xfrm>
            <a:off x="2276540" y="2127898"/>
            <a:ext cx="949299" cy="338554"/>
          </a:xfrm>
          <a:prstGeom prst="rect">
            <a:avLst/>
          </a:prstGeom>
          <a:noFill/>
          <a:ln w="3175">
            <a:noFill/>
          </a:ln>
        </p:spPr>
        <p:txBody>
          <a:bodyPr wrap="none" rtlCol="0">
            <a:spAutoFit/>
          </a:bodyPr>
          <a:lstStyle/>
          <a:p>
            <a:r>
              <a:rPr lang="en-US" sz="1600" dirty="0"/>
              <a:t>Retroflex</a:t>
            </a:r>
            <a:endParaRPr lang="en-US" sz="1600" dirty="0"/>
          </a:p>
        </p:txBody>
      </p:sp>
      <p:sp>
        <p:nvSpPr>
          <p:cNvPr id="152" name="TextBox 151"/>
          <p:cNvSpPr txBox="1"/>
          <p:nvPr/>
        </p:nvSpPr>
        <p:spPr>
          <a:xfrm>
            <a:off x="2388896" y="3354341"/>
            <a:ext cx="731290" cy="369332"/>
          </a:xfrm>
          <a:prstGeom prst="rect">
            <a:avLst/>
          </a:prstGeom>
          <a:noFill/>
        </p:spPr>
        <p:txBody>
          <a:bodyPr wrap="none" rtlCol="0">
            <a:spAutoFit/>
          </a:bodyPr>
          <a:lstStyle/>
          <a:p>
            <a:r>
              <a:rPr lang="en-US" dirty="0"/>
              <a:t>Labial</a:t>
            </a:r>
            <a:endParaRPr lang="en-US" dirty="0"/>
          </a:p>
        </p:txBody>
      </p:sp>
      <p:sp>
        <p:nvSpPr>
          <p:cNvPr id="153" name="Rectangle 152"/>
          <p:cNvSpPr/>
          <p:nvPr/>
        </p:nvSpPr>
        <p:spPr>
          <a:xfrm>
            <a:off x="2339392" y="2692988"/>
            <a:ext cx="800091" cy="369332"/>
          </a:xfrm>
          <a:prstGeom prst="rect">
            <a:avLst/>
          </a:prstGeom>
          <a:ln w="3175">
            <a:noFill/>
          </a:ln>
        </p:spPr>
        <p:txBody>
          <a:bodyPr wrap="none">
            <a:spAutoFit/>
          </a:bodyPr>
          <a:lstStyle/>
          <a:p>
            <a:r>
              <a:rPr lang="en-US" dirty="0"/>
              <a:t>Dental</a:t>
            </a:r>
            <a:endParaRPr lang="en-US" dirty="0"/>
          </a:p>
        </p:txBody>
      </p:sp>
      <p:sp>
        <p:nvSpPr>
          <p:cNvPr id="155" name="Rectangle: Rounded Corners 154"/>
          <p:cNvSpPr/>
          <p:nvPr/>
        </p:nvSpPr>
        <p:spPr>
          <a:xfrm>
            <a:off x="2362200" y="2737027"/>
            <a:ext cx="819845" cy="389656"/>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Rounded Corners 155"/>
          <p:cNvSpPr/>
          <p:nvPr/>
        </p:nvSpPr>
        <p:spPr>
          <a:xfrm>
            <a:off x="2373742" y="3346245"/>
            <a:ext cx="819845" cy="389656"/>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Rounded Corners 159"/>
          <p:cNvSpPr/>
          <p:nvPr/>
        </p:nvSpPr>
        <p:spPr>
          <a:xfrm>
            <a:off x="2286000" y="1110602"/>
            <a:ext cx="819845" cy="389656"/>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t>
            </a:r>
            <a:endParaRPr lang="en-US" dirty="0"/>
          </a:p>
        </p:txBody>
      </p:sp>
      <p:sp>
        <p:nvSpPr>
          <p:cNvPr id="161" name="Rectangle: Rounded Corners 160"/>
          <p:cNvSpPr/>
          <p:nvPr/>
        </p:nvSpPr>
        <p:spPr>
          <a:xfrm>
            <a:off x="2347185" y="1637328"/>
            <a:ext cx="819845" cy="389656"/>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Rounded Corners 161"/>
          <p:cNvSpPr/>
          <p:nvPr/>
        </p:nvSpPr>
        <p:spPr>
          <a:xfrm>
            <a:off x="2312696" y="2190750"/>
            <a:ext cx="819845" cy="389656"/>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p:cNvSpPr txBox="1"/>
          <p:nvPr/>
        </p:nvSpPr>
        <p:spPr>
          <a:xfrm>
            <a:off x="2226146" y="1110602"/>
            <a:ext cx="987602" cy="369332"/>
          </a:xfrm>
          <a:prstGeom prst="rect">
            <a:avLst/>
          </a:prstGeom>
          <a:noFill/>
          <a:ln>
            <a:noFill/>
          </a:ln>
        </p:spPr>
        <p:txBody>
          <a:bodyPr wrap="square" rtlCol="0">
            <a:spAutoFit/>
          </a:bodyPr>
          <a:lstStyle/>
          <a:p>
            <a:r>
              <a:rPr lang="en-US" dirty="0" err="1"/>
              <a:t>Guttaral</a:t>
            </a:r>
            <a:endParaRPr lang="en-US" dirty="0"/>
          </a:p>
        </p:txBody>
      </p:sp>
      <p:sp>
        <p:nvSpPr>
          <p:cNvPr id="164" name="Rectangle: Rounded Corners 163"/>
          <p:cNvSpPr/>
          <p:nvPr/>
        </p:nvSpPr>
        <p:spPr>
          <a:xfrm>
            <a:off x="5654934" y="2114550"/>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Rounded Corners 164"/>
          <p:cNvSpPr/>
          <p:nvPr/>
        </p:nvSpPr>
        <p:spPr>
          <a:xfrm>
            <a:off x="6837978" y="2724150"/>
            <a:ext cx="571500" cy="569310"/>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6781800" y="640054"/>
            <a:ext cx="671301" cy="276999"/>
          </a:xfrm>
          <a:prstGeom prst="rect">
            <a:avLst/>
          </a:prstGeom>
          <a:noFill/>
        </p:spPr>
        <p:txBody>
          <a:bodyPr wrap="square" rtlCol="0">
            <a:spAutoFit/>
          </a:bodyPr>
          <a:lstStyle/>
          <a:p>
            <a:r>
              <a:rPr lang="en-US" sz="1200" b="1" dirty="0"/>
              <a:t>Stress</a:t>
            </a:r>
            <a:endParaRPr lang="en-US" sz="1200" b="1" dirty="0"/>
          </a:p>
        </p:txBody>
      </p:sp>
      <p:sp>
        <p:nvSpPr>
          <p:cNvPr id="167" name="Rectangle: Rounded Corners 166"/>
          <p:cNvSpPr/>
          <p:nvPr/>
        </p:nvSpPr>
        <p:spPr>
          <a:xfrm>
            <a:off x="6795183" y="279076"/>
            <a:ext cx="1079064" cy="188556"/>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884696" y="209550"/>
            <a:ext cx="824265" cy="338554"/>
          </a:xfrm>
          <a:prstGeom prst="rect">
            <a:avLst/>
          </a:prstGeom>
          <a:noFill/>
        </p:spPr>
        <p:txBody>
          <a:bodyPr wrap="none" rtlCol="0">
            <a:spAutoFit/>
          </a:bodyPr>
          <a:lstStyle/>
          <a:p>
            <a:r>
              <a:rPr lang="en-US" sz="1600" b="1" dirty="0"/>
              <a:t>Sibilant</a:t>
            </a:r>
            <a:endParaRPr lang="en-US" sz="1600" b="1"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91" name="Line 3"/>
          <p:cNvSpPr>
            <a:spLocks noChangeShapeType="1"/>
          </p:cNvSpPr>
          <p:nvPr/>
        </p:nvSpPr>
        <p:spPr bwMode="auto">
          <a:xfrm>
            <a:off x="2819400" y="1085850"/>
            <a:ext cx="0" cy="2000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dirty="0">
              <a:solidFill>
                <a:prstClr val="black"/>
              </a:solidFill>
              <a:latin typeface="Arial" panose="020B0604020202020204" pitchFamily="34" charset="0"/>
              <a:cs typeface="Arial" panose="020B0604020202020204" pitchFamily="34" charset="0"/>
            </a:endParaRPr>
          </a:p>
        </p:txBody>
      </p:sp>
      <p:sp>
        <p:nvSpPr>
          <p:cNvPr id="101392" name="Line 4"/>
          <p:cNvSpPr>
            <a:spLocks noChangeShapeType="1"/>
          </p:cNvSpPr>
          <p:nvPr/>
        </p:nvSpPr>
        <p:spPr bwMode="auto">
          <a:xfrm>
            <a:off x="2819400" y="3086100"/>
            <a:ext cx="3733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dirty="0">
              <a:solidFill>
                <a:prstClr val="black"/>
              </a:solidFill>
              <a:latin typeface="Arial" panose="020B0604020202020204" pitchFamily="34" charset="0"/>
              <a:cs typeface="Arial" panose="020B0604020202020204" pitchFamily="34" charset="0"/>
            </a:endParaRPr>
          </a:p>
        </p:txBody>
      </p:sp>
      <p:sp>
        <p:nvSpPr>
          <p:cNvPr id="101406" name="Text Box 24"/>
          <p:cNvSpPr txBox="1">
            <a:spLocks noChangeArrowheads="1"/>
          </p:cNvSpPr>
          <p:nvPr/>
        </p:nvSpPr>
        <p:spPr bwMode="auto">
          <a:xfrm>
            <a:off x="1812945" y="402788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base" hangingPunct="1">
              <a:spcBef>
                <a:spcPct val="0"/>
              </a:spcBef>
              <a:spcAft>
                <a:spcPct val="0"/>
              </a:spcAft>
              <a:buFontTx/>
              <a:buNone/>
            </a:pPr>
            <a:endParaRPr lang="en-US" altLang="en-US" sz="1800">
              <a:solidFill>
                <a:prstClr val="black"/>
              </a:solidFill>
              <a:latin typeface="Arial" panose="020B0604020202020204" pitchFamily="34" charset="0"/>
              <a:cs typeface="Arial" panose="020B0604020202020204" pitchFamily="34" charset="0"/>
            </a:endParaRPr>
          </a:p>
        </p:txBody>
      </p:sp>
      <p:sp>
        <p:nvSpPr>
          <p:cNvPr id="101417" name="Title 1"/>
          <p:cNvSpPr txBox="1"/>
          <p:nvPr/>
        </p:nvSpPr>
        <p:spPr bwMode="auto">
          <a:xfrm>
            <a:off x="381000" y="205978"/>
            <a:ext cx="8610600" cy="879872"/>
          </a:xfrm>
          <a:prstGeom prst="rect">
            <a:avLst/>
          </a:prstGeom>
          <a:solidFill>
            <a:srgbClr val="FFC000"/>
          </a:solidFill>
          <a:ln w="38100">
            <a:solidFill>
              <a:srgbClr val="C00000"/>
            </a:solidFill>
            <a:miter lim="800000"/>
          </a:ln>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base" hangingPunct="1">
              <a:spcBef>
                <a:spcPct val="0"/>
              </a:spcBef>
              <a:spcAft>
                <a:spcPct val="0"/>
              </a:spcAft>
              <a:buFontTx/>
              <a:buNone/>
            </a:pPr>
            <a:r>
              <a:rPr lang="vi-VN" altLang="en-US" sz="3600" b="1" dirty="0">
                <a:solidFill>
                  <a:srgbClr val="002060"/>
                </a:solidFill>
                <a:cs typeface="Arial" panose="020B0604020202020204" pitchFamily="34" charset="0"/>
              </a:rPr>
              <a:t>Māyā  – Triguṇātmika</a:t>
            </a:r>
            <a:r>
              <a:rPr lang="en-US" altLang="en-US" sz="3600" b="1" dirty="0">
                <a:solidFill>
                  <a:srgbClr val="002060"/>
                </a:solidFill>
                <a:cs typeface="Arial" panose="020B0604020202020204" pitchFamily="34" charset="0"/>
              </a:rPr>
              <a:t> </a:t>
            </a:r>
            <a:r>
              <a:rPr lang="vi-VN" altLang="en-US" sz="3600" b="1" dirty="0">
                <a:solidFill>
                  <a:srgbClr val="002060"/>
                </a:solidFill>
                <a:cs typeface="Arial" panose="020B0604020202020204" pitchFamily="34" charset="0"/>
              </a:rPr>
              <a:t>and Its management </a:t>
            </a:r>
            <a:r>
              <a:rPr lang="en-US" altLang="en-US" sz="3600" b="1" dirty="0">
                <a:solidFill>
                  <a:srgbClr val="002060"/>
                </a:solidFill>
                <a:cs typeface="Arial" panose="020B0604020202020204" pitchFamily="34" charset="0"/>
              </a:rPr>
              <a:t> </a:t>
            </a:r>
            <a:r>
              <a:rPr lang="vi-VN" altLang="en-US" sz="3600" b="1" dirty="0">
                <a:solidFill>
                  <a:srgbClr val="002060"/>
                </a:solidFill>
                <a:cs typeface="Arial" panose="020B0604020202020204" pitchFamily="34" charset="0"/>
              </a:rPr>
              <a:t> </a:t>
            </a:r>
            <a:endParaRPr lang="vi-VN" altLang="en-US" sz="3600" b="1" dirty="0">
              <a:solidFill>
                <a:srgbClr val="002060"/>
              </a:solidFill>
              <a:cs typeface="Arial" panose="020B0604020202020204" pitchFamily="34" charset="0"/>
            </a:endParaRPr>
          </a:p>
        </p:txBody>
      </p:sp>
      <p:grpSp>
        <p:nvGrpSpPr>
          <p:cNvPr id="8" name="Group 7"/>
          <p:cNvGrpSpPr/>
          <p:nvPr/>
        </p:nvGrpSpPr>
        <p:grpSpPr>
          <a:xfrm>
            <a:off x="418904" y="1062038"/>
            <a:ext cx="8610600" cy="3776662"/>
            <a:chOff x="418904" y="1062038"/>
            <a:chExt cx="8610600" cy="3776662"/>
          </a:xfrm>
        </p:grpSpPr>
        <p:sp>
          <p:nvSpPr>
            <p:cNvPr id="5" name="Rectangle 4"/>
            <p:cNvSpPr/>
            <p:nvPr/>
          </p:nvSpPr>
          <p:spPr>
            <a:xfrm>
              <a:off x="418904" y="1123950"/>
              <a:ext cx="8610600" cy="3714750"/>
            </a:xfrm>
            <a:prstGeom prst="rect">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path path="circle">
                <a:fillToRect t="100000" r="100000"/>
              </a:path>
              <a:tileRect l="-100000" b="-100000"/>
            </a:gradFill>
            <a:ln>
              <a:solidFill>
                <a:srgbClr val="A43D3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7" name="Freeform 6"/>
            <p:cNvSpPr/>
            <p:nvPr/>
          </p:nvSpPr>
          <p:spPr>
            <a:xfrm>
              <a:off x="2961409" y="1340259"/>
              <a:ext cx="2161309" cy="1423723"/>
            </a:xfrm>
            <a:custGeom>
              <a:avLst/>
              <a:gdLst>
                <a:gd name="connsiteX0" fmla="*/ 2161309 w 2161309"/>
                <a:gd name="connsiteY0" fmla="*/ 1423723 h 1423723"/>
                <a:gd name="connsiteX1" fmla="*/ 2036618 w 2161309"/>
                <a:gd name="connsiteY1" fmla="*/ 1392550 h 1423723"/>
                <a:gd name="connsiteX2" fmla="*/ 2005446 w 2161309"/>
                <a:gd name="connsiteY2" fmla="*/ 1382159 h 1423723"/>
                <a:gd name="connsiteX3" fmla="*/ 1911927 w 2161309"/>
                <a:gd name="connsiteY3" fmla="*/ 1361377 h 1423723"/>
                <a:gd name="connsiteX4" fmla="*/ 1683327 w 2161309"/>
                <a:gd name="connsiteY4" fmla="*/ 1350986 h 1423723"/>
                <a:gd name="connsiteX5" fmla="*/ 1589809 w 2161309"/>
                <a:gd name="connsiteY5" fmla="*/ 1330205 h 1423723"/>
                <a:gd name="connsiteX6" fmla="*/ 1527464 w 2161309"/>
                <a:gd name="connsiteY6" fmla="*/ 1309423 h 1423723"/>
                <a:gd name="connsiteX7" fmla="*/ 1496291 w 2161309"/>
                <a:gd name="connsiteY7" fmla="*/ 1299032 h 1423723"/>
                <a:gd name="connsiteX8" fmla="*/ 1433946 w 2161309"/>
                <a:gd name="connsiteY8" fmla="*/ 1288641 h 1423723"/>
                <a:gd name="connsiteX9" fmla="*/ 1392382 w 2161309"/>
                <a:gd name="connsiteY9" fmla="*/ 1278250 h 1423723"/>
                <a:gd name="connsiteX10" fmla="*/ 1330036 w 2161309"/>
                <a:gd name="connsiteY10" fmla="*/ 1257468 h 1423723"/>
                <a:gd name="connsiteX11" fmla="*/ 1298864 w 2161309"/>
                <a:gd name="connsiteY11" fmla="*/ 1236686 h 1423723"/>
                <a:gd name="connsiteX12" fmla="*/ 1267691 w 2161309"/>
                <a:gd name="connsiteY12" fmla="*/ 1226296 h 1423723"/>
                <a:gd name="connsiteX13" fmla="*/ 1174173 w 2161309"/>
                <a:gd name="connsiteY13" fmla="*/ 1153559 h 1423723"/>
                <a:gd name="connsiteX14" fmla="*/ 1132609 w 2161309"/>
                <a:gd name="connsiteY14" fmla="*/ 1091214 h 1423723"/>
                <a:gd name="connsiteX15" fmla="*/ 1059873 w 2161309"/>
                <a:gd name="connsiteY15" fmla="*/ 1018477 h 1423723"/>
                <a:gd name="connsiteX16" fmla="*/ 1028700 w 2161309"/>
                <a:gd name="connsiteY16" fmla="*/ 987305 h 1423723"/>
                <a:gd name="connsiteX17" fmla="*/ 1007918 w 2161309"/>
                <a:gd name="connsiteY17" fmla="*/ 956132 h 1423723"/>
                <a:gd name="connsiteX18" fmla="*/ 935182 w 2161309"/>
                <a:gd name="connsiteY18" fmla="*/ 924959 h 1423723"/>
                <a:gd name="connsiteX19" fmla="*/ 883227 w 2161309"/>
                <a:gd name="connsiteY19" fmla="*/ 893786 h 1423723"/>
                <a:gd name="connsiteX20" fmla="*/ 852055 w 2161309"/>
                <a:gd name="connsiteY20" fmla="*/ 883396 h 1423723"/>
                <a:gd name="connsiteX21" fmla="*/ 727364 w 2161309"/>
                <a:gd name="connsiteY21" fmla="*/ 821050 h 1423723"/>
                <a:gd name="connsiteX22" fmla="*/ 675409 w 2161309"/>
                <a:gd name="connsiteY22" fmla="*/ 800268 h 1423723"/>
                <a:gd name="connsiteX23" fmla="*/ 509155 w 2161309"/>
                <a:gd name="connsiteY23" fmla="*/ 789877 h 1423723"/>
                <a:gd name="connsiteX24" fmla="*/ 394855 w 2161309"/>
                <a:gd name="connsiteY24" fmla="*/ 758705 h 1423723"/>
                <a:gd name="connsiteX25" fmla="*/ 353291 w 2161309"/>
                <a:gd name="connsiteY25" fmla="*/ 727532 h 1423723"/>
                <a:gd name="connsiteX26" fmla="*/ 311727 w 2161309"/>
                <a:gd name="connsiteY26" fmla="*/ 675577 h 1423723"/>
                <a:gd name="connsiteX27" fmla="*/ 290946 w 2161309"/>
                <a:gd name="connsiteY27" fmla="*/ 634014 h 1423723"/>
                <a:gd name="connsiteX28" fmla="*/ 280555 w 2161309"/>
                <a:gd name="connsiteY28" fmla="*/ 592450 h 1423723"/>
                <a:gd name="connsiteX29" fmla="*/ 228600 w 2161309"/>
                <a:gd name="connsiteY29" fmla="*/ 519714 h 1423723"/>
                <a:gd name="connsiteX30" fmla="*/ 218209 w 2161309"/>
                <a:gd name="connsiteY30" fmla="*/ 446977 h 1423723"/>
                <a:gd name="connsiteX31" fmla="*/ 197427 w 2161309"/>
                <a:gd name="connsiteY31" fmla="*/ 374241 h 1423723"/>
                <a:gd name="connsiteX32" fmla="*/ 187036 w 2161309"/>
                <a:gd name="connsiteY32" fmla="*/ 332677 h 1423723"/>
                <a:gd name="connsiteX33" fmla="*/ 166255 w 2161309"/>
                <a:gd name="connsiteY33" fmla="*/ 301505 h 1423723"/>
                <a:gd name="connsiteX34" fmla="*/ 155864 w 2161309"/>
                <a:gd name="connsiteY34" fmla="*/ 270332 h 1423723"/>
                <a:gd name="connsiteX35" fmla="*/ 103909 w 2161309"/>
                <a:gd name="connsiteY35" fmla="*/ 197596 h 1423723"/>
                <a:gd name="connsiteX36" fmla="*/ 62346 w 2161309"/>
                <a:gd name="connsiteY36" fmla="*/ 135250 h 1423723"/>
                <a:gd name="connsiteX37" fmla="*/ 41564 w 2161309"/>
                <a:gd name="connsiteY37" fmla="*/ 62514 h 1423723"/>
                <a:gd name="connsiteX38" fmla="*/ 0 w 2161309"/>
                <a:gd name="connsiteY38" fmla="*/ 168 h 142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61309" h="1423723">
                  <a:moveTo>
                    <a:pt x="2161309" y="1423723"/>
                  </a:moveTo>
                  <a:cubicBezTo>
                    <a:pt x="2066770" y="1385907"/>
                    <a:pt x="2153877" y="1416002"/>
                    <a:pt x="2036618" y="1392550"/>
                  </a:cubicBezTo>
                  <a:cubicBezTo>
                    <a:pt x="2025878" y="1390402"/>
                    <a:pt x="2015977" y="1385168"/>
                    <a:pt x="2005446" y="1382159"/>
                  </a:cubicBezTo>
                  <a:cubicBezTo>
                    <a:pt x="1988388" y="1377285"/>
                    <a:pt x="1926390" y="1362448"/>
                    <a:pt x="1911927" y="1361377"/>
                  </a:cubicBezTo>
                  <a:cubicBezTo>
                    <a:pt x="1835857" y="1355742"/>
                    <a:pt x="1759527" y="1354450"/>
                    <a:pt x="1683327" y="1350986"/>
                  </a:cubicBezTo>
                  <a:cubicBezTo>
                    <a:pt x="1594129" y="1321255"/>
                    <a:pt x="1736131" y="1366786"/>
                    <a:pt x="1589809" y="1330205"/>
                  </a:cubicBezTo>
                  <a:cubicBezTo>
                    <a:pt x="1568557" y="1324892"/>
                    <a:pt x="1548246" y="1316350"/>
                    <a:pt x="1527464" y="1309423"/>
                  </a:cubicBezTo>
                  <a:cubicBezTo>
                    <a:pt x="1517073" y="1305959"/>
                    <a:pt x="1507095" y="1300833"/>
                    <a:pt x="1496291" y="1299032"/>
                  </a:cubicBezTo>
                  <a:cubicBezTo>
                    <a:pt x="1475509" y="1295568"/>
                    <a:pt x="1454605" y="1292773"/>
                    <a:pt x="1433946" y="1288641"/>
                  </a:cubicBezTo>
                  <a:cubicBezTo>
                    <a:pt x="1419942" y="1285840"/>
                    <a:pt x="1406061" y="1282354"/>
                    <a:pt x="1392382" y="1278250"/>
                  </a:cubicBezTo>
                  <a:cubicBezTo>
                    <a:pt x="1371400" y="1271955"/>
                    <a:pt x="1330036" y="1257468"/>
                    <a:pt x="1330036" y="1257468"/>
                  </a:cubicBezTo>
                  <a:cubicBezTo>
                    <a:pt x="1319645" y="1250541"/>
                    <a:pt x="1310034" y="1242271"/>
                    <a:pt x="1298864" y="1236686"/>
                  </a:cubicBezTo>
                  <a:cubicBezTo>
                    <a:pt x="1289067" y="1231788"/>
                    <a:pt x="1277266" y="1231615"/>
                    <a:pt x="1267691" y="1226296"/>
                  </a:cubicBezTo>
                  <a:cubicBezTo>
                    <a:pt x="1236946" y="1209216"/>
                    <a:pt x="1197221" y="1183192"/>
                    <a:pt x="1174173" y="1153559"/>
                  </a:cubicBezTo>
                  <a:cubicBezTo>
                    <a:pt x="1158839" y="1133844"/>
                    <a:pt x="1150270" y="1108875"/>
                    <a:pt x="1132609" y="1091214"/>
                  </a:cubicBezTo>
                  <a:lnTo>
                    <a:pt x="1059873" y="1018477"/>
                  </a:lnTo>
                  <a:cubicBezTo>
                    <a:pt x="1049482" y="1008086"/>
                    <a:pt x="1036851" y="999532"/>
                    <a:pt x="1028700" y="987305"/>
                  </a:cubicBezTo>
                  <a:cubicBezTo>
                    <a:pt x="1021773" y="976914"/>
                    <a:pt x="1016749" y="964963"/>
                    <a:pt x="1007918" y="956132"/>
                  </a:cubicBezTo>
                  <a:cubicBezTo>
                    <a:pt x="983998" y="932212"/>
                    <a:pt x="966979" y="932908"/>
                    <a:pt x="935182" y="924959"/>
                  </a:cubicBezTo>
                  <a:cubicBezTo>
                    <a:pt x="917864" y="914568"/>
                    <a:pt x="901291" y="902818"/>
                    <a:pt x="883227" y="893786"/>
                  </a:cubicBezTo>
                  <a:cubicBezTo>
                    <a:pt x="873431" y="888888"/>
                    <a:pt x="861629" y="888715"/>
                    <a:pt x="852055" y="883396"/>
                  </a:cubicBezTo>
                  <a:cubicBezTo>
                    <a:pt x="671884" y="783302"/>
                    <a:pt x="900756" y="890407"/>
                    <a:pt x="727364" y="821050"/>
                  </a:cubicBezTo>
                  <a:cubicBezTo>
                    <a:pt x="710046" y="814123"/>
                    <a:pt x="693874" y="802906"/>
                    <a:pt x="675409" y="800268"/>
                  </a:cubicBezTo>
                  <a:cubicBezTo>
                    <a:pt x="620441" y="792415"/>
                    <a:pt x="564573" y="793341"/>
                    <a:pt x="509155" y="789877"/>
                  </a:cubicBezTo>
                  <a:cubicBezTo>
                    <a:pt x="430054" y="763511"/>
                    <a:pt x="468290" y="773392"/>
                    <a:pt x="394855" y="758705"/>
                  </a:cubicBezTo>
                  <a:cubicBezTo>
                    <a:pt x="381000" y="748314"/>
                    <a:pt x="364378" y="740836"/>
                    <a:pt x="353291" y="727532"/>
                  </a:cubicBezTo>
                  <a:cubicBezTo>
                    <a:pt x="290553" y="652246"/>
                    <a:pt x="407196" y="739223"/>
                    <a:pt x="311727" y="675577"/>
                  </a:cubicBezTo>
                  <a:cubicBezTo>
                    <a:pt x="304800" y="661723"/>
                    <a:pt x="296385" y="648517"/>
                    <a:pt x="290946" y="634014"/>
                  </a:cubicBezTo>
                  <a:cubicBezTo>
                    <a:pt x="285932" y="620642"/>
                    <a:pt x="286181" y="605576"/>
                    <a:pt x="280555" y="592450"/>
                  </a:cubicBezTo>
                  <a:cubicBezTo>
                    <a:pt x="275489" y="580630"/>
                    <a:pt x="232150" y="524448"/>
                    <a:pt x="228600" y="519714"/>
                  </a:cubicBezTo>
                  <a:cubicBezTo>
                    <a:pt x="225136" y="495468"/>
                    <a:pt x="222590" y="471074"/>
                    <a:pt x="218209" y="446977"/>
                  </a:cubicBezTo>
                  <a:cubicBezTo>
                    <a:pt x="210089" y="402315"/>
                    <a:pt x="208555" y="413189"/>
                    <a:pt x="197427" y="374241"/>
                  </a:cubicBezTo>
                  <a:cubicBezTo>
                    <a:pt x="193504" y="360509"/>
                    <a:pt x="192661" y="345803"/>
                    <a:pt x="187036" y="332677"/>
                  </a:cubicBezTo>
                  <a:cubicBezTo>
                    <a:pt x="182117" y="321199"/>
                    <a:pt x="171840" y="312675"/>
                    <a:pt x="166255" y="301505"/>
                  </a:cubicBezTo>
                  <a:cubicBezTo>
                    <a:pt x="161357" y="291708"/>
                    <a:pt x="160762" y="280129"/>
                    <a:pt x="155864" y="270332"/>
                  </a:cubicBezTo>
                  <a:cubicBezTo>
                    <a:pt x="147417" y="253437"/>
                    <a:pt x="112149" y="209367"/>
                    <a:pt x="103909" y="197596"/>
                  </a:cubicBezTo>
                  <a:cubicBezTo>
                    <a:pt x="89586" y="177134"/>
                    <a:pt x="70244" y="158945"/>
                    <a:pt x="62346" y="135250"/>
                  </a:cubicBezTo>
                  <a:cubicBezTo>
                    <a:pt x="27425" y="30486"/>
                    <a:pt x="80707" y="192988"/>
                    <a:pt x="41564" y="62514"/>
                  </a:cubicBezTo>
                  <a:cubicBezTo>
                    <a:pt x="20888" y="-6404"/>
                    <a:pt x="41962" y="168"/>
                    <a:pt x="0" y="168"/>
                  </a:cubicBezTo>
                </a:path>
              </a:pathLst>
            </a:custGeom>
            <a:noFill/>
            <a:ln w="38100">
              <a:solidFill>
                <a:srgbClr val="A43D3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01393" name="Line 5"/>
            <p:cNvSpPr>
              <a:spLocks noChangeShapeType="1"/>
            </p:cNvSpPr>
            <p:nvPr/>
          </p:nvSpPr>
          <p:spPr bwMode="auto">
            <a:xfrm>
              <a:off x="2819400" y="1085850"/>
              <a:ext cx="0" cy="2000250"/>
            </a:xfrm>
            <a:prstGeom prst="line">
              <a:avLst/>
            </a:prstGeom>
            <a:noFill/>
            <a:ln w="28575">
              <a:solidFill>
                <a:srgbClr val="FFFF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dirty="0">
                <a:solidFill>
                  <a:prstClr val="black"/>
                </a:solidFill>
                <a:latin typeface="Arial" panose="020B0604020202020204" pitchFamily="34" charset="0"/>
                <a:cs typeface="Arial" panose="020B0604020202020204" pitchFamily="34" charset="0"/>
              </a:endParaRPr>
            </a:p>
          </p:txBody>
        </p:sp>
        <p:sp>
          <p:nvSpPr>
            <p:cNvPr id="101394" name="Line 6"/>
            <p:cNvSpPr>
              <a:spLocks noChangeShapeType="1"/>
            </p:cNvSpPr>
            <p:nvPr/>
          </p:nvSpPr>
          <p:spPr bwMode="auto">
            <a:xfrm>
              <a:off x="2819400" y="3086100"/>
              <a:ext cx="3733800" cy="0"/>
            </a:xfrm>
            <a:prstGeom prst="line">
              <a:avLst/>
            </a:prstGeom>
            <a:noFill/>
            <a:ln w="28575">
              <a:solidFill>
                <a:srgbClr val="CC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dirty="0">
                <a:solidFill>
                  <a:prstClr val="black"/>
                </a:solidFill>
                <a:latin typeface="Arial" panose="020B0604020202020204" pitchFamily="34" charset="0"/>
                <a:cs typeface="Arial" panose="020B0604020202020204" pitchFamily="34" charset="0"/>
              </a:endParaRPr>
            </a:p>
          </p:txBody>
        </p:sp>
        <p:sp>
          <p:nvSpPr>
            <p:cNvPr id="101395" name="Line 7"/>
            <p:cNvSpPr>
              <a:spLocks noChangeShapeType="1"/>
            </p:cNvSpPr>
            <p:nvPr/>
          </p:nvSpPr>
          <p:spPr bwMode="auto">
            <a:xfrm flipH="1">
              <a:off x="1066800" y="3086100"/>
              <a:ext cx="1752600" cy="137160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dirty="0">
                <a:solidFill>
                  <a:prstClr val="black"/>
                </a:solidFill>
                <a:latin typeface="Arial" panose="020B0604020202020204" pitchFamily="34" charset="0"/>
                <a:cs typeface="Arial" panose="020B0604020202020204" pitchFamily="34" charset="0"/>
              </a:endParaRPr>
            </a:p>
          </p:txBody>
        </p:sp>
        <p:sp>
          <p:nvSpPr>
            <p:cNvPr id="101396" name="Text Box 8"/>
            <p:cNvSpPr txBox="1">
              <a:spLocks noChangeArrowheads="1"/>
            </p:cNvSpPr>
            <p:nvPr/>
          </p:nvSpPr>
          <p:spPr bwMode="auto">
            <a:xfrm rot="-5400000">
              <a:off x="1981200" y="1519238"/>
              <a:ext cx="1143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b" hangingPunct="1">
                <a:spcBef>
                  <a:spcPct val="0"/>
                </a:spcBef>
                <a:spcAft>
                  <a:spcPct val="0"/>
                </a:spcAft>
                <a:buFontTx/>
                <a:buNone/>
              </a:pPr>
              <a:r>
                <a:rPr lang="en-US" altLang="en-US" sz="1800" dirty="0">
                  <a:solidFill>
                    <a:prstClr val="black"/>
                  </a:solidFill>
                  <a:latin typeface="Arial" panose="020B0604020202020204" pitchFamily="34" charset="0"/>
                  <a:cs typeface="Arial" panose="020B0604020202020204" pitchFamily="34" charset="0"/>
                </a:rPr>
                <a:t>Sat</a:t>
              </a:r>
              <a:endParaRPr lang="en-US" altLang="en-US" sz="1800" dirty="0">
                <a:solidFill>
                  <a:prstClr val="black"/>
                </a:solidFill>
                <a:latin typeface="Arial" panose="020B0604020202020204" pitchFamily="34" charset="0"/>
                <a:cs typeface="Arial" panose="020B0604020202020204" pitchFamily="34" charset="0"/>
              </a:endParaRPr>
            </a:p>
            <a:p>
              <a:pPr eaLnBrk="1" fontAlgn="b" hangingPunct="1">
                <a:spcBef>
                  <a:spcPct val="0"/>
                </a:spcBef>
                <a:spcAft>
                  <a:spcPct val="0"/>
                </a:spcAft>
                <a:buFontTx/>
                <a:buNone/>
              </a:pPr>
              <a:r>
                <a:rPr lang="en-US" altLang="en-US" sz="1800" dirty="0" err="1">
                  <a:solidFill>
                    <a:prstClr val="black"/>
                  </a:solidFill>
                  <a:latin typeface="Arial" panose="020B0604020202020204" pitchFamily="34" charset="0"/>
                  <a:cs typeface="Arial" panose="020B0604020202020204" pitchFamily="34" charset="0"/>
                </a:rPr>
                <a:t>tva</a:t>
              </a:r>
              <a:endParaRPr lang="en-US" altLang="en-US" sz="1800" dirty="0">
                <a:solidFill>
                  <a:prstClr val="black"/>
                </a:solidFill>
                <a:latin typeface="Arial" panose="020B0604020202020204" pitchFamily="34" charset="0"/>
                <a:cs typeface="Arial" panose="020B0604020202020204" pitchFamily="34" charset="0"/>
              </a:endParaRPr>
            </a:p>
          </p:txBody>
        </p:sp>
        <p:sp>
          <p:nvSpPr>
            <p:cNvPr id="101397" name="Text Box 9"/>
            <p:cNvSpPr txBox="1">
              <a:spLocks noChangeArrowheads="1"/>
            </p:cNvSpPr>
            <p:nvPr/>
          </p:nvSpPr>
          <p:spPr bwMode="auto">
            <a:xfrm>
              <a:off x="6613536" y="2884885"/>
              <a:ext cx="7745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base" hangingPunct="1">
                <a:spcBef>
                  <a:spcPct val="0"/>
                </a:spcBef>
                <a:spcAft>
                  <a:spcPct val="0"/>
                </a:spcAft>
                <a:buFontTx/>
                <a:buNone/>
              </a:pPr>
              <a:r>
                <a:rPr lang="en-US" altLang="en-US" sz="1800">
                  <a:solidFill>
                    <a:prstClr val="black"/>
                  </a:solidFill>
                  <a:latin typeface="Arial" panose="020B0604020202020204" pitchFamily="34" charset="0"/>
                  <a:cs typeface="Arial" panose="020B0604020202020204" pitchFamily="34" charset="0"/>
                </a:rPr>
                <a:t>Rajas</a:t>
              </a:r>
              <a:endParaRPr lang="en-US" altLang="en-US" sz="1800">
                <a:solidFill>
                  <a:prstClr val="black"/>
                </a:solidFill>
                <a:latin typeface="Arial" panose="020B0604020202020204" pitchFamily="34" charset="0"/>
                <a:cs typeface="Arial" panose="020B0604020202020204" pitchFamily="34" charset="0"/>
              </a:endParaRPr>
            </a:p>
          </p:txBody>
        </p:sp>
        <p:sp>
          <p:nvSpPr>
            <p:cNvPr id="101398" name="Text Box 10"/>
            <p:cNvSpPr txBox="1">
              <a:spLocks noChangeArrowheads="1"/>
            </p:cNvSpPr>
            <p:nvPr/>
          </p:nvSpPr>
          <p:spPr bwMode="auto">
            <a:xfrm rot="19335249">
              <a:off x="589359" y="4032528"/>
              <a:ext cx="8644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fontAlgn="base" hangingPunct="1">
                <a:spcBef>
                  <a:spcPct val="0"/>
                </a:spcBef>
                <a:spcAft>
                  <a:spcPct val="0"/>
                </a:spcAft>
                <a:buFontTx/>
                <a:buNone/>
              </a:pPr>
              <a:r>
                <a:rPr lang="en-US" altLang="en-US" sz="1800" dirty="0">
                  <a:solidFill>
                    <a:prstClr val="black"/>
                  </a:solidFill>
                  <a:latin typeface="Arial" panose="020B0604020202020204" pitchFamily="34" charset="0"/>
                  <a:cs typeface="Arial" panose="020B0604020202020204" pitchFamily="34" charset="0"/>
                </a:rPr>
                <a:t>Tamas</a:t>
              </a:r>
              <a:endParaRPr lang="en-US" altLang="en-US" sz="1800" dirty="0">
                <a:solidFill>
                  <a:prstClr val="black"/>
                </a:solidFill>
                <a:latin typeface="Arial" panose="020B0604020202020204" pitchFamily="34" charset="0"/>
                <a:cs typeface="Arial" panose="020B0604020202020204" pitchFamily="34" charset="0"/>
              </a:endParaRPr>
            </a:p>
          </p:txBody>
        </p:sp>
        <p:sp>
          <p:nvSpPr>
            <p:cNvPr id="4" name="Freeform 3"/>
            <p:cNvSpPr/>
            <p:nvPr/>
          </p:nvSpPr>
          <p:spPr>
            <a:xfrm>
              <a:off x="2819401" y="2660073"/>
              <a:ext cx="3009900" cy="1557121"/>
            </a:xfrm>
            <a:custGeom>
              <a:avLst/>
              <a:gdLst>
                <a:gd name="connsiteX0" fmla="*/ 0 w 2566555"/>
                <a:gd name="connsiteY0" fmla="*/ 1226127 h 1226127"/>
                <a:gd name="connsiteX1" fmla="*/ 83128 w 2566555"/>
                <a:gd name="connsiteY1" fmla="*/ 1184563 h 1226127"/>
                <a:gd name="connsiteX2" fmla="*/ 114300 w 2566555"/>
                <a:gd name="connsiteY2" fmla="*/ 1163782 h 1226127"/>
                <a:gd name="connsiteX3" fmla="*/ 155864 w 2566555"/>
                <a:gd name="connsiteY3" fmla="*/ 1153391 h 1226127"/>
                <a:gd name="connsiteX4" fmla="*/ 218210 w 2566555"/>
                <a:gd name="connsiteY4" fmla="*/ 1122218 h 1226127"/>
                <a:gd name="connsiteX5" fmla="*/ 249382 w 2566555"/>
                <a:gd name="connsiteY5" fmla="*/ 1101436 h 1226127"/>
                <a:gd name="connsiteX6" fmla="*/ 426028 w 2566555"/>
                <a:gd name="connsiteY6" fmla="*/ 1091045 h 1226127"/>
                <a:gd name="connsiteX7" fmla="*/ 509155 w 2566555"/>
                <a:gd name="connsiteY7" fmla="*/ 1070263 h 1226127"/>
                <a:gd name="connsiteX8" fmla="*/ 540328 w 2566555"/>
                <a:gd name="connsiteY8" fmla="*/ 1059872 h 1226127"/>
                <a:gd name="connsiteX9" fmla="*/ 592282 w 2566555"/>
                <a:gd name="connsiteY9" fmla="*/ 1049482 h 1226127"/>
                <a:gd name="connsiteX10" fmla="*/ 633846 w 2566555"/>
                <a:gd name="connsiteY10" fmla="*/ 1039091 h 1226127"/>
                <a:gd name="connsiteX11" fmla="*/ 789710 w 2566555"/>
                <a:gd name="connsiteY11" fmla="*/ 1007918 h 1226127"/>
                <a:gd name="connsiteX12" fmla="*/ 831273 w 2566555"/>
                <a:gd name="connsiteY12" fmla="*/ 945572 h 1226127"/>
                <a:gd name="connsiteX13" fmla="*/ 893619 w 2566555"/>
                <a:gd name="connsiteY13" fmla="*/ 883227 h 1226127"/>
                <a:gd name="connsiteX14" fmla="*/ 924791 w 2566555"/>
                <a:gd name="connsiteY14" fmla="*/ 852054 h 1226127"/>
                <a:gd name="connsiteX15" fmla="*/ 955964 w 2566555"/>
                <a:gd name="connsiteY15" fmla="*/ 831272 h 1226127"/>
                <a:gd name="connsiteX16" fmla="*/ 1465119 w 2566555"/>
                <a:gd name="connsiteY16" fmla="*/ 800100 h 1226127"/>
                <a:gd name="connsiteX17" fmla="*/ 1485900 w 2566555"/>
                <a:gd name="connsiteY17" fmla="*/ 768927 h 1226127"/>
                <a:gd name="connsiteX18" fmla="*/ 1506682 w 2566555"/>
                <a:gd name="connsiteY18" fmla="*/ 727363 h 1226127"/>
                <a:gd name="connsiteX19" fmla="*/ 1620982 w 2566555"/>
                <a:gd name="connsiteY19" fmla="*/ 675409 h 1226127"/>
                <a:gd name="connsiteX20" fmla="*/ 1652155 w 2566555"/>
                <a:gd name="connsiteY20" fmla="*/ 665018 h 1226127"/>
                <a:gd name="connsiteX21" fmla="*/ 1766455 w 2566555"/>
                <a:gd name="connsiteY21" fmla="*/ 675409 h 1226127"/>
                <a:gd name="connsiteX22" fmla="*/ 1808019 w 2566555"/>
                <a:gd name="connsiteY22" fmla="*/ 685800 h 1226127"/>
                <a:gd name="connsiteX23" fmla="*/ 1859973 w 2566555"/>
                <a:gd name="connsiteY23" fmla="*/ 696191 h 1226127"/>
                <a:gd name="connsiteX24" fmla="*/ 1963882 w 2566555"/>
                <a:gd name="connsiteY24" fmla="*/ 737754 h 1226127"/>
                <a:gd name="connsiteX25" fmla="*/ 1984664 w 2566555"/>
                <a:gd name="connsiteY25" fmla="*/ 768927 h 1226127"/>
                <a:gd name="connsiteX26" fmla="*/ 2026228 w 2566555"/>
                <a:gd name="connsiteY26" fmla="*/ 789709 h 1226127"/>
                <a:gd name="connsiteX27" fmla="*/ 2057400 w 2566555"/>
                <a:gd name="connsiteY27" fmla="*/ 810491 h 1226127"/>
                <a:gd name="connsiteX28" fmla="*/ 2130137 w 2566555"/>
                <a:gd name="connsiteY28" fmla="*/ 800100 h 1226127"/>
                <a:gd name="connsiteX29" fmla="*/ 2265219 w 2566555"/>
                <a:gd name="connsiteY29" fmla="*/ 768927 h 1226127"/>
                <a:gd name="connsiteX30" fmla="*/ 2317173 w 2566555"/>
                <a:gd name="connsiteY30" fmla="*/ 685800 h 1226127"/>
                <a:gd name="connsiteX31" fmla="*/ 2369128 w 2566555"/>
                <a:gd name="connsiteY31" fmla="*/ 633845 h 1226127"/>
                <a:gd name="connsiteX32" fmla="*/ 2389910 w 2566555"/>
                <a:gd name="connsiteY32" fmla="*/ 602672 h 1226127"/>
                <a:gd name="connsiteX33" fmla="*/ 2400300 w 2566555"/>
                <a:gd name="connsiteY33" fmla="*/ 426027 h 1226127"/>
                <a:gd name="connsiteX34" fmla="*/ 2462646 w 2566555"/>
                <a:gd name="connsiteY34" fmla="*/ 405245 h 1226127"/>
                <a:gd name="connsiteX35" fmla="*/ 2556164 w 2566555"/>
                <a:gd name="connsiteY35" fmla="*/ 332509 h 1226127"/>
                <a:gd name="connsiteX36" fmla="*/ 2566555 w 2566555"/>
                <a:gd name="connsiteY36" fmla="*/ 301336 h 1226127"/>
                <a:gd name="connsiteX37" fmla="*/ 2556164 w 2566555"/>
                <a:gd name="connsiteY37" fmla="*/ 238991 h 1226127"/>
                <a:gd name="connsiteX38" fmla="*/ 2545773 w 2566555"/>
                <a:gd name="connsiteY38" fmla="*/ 207818 h 1226127"/>
                <a:gd name="connsiteX39" fmla="*/ 2421082 w 2566555"/>
                <a:gd name="connsiteY39" fmla="*/ 145472 h 1226127"/>
                <a:gd name="connsiteX40" fmla="*/ 2286000 w 2566555"/>
                <a:gd name="connsiteY40" fmla="*/ 135082 h 1226127"/>
                <a:gd name="connsiteX41" fmla="*/ 2192482 w 2566555"/>
                <a:gd name="connsiteY41" fmla="*/ 83127 h 1226127"/>
                <a:gd name="connsiteX42" fmla="*/ 2067791 w 2566555"/>
                <a:gd name="connsiteY42" fmla="*/ 72736 h 1226127"/>
                <a:gd name="connsiteX43" fmla="*/ 1984664 w 2566555"/>
                <a:gd name="connsiteY43" fmla="*/ 31172 h 1226127"/>
                <a:gd name="connsiteX44" fmla="*/ 1911928 w 2566555"/>
                <a:gd name="connsiteY44" fmla="*/ 0 h 122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566555" h="1226127">
                  <a:moveTo>
                    <a:pt x="0" y="1226127"/>
                  </a:moveTo>
                  <a:cubicBezTo>
                    <a:pt x="27709" y="1212272"/>
                    <a:pt x="55931" y="1199398"/>
                    <a:pt x="83128" y="1184563"/>
                  </a:cubicBezTo>
                  <a:cubicBezTo>
                    <a:pt x="94091" y="1178583"/>
                    <a:pt x="102822" y="1168701"/>
                    <a:pt x="114300" y="1163782"/>
                  </a:cubicBezTo>
                  <a:cubicBezTo>
                    <a:pt x="127426" y="1158157"/>
                    <a:pt x="142009" y="1156855"/>
                    <a:pt x="155864" y="1153391"/>
                  </a:cubicBezTo>
                  <a:cubicBezTo>
                    <a:pt x="245206" y="1093830"/>
                    <a:pt x="132165" y="1165241"/>
                    <a:pt x="218210" y="1122218"/>
                  </a:cubicBezTo>
                  <a:cubicBezTo>
                    <a:pt x="229380" y="1116633"/>
                    <a:pt x="237032" y="1103289"/>
                    <a:pt x="249382" y="1101436"/>
                  </a:cubicBezTo>
                  <a:cubicBezTo>
                    <a:pt x="307713" y="1092686"/>
                    <a:pt x="367146" y="1094509"/>
                    <a:pt x="426028" y="1091045"/>
                  </a:cubicBezTo>
                  <a:cubicBezTo>
                    <a:pt x="453737" y="1084118"/>
                    <a:pt x="482059" y="1079295"/>
                    <a:pt x="509155" y="1070263"/>
                  </a:cubicBezTo>
                  <a:cubicBezTo>
                    <a:pt x="519546" y="1066799"/>
                    <a:pt x="529702" y="1062528"/>
                    <a:pt x="540328" y="1059872"/>
                  </a:cubicBezTo>
                  <a:cubicBezTo>
                    <a:pt x="557462" y="1055589"/>
                    <a:pt x="575042" y="1053313"/>
                    <a:pt x="592282" y="1049482"/>
                  </a:cubicBezTo>
                  <a:cubicBezTo>
                    <a:pt x="606223" y="1046384"/>
                    <a:pt x="619810" y="1041723"/>
                    <a:pt x="633846" y="1039091"/>
                  </a:cubicBezTo>
                  <a:cubicBezTo>
                    <a:pt x="788697" y="1010056"/>
                    <a:pt x="713531" y="1033311"/>
                    <a:pt x="789710" y="1007918"/>
                  </a:cubicBezTo>
                  <a:cubicBezTo>
                    <a:pt x="803564" y="987136"/>
                    <a:pt x="813612" y="963233"/>
                    <a:pt x="831273" y="945572"/>
                  </a:cubicBezTo>
                  <a:lnTo>
                    <a:pt x="893619" y="883227"/>
                  </a:lnTo>
                  <a:cubicBezTo>
                    <a:pt x="904010" y="872836"/>
                    <a:pt x="912564" y="860205"/>
                    <a:pt x="924791" y="852054"/>
                  </a:cubicBezTo>
                  <a:cubicBezTo>
                    <a:pt x="935182" y="845127"/>
                    <a:pt x="944552" y="836344"/>
                    <a:pt x="955964" y="831272"/>
                  </a:cubicBezTo>
                  <a:cubicBezTo>
                    <a:pt x="1105907" y="764632"/>
                    <a:pt x="1361846" y="802502"/>
                    <a:pt x="1465119" y="800100"/>
                  </a:cubicBezTo>
                  <a:cubicBezTo>
                    <a:pt x="1472046" y="789709"/>
                    <a:pt x="1479704" y="779770"/>
                    <a:pt x="1485900" y="768927"/>
                  </a:cubicBezTo>
                  <a:cubicBezTo>
                    <a:pt x="1493585" y="755478"/>
                    <a:pt x="1495729" y="738316"/>
                    <a:pt x="1506682" y="727363"/>
                  </a:cubicBezTo>
                  <a:cubicBezTo>
                    <a:pt x="1556689" y="677357"/>
                    <a:pt x="1563652" y="689742"/>
                    <a:pt x="1620982" y="675409"/>
                  </a:cubicBezTo>
                  <a:cubicBezTo>
                    <a:pt x="1631608" y="672752"/>
                    <a:pt x="1641764" y="668482"/>
                    <a:pt x="1652155" y="665018"/>
                  </a:cubicBezTo>
                  <a:cubicBezTo>
                    <a:pt x="1690255" y="668482"/>
                    <a:pt x="1728533" y="670353"/>
                    <a:pt x="1766455" y="675409"/>
                  </a:cubicBezTo>
                  <a:cubicBezTo>
                    <a:pt x="1780611" y="677296"/>
                    <a:pt x="1794078" y="682702"/>
                    <a:pt x="1808019" y="685800"/>
                  </a:cubicBezTo>
                  <a:cubicBezTo>
                    <a:pt x="1825259" y="689631"/>
                    <a:pt x="1842934" y="691544"/>
                    <a:pt x="1859973" y="696191"/>
                  </a:cubicBezTo>
                  <a:cubicBezTo>
                    <a:pt x="1916475" y="711600"/>
                    <a:pt x="1917249" y="714437"/>
                    <a:pt x="1963882" y="737754"/>
                  </a:cubicBezTo>
                  <a:cubicBezTo>
                    <a:pt x="1970809" y="748145"/>
                    <a:pt x="1975070" y="760932"/>
                    <a:pt x="1984664" y="768927"/>
                  </a:cubicBezTo>
                  <a:cubicBezTo>
                    <a:pt x="1996564" y="778843"/>
                    <a:pt x="2012779" y="782024"/>
                    <a:pt x="2026228" y="789709"/>
                  </a:cubicBezTo>
                  <a:cubicBezTo>
                    <a:pt x="2037071" y="795905"/>
                    <a:pt x="2047009" y="803564"/>
                    <a:pt x="2057400" y="810491"/>
                  </a:cubicBezTo>
                  <a:cubicBezTo>
                    <a:pt x="2081646" y="807027"/>
                    <a:pt x="2106272" y="805607"/>
                    <a:pt x="2130137" y="800100"/>
                  </a:cubicBezTo>
                  <a:cubicBezTo>
                    <a:pt x="2315562" y="757309"/>
                    <a:pt x="2059165" y="798363"/>
                    <a:pt x="2265219" y="768927"/>
                  </a:cubicBezTo>
                  <a:cubicBezTo>
                    <a:pt x="2339995" y="719075"/>
                    <a:pt x="2247926" y="789670"/>
                    <a:pt x="2317173" y="685800"/>
                  </a:cubicBezTo>
                  <a:cubicBezTo>
                    <a:pt x="2344882" y="644236"/>
                    <a:pt x="2327564" y="661554"/>
                    <a:pt x="2369128" y="633845"/>
                  </a:cubicBezTo>
                  <a:cubicBezTo>
                    <a:pt x="2376055" y="623454"/>
                    <a:pt x="2388058" y="615022"/>
                    <a:pt x="2389910" y="602672"/>
                  </a:cubicBezTo>
                  <a:cubicBezTo>
                    <a:pt x="2398659" y="544341"/>
                    <a:pt x="2379909" y="481374"/>
                    <a:pt x="2400300" y="426027"/>
                  </a:cubicBezTo>
                  <a:cubicBezTo>
                    <a:pt x="2407873" y="405472"/>
                    <a:pt x="2444419" y="417396"/>
                    <a:pt x="2462646" y="405245"/>
                  </a:cubicBezTo>
                  <a:cubicBezTo>
                    <a:pt x="2537218" y="355531"/>
                    <a:pt x="2507330" y="381343"/>
                    <a:pt x="2556164" y="332509"/>
                  </a:cubicBezTo>
                  <a:cubicBezTo>
                    <a:pt x="2559628" y="322118"/>
                    <a:pt x="2566555" y="312289"/>
                    <a:pt x="2566555" y="301336"/>
                  </a:cubicBezTo>
                  <a:cubicBezTo>
                    <a:pt x="2566555" y="280268"/>
                    <a:pt x="2560734" y="259558"/>
                    <a:pt x="2556164" y="238991"/>
                  </a:cubicBezTo>
                  <a:cubicBezTo>
                    <a:pt x="2553788" y="228299"/>
                    <a:pt x="2553518" y="215563"/>
                    <a:pt x="2545773" y="207818"/>
                  </a:cubicBezTo>
                  <a:cubicBezTo>
                    <a:pt x="2521546" y="183591"/>
                    <a:pt x="2457704" y="148289"/>
                    <a:pt x="2421082" y="145472"/>
                  </a:cubicBezTo>
                  <a:lnTo>
                    <a:pt x="2286000" y="135082"/>
                  </a:lnTo>
                  <a:cubicBezTo>
                    <a:pt x="2261459" y="118721"/>
                    <a:pt x="2226775" y="87699"/>
                    <a:pt x="2192482" y="83127"/>
                  </a:cubicBezTo>
                  <a:cubicBezTo>
                    <a:pt x="2151140" y="77615"/>
                    <a:pt x="2109355" y="76200"/>
                    <a:pt x="2067791" y="72736"/>
                  </a:cubicBezTo>
                  <a:cubicBezTo>
                    <a:pt x="1913968" y="41971"/>
                    <a:pt x="2101097" y="89388"/>
                    <a:pt x="1984664" y="31172"/>
                  </a:cubicBezTo>
                  <a:cubicBezTo>
                    <a:pt x="1886166" y="-18076"/>
                    <a:pt x="1965688" y="53760"/>
                    <a:pt x="1911928" y="0"/>
                  </a:cubicBezTo>
                </a:path>
              </a:pathLst>
            </a:custGeom>
            <a:noFill/>
            <a:ln w="38100">
              <a:solidFill>
                <a:srgbClr val="A43D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3737798" y="3418609"/>
              <a:ext cx="1520002" cy="550960"/>
            </a:xfrm>
            <a:custGeom>
              <a:avLst/>
              <a:gdLst>
                <a:gd name="connsiteX0" fmla="*/ 561109 w 1520002"/>
                <a:gd name="connsiteY0" fmla="*/ 280555 h 550960"/>
                <a:gd name="connsiteX1" fmla="*/ 644236 w 1520002"/>
                <a:gd name="connsiteY1" fmla="*/ 280555 h 550960"/>
                <a:gd name="connsiteX2" fmla="*/ 654627 w 1520002"/>
                <a:gd name="connsiteY2" fmla="*/ 311727 h 550960"/>
                <a:gd name="connsiteX3" fmla="*/ 581890 w 1520002"/>
                <a:gd name="connsiteY3" fmla="*/ 332509 h 550960"/>
                <a:gd name="connsiteX4" fmla="*/ 592281 w 1520002"/>
                <a:gd name="connsiteY4" fmla="*/ 218209 h 550960"/>
                <a:gd name="connsiteX5" fmla="*/ 706581 w 1520002"/>
                <a:gd name="connsiteY5" fmla="*/ 228600 h 550960"/>
                <a:gd name="connsiteX6" fmla="*/ 716972 w 1520002"/>
                <a:gd name="connsiteY6" fmla="*/ 270164 h 550960"/>
                <a:gd name="connsiteX7" fmla="*/ 706581 w 1520002"/>
                <a:gd name="connsiteY7" fmla="*/ 363682 h 550960"/>
                <a:gd name="connsiteX8" fmla="*/ 675409 w 1520002"/>
                <a:gd name="connsiteY8" fmla="*/ 353291 h 550960"/>
                <a:gd name="connsiteX9" fmla="*/ 665018 w 1520002"/>
                <a:gd name="connsiteY9" fmla="*/ 259773 h 550960"/>
                <a:gd name="connsiteX10" fmla="*/ 685800 w 1520002"/>
                <a:gd name="connsiteY10" fmla="*/ 228600 h 550960"/>
                <a:gd name="connsiteX11" fmla="*/ 748145 w 1520002"/>
                <a:gd name="connsiteY11" fmla="*/ 197427 h 550960"/>
                <a:gd name="connsiteX12" fmla="*/ 779318 w 1520002"/>
                <a:gd name="connsiteY12" fmla="*/ 207818 h 550960"/>
                <a:gd name="connsiteX13" fmla="*/ 737754 w 1520002"/>
                <a:gd name="connsiteY13" fmla="*/ 270164 h 550960"/>
                <a:gd name="connsiteX14" fmla="*/ 685800 w 1520002"/>
                <a:gd name="connsiteY14" fmla="*/ 249382 h 550960"/>
                <a:gd name="connsiteX15" fmla="*/ 675409 w 1520002"/>
                <a:gd name="connsiteY15" fmla="*/ 93518 h 550960"/>
                <a:gd name="connsiteX16" fmla="*/ 820881 w 1520002"/>
                <a:gd name="connsiteY16" fmla="*/ 103909 h 550960"/>
                <a:gd name="connsiteX17" fmla="*/ 831272 w 1520002"/>
                <a:gd name="connsiteY17" fmla="*/ 135082 h 550960"/>
                <a:gd name="connsiteX18" fmla="*/ 820881 w 1520002"/>
                <a:gd name="connsiteY18" fmla="*/ 228600 h 550960"/>
                <a:gd name="connsiteX19" fmla="*/ 716972 w 1520002"/>
                <a:gd name="connsiteY19" fmla="*/ 218209 h 550960"/>
                <a:gd name="connsiteX20" fmla="*/ 727363 w 1520002"/>
                <a:gd name="connsiteY20" fmla="*/ 155864 h 550960"/>
                <a:gd name="connsiteX21" fmla="*/ 779318 w 1520002"/>
                <a:gd name="connsiteY21" fmla="*/ 135082 h 550960"/>
                <a:gd name="connsiteX22" fmla="*/ 841663 w 1520002"/>
                <a:gd name="connsiteY22" fmla="*/ 103909 h 550960"/>
                <a:gd name="connsiteX23" fmla="*/ 966354 w 1520002"/>
                <a:gd name="connsiteY23" fmla="*/ 114300 h 550960"/>
                <a:gd name="connsiteX24" fmla="*/ 976745 w 1520002"/>
                <a:gd name="connsiteY24" fmla="*/ 145473 h 550960"/>
                <a:gd name="connsiteX25" fmla="*/ 966354 w 1520002"/>
                <a:gd name="connsiteY25" fmla="*/ 228600 h 550960"/>
                <a:gd name="connsiteX26" fmla="*/ 852054 w 1520002"/>
                <a:gd name="connsiteY26" fmla="*/ 218209 h 550960"/>
                <a:gd name="connsiteX27" fmla="*/ 841663 w 1520002"/>
                <a:gd name="connsiteY27" fmla="*/ 187036 h 550960"/>
                <a:gd name="connsiteX28" fmla="*/ 852054 w 1520002"/>
                <a:gd name="connsiteY28" fmla="*/ 93518 h 550960"/>
                <a:gd name="connsiteX29" fmla="*/ 893618 w 1520002"/>
                <a:gd name="connsiteY29" fmla="*/ 83127 h 550960"/>
                <a:gd name="connsiteX30" fmla="*/ 966354 w 1520002"/>
                <a:gd name="connsiteY30" fmla="*/ 51955 h 550960"/>
                <a:gd name="connsiteX31" fmla="*/ 1028700 w 1520002"/>
                <a:gd name="connsiteY31" fmla="*/ 20782 h 550960"/>
                <a:gd name="connsiteX32" fmla="*/ 1153390 w 1520002"/>
                <a:gd name="connsiteY32" fmla="*/ 62346 h 550960"/>
                <a:gd name="connsiteX33" fmla="*/ 1184563 w 1520002"/>
                <a:gd name="connsiteY33" fmla="*/ 83127 h 550960"/>
                <a:gd name="connsiteX34" fmla="*/ 1205345 w 1520002"/>
                <a:gd name="connsiteY34" fmla="*/ 114300 h 550960"/>
                <a:gd name="connsiteX35" fmla="*/ 1111827 w 1520002"/>
                <a:gd name="connsiteY35" fmla="*/ 135082 h 550960"/>
                <a:gd name="connsiteX36" fmla="*/ 1080654 w 1520002"/>
                <a:gd name="connsiteY36" fmla="*/ 62346 h 550960"/>
                <a:gd name="connsiteX37" fmla="*/ 1111827 w 1520002"/>
                <a:gd name="connsiteY37" fmla="*/ 31173 h 550960"/>
                <a:gd name="connsiteX38" fmla="*/ 1278081 w 1520002"/>
                <a:gd name="connsiteY38" fmla="*/ 0 h 550960"/>
                <a:gd name="connsiteX39" fmla="*/ 1444336 w 1520002"/>
                <a:gd name="connsiteY39" fmla="*/ 10391 h 550960"/>
                <a:gd name="connsiteX40" fmla="*/ 1517072 w 1520002"/>
                <a:gd name="connsiteY40" fmla="*/ 20782 h 550960"/>
                <a:gd name="connsiteX41" fmla="*/ 1506681 w 1520002"/>
                <a:gd name="connsiteY41" fmla="*/ 51955 h 550960"/>
                <a:gd name="connsiteX42" fmla="*/ 1454727 w 1520002"/>
                <a:gd name="connsiteY42" fmla="*/ 93518 h 550960"/>
                <a:gd name="connsiteX43" fmla="*/ 1392381 w 1520002"/>
                <a:gd name="connsiteY43" fmla="*/ 103909 h 550960"/>
                <a:gd name="connsiteX44" fmla="*/ 1350818 w 1520002"/>
                <a:gd name="connsiteY44" fmla="*/ 114300 h 550960"/>
                <a:gd name="connsiteX45" fmla="*/ 1184563 w 1520002"/>
                <a:gd name="connsiteY45" fmla="*/ 135082 h 550960"/>
                <a:gd name="connsiteX46" fmla="*/ 1070263 w 1520002"/>
                <a:gd name="connsiteY46" fmla="*/ 124691 h 550960"/>
                <a:gd name="connsiteX47" fmla="*/ 1080654 w 1520002"/>
                <a:gd name="connsiteY47" fmla="*/ 62346 h 550960"/>
                <a:gd name="connsiteX48" fmla="*/ 1163781 w 1520002"/>
                <a:gd name="connsiteY48" fmla="*/ 31173 h 550960"/>
                <a:gd name="connsiteX49" fmla="*/ 1215736 w 1520002"/>
                <a:gd name="connsiteY49" fmla="*/ 51955 h 550960"/>
                <a:gd name="connsiteX50" fmla="*/ 1194954 w 1520002"/>
                <a:gd name="connsiteY50" fmla="*/ 93518 h 550960"/>
                <a:gd name="connsiteX51" fmla="*/ 1111827 w 1520002"/>
                <a:gd name="connsiteY51" fmla="*/ 135082 h 550960"/>
                <a:gd name="connsiteX52" fmla="*/ 1101436 w 1520002"/>
                <a:gd name="connsiteY52" fmla="*/ 93518 h 550960"/>
                <a:gd name="connsiteX53" fmla="*/ 1194954 w 1520002"/>
                <a:gd name="connsiteY53" fmla="*/ 51955 h 550960"/>
                <a:gd name="connsiteX54" fmla="*/ 1257300 w 1520002"/>
                <a:gd name="connsiteY54" fmla="*/ 31173 h 550960"/>
                <a:gd name="connsiteX55" fmla="*/ 1267690 w 1520002"/>
                <a:gd name="connsiteY55" fmla="*/ 145473 h 550960"/>
                <a:gd name="connsiteX56" fmla="*/ 1236518 w 1520002"/>
                <a:gd name="connsiteY56" fmla="*/ 155864 h 550960"/>
                <a:gd name="connsiteX57" fmla="*/ 1267690 w 1520002"/>
                <a:gd name="connsiteY57" fmla="*/ 114300 h 550960"/>
                <a:gd name="connsiteX58" fmla="*/ 1298863 w 1520002"/>
                <a:gd name="connsiteY58" fmla="*/ 93518 h 550960"/>
                <a:gd name="connsiteX59" fmla="*/ 1392381 w 1520002"/>
                <a:gd name="connsiteY59" fmla="*/ 62346 h 550960"/>
                <a:gd name="connsiteX60" fmla="*/ 1454727 w 1520002"/>
                <a:gd name="connsiteY60" fmla="*/ 72736 h 550960"/>
                <a:gd name="connsiteX61" fmla="*/ 1433945 w 1520002"/>
                <a:gd name="connsiteY61" fmla="*/ 114300 h 550960"/>
                <a:gd name="connsiteX62" fmla="*/ 1371600 w 1520002"/>
                <a:gd name="connsiteY62" fmla="*/ 155864 h 550960"/>
                <a:gd name="connsiteX63" fmla="*/ 1319645 w 1520002"/>
                <a:gd name="connsiteY63" fmla="*/ 145473 h 550960"/>
                <a:gd name="connsiteX64" fmla="*/ 1330036 w 1520002"/>
                <a:gd name="connsiteY64" fmla="*/ 83127 h 550960"/>
                <a:gd name="connsiteX65" fmla="*/ 1361209 w 1520002"/>
                <a:gd name="connsiteY65" fmla="*/ 72736 h 550960"/>
                <a:gd name="connsiteX66" fmla="*/ 1330036 w 1520002"/>
                <a:gd name="connsiteY66" fmla="*/ 93518 h 550960"/>
                <a:gd name="connsiteX67" fmla="*/ 1278081 w 1520002"/>
                <a:gd name="connsiteY67" fmla="*/ 145473 h 550960"/>
                <a:gd name="connsiteX68" fmla="*/ 1194954 w 1520002"/>
                <a:gd name="connsiteY68" fmla="*/ 187036 h 550960"/>
                <a:gd name="connsiteX69" fmla="*/ 1163781 w 1520002"/>
                <a:gd name="connsiteY69" fmla="*/ 207818 h 550960"/>
                <a:gd name="connsiteX70" fmla="*/ 1039090 w 1520002"/>
                <a:gd name="connsiteY70" fmla="*/ 187036 h 550960"/>
                <a:gd name="connsiteX71" fmla="*/ 1007918 w 1520002"/>
                <a:gd name="connsiteY71" fmla="*/ 166255 h 550960"/>
                <a:gd name="connsiteX72" fmla="*/ 1018309 w 1520002"/>
                <a:gd name="connsiteY72" fmla="*/ 51955 h 550960"/>
                <a:gd name="connsiteX73" fmla="*/ 1039090 w 1520002"/>
                <a:gd name="connsiteY73" fmla="*/ 20782 h 550960"/>
                <a:gd name="connsiteX74" fmla="*/ 1007918 w 1520002"/>
                <a:gd name="connsiteY74" fmla="*/ 103909 h 550960"/>
                <a:gd name="connsiteX75" fmla="*/ 914400 w 1520002"/>
                <a:gd name="connsiteY75" fmla="*/ 176646 h 550960"/>
                <a:gd name="connsiteX76" fmla="*/ 883227 w 1520002"/>
                <a:gd name="connsiteY76" fmla="*/ 197427 h 550960"/>
                <a:gd name="connsiteX77" fmla="*/ 862445 w 1520002"/>
                <a:gd name="connsiteY77" fmla="*/ 155864 h 550960"/>
                <a:gd name="connsiteX78" fmla="*/ 893618 w 1520002"/>
                <a:gd name="connsiteY78" fmla="*/ 135082 h 550960"/>
                <a:gd name="connsiteX79" fmla="*/ 966354 w 1520002"/>
                <a:gd name="connsiteY79" fmla="*/ 103909 h 550960"/>
                <a:gd name="connsiteX80" fmla="*/ 997527 w 1520002"/>
                <a:gd name="connsiteY80" fmla="*/ 114300 h 550960"/>
                <a:gd name="connsiteX81" fmla="*/ 987136 w 1520002"/>
                <a:gd name="connsiteY81" fmla="*/ 145473 h 550960"/>
                <a:gd name="connsiteX82" fmla="*/ 945572 w 1520002"/>
                <a:gd name="connsiteY82" fmla="*/ 187036 h 550960"/>
                <a:gd name="connsiteX83" fmla="*/ 924790 w 1520002"/>
                <a:gd name="connsiteY83" fmla="*/ 218209 h 550960"/>
                <a:gd name="connsiteX84" fmla="*/ 841663 w 1520002"/>
                <a:gd name="connsiteY84" fmla="*/ 207818 h 550960"/>
                <a:gd name="connsiteX85" fmla="*/ 883227 w 1520002"/>
                <a:gd name="connsiteY85" fmla="*/ 31173 h 550960"/>
                <a:gd name="connsiteX86" fmla="*/ 1091045 w 1520002"/>
                <a:gd name="connsiteY86" fmla="*/ 51955 h 550960"/>
                <a:gd name="connsiteX87" fmla="*/ 1080654 w 1520002"/>
                <a:gd name="connsiteY87" fmla="*/ 83127 h 550960"/>
                <a:gd name="connsiteX88" fmla="*/ 1039090 w 1520002"/>
                <a:gd name="connsiteY88" fmla="*/ 145473 h 550960"/>
                <a:gd name="connsiteX89" fmla="*/ 1007918 w 1520002"/>
                <a:gd name="connsiteY89" fmla="*/ 166255 h 550960"/>
                <a:gd name="connsiteX90" fmla="*/ 966354 w 1520002"/>
                <a:gd name="connsiteY90" fmla="*/ 176646 h 550960"/>
                <a:gd name="connsiteX91" fmla="*/ 893618 w 1520002"/>
                <a:gd name="connsiteY91" fmla="*/ 197427 h 550960"/>
                <a:gd name="connsiteX92" fmla="*/ 810490 w 1520002"/>
                <a:gd name="connsiteY92" fmla="*/ 187036 h 550960"/>
                <a:gd name="connsiteX93" fmla="*/ 862445 w 1520002"/>
                <a:gd name="connsiteY93" fmla="*/ 62346 h 550960"/>
                <a:gd name="connsiteX94" fmla="*/ 872836 w 1520002"/>
                <a:gd name="connsiteY94" fmla="*/ 103909 h 550960"/>
                <a:gd name="connsiteX95" fmla="*/ 831272 w 1520002"/>
                <a:gd name="connsiteY95" fmla="*/ 135082 h 550960"/>
                <a:gd name="connsiteX96" fmla="*/ 810490 w 1520002"/>
                <a:gd name="connsiteY96" fmla="*/ 166255 h 550960"/>
                <a:gd name="connsiteX97" fmla="*/ 768927 w 1520002"/>
                <a:gd name="connsiteY97" fmla="*/ 197427 h 550960"/>
                <a:gd name="connsiteX98" fmla="*/ 737754 w 1520002"/>
                <a:gd name="connsiteY98" fmla="*/ 228600 h 550960"/>
                <a:gd name="connsiteX99" fmla="*/ 675409 w 1520002"/>
                <a:gd name="connsiteY99" fmla="*/ 249382 h 550960"/>
                <a:gd name="connsiteX100" fmla="*/ 665018 w 1520002"/>
                <a:gd name="connsiteY100" fmla="*/ 93518 h 550960"/>
                <a:gd name="connsiteX101" fmla="*/ 727363 w 1520002"/>
                <a:gd name="connsiteY101" fmla="*/ 103909 h 550960"/>
                <a:gd name="connsiteX102" fmla="*/ 737754 w 1520002"/>
                <a:gd name="connsiteY102" fmla="*/ 145473 h 550960"/>
                <a:gd name="connsiteX103" fmla="*/ 758536 w 1520002"/>
                <a:gd name="connsiteY103" fmla="*/ 259773 h 550960"/>
                <a:gd name="connsiteX104" fmla="*/ 748145 w 1520002"/>
                <a:gd name="connsiteY104" fmla="*/ 290946 h 550960"/>
                <a:gd name="connsiteX105" fmla="*/ 685800 w 1520002"/>
                <a:gd name="connsiteY105" fmla="*/ 311727 h 550960"/>
                <a:gd name="connsiteX106" fmla="*/ 613063 w 1520002"/>
                <a:gd name="connsiteY106" fmla="*/ 301336 h 550960"/>
                <a:gd name="connsiteX107" fmla="*/ 571500 w 1520002"/>
                <a:gd name="connsiteY107" fmla="*/ 290946 h 550960"/>
                <a:gd name="connsiteX108" fmla="*/ 540327 w 1520002"/>
                <a:gd name="connsiteY108" fmla="*/ 228600 h 550960"/>
                <a:gd name="connsiteX109" fmla="*/ 623454 w 1520002"/>
                <a:gd name="connsiteY109" fmla="*/ 155864 h 550960"/>
                <a:gd name="connsiteX110" fmla="*/ 675409 w 1520002"/>
                <a:gd name="connsiteY110" fmla="*/ 145473 h 550960"/>
                <a:gd name="connsiteX111" fmla="*/ 727363 w 1520002"/>
                <a:gd name="connsiteY111" fmla="*/ 155864 h 550960"/>
                <a:gd name="connsiteX112" fmla="*/ 685800 w 1520002"/>
                <a:gd name="connsiteY112" fmla="*/ 249382 h 550960"/>
                <a:gd name="connsiteX113" fmla="*/ 644236 w 1520002"/>
                <a:gd name="connsiteY113" fmla="*/ 311727 h 550960"/>
                <a:gd name="connsiteX114" fmla="*/ 581890 w 1520002"/>
                <a:gd name="connsiteY114" fmla="*/ 394855 h 550960"/>
                <a:gd name="connsiteX115" fmla="*/ 550718 w 1520002"/>
                <a:gd name="connsiteY115" fmla="*/ 436418 h 550960"/>
                <a:gd name="connsiteX116" fmla="*/ 498763 w 1520002"/>
                <a:gd name="connsiteY116" fmla="*/ 426027 h 550960"/>
                <a:gd name="connsiteX117" fmla="*/ 509154 w 1520002"/>
                <a:gd name="connsiteY117" fmla="*/ 259773 h 550960"/>
                <a:gd name="connsiteX118" fmla="*/ 509154 w 1520002"/>
                <a:gd name="connsiteY118" fmla="*/ 342900 h 550960"/>
                <a:gd name="connsiteX119" fmla="*/ 467590 w 1520002"/>
                <a:gd name="connsiteY119" fmla="*/ 405246 h 550960"/>
                <a:gd name="connsiteX120" fmla="*/ 415636 w 1520002"/>
                <a:gd name="connsiteY120" fmla="*/ 394855 h 550960"/>
                <a:gd name="connsiteX121" fmla="*/ 405245 w 1520002"/>
                <a:gd name="connsiteY121" fmla="*/ 311727 h 550960"/>
                <a:gd name="connsiteX122" fmla="*/ 426027 w 1520002"/>
                <a:gd name="connsiteY122" fmla="*/ 280555 h 550960"/>
                <a:gd name="connsiteX123" fmla="*/ 457200 w 1520002"/>
                <a:gd name="connsiteY123" fmla="*/ 270164 h 550960"/>
                <a:gd name="connsiteX124" fmla="*/ 529936 w 1520002"/>
                <a:gd name="connsiteY124" fmla="*/ 280555 h 550960"/>
                <a:gd name="connsiteX125" fmla="*/ 519545 w 1520002"/>
                <a:gd name="connsiteY125" fmla="*/ 311727 h 550960"/>
                <a:gd name="connsiteX126" fmla="*/ 477981 w 1520002"/>
                <a:gd name="connsiteY126" fmla="*/ 374073 h 550960"/>
                <a:gd name="connsiteX127" fmla="*/ 457200 w 1520002"/>
                <a:gd name="connsiteY127" fmla="*/ 405246 h 550960"/>
                <a:gd name="connsiteX128" fmla="*/ 426027 w 1520002"/>
                <a:gd name="connsiteY128" fmla="*/ 415636 h 550960"/>
                <a:gd name="connsiteX129" fmla="*/ 384463 w 1520002"/>
                <a:gd name="connsiteY129" fmla="*/ 405246 h 550960"/>
                <a:gd name="connsiteX130" fmla="*/ 436418 w 1520002"/>
                <a:gd name="connsiteY130" fmla="*/ 270164 h 550960"/>
                <a:gd name="connsiteX131" fmla="*/ 457200 w 1520002"/>
                <a:gd name="connsiteY131" fmla="*/ 301336 h 550960"/>
                <a:gd name="connsiteX132" fmla="*/ 436418 w 1520002"/>
                <a:gd name="connsiteY132" fmla="*/ 363682 h 550960"/>
                <a:gd name="connsiteX133" fmla="*/ 426027 w 1520002"/>
                <a:gd name="connsiteY133" fmla="*/ 394855 h 550960"/>
                <a:gd name="connsiteX134" fmla="*/ 384463 w 1520002"/>
                <a:gd name="connsiteY134" fmla="*/ 457200 h 550960"/>
                <a:gd name="connsiteX135" fmla="*/ 301336 w 1520002"/>
                <a:gd name="connsiteY135" fmla="*/ 446809 h 550960"/>
                <a:gd name="connsiteX136" fmla="*/ 270163 w 1520002"/>
                <a:gd name="connsiteY136" fmla="*/ 415636 h 550960"/>
                <a:gd name="connsiteX137" fmla="*/ 228600 w 1520002"/>
                <a:gd name="connsiteY137" fmla="*/ 332509 h 550960"/>
                <a:gd name="connsiteX138" fmla="*/ 238990 w 1520002"/>
                <a:gd name="connsiteY138" fmla="*/ 270164 h 550960"/>
                <a:gd name="connsiteX139" fmla="*/ 259772 w 1520002"/>
                <a:gd name="connsiteY139" fmla="*/ 301336 h 550960"/>
                <a:gd name="connsiteX140" fmla="*/ 218209 w 1520002"/>
                <a:gd name="connsiteY140" fmla="*/ 394855 h 550960"/>
                <a:gd name="connsiteX141" fmla="*/ 176645 w 1520002"/>
                <a:gd name="connsiteY141" fmla="*/ 384464 h 550960"/>
                <a:gd name="connsiteX142" fmla="*/ 228600 w 1520002"/>
                <a:gd name="connsiteY142" fmla="*/ 301336 h 550960"/>
                <a:gd name="connsiteX143" fmla="*/ 280554 w 1520002"/>
                <a:gd name="connsiteY143" fmla="*/ 311727 h 550960"/>
                <a:gd name="connsiteX144" fmla="*/ 270163 w 1520002"/>
                <a:gd name="connsiteY144" fmla="*/ 363682 h 550960"/>
                <a:gd name="connsiteX145" fmla="*/ 155863 w 1520002"/>
                <a:gd name="connsiteY145" fmla="*/ 394855 h 550960"/>
                <a:gd name="connsiteX146" fmla="*/ 145472 w 1520002"/>
                <a:gd name="connsiteY146" fmla="*/ 363682 h 550960"/>
                <a:gd name="connsiteX147" fmla="*/ 187036 w 1520002"/>
                <a:gd name="connsiteY147" fmla="*/ 353291 h 550960"/>
                <a:gd name="connsiteX148" fmla="*/ 259772 w 1520002"/>
                <a:gd name="connsiteY148" fmla="*/ 311727 h 550960"/>
                <a:gd name="connsiteX149" fmla="*/ 290945 w 1520002"/>
                <a:gd name="connsiteY149" fmla="*/ 301336 h 550960"/>
                <a:gd name="connsiteX150" fmla="*/ 332509 w 1520002"/>
                <a:gd name="connsiteY150" fmla="*/ 311727 h 550960"/>
                <a:gd name="connsiteX151" fmla="*/ 322118 w 1520002"/>
                <a:gd name="connsiteY151" fmla="*/ 394855 h 550960"/>
                <a:gd name="connsiteX152" fmla="*/ 311727 w 1520002"/>
                <a:gd name="connsiteY152" fmla="*/ 426027 h 550960"/>
                <a:gd name="connsiteX153" fmla="*/ 270163 w 1520002"/>
                <a:gd name="connsiteY153" fmla="*/ 436418 h 550960"/>
                <a:gd name="connsiteX154" fmla="*/ 332509 w 1520002"/>
                <a:gd name="connsiteY154" fmla="*/ 363682 h 550960"/>
                <a:gd name="connsiteX155" fmla="*/ 394854 w 1520002"/>
                <a:gd name="connsiteY155" fmla="*/ 322118 h 550960"/>
                <a:gd name="connsiteX156" fmla="*/ 415636 w 1520002"/>
                <a:gd name="connsiteY156" fmla="*/ 290946 h 550960"/>
                <a:gd name="connsiteX157" fmla="*/ 457200 w 1520002"/>
                <a:gd name="connsiteY157" fmla="*/ 280555 h 550960"/>
                <a:gd name="connsiteX158" fmla="*/ 488372 w 1520002"/>
                <a:gd name="connsiteY158" fmla="*/ 270164 h 550960"/>
                <a:gd name="connsiteX159" fmla="*/ 519545 w 1520002"/>
                <a:gd name="connsiteY159" fmla="*/ 249382 h 550960"/>
                <a:gd name="connsiteX160" fmla="*/ 571500 w 1520002"/>
                <a:gd name="connsiteY160" fmla="*/ 238991 h 550960"/>
                <a:gd name="connsiteX161" fmla="*/ 602672 w 1520002"/>
                <a:gd name="connsiteY161" fmla="*/ 218209 h 550960"/>
                <a:gd name="connsiteX162" fmla="*/ 623454 w 1520002"/>
                <a:gd name="connsiteY162" fmla="*/ 290946 h 550960"/>
                <a:gd name="connsiteX163" fmla="*/ 613063 w 1520002"/>
                <a:gd name="connsiteY163" fmla="*/ 342900 h 550960"/>
                <a:gd name="connsiteX164" fmla="*/ 550718 w 1520002"/>
                <a:gd name="connsiteY164" fmla="*/ 415636 h 550960"/>
                <a:gd name="connsiteX165" fmla="*/ 519545 w 1520002"/>
                <a:gd name="connsiteY165" fmla="*/ 426027 h 550960"/>
                <a:gd name="connsiteX166" fmla="*/ 332509 w 1520002"/>
                <a:gd name="connsiteY166" fmla="*/ 415636 h 550960"/>
                <a:gd name="connsiteX167" fmla="*/ 342900 w 1520002"/>
                <a:gd name="connsiteY167" fmla="*/ 353291 h 550960"/>
                <a:gd name="connsiteX168" fmla="*/ 384463 w 1520002"/>
                <a:gd name="connsiteY168" fmla="*/ 322118 h 550960"/>
                <a:gd name="connsiteX169" fmla="*/ 415636 w 1520002"/>
                <a:gd name="connsiteY169" fmla="*/ 301336 h 550960"/>
                <a:gd name="connsiteX170" fmla="*/ 498763 w 1520002"/>
                <a:gd name="connsiteY170" fmla="*/ 280555 h 550960"/>
                <a:gd name="connsiteX171" fmla="*/ 540327 w 1520002"/>
                <a:gd name="connsiteY171" fmla="*/ 259773 h 550960"/>
                <a:gd name="connsiteX172" fmla="*/ 571500 w 1520002"/>
                <a:gd name="connsiteY172" fmla="*/ 249382 h 550960"/>
                <a:gd name="connsiteX173" fmla="*/ 561109 w 1520002"/>
                <a:gd name="connsiteY173" fmla="*/ 301336 h 550960"/>
                <a:gd name="connsiteX174" fmla="*/ 529936 w 1520002"/>
                <a:gd name="connsiteY174" fmla="*/ 332509 h 550960"/>
                <a:gd name="connsiteX175" fmla="*/ 457200 w 1520002"/>
                <a:gd name="connsiteY175" fmla="*/ 363682 h 550960"/>
                <a:gd name="connsiteX176" fmla="*/ 374072 w 1520002"/>
                <a:gd name="connsiteY176" fmla="*/ 353291 h 550960"/>
                <a:gd name="connsiteX177" fmla="*/ 363681 w 1520002"/>
                <a:gd name="connsiteY177" fmla="*/ 249382 h 550960"/>
                <a:gd name="connsiteX178" fmla="*/ 415636 w 1520002"/>
                <a:gd name="connsiteY178" fmla="*/ 228600 h 550960"/>
                <a:gd name="connsiteX179" fmla="*/ 446809 w 1520002"/>
                <a:gd name="connsiteY179" fmla="*/ 207818 h 550960"/>
                <a:gd name="connsiteX180" fmla="*/ 488372 w 1520002"/>
                <a:gd name="connsiteY180" fmla="*/ 228600 h 550960"/>
                <a:gd name="connsiteX181" fmla="*/ 436418 w 1520002"/>
                <a:gd name="connsiteY181" fmla="*/ 353291 h 550960"/>
                <a:gd name="connsiteX182" fmla="*/ 405245 w 1520002"/>
                <a:gd name="connsiteY182" fmla="*/ 374073 h 550960"/>
                <a:gd name="connsiteX183" fmla="*/ 374072 w 1520002"/>
                <a:gd name="connsiteY183" fmla="*/ 415636 h 550960"/>
                <a:gd name="connsiteX184" fmla="*/ 322118 w 1520002"/>
                <a:gd name="connsiteY184" fmla="*/ 457200 h 550960"/>
                <a:gd name="connsiteX185" fmla="*/ 207818 w 1520002"/>
                <a:gd name="connsiteY185" fmla="*/ 519546 h 550960"/>
                <a:gd name="connsiteX186" fmla="*/ 176645 w 1520002"/>
                <a:gd name="connsiteY186" fmla="*/ 529936 h 550960"/>
                <a:gd name="connsiteX187" fmla="*/ 93518 w 1520002"/>
                <a:gd name="connsiteY187" fmla="*/ 488373 h 550960"/>
                <a:gd name="connsiteX188" fmla="*/ 83127 w 1520002"/>
                <a:gd name="connsiteY188" fmla="*/ 457200 h 550960"/>
                <a:gd name="connsiteX189" fmla="*/ 62345 w 1520002"/>
                <a:gd name="connsiteY189" fmla="*/ 384464 h 550960"/>
                <a:gd name="connsiteX190" fmla="*/ 124690 w 1520002"/>
                <a:gd name="connsiteY190" fmla="*/ 363682 h 550960"/>
                <a:gd name="connsiteX191" fmla="*/ 155863 w 1520002"/>
                <a:gd name="connsiteY191" fmla="*/ 353291 h 550960"/>
                <a:gd name="connsiteX192" fmla="*/ 124690 w 1520002"/>
                <a:gd name="connsiteY192" fmla="*/ 374073 h 550960"/>
                <a:gd name="connsiteX193" fmla="*/ 62345 w 1520002"/>
                <a:gd name="connsiteY193" fmla="*/ 436418 h 550960"/>
                <a:gd name="connsiteX194" fmla="*/ 0 w 1520002"/>
                <a:gd name="connsiteY194" fmla="*/ 457200 h 550960"/>
                <a:gd name="connsiteX195" fmla="*/ 10390 w 1520002"/>
                <a:gd name="connsiteY195" fmla="*/ 415636 h 550960"/>
                <a:gd name="connsiteX196" fmla="*/ 62345 w 1520002"/>
                <a:gd name="connsiteY196" fmla="*/ 394855 h 550960"/>
                <a:gd name="connsiteX197" fmla="*/ 301336 w 1520002"/>
                <a:gd name="connsiteY197" fmla="*/ 405246 h 550960"/>
                <a:gd name="connsiteX198" fmla="*/ 197427 w 1520002"/>
                <a:gd name="connsiteY198" fmla="*/ 477982 h 550960"/>
                <a:gd name="connsiteX199" fmla="*/ 166254 w 1520002"/>
                <a:gd name="connsiteY199" fmla="*/ 488373 h 550960"/>
                <a:gd name="connsiteX200" fmla="*/ 135081 w 1520002"/>
                <a:gd name="connsiteY200" fmla="*/ 446809 h 550960"/>
                <a:gd name="connsiteX201" fmla="*/ 124690 w 1520002"/>
                <a:gd name="connsiteY201" fmla="*/ 332509 h 550960"/>
                <a:gd name="connsiteX202" fmla="*/ 176645 w 1520002"/>
                <a:gd name="connsiteY202" fmla="*/ 311727 h 550960"/>
                <a:gd name="connsiteX203" fmla="*/ 207818 w 1520002"/>
                <a:gd name="connsiteY203" fmla="*/ 280555 h 550960"/>
                <a:gd name="connsiteX204" fmla="*/ 238990 w 1520002"/>
                <a:gd name="connsiteY204" fmla="*/ 270164 h 550960"/>
                <a:gd name="connsiteX205" fmla="*/ 270163 w 1520002"/>
                <a:gd name="connsiteY205" fmla="*/ 249382 h 550960"/>
                <a:gd name="connsiteX206" fmla="*/ 322118 w 1520002"/>
                <a:gd name="connsiteY206" fmla="*/ 228600 h 550960"/>
                <a:gd name="connsiteX207" fmla="*/ 446809 w 1520002"/>
                <a:gd name="connsiteY207" fmla="*/ 270164 h 550960"/>
                <a:gd name="connsiteX208" fmla="*/ 457200 w 1520002"/>
                <a:gd name="connsiteY208" fmla="*/ 301336 h 550960"/>
                <a:gd name="connsiteX209" fmla="*/ 426027 w 1520002"/>
                <a:gd name="connsiteY209" fmla="*/ 322118 h 550960"/>
                <a:gd name="connsiteX210" fmla="*/ 384463 w 1520002"/>
                <a:gd name="connsiteY210" fmla="*/ 394855 h 550960"/>
                <a:gd name="connsiteX211" fmla="*/ 353290 w 1520002"/>
                <a:gd name="connsiteY211" fmla="*/ 457200 h 550960"/>
                <a:gd name="connsiteX212" fmla="*/ 311727 w 1520002"/>
                <a:gd name="connsiteY212" fmla="*/ 467591 h 550960"/>
                <a:gd name="connsiteX213" fmla="*/ 280554 w 1520002"/>
                <a:gd name="connsiteY213" fmla="*/ 446809 h 550960"/>
                <a:gd name="connsiteX214" fmla="*/ 301336 w 1520002"/>
                <a:gd name="connsiteY214" fmla="*/ 384464 h 550960"/>
                <a:gd name="connsiteX215" fmla="*/ 363681 w 1520002"/>
                <a:gd name="connsiteY215" fmla="*/ 322118 h 550960"/>
                <a:gd name="connsiteX216" fmla="*/ 405245 w 1520002"/>
                <a:gd name="connsiteY216" fmla="*/ 249382 h 550960"/>
                <a:gd name="connsiteX217" fmla="*/ 436418 w 1520002"/>
                <a:gd name="connsiteY217" fmla="*/ 238991 h 550960"/>
                <a:gd name="connsiteX218" fmla="*/ 550718 w 1520002"/>
                <a:gd name="connsiteY218" fmla="*/ 249382 h 550960"/>
                <a:gd name="connsiteX219" fmla="*/ 529936 w 1520002"/>
                <a:gd name="connsiteY219" fmla="*/ 311727 h 550960"/>
                <a:gd name="connsiteX220" fmla="*/ 561109 w 1520002"/>
                <a:gd name="connsiteY220" fmla="*/ 259773 h 550960"/>
                <a:gd name="connsiteX221" fmla="*/ 613063 w 1520002"/>
                <a:gd name="connsiteY221" fmla="*/ 249382 h 550960"/>
                <a:gd name="connsiteX222" fmla="*/ 706581 w 1520002"/>
                <a:gd name="connsiteY222" fmla="*/ 218209 h 550960"/>
                <a:gd name="connsiteX223" fmla="*/ 737754 w 1520002"/>
                <a:gd name="connsiteY223" fmla="*/ 197427 h 550960"/>
                <a:gd name="connsiteX224" fmla="*/ 800100 w 1520002"/>
                <a:gd name="connsiteY224" fmla="*/ 187036 h 550960"/>
                <a:gd name="connsiteX225" fmla="*/ 831272 w 1520002"/>
                <a:gd name="connsiteY225" fmla="*/ 238991 h 550960"/>
                <a:gd name="connsiteX226" fmla="*/ 363681 w 1520002"/>
                <a:gd name="connsiteY226" fmla="*/ 457200 h 550960"/>
                <a:gd name="connsiteX227" fmla="*/ 311727 w 1520002"/>
                <a:gd name="connsiteY227" fmla="*/ 384464 h 550960"/>
                <a:gd name="connsiteX228" fmla="*/ 332509 w 1520002"/>
                <a:gd name="connsiteY228" fmla="*/ 353291 h 550960"/>
                <a:gd name="connsiteX229" fmla="*/ 426027 w 1520002"/>
                <a:gd name="connsiteY229" fmla="*/ 301336 h 550960"/>
                <a:gd name="connsiteX230" fmla="*/ 457200 w 1520002"/>
                <a:gd name="connsiteY230" fmla="*/ 290946 h 550960"/>
                <a:gd name="connsiteX231" fmla="*/ 561109 w 1520002"/>
                <a:gd name="connsiteY231" fmla="*/ 290946 h 550960"/>
                <a:gd name="connsiteX232" fmla="*/ 685800 w 1520002"/>
                <a:gd name="connsiteY232" fmla="*/ 270164 h 550960"/>
                <a:gd name="connsiteX233" fmla="*/ 644236 w 1520002"/>
                <a:gd name="connsiteY233" fmla="*/ 394855 h 550960"/>
                <a:gd name="connsiteX234" fmla="*/ 613063 w 1520002"/>
                <a:gd name="connsiteY234" fmla="*/ 415636 h 550960"/>
                <a:gd name="connsiteX235" fmla="*/ 633845 w 1520002"/>
                <a:gd name="connsiteY235" fmla="*/ 384464 h 550960"/>
                <a:gd name="connsiteX236" fmla="*/ 748145 w 1520002"/>
                <a:gd name="connsiteY236" fmla="*/ 342900 h 550960"/>
                <a:gd name="connsiteX237" fmla="*/ 768927 w 1520002"/>
                <a:gd name="connsiteY237" fmla="*/ 374073 h 550960"/>
                <a:gd name="connsiteX238" fmla="*/ 737754 w 1520002"/>
                <a:gd name="connsiteY238" fmla="*/ 426027 h 550960"/>
                <a:gd name="connsiteX239" fmla="*/ 706581 w 1520002"/>
                <a:gd name="connsiteY239" fmla="*/ 457200 h 550960"/>
                <a:gd name="connsiteX240" fmla="*/ 633845 w 1520002"/>
                <a:gd name="connsiteY240" fmla="*/ 529936 h 550960"/>
                <a:gd name="connsiteX241" fmla="*/ 633845 w 1520002"/>
                <a:gd name="connsiteY241" fmla="*/ 457200 h 550960"/>
                <a:gd name="connsiteX242" fmla="*/ 665018 w 1520002"/>
                <a:gd name="connsiteY242" fmla="*/ 446809 h 550960"/>
                <a:gd name="connsiteX243" fmla="*/ 644236 w 1520002"/>
                <a:gd name="connsiteY243" fmla="*/ 488373 h 550960"/>
                <a:gd name="connsiteX244" fmla="*/ 633845 w 1520002"/>
                <a:gd name="connsiteY244" fmla="*/ 457200 h 550960"/>
                <a:gd name="connsiteX245" fmla="*/ 665018 w 1520002"/>
                <a:gd name="connsiteY245" fmla="*/ 415636 h 550960"/>
                <a:gd name="connsiteX246" fmla="*/ 737754 w 1520002"/>
                <a:gd name="connsiteY246" fmla="*/ 384464 h 550960"/>
                <a:gd name="connsiteX247" fmla="*/ 727363 w 1520002"/>
                <a:gd name="connsiteY247" fmla="*/ 436418 h 550960"/>
                <a:gd name="connsiteX248" fmla="*/ 706581 w 1520002"/>
                <a:gd name="connsiteY248" fmla="*/ 384464 h 550960"/>
                <a:gd name="connsiteX249" fmla="*/ 789709 w 1520002"/>
                <a:gd name="connsiteY249" fmla="*/ 301336 h 550960"/>
                <a:gd name="connsiteX250" fmla="*/ 779318 w 1520002"/>
                <a:gd name="connsiteY250" fmla="*/ 332509 h 550960"/>
                <a:gd name="connsiteX251" fmla="*/ 737754 w 1520002"/>
                <a:gd name="connsiteY251" fmla="*/ 394855 h 550960"/>
                <a:gd name="connsiteX252" fmla="*/ 727363 w 1520002"/>
                <a:gd name="connsiteY252" fmla="*/ 353291 h 550960"/>
                <a:gd name="connsiteX253" fmla="*/ 852054 w 1520002"/>
                <a:gd name="connsiteY253" fmla="*/ 290946 h 550960"/>
                <a:gd name="connsiteX254" fmla="*/ 883227 w 1520002"/>
                <a:gd name="connsiteY254" fmla="*/ 280555 h 550960"/>
                <a:gd name="connsiteX255" fmla="*/ 872836 w 1520002"/>
                <a:gd name="connsiteY255" fmla="*/ 394855 h 550960"/>
                <a:gd name="connsiteX256" fmla="*/ 841663 w 1520002"/>
                <a:gd name="connsiteY256" fmla="*/ 415636 h 550960"/>
                <a:gd name="connsiteX257" fmla="*/ 758536 w 1520002"/>
                <a:gd name="connsiteY257" fmla="*/ 436418 h 550960"/>
                <a:gd name="connsiteX258" fmla="*/ 623454 w 1520002"/>
                <a:gd name="connsiteY258" fmla="*/ 426027 h 550960"/>
                <a:gd name="connsiteX259" fmla="*/ 613063 w 1520002"/>
                <a:gd name="connsiteY259" fmla="*/ 384464 h 550960"/>
                <a:gd name="connsiteX260" fmla="*/ 561109 w 1520002"/>
                <a:gd name="connsiteY260" fmla="*/ 311727 h 550960"/>
                <a:gd name="connsiteX261" fmla="*/ 633845 w 1520002"/>
                <a:gd name="connsiteY261" fmla="*/ 270164 h 550960"/>
                <a:gd name="connsiteX262" fmla="*/ 665018 w 1520002"/>
                <a:gd name="connsiteY262" fmla="*/ 249382 h 550960"/>
                <a:gd name="connsiteX263" fmla="*/ 716972 w 1520002"/>
                <a:gd name="connsiteY263" fmla="*/ 238991 h 550960"/>
                <a:gd name="connsiteX264" fmla="*/ 654627 w 1520002"/>
                <a:gd name="connsiteY264" fmla="*/ 301336 h 550960"/>
                <a:gd name="connsiteX265" fmla="*/ 613063 w 1520002"/>
                <a:gd name="connsiteY265" fmla="*/ 353291 h 550960"/>
                <a:gd name="connsiteX266" fmla="*/ 519545 w 1520002"/>
                <a:gd name="connsiteY266" fmla="*/ 446809 h 550960"/>
                <a:gd name="connsiteX267" fmla="*/ 436418 w 1520002"/>
                <a:gd name="connsiteY267" fmla="*/ 498764 h 550960"/>
                <a:gd name="connsiteX268" fmla="*/ 394854 w 1520002"/>
                <a:gd name="connsiteY268" fmla="*/ 529936 h 550960"/>
                <a:gd name="connsiteX269" fmla="*/ 363681 w 1520002"/>
                <a:gd name="connsiteY269" fmla="*/ 550718 h 550960"/>
                <a:gd name="connsiteX270" fmla="*/ 332509 w 1520002"/>
                <a:gd name="connsiteY270" fmla="*/ 540327 h 550960"/>
                <a:gd name="connsiteX271" fmla="*/ 332509 w 1520002"/>
                <a:gd name="connsiteY271" fmla="*/ 363682 h 550960"/>
                <a:gd name="connsiteX272" fmla="*/ 426027 w 1520002"/>
                <a:gd name="connsiteY272" fmla="*/ 301336 h 550960"/>
                <a:gd name="connsiteX273" fmla="*/ 488372 w 1520002"/>
                <a:gd name="connsiteY273" fmla="*/ 270164 h 550960"/>
                <a:gd name="connsiteX274" fmla="*/ 540327 w 1520002"/>
                <a:gd name="connsiteY274" fmla="*/ 249382 h 550960"/>
                <a:gd name="connsiteX275" fmla="*/ 592281 w 1520002"/>
                <a:gd name="connsiteY275" fmla="*/ 218209 h 550960"/>
                <a:gd name="connsiteX276" fmla="*/ 633845 w 1520002"/>
                <a:gd name="connsiteY276" fmla="*/ 207818 h 550960"/>
                <a:gd name="connsiteX277" fmla="*/ 665018 w 1520002"/>
                <a:gd name="connsiteY277" fmla="*/ 197427 h 550960"/>
                <a:gd name="connsiteX278" fmla="*/ 675409 w 1520002"/>
                <a:gd name="connsiteY278" fmla="*/ 238991 h 550960"/>
                <a:gd name="connsiteX279" fmla="*/ 613063 w 1520002"/>
                <a:gd name="connsiteY279" fmla="*/ 290946 h 550960"/>
                <a:gd name="connsiteX280" fmla="*/ 654627 w 1520002"/>
                <a:gd name="connsiteY280" fmla="*/ 197427 h 550960"/>
                <a:gd name="connsiteX281" fmla="*/ 685800 w 1520002"/>
                <a:gd name="connsiteY281" fmla="*/ 166255 h 550960"/>
                <a:gd name="connsiteX282" fmla="*/ 706581 w 1520002"/>
                <a:gd name="connsiteY282" fmla="*/ 135082 h 550960"/>
                <a:gd name="connsiteX283" fmla="*/ 768927 w 1520002"/>
                <a:gd name="connsiteY283" fmla="*/ 114300 h 550960"/>
                <a:gd name="connsiteX284" fmla="*/ 768927 w 1520002"/>
                <a:gd name="connsiteY284" fmla="*/ 207818 h 550960"/>
                <a:gd name="connsiteX285" fmla="*/ 737754 w 1520002"/>
                <a:gd name="connsiteY285" fmla="*/ 238991 h 550960"/>
                <a:gd name="connsiteX286" fmla="*/ 779318 w 1520002"/>
                <a:gd name="connsiteY286" fmla="*/ 218209 h 550960"/>
                <a:gd name="connsiteX287" fmla="*/ 883227 w 1520002"/>
                <a:gd name="connsiteY287" fmla="*/ 155864 h 550960"/>
                <a:gd name="connsiteX288" fmla="*/ 924790 w 1520002"/>
                <a:gd name="connsiteY288" fmla="*/ 145473 h 550960"/>
                <a:gd name="connsiteX289" fmla="*/ 987136 w 1520002"/>
                <a:gd name="connsiteY289" fmla="*/ 124691 h 550960"/>
                <a:gd name="connsiteX290" fmla="*/ 1039090 w 1520002"/>
                <a:gd name="connsiteY290" fmla="*/ 103909 h 550960"/>
                <a:gd name="connsiteX291" fmla="*/ 1132609 w 1520002"/>
                <a:gd name="connsiteY291" fmla="*/ 93518 h 55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Lst>
              <a:rect l="l" t="t" r="r" b="b"/>
              <a:pathLst>
                <a:path w="1520002" h="550960">
                  <a:moveTo>
                    <a:pt x="561109" y="280555"/>
                  </a:moveTo>
                  <a:cubicBezTo>
                    <a:pt x="580871" y="276603"/>
                    <a:pt x="622934" y="259254"/>
                    <a:pt x="644236" y="280555"/>
                  </a:cubicBezTo>
                  <a:cubicBezTo>
                    <a:pt x="651981" y="288300"/>
                    <a:pt x="651163" y="301336"/>
                    <a:pt x="654627" y="311727"/>
                  </a:cubicBezTo>
                  <a:cubicBezTo>
                    <a:pt x="653301" y="315704"/>
                    <a:pt x="624787" y="435460"/>
                    <a:pt x="581890" y="332509"/>
                  </a:cubicBezTo>
                  <a:cubicBezTo>
                    <a:pt x="567176" y="297195"/>
                    <a:pt x="588817" y="256309"/>
                    <a:pt x="592281" y="218209"/>
                  </a:cubicBezTo>
                  <a:cubicBezTo>
                    <a:pt x="630381" y="221673"/>
                    <a:pt x="671267" y="213886"/>
                    <a:pt x="706581" y="228600"/>
                  </a:cubicBezTo>
                  <a:cubicBezTo>
                    <a:pt x="719764" y="234093"/>
                    <a:pt x="716972" y="255883"/>
                    <a:pt x="716972" y="270164"/>
                  </a:cubicBezTo>
                  <a:cubicBezTo>
                    <a:pt x="716972" y="301529"/>
                    <a:pt x="710045" y="332509"/>
                    <a:pt x="706581" y="363682"/>
                  </a:cubicBezTo>
                  <a:cubicBezTo>
                    <a:pt x="696190" y="360218"/>
                    <a:pt x="683962" y="360133"/>
                    <a:pt x="675409" y="353291"/>
                  </a:cubicBezTo>
                  <a:cubicBezTo>
                    <a:pt x="642783" y="327190"/>
                    <a:pt x="652840" y="296307"/>
                    <a:pt x="665018" y="259773"/>
                  </a:cubicBezTo>
                  <a:cubicBezTo>
                    <a:pt x="668967" y="247925"/>
                    <a:pt x="676969" y="237431"/>
                    <a:pt x="685800" y="228600"/>
                  </a:cubicBezTo>
                  <a:cubicBezTo>
                    <a:pt x="705943" y="208456"/>
                    <a:pt x="722791" y="205878"/>
                    <a:pt x="748145" y="197427"/>
                  </a:cubicBezTo>
                  <a:cubicBezTo>
                    <a:pt x="758536" y="200891"/>
                    <a:pt x="775854" y="197427"/>
                    <a:pt x="779318" y="207818"/>
                  </a:cubicBezTo>
                  <a:cubicBezTo>
                    <a:pt x="796873" y="260482"/>
                    <a:pt x="767019" y="260409"/>
                    <a:pt x="737754" y="270164"/>
                  </a:cubicBezTo>
                  <a:cubicBezTo>
                    <a:pt x="720436" y="263237"/>
                    <a:pt x="702483" y="257724"/>
                    <a:pt x="685800" y="249382"/>
                  </a:cubicBezTo>
                  <a:cubicBezTo>
                    <a:pt x="615077" y="214020"/>
                    <a:pt x="658728" y="201945"/>
                    <a:pt x="675409" y="93518"/>
                  </a:cubicBezTo>
                  <a:cubicBezTo>
                    <a:pt x="723900" y="96982"/>
                    <a:pt x="773908" y="91383"/>
                    <a:pt x="820881" y="103909"/>
                  </a:cubicBezTo>
                  <a:cubicBezTo>
                    <a:pt x="831464" y="106731"/>
                    <a:pt x="831272" y="124129"/>
                    <a:pt x="831272" y="135082"/>
                  </a:cubicBezTo>
                  <a:cubicBezTo>
                    <a:pt x="831272" y="166447"/>
                    <a:pt x="824345" y="197427"/>
                    <a:pt x="820881" y="228600"/>
                  </a:cubicBezTo>
                  <a:cubicBezTo>
                    <a:pt x="786245" y="225136"/>
                    <a:pt x="744449" y="239580"/>
                    <a:pt x="716972" y="218209"/>
                  </a:cubicBezTo>
                  <a:cubicBezTo>
                    <a:pt x="700342" y="205274"/>
                    <a:pt x="714722" y="172719"/>
                    <a:pt x="727363" y="155864"/>
                  </a:cubicBezTo>
                  <a:cubicBezTo>
                    <a:pt x="738555" y="140942"/>
                    <a:pt x="761853" y="141631"/>
                    <a:pt x="779318" y="135082"/>
                  </a:cubicBezTo>
                  <a:cubicBezTo>
                    <a:pt x="828482" y="116645"/>
                    <a:pt x="794370" y="135437"/>
                    <a:pt x="841663" y="103909"/>
                  </a:cubicBezTo>
                  <a:cubicBezTo>
                    <a:pt x="883227" y="107373"/>
                    <a:pt x="926491" y="102034"/>
                    <a:pt x="966354" y="114300"/>
                  </a:cubicBezTo>
                  <a:cubicBezTo>
                    <a:pt x="976823" y="117521"/>
                    <a:pt x="976745" y="134520"/>
                    <a:pt x="976745" y="145473"/>
                  </a:cubicBezTo>
                  <a:cubicBezTo>
                    <a:pt x="976745" y="173398"/>
                    <a:pt x="969818" y="200891"/>
                    <a:pt x="966354" y="228600"/>
                  </a:cubicBezTo>
                  <a:cubicBezTo>
                    <a:pt x="928254" y="225136"/>
                    <a:pt x="888348" y="230307"/>
                    <a:pt x="852054" y="218209"/>
                  </a:cubicBezTo>
                  <a:cubicBezTo>
                    <a:pt x="841663" y="214745"/>
                    <a:pt x="841663" y="197989"/>
                    <a:pt x="841663" y="187036"/>
                  </a:cubicBezTo>
                  <a:cubicBezTo>
                    <a:pt x="841663" y="155671"/>
                    <a:pt x="838027" y="121571"/>
                    <a:pt x="852054" y="93518"/>
                  </a:cubicBezTo>
                  <a:cubicBezTo>
                    <a:pt x="858441" y="80745"/>
                    <a:pt x="879886" y="87050"/>
                    <a:pt x="893618" y="83127"/>
                  </a:cubicBezTo>
                  <a:cubicBezTo>
                    <a:pt x="942350" y="69203"/>
                    <a:pt x="910942" y="75702"/>
                    <a:pt x="966354" y="51955"/>
                  </a:cubicBezTo>
                  <a:cubicBezTo>
                    <a:pt x="1026579" y="26145"/>
                    <a:pt x="968797" y="60717"/>
                    <a:pt x="1028700" y="20782"/>
                  </a:cubicBezTo>
                  <a:cubicBezTo>
                    <a:pt x="1099362" y="38448"/>
                    <a:pt x="1101191" y="32518"/>
                    <a:pt x="1153390" y="62346"/>
                  </a:cubicBezTo>
                  <a:cubicBezTo>
                    <a:pt x="1164233" y="68542"/>
                    <a:pt x="1174172" y="76200"/>
                    <a:pt x="1184563" y="83127"/>
                  </a:cubicBezTo>
                  <a:cubicBezTo>
                    <a:pt x="1191490" y="93518"/>
                    <a:pt x="1203292" y="101981"/>
                    <a:pt x="1205345" y="114300"/>
                  </a:cubicBezTo>
                  <a:cubicBezTo>
                    <a:pt x="1215569" y="175645"/>
                    <a:pt x="1130751" y="137448"/>
                    <a:pt x="1111827" y="135082"/>
                  </a:cubicBezTo>
                  <a:cubicBezTo>
                    <a:pt x="1100727" y="118432"/>
                    <a:pt x="1073944" y="85830"/>
                    <a:pt x="1080654" y="62346"/>
                  </a:cubicBezTo>
                  <a:cubicBezTo>
                    <a:pt x="1084691" y="48216"/>
                    <a:pt x="1098981" y="38310"/>
                    <a:pt x="1111827" y="31173"/>
                  </a:cubicBezTo>
                  <a:cubicBezTo>
                    <a:pt x="1160674" y="4035"/>
                    <a:pt x="1226297" y="5178"/>
                    <a:pt x="1278081" y="0"/>
                  </a:cubicBezTo>
                  <a:cubicBezTo>
                    <a:pt x="1333499" y="3464"/>
                    <a:pt x="1389018" y="5581"/>
                    <a:pt x="1444336" y="10391"/>
                  </a:cubicBezTo>
                  <a:cubicBezTo>
                    <a:pt x="1468735" y="12513"/>
                    <a:pt x="1496694" y="7196"/>
                    <a:pt x="1517072" y="20782"/>
                  </a:cubicBezTo>
                  <a:cubicBezTo>
                    <a:pt x="1526185" y="26858"/>
                    <a:pt x="1511579" y="42158"/>
                    <a:pt x="1506681" y="51955"/>
                  </a:cubicBezTo>
                  <a:cubicBezTo>
                    <a:pt x="1490443" y="84431"/>
                    <a:pt x="1488433" y="86028"/>
                    <a:pt x="1454727" y="93518"/>
                  </a:cubicBezTo>
                  <a:cubicBezTo>
                    <a:pt x="1434160" y="98088"/>
                    <a:pt x="1413041" y="99777"/>
                    <a:pt x="1392381" y="103909"/>
                  </a:cubicBezTo>
                  <a:cubicBezTo>
                    <a:pt x="1378378" y="106710"/>
                    <a:pt x="1364868" y="111745"/>
                    <a:pt x="1350818" y="114300"/>
                  </a:cubicBezTo>
                  <a:cubicBezTo>
                    <a:pt x="1304222" y="122772"/>
                    <a:pt x="1229184" y="130124"/>
                    <a:pt x="1184563" y="135082"/>
                  </a:cubicBezTo>
                  <a:cubicBezTo>
                    <a:pt x="1146463" y="131618"/>
                    <a:pt x="1101604" y="146630"/>
                    <a:pt x="1070263" y="124691"/>
                  </a:cubicBezTo>
                  <a:cubicBezTo>
                    <a:pt x="1053003" y="112609"/>
                    <a:pt x="1069488" y="80212"/>
                    <a:pt x="1080654" y="62346"/>
                  </a:cubicBezTo>
                  <a:cubicBezTo>
                    <a:pt x="1090716" y="46246"/>
                    <a:pt x="1148009" y="35116"/>
                    <a:pt x="1163781" y="31173"/>
                  </a:cubicBezTo>
                  <a:cubicBezTo>
                    <a:pt x="1181099" y="38100"/>
                    <a:pt x="1207394" y="35272"/>
                    <a:pt x="1215736" y="51955"/>
                  </a:cubicBezTo>
                  <a:cubicBezTo>
                    <a:pt x="1222663" y="65809"/>
                    <a:pt x="1207049" y="83842"/>
                    <a:pt x="1194954" y="93518"/>
                  </a:cubicBezTo>
                  <a:cubicBezTo>
                    <a:pt x="1170763" y="112871"/>
                    <a:pt x="1111827" y="135082"/>
                    <a:pt x="1111827" y="135082"/>
                  </a:cubicBezTo>
                  <a:cubicBezTo>
                    <a:pt x="1108363" y="121227"/>
                    <a:pt x="1095049" y="106291"/>
                    <a:pt x="1101436" y="93518"/>
                  </a:cubicBezTo>
                  <a:cubicBezTo>
                    <a:pt x="1105066" y="86258"/>
                    <a:pt x="1194384" y="52162"/>
                    <a:pt x="1194954" y="51955"/>
                  </a:cubicBezTo>
                  <a:cubicBezTo>
                    <a:pt x="1215541" y="44469"/>
                    <a:pt x="1257300" y="31173"/>
                    <a:pt x="1257300" y="31173"/>
                  </a:cubicBezTo>
                  <a:cubicBezTo>
                    <a:pt x="1279088" y="74750"/>
                    <a:pt x="1295998" y="88856"/>
                    <a:pt x="1267690" y="145473"/>
                  </a:cubicBezTo>
                  <a:cubicBezTo>
                    <a:pt x="1262792" y="155269"/>
                    <a:pt x="1246909" y="152400"/>
                    <a:pt x="1236518" y="155864"/>
                  </a:cubicBezTo>
                  <a:cubicBezTo>
                    <a:pt x="1246909" y="142009"/>
                    <a:pt x="1255444" y="126546"/>
                    <a:pt x="1267690" y="114300"/>
                  </a:cubicBezTo>
                  <a:cubicBezTo>
                    <a:pt x="1276521" y="105469"/>
                    <a:pt x="1287693" y="99103"/>
                    <a:pt x="1298863" y="93518"/>
                  </a:cubicBezTo>
                  <a:cubicBezTo>
                    <a:pt x="1337993" y="73953"/>
                    <a:pt x="1352693" y="72267"/>
                    <a:pt x="1392381" y="62346"/>
                  </a:cubicBezTo>
                  <a:cubicBezTo>
                    <a:pt x="1413163" y="65809"/>
                    <a:pt x="1441565" y="56284"/>
                    <a:pt x="1454727" y="72736"/>
                  </a:cubicBezTo>
                  <a:cubicBezTo>
                    <a:pt x="1464404" y="84832"/>
                    <a:pt x="1442948" y="101695"/>
                    <a:pt x="1433945" y="114300"/>
                  </a:cubicBezTo>
                  <a:cubicBezTo>
                    <a:pt x="1409622" y="148353"/>
                    <a:pt x="1405835" y="144452"/>
                    <a:pt x="1371600" y="155864"/>
                  </a:cubicBezTo>
                  <a:cubicBezTo>
                    <a:pt x="1354282" y="152400"/>
                    <a:pt x="1328407" y="160807"/>
                    <a:pt x="1319645" y="145473"/>
                  </a:cubicBezTo>
                  <a:cubicBezTo>
                    <a:pt x="1309192" y="127180"/>
                    <a:pt x="1319583" y="101420"/>
                    <a:pt x="1330036" y="83127"/>
                  </a:cubicBezTo>
                  <a:cubicBezTo>
                    <a:pt x="1335470" y="73617"/>
                    <a:pt x="1361209" y="61783"/>
                    <a:pt x="1361209" y="72736"/>
                  </a:cubicBezTo>
                  <a:cubicBezTo>
                    <a:pt x="1361209" y="85224"/>
                    <a:pt x="1339434" y="85294"/>
                    <a:pt x="1330036" y="93518"/>
                  </a:cubicBezTo>
                  <a:cubicBezTo>
                    <a:pt x="1311604" y="109646"/>
                    <a:pt x="1298218" y="131532"/>
                    <a:pt x="1278081" y="145473"/>
                  </a:cubicBezTo>
                  <a:cubicBezTo>
                    <a:pt x="1252610" y="163107"/>
                    <a:pt x="1220731" y="169852"/>
                    <a:pt x="1194954" y="187036"/>
                  </a:cubicBezTo>
                  <a:lnTo>
                    <a:pt x="1163781" y="207818"/>
                  </a:lnTo>
                  <a:cubicBezTo>
                    <a:pt x="1152980" y="206275"/>
                    <a:pt x="1057791" y="194049"/>
                    <a:pt x="1039090" y="187036"/>
                  </a:cubicBezTo>
                  <a:cubicBezTo>
                    <a:pt x="1027397" y="182651"/>
                    <a:pt x="1018309" y="173182"/>
                    <a:pt x="1007918" y="166255"/>
                  </a:cubicBezTo>
                  <a:cubicBezTo>
                    <a:pt x="1011382" y="128155"/>
                    <a:pt x="1010293" y="89363"/>
                    <a:pt x="1018309" y="51955"/>
                  </a:cubicBezTo>
                  <a:cubicBezTo>
                    <a:pt x="1020926" y="39744"/>
                    <a:pt x="1041539" y="8536"/>
                    <a:pt x="1039090" y="20782"/>
                  </a:cubicBezTo>
                  <a:cubicBezTo>
                    <a:pt x="1033286" y="49800"/>
                    <a:pt x="1022829" y="78347"/>
                    <a:pt x="1007918" y="103909"/>
                  </a:cubicBezTo>
                  <a:cubicBezTo>
                    <a:pt x="987163" y="139489"/>
                    <a:pt x="946986" y="156280"/>
                    <a:pt x="914400" y="176646"/>
                  </a:cubicBezTo>
                  <a:cubicBezTo>
                    <a:pt x="903810" y="183265"/>
                    <a:pt x="893618" y="190500"/>
                    <a:pt x="883227" y="197427"/>
                  </a:cubicBezTo>
                  <a:cubicBezTo>
                    <a:pt x="876300" y="183573"/>
                    <a:pt x="859898" y="171143"/>
                    <a:pt x="862445" y="155864"/>
                  </a:cubicBezTo>
                  <a:cubicBezTo>
                    <a:pt x="864498" y="143545"/>
                    <a:pt x="882775" y="141278"/>
                    <a:pt x="893618" y="135082"/>
                  </a:cubicBezTo>
                  <a:cubicBezTo>
                    <a:pt x="929571" y="114537"/>
                    <a:pt x="931380" y="115567"/>
                    <a:pt x="966354" y="103909"/>
                  </a:cubicBezTo>
                  <a:cubicBezTo>
                    <a:pt x="976745" y="107373"/>
                    <a:pt x="992629" y="104503"/>
                    <a:pt x="997527" y="114300"/>
                  </a:cubicBezTo>
                  <a:cubicBezTo>
                    <a:pt x="1002425" y="124097"/>
                    <a:pt x="993502" y="136560"/>
                    <a:pt x="987136" y="145473"/>
                  </a:cubicBezTo>
                  <a:cubicBezTo>
                    <a:pt x="975748" y="161417"/>
                    <a:pt x="958323" y="172160"/>
                    <a:pt x="945572" y="187036"/>
                  </a:cubicBezTo>
                  <a:cubicBezTo>
                    <a:pt x="937445" y="196518"/>
                    <a:pt x="931717" y="207818"/>
                    <a:pt x="924790" y="218209"/>
                  </a:cubicBezTo>
                  <a:cubicBezTo>
                    <a:pt x="897081" y="214745"/>
                    <a:pt x="852856" y="233401"/>
                    <a:pt x="841663" y="207818"/>
                  </a:cubicBezTo>
                  <a:cubicBezTo>
                    <a:pt x="787184" y="83295"/>
                    <a:pt x="824487" y="70333"/>
                    <a:pt x="883227" y="31173"/>
                  </a:cubicBezTo>
                  <a:cubicBezTo>
                    <a:pt x="952500" y="38100"/>
                    <a:pt x="1023719" y="34238"/>
                    <a:pt x="1091045" y="51955"/>
                  </a:cubicBezTo>
                  <a:cubicBezTo>
                    <a:pt x="1101637" y="54742"/>
                    <a:pt x="1085973" y="73553"/>
                    <a:pt x="1080654" y="83127"/>
                  </a:cubicBezTo>
                  <a:cubicBezTo>
                    <a:pt x="1068524" y="104961"/>
                    <a:pt x="1059872" y="131618"/>
                    <a:pt x="1039090" y="145473"/>
                  </a:cubicBezTo>
                  <a:cubicBezTo>
                    <a:pt x="1028699" y="152400"/>
                    <a:pt x="1019396" y="161336"/>
                    <a:pt x="1007918" y="166255"/>
                  </a:cubicBezTo>
                  <a:cubicBezTo>
                    <a:pt x="994792" y="171881"/>
                    <a:pt x="980086" y="172723"/>
                    <a:pt x="966354" y="176646"/>
                  </a:cubicBezTo>
                  <a:cubicBezTo>
                    <a:pt x="861995" y="206461"/>
                    <a:pt x="1023564" y="164940"/>
                    <a:pt x="893618" y="197427"/>
                  </a:cubicBezTo>
                  <a:cubicBezTo>
                    <a:pt x="865909" y="193963"/>
                    <a:pt x="827634" y="209079"/>
                    <a:pt x="810490" y="187036"/>
                  </a:cubicBezTo>
                  <a:cubicBezTo>
                    <a:pt x="771225" y="136552"/>
                    <a:pt x="837681" y="87109"/>
                    <a:pt x="862445" y="62346"/>
                  </a:cubicBezTo>
                  <a:cubicBezTo>
                    <a:pt x="865909" y="76200"/>
                    <a:pt x="878462" y="90783"/>
                    <a:pt x="872836" y="103909"/>
                  </a:cubicBezTo>
                  <a:cubicBezTo>
                    <a:pt x="866014" y="119827"/>
                    <a:pt x="843518" y="122836"/>
                    <a:pt x="831272" y="135082"/>
                  </a:cubicBezTo>
                  <a:cubicBezTo>
                    <a:pt x="822441" y="143913"/>
                    <a:pt x="819321" y="157424"/>
                    <a:pt x="810490" y="166255"/>
                  </a:cubicBezTo>
                  <a:cubicBezTo>
                    <a:pt x="798244" y="178501"/>
                    <a:pt x="782076" y="186157"/>
                    <a:pt x="768927" y="197427"/>
                  </a:cubicBezTo>
                  <a:cubicBezTo>
                    <a:pt x="757770" y="206990"/>
                    <a:pt x="750600" y="221463"/>
                    <a:pt x="737754" y="228600"/>
                  </a:cubicBezTo>
                  <a:cubicBezTo>
                    <a:pt x="718605" y="239239"/>
                    <a:pt x="675409" y="249382"/>
                    <a:pt x="675409" y="249382"/>
                  </a:cubicBezTo>
                  <a:cubicBezTo>
                    <a:pt x="643110" y="200934"/>
                    <a:pt x="614788" y="172451"/>
                    <a:pt x="665018" y="93518"/>
                  </a:cubicBezTo>
                  <a:cubicBezTo>
                    <a:pt x="676329" y="75743"/>
                    <a:pt x="706581" y="100445"/>
                    <a:pt x="727363" y="103909"/>
                  </a:cubicBezTo>
                  <a:cubicBezTo>
                    <a:pt x="730827" y="117764"/>
                    <a:pt x="735406" y="131386"/>
                    <a:pt x="737754" y="145473"/>
                  </a:cubicBezTo>
                  <a:cubicBezTo>
                    <a:pt x="757337" y="262967"/>
                    <a:pt x="736242" y="192891"/>
                    <a:pt x="758536" y="259773"/>
                  </a:cubicBezTo>
                  <a:cubicBezTo>
                    <a:pt x="755072" y="270164"/>
                    <a:pt x="757058" y="284580"/>
                    <a:pt x="748145" y="290946"/>
                  </a:cubicBezTo>
                  <a:cubicBezTo>
                    <a:pt x="730320" y="303678"/>
                    <a:pt x="685800" y="311727"/>
                    <a:pt x="685800" y="311727"/>
                  </a:cubicBezTo>
                  <a:cubicBezTo>
                    <a:pt x="661554" y="308263"/>
                    <a:pt x="637160" y="305717"/>
                    <a:pt x="613063" y="301336"/>
                  </a:cubicBezTo>
                  <a:cubicBezTo>
                    <a:pt x="599013" y="298781"/>
                    <a:pt x="583382" y="298867"/>
                    <a:pt x="571500" y="290946"/>
                  </a:cubicBezTo>
                  <a:cubicBezTo>
                    <a:pt x="554234" y="279436"/>
                    <a:pt x="546254" y="246382"/>
                    <a:pt x="540327" y="228600"/>
                  </a:cubicBezTo>
                  <a:cubicBezTo>
                    <a:pt x="587310" y="158125"/>
                    <a:pt x="559090" y="170167"/>
                    <a:pt x="623454" y="155864"/>
                  </a:cubicBezTo>
                  <a:cubicBezTo>
                    <a:pt x="640695" y="152033"/>
                    <a:pt x="658091" y="148937"/>
                    <a:pt x="675409" y="145473"/>
                  </a:cubicBezTo>
                  <a:cubicBezTo>
                    <a:pt x="692727" y="148937"/>
                    <a:pt x="718601" y="140530"/>
                    <a:pt x="727363" y="155864"/>
                  </a:cubicBezTo>
                  <a:cubicBezTo>
                    <a:pt x="750647" y="196612"/>
                    <a:pt x="706696" y="228485"/>
                    <a:pt x="685800" y="249382"/>
                  </a:cubicBezTo>
                  <a:cubicBezTo>
                    <a:pt x="660071" y="352299"/>
                    <a:pt x="698056" y="239968"/>
                    <a:pt x="644236" y="311727"/>
                  </a:cubicBezTo>
                  <a:cubicBezTo>
                    <a:pt x="570718" y="409749"/>
                    <a:pt x="652153" y="348013"/>
                    <a:pt x="581890" y="394855"/>
                  </a:cubicBezTo>
                  <a:cubicBezTo>
                    <a:pt x="571499" y="408709"/>
                    <a:pt x="566933" y="430337"/>
                    <a:pt x="550718" y="436418"/>
                  </a:cubicBezTo>
                  <a:cubicBezTo>
                    <a:pt x="534181" y="442619"/>
                    <a:pt x="502808" y="443219"/>
                    <a:pt x="498763" y="426027"/>
                  </a:cubicBezTo>
                  <a:cubicBezTo>
                    <a:pt x="486045" y="371977"/>
                    <a:pt x="505690" y="315191"/>
                    <a:pt x="509154" y="259773"/>
                  </a:cubicBezTo>
                  <a:cubicBezTo>
                    <a:pt x="536878" y="301360"/>
                    <a:pt x="539658" y="286977"/>
                    <a:pt x="509154" y="342900"/>
                  </a:cubicBezTo>
                  <a:cubicBezTo>
                    <a:pt x="497194" y="364827"/>
                    <a:pt x="467590" y="405246"/>
                    <a:pt x="467590" y="405246"/>
                  </a:cubicBezTo>
                  <a:cubicBezTo>
                    <a:pt x="450272" y="401782"/>
                    <a:pt x="430970" y="403617"/>
                    <a:pt x="415636" y="394855"/>
                  </a:cubicBezTo>
                  <a:cubicBezTo>
                    <a:pt x="382831" y="376109"/>
                    <a:pt x="395553" y="337571"/>
                    <a:pt x="405245" y="311727"/>
                  </a:cubicBezTo>
                  <a:cubicBezTo>
                    <a:pt x="409630" y="300034"/>
                    <a:pt x="416275" y="288356"/>
                    <a:pt x="426027" y="280555"/>
                  </a:cubicBezTo>
                  <a:cubicBezTo>
                    <a:pt x="434580" y="273713"/>
                    <a:pt x="446809" y="273628"/>
                    <a:pt x="457200" y="270164"/>
                  </a:cubicBezTo>
                  <a:cubicBezTo>
                    <a:pt x="481445" y="273628"/>
                    <a:pt x="509558" y="266970"/>
                    <a:pt x="529936" y="280555"/>
                  </a:cubicBezTo>
                  <a:cubicBezTo>
                    <a:pt x="539049" y="286630"/>
                    <a:pt x="524864" y="302153"/>
                    <a:pt x="519545" y="311727"/>
                  </a:cubicBezTo>
                  <a:cubicBezTo>
                    <a:pt x="507415" y="333561"/>
                    <a:pt x="491836" y="353291"/>
                    <a:pt x="477981" y="374073"/>
                  </a:cubicBezTo>
                  <a:cubicBezTo>
                    <a:pt x="471054" y="384464"/>
                    <a:pt x="469048" y="401297"/>
                    <a:pt x="457200" y="405246"/>
                  </a:cubicBezTo>
                  <a:lnTo>
                    <a:pt x="426027" y="415636"/>
                  </a:lnTo>
                  <a:cubicBezTo>
                    <a:pt x="412172" y="412173"/>
                    <a:pt x="386635" y="419361"/>
                    <a:pt x="384463" y="405246"/>
                  </a:cubicBezTo>
                  <a:cubicBezTo>
                    <a:pt x="365736" y="283521"/>
                    <a:pt x="376008" y="290301"/>
                    <a:pt x="436418" y="270164"/>
                  </a:cubicBezTo>
                  <a:cubicBezTo>
                    <a:pt x="443345" y="280555"/>
                    <a:pt x="457200" y="288848"/>
                    <a:pt x="457200" y="301336"/>
                  </a:cubicBezTo>
                  <a:cubicBezTo>
                    <a:pt x="457200" y="323242"/>
                    <a:pt x="443345" y="342900"/>
                    <a:pt x="436418" y="363682"/>
                  </a:cubicBezTo>
                  <a:cubicBezTo>
                    <a:pt x="432954" y="374073"/>
                    <a:pt x="432103" y="385742"/>
                    <a:pt x="426027" y="394855"/>
                  </a:cubicBezTo>
                  <a:lnTo>
                    <a:pt x="384463" y="457200"/>
                  </a:lnTo>
                  <a:cubicBezTo>
                    <a:pt x="356754" y="453736"/>
                    <a:pt x="327579" y="456352"/>
                    <a:pt x="301336" y="446809"/>
                  </a:cubicBezTo>
                  <a:cubicBezTo>
                    <a:pt x="287526" y="441787"/>
                    <a:pt x="279571" y="426925"/>
                    <a:pt x="270163" y="415636"/>
                  </a:cubicBezTo>
                  <a:cubicBezTo>
                    <a:pt x="246216" y="386901"/>
                    <a:pt x="243292" y="369240"/>
                    <a:pt x="228600" y="332509"/>
                  </a:cubicBezTo>
                  <a:cubicBezTo>
                    <a:pt x="232063" y="311727"/>
                    <a:pt x="224093" y="285062"/>
                    <a:pt x="238990" y="270164"/>
                  </a:cubicBezTo>
                  <a:cubicBezTo>
                    <a:pt x="247820" y="261333"/>
                    <a:pt x="258529" y="288910"/>
                    <a:pt x="259772" y="301336"/>
                  </a:cubicBezTo>
                  <a:cubicBezTo>
                    <a:pt x="266990" y="373518"/>
                    <a:pt x="259880" y="367074"/>
                    <a:pt x="218209" y="394855"/>
                  </a:cubicBezTo>
                  <a:cubicBezTo>
                    <a:pt x="204354" y="391391"/>
                    <a:pt x="180109" y="398319"/>
                    <a:pt x="176645" y="384464"/>
                  </a:cubicBezTo>
                  <a:cubicBezTo>
                    <a:pt x="159259" y="314921"/>
                    <a:pt x="191391" y="313739"/>
                    <a:pt x="228600" y="301336"/>
                  </a:cubicBezTo>
                  <a:cubicBezTo>
                    <a:pt x="245918" y="304800"/>
                    <a:pt x="270758" y="297032"/>
                    <a:pt x="280554" y="311727"/>
                  </a:cubicBezTo>
                  <a:cubicBezTo>
                    <a:pt x="290351" y="326422"/>
                    <a:pt x="280428" y="349310"/>
                    <a:pt x="270163" y="363682"/>
                  </a:cubicBezTo>
                  <a:cubicBezTo>
                    <a:pt x="252132" y="388926"/>
                    <a:pt x="172089" y="392537"/>
                    <a:pt x="155863" y="394855"/>
                  </a:cubicBezTo>
                  <a:cubicBezTo>
                    <a:pt x="152399" y="384464"/>
                    <a:pt x="138900" y="372444"/>
                    <a:pt x="145472" y="363682"/>
                  </a:cubicBezTo>
                  <a:cubicBezTo>
                    <a:pt x="154041" y="352257"/>
                    <a:pt x="173664" y="358305"/>
                    <a:pt x="187036" y="353291"/>
                  </a:cubicBezTo>
                  <a:cubicBezTo>
                    <a:pt x="259909" y="325964"/>
                    <a:pt x="199475" y="341876"/>
                    <a:pt x="259772" y="311727"/>
                  </a:cubicBezTo>
                  <a:cubicBezTo>
                    <a:pt x="269569" y="306829"/>
                    <a:pt x="280554" y="304800"/>
                    <a:pt x="290945" y="301336"/>
                  </a:cubicBezTo>
                  <a:cubicBezTo>
                    <a:pt x="304800" y="304800"/>
                    <a:pt x="327993" y="298179"/>
                    <a:pt x="332509" y="311727"/>
                  </a:cubicBezTo>
                  <a:cubicBezTo>
                    <a:pt x="341340" y="338219"/>
                    <a:pt x="327113" y="367380"/>
                    <a:pt x="322118" y="394855"/>
                  </a:cubicBezTo>
                  <a:cubicBezTo>
                    <a:pt x="320159" y="405631"/>
                    <a:pt x="320280" y="419185"/>
                    <a:pt x="311727" y="426027"/>
                  </a:cubicBezTo>
                  <a:cubicBezTo>
                    <a:pt x="300575" y="434948"/>
                    <a:pt x="284018" y="432954"/>
                    <a:pt x="270163" y="436418"/>
                  </a:cubicBezTo>
                  <a:cubicBezTo>
                    <a:pt x="289685" y="410389"/>
                    <a:pt x="306458" y="383944"/>
                    <a:pt x="332509" y="363682"/>
                  </a:cubicBezTo>
                  <a:cubicBezTo>
                    <a:pt x="352224" y="348348"/>
                    <a:pt x="394854" y="322118"/>
                    <a:pt x="394854" y="322118"/>
                  </a:cubicBezTo>
                  <a:cubicBezTo>
                    <a:pt x="401781" y="311727"/>
                    <a:pt x="405245" y="297873"/>
                    <a:pt x="415636" y="290946"/>
                  </a:cubicBezTo>
                  <a:cubicBezTo>
                    <a:pt x="427519" y="283024"/>
                    <a:pt x="443468" y="284478"/>
                    <a:pt x="457200" y="280555"/>
                  </a:cubicBezTo>
                  <a:cubicBezTo>
                    <a:pt x="467731" y="277546"/>
                    <a:pt x="478576" y="275062"/>
                    <a:pt x="488372" y="270164"/>
                  </a:cubicBezTo>
                  <a:cubicBezTo>
                    <a:pt x="499542" y="264579"/>
                    <a:pt x="507852" y="253767"/>
                    <a:pt x="519545" y="249382"/>
                  </a:cubicBezTo>
                  <a:cubicBezTo>
                    <a:pt x="536082" y="243181"/>
                    <a:pt x="554182" y="242455"/>
                    <a:pt x="571500" y="238991"/>
                  </a:cubicBezTo>
                  <a:cubicBezTo>
                    <a:pt x="581891" y="232064"/>
                    <a:pt x="590354" y="220262"/>
                    <a:pt x="602672" y="218209"/>
                  </a:cubicBezTo>
                  <a:cubicBezTo>
                    <a:pt x="658035" y="208982"/>
                    <a:pt x="627563" y="268348"/>
                    <a:pt x="623454" y="290946"/>
                  </a:cubicBezTo>
                  <a:cubicBezTo>
                    <a:pt x="620295" y="308322"/>
                    <a:pt x="618648" y="326145"/>
                    <a:pt x="613063" y="342900"/>
                  </a:cubicBezTo>
                  <a:cubicBezTo>
                    <a:pt x="599831" y="382596"/>
                    <a:pt x="587574" y="394576"/>
                    <a:pt x="550718" y="415636"/>
                  </a:cubicBezTo>
                  <a:cubicBezTo>
                    <a:pt x="541208" y="421070"/>
                    <a:pt x="529936" y="422563"/>
                    <a:pt x="519545" y="426027"/>
                  </a:cubicBezTo>
                  <a:cubicBezTo>
                    <a:pt x="457200" y="422563"/>
                    <a:pt x="390247" y="439411"/>
                    <a:pt x="332509" y="415636"/>
                  </a:cubicBezTo>
                  <a:cubicBezTo>
                    <a:pt x="313028" y="407614"/>
                    <a:pt x="332668" y="371708"/>
                    <a:pt x="342900" y="353291"/>
                  </a:cubicBezTo>
                  <a:cubicBezTo>
                    <a:pt x="351310" y="338152"/>
                    <a:pt x="370371" y="332184"/>
                    <a:pt x="384463" y="322118"/>
                  </a:cubicBezTo>
                  <a:cubicBezTo>
                    <a:pt x="394625" y="314859"/>
                    <a:pt x="404466" y="306921"/>
                    <a:pt x="415636" y="301336"/>
                  </a:cubicBezTo>
                  <a:cubicBezTo>
                    <a:pt x="436933" y="290688"/>
                    <a:pt x="479009" y="284506"/>
                    <a:pt x="498763" y="280555"/>
                  </a:cubicBezTo>
                  <a:cubicBezTo>
                    <a:pt x="512618" y="273628"/>
                    <a:pt x="526089" y="265875"/>
                    <a:pt x="540327" y="259773"/>
                  </a:cubicBezTo>
                  <a:cubicBezTo>
                    <a:pt x="550394" y="255458"/>
                    <a:pt x="566602" y="239585"/>
                    <a:pt x="571500" y="249382"/>
                  </a:cubicBezTo>
                  <a:cubicBezTo>
                    <a:pt x="579398" y="265178"/>
                    <a:pt x="569007" y="285540"/>
                    <a:pt x="561109" y="301336"/>
                  </a:cubicBezTo>
                  <a:cubicBezTo>
                    <a:pt x="554537" y="314480"/>
                    <a:pt x="541225" y="323101"/>
                    <a:pt x="529936" y="332509"/>
                  </a:cubicBezTo>
                  <a:cubicBezTo>
                    <a:pt x="499182" y="358137"/>
                    <a:pt x="496811" y="353779"/>
                    <a:pt x="457200" y="363682"/>
                  </a:cubicBezTo>
                  <a:cubicBezTo>
                    <a:pt x="429491" y="360218"/>
                    <a:pt x="400000" y="363662"/>
                    <a:pt x="374072" y="353291"/>
                  </a:cubicBezTo>
                  <a:cubicBezTo>
                    <a:pt x="337752" y="338763"/>
                    <a:pt x="355353" y="261874"/>
                    <a:pt x="363681" y="249382"/>
                  </a:cubicBezTo>
                  <a:cubicBezTo>
                    <a:pt x="374028" y="233862"/>
                    <a:pt x="398953" y="236942"/>
                    <a:pt x="415636" y="228600"/>
                  </a:cubicBezTo>
                  <a:cubicBezTo>
                    <a:pt x="426806" y="223015"/>
                    <a:pt x="436418" y="214745"/>
                    <a:pt x="446809" y="207818"/>
                  </a:cubicBezTo>
                  <a:cubicBezTo>
                    <a:pt x="460663" y="214745"/>
                    <a:pt x="485334" y="213411"/>
                    <a:pt x="488372" y="228600"/>
                  </a:cubicBezTo>
                  <a:cubicBezTo>
                    <a:pt x="496436" y="268921"/>
                    <a:pt x="464689" y="325019"/>
                    <a:pt x="436418" y="353291"/>
                  </a:cubicBezTo>
                  <a:cubicBezTo>
                    <a:pt x="427587" y="362122"/>
                    <a:pt x="414076" y="365242"/>
                    <a:pt x="405245" y="374073"/>
                  </a:cubicBezTo>
                  <a:cubicBezTo>
                    <a:pt x="392999" y="386319"/>
                    <a:pt x="386318" y="403390"/>
                    <a:pt x="374072" y="415636"/>
                  </a:cubicBezTo>
                  <a:cubicBezTo>
                    <a:pt x="358390" y="431318"/>
                    <a:pt x="339860" y="443893"/>
                    <a:pt x="322118" y="457200"/>
                  </a:cubicBezTo>
                  <a:cubicBezTo>
                    <a:pt x="291765" y="479965"/>
                    <a:pt x="236136" y="510107"/>
                    <a:pt x="207818" y="519546"/>
                  </a:cubicBezTo>
                  <a:lnTo>
                    <a:pt x="176645" y="529936"/>
                  </a:lnTo>
                  <a:cubicBezTo>
                    <a:pt x="160953" y="523659"/>
                    <a:pt x="108168" y="506686"/>
                    <a:pt x="93518" y="488373"/>
                  </a:cubicBezTo>
                  <a:cubicBezTo>
                    <a:pt x="86676" y="479820"/>
                    <a:pt x="86136" y="467732"/>
                    <a:pt x="83127" y="457200"/>
                  </a:cubicBezTo>
                  <a:cubicBezTo>
                    <a:pt x="57035" y="365877"/>
                    <a:pt x="87257" y="459197"/>
                    <a:pt x="62345" y="384464"/>
                  </a:cubicBezTo>
                  <a:lnTo>
                    <a:pt x="124690" y="363682"/>
                  </a:lnTo>
                  <a:cubicBezTo>
                    <a:pt x="135081" y="360218"/>
                    <a:pt x="164977" y="347215"/>
                    <a:pt x="155863" y="353291"/>
                  </a:cubicBezTo>
                  <a:cubicBezTo>
                    <a:pt x="145472" y="360218"/>
                    <a:pt x="134024" y="365776"/>
                    <a:pt x="124690" y="374073"/>
                  </a:cubicBezTo>
                  <a:cubicBezTo>
                    <a:pt x="102724" y="393598"/>
                    <a:pt x="90226" y="427124"/>
                    <a:pt x="62345" y="436418"/>
                  </a:cubicBezTo>
                  <a:lnTo>
                    <a:pt x="0" y="457200"/>
                  </a:lnTo>
                  <a:cubicBezTo>
                    <a:pt x="3463" y="443345"/>
                    <a:pt x="292" y="425734"/>
                    <a:pt x="10390" y="415636"/>
                  </a:cubicBezTo>
                  <a:cubicBezTo>
                    <a:pt x="23579" y="402447"/>
                    <a:pt x="43705" y="395521"/>
                    <a:pt x="62345" y="394855"/>
                  </a:cubicBezTo>
                  <a:lnTo>
                    <a:pt x="301336" y="405246"/>
                  </a:lnTo>
                  <a:cubicBezTo>
                    <a:pt x="221681" y="484899"/>
                    <a:pt x="271006" y="456959"/>
                    <a:pt x="197427" y="477982"/>
                  </a:cubicBezTo>
                  <a:cubicBezTo>
                    <a:pt x="186895" y="480991"/>
                    <a:pt x="176645" y="484909"/>
                    <a:pt x="166254" y="488373"/>
                  </a:cubicBezTo>
                  <a:cubicBezTo>
                    <a:pt x="155863" y="474518"/>
                    <a:pt x="145147" y="460902"/>
                    <a:pt x="135081" y="446809"/>
                  </a:cubicBezTo>
                  <a:cubicBezTo>
                    <a:pt x="108655" y="409812"/>
                    <a:pt x="90738" y="389095"/>
                    <a:pt x="124690" y="332509"/>
                  </a:cubicBezTo>
                  <a:cubicBezTo>
                    <a:pt x="134287" y="316515"/>
                    <a:pt x="159327" y="318654"/>
                    <a:pt x="176645" y="311727"/>
                  </a:cubicBezTo>
                  <a:cubicBezTo>
                    <a:pt x="187036" y="301336"/>
                    <a:pt x="195591" y="288706"/>
                    <a:pt x="207818" y="280555"/>
                  </a:cubicBezTo>
                  <a:cubicBezTo>
                    <a:pt x="216931" y="274480"/>
                    <a:pt x="229194" y="275062"/>
                    <a:pt x="238990" y="270164"/>
                  </a:cubicBezTo>
                  <a:cubicBezTo>
                    <a:pt x="250160" y="264579"/>
                    <a:pt x="258993" y="254967"/>
                    <a:pt x="270163" y="249382"/>
                  </a:cubicBezTo>
                  <a:cubicBezTo>
                    <a:pt x="286846" y="241040"/>
                    <a:pt x="304800" y="235527"/>
                    <a:pt x="322118" y="228600"/>
                  </a:cubicBezTo>
                  <a:cubicBezTo>
                    <a:pt x="344027" y="233469"/>
                    <a:pt x="421839" y="238952"/>
                    <a:pt x="446809" y="270164"/>
                  </a:cubicBezTo>
                  <a:cubicBezTo>
                    <a:pt x="453651" y="278717"/>
                    <a:pt x="453736" y="290945"/>
                    <a:pt x="457200" y="301336"/>
                  </a:cubicBezTo>
                  <a:cubicBezTo>
                    <a:pt x="446809" y="308263"/>
                    <a:pt x="434858" y="313287"/>
                    <a:pt x="426027" y="322118"/>
                  </a:cubicBezTo>
                  <a:cubicBezTo>
                    <a:pt x="412982" y="335163"/>
                    <a:pt x="390576" y="380593"/>
                    <a:pt x="384463" y="394855"/>
                  </a:cubicBezTo>
                  <a:cubicBezTo>
                    <a:pt x="376165" y="414218"/>
                    <a:pt x="373258" y="443887"/>
                    <a:pt x="353290" y="457200"/>
                  </a:cubicBezTo>
                  <a:cubicBezTo>
                    <a:pt x="341408" y="465122"/>
                    <a:pt x="325581" y="464127"/>
                    <a:pt x="311727" y="467591"/>
                  </a:cubicBezTo>
                  <a:cubicBezTo>
                    <a:pt x="301336" y="460664"/>
                    <a:pt x="282103" y="459201"/>
                    <a:pt x="280554" y="446809"/>
                  </a:cubicBezTo>
                  <a:cubicBezTo>
                    <a:pt x="277837" y="425072"/>
                    <a:pt x="289185" y="402691"/>
                    <a:pt x="301336" y="384464"/>
                  </a:cubicBezTo>
                  <a:cubicBezTo>
                    <a:pt x="317639" y="360010"/>
                    <a:pt x="350537" y="348405"/>
                    <a:pt x="363681" y="322118"/>
                  </a:cubicBezTo>
                  <a:cubicBezTo>
                    <a:pt x="368794" y="311891"/>
                    <a:pt x="393006" y="259173"/>
                    <a:pt x="405245" y="249382"/>
                  </a:cubicBezTo>
                  <a:cubicBezTo>
                    <a:pt x="413798" y="242540"/>
                    <a:pt x="426027" y="242455"/>
                    <a:pt x="436418" y="238991"/>
                  </a:cubicBezTo>
                  <a:cubicBezTo>
                    <a:pt x="474518" y="242455"/>
                    <a:pt x="520520" y="225894"/>
                    <a:pt x="550718" y="249382"/>
                  </a:cubicBezTo>
                  <a:cubicBezTo>
                    <a:pt x="568009" y="262831"/>
                    <a:pt x="518665" y="330511"/>
                    <a:pt x="529936" y="311727"/>
                  </a:cubicBezTo>
                  <a:cubicBezTo>
                    <a:pt x="540327" y="294409"/>
                    <a:pt x="544952" y="271891"/>
                    <a:pt x="561109" y="259773"/>
                  </a:cubicBezTo>
                  <a:cubicBezTo>
                    <a:pt x="575238" y="249176"/>
                    <a:pt x="596082" y="254234"/>
                    <a:pt x="613063" y="249382"/>
                  </a:cubicBezTo>
                  <a:cubicBezTo>
                    <a:pt x="644658" y="240355"/>
                    <a:pt x="679241" y="236436"/>
                    <a:pt x="706581" y="218209"/>
                  </a:cubicBezTo>
                  <a:cubicBezTo>
                    <a:pt x="716972" y="211282"/>
                    <a:pt x="725906" y="201376"/>
                    <a:pt x="737754" y="197427"/>
                  </a:cubicBezTo>
                  <a:cubicBezTo>
                    <a:pt x="757741" y="190765"/>
                    <a:pt x="779318" y="190500"/>
                    <a:pt x="800100" y="187036"/>
                  </a:cubicBezTo>
                  <a:cubicBezTo>
                    <a:pt x="810491" y="204354"/>
                    <a:pt x="829780" y="218850"/>
                    <a:pt x="831272" y="238991"/>
                  </a:cubicBezTo>
                  <a:cubicBezTo>
                    <a:pt x="859561" y="620910"/>
                    <a:pt x="806006" y="467253"/>
                    <a:pt x="363681" y="457200"/>
                  </a:cubicBezTo>
                  <a:cubicBezTo>
                    <a:pt x="352523" y="446042"/>
                    <a:pt x="306988" y="412897"/>
                    <a:pt x="311727" y="384464"/>
                  </a:cubicBezTo>
                  <a:cubicBezTo>
                    <a:pt x="313780" y="372145"/>
                    <a:pt x="324514" y="362885"/>
                    <a:pt x="332509" y="353291"/>
                  </a:cubicBezTo>
                  <a:cubicBezTo>
                    <a:pt x="368403" y="310217"/>
                    <a:pt x="365792" y="321414"/>
                    <a:pt x="426027" y="301336"/>
                  </a:cubicBezTo>
                  <a:lnTo>
                    <a:pt x="457200" y="290946"/>
                  </a:lnTo>
                  <a:cubicBezTo>
                    <a:pt x="512369" y="309335"/>
                    <a:pt x="475825" y="302317"/>
                    <a:pt x="561109" y="290946"/>
                  </a:cubicBezTo>
                  <a:cubicBezTo>
                    <a:pt x="665350" y="277048"/>
                    <a:pt x="613594" y="288215"/>
                    <a:pt x="685800" y="270164"/>
                  </a:cubicBezTo>
                  <a:cubicBezTo>
                    <a:pt x="676371" y="312592"/>
                    <a:pt x="677232" y="361860"/>
                    <a:pt x="644236" y="394855"/>
                  </a:cubicBezTo>
                  <a:cubicBezTo>
                    <a:pt x="635405" y="403685"/>
                    <a:pt x="623454" y="408709"/>
                    <a:pt x="613063" y="415636"/>
                  </a:cubicBezTo>
                  <a:cubicBezTo>
                    <a:pt x="619990" y="405245"/>
                    <a:pt x="625014" y="393294"/>
                    <a:pt x="633845" y="384464"/>
                  </a:cubicBezTo>
                  <a:cubicBezTo>
                    <a:pt x="663358" y="354951"/>
                    <a:pt x="710017" y="350526"/>
                    <a:pt x="748145" y="342900"/>
                  </a:cubicBezTo>
                  <a:cubicBezTo>
                    <a:pt x="755072" y="353291"/>
                    <a:pt x="770476" y="361681"/>
                    <a:pt x="768927" y="374073"/>
                  </a:cubicBezTo>
                  <a:cubicBezTo>
                    <a:pt x="766422" y="394113"/>
                    <a:pt x="749872" y="409870"/>
                    <a:pt x="737754" y="426027"/>
                  </a:cubicBezTo>
                  <a:cubicBezTo>
                    <a:pt x="728937" y="437783"/>
                    <a:pt x="716144" y="446043"/>
                    <a:pt x="706581" y="457200"/>
                  </a:cubicBezTo>
                  <a:cubicBezTo>
                    <a:pt x="648393" y="525088"/>
                    <a:pt x="705889" y="475904"/>
                    <a:pt x="633845" y="529936"/>
                  </a:cubicBezTo>
                  <a:cubicBezTo>
                    <a:pt x="625413" y="504640"/>
                    <a:pt x="612355" y="484063"/>
                    <a:pt x="633845" y="457200"/>
                  </a:cubicBezTo>
                  <a:cubicBezTo>
                    <a:pt x="640687" y="448647"/>
                    <a:pt x="654627" y="450273"/>
                    <a:pt x="665018" y="446809"/>
                  </a:cubicBezTo>
                  <a:cubicBezTo>
                    <a:pt x="658091" y="460664"/>
                    <a:pt x="658931" y="483475"/>
                    <a:pt x="644236" y="488373"/>
                  </a:cubicBezTo>
                  <a:cubicBezTo>
                    <a:pt x="633845" y="491837"/>
                    <a:pt x="630836" y="467732"/>
                    <a:pt x="633845" y="457200"/>
                  </a:cubicBezTo>
                  <a:cubicBezTo>
                    <a:pt x="638603" y="440548"/>
                    <a:pt x="651869" y="426907"/>
                    <a:pt x="665018" y="415636"/>
                  </a:cubicBezTo>
                  <a:cubicBezTo>
                    <a:pt x="681359" y="401630"/>
                    <a:pt x="716649" y="391499"/>
                    <a:pt x="737754" y="384464"/>
                  </a:cubicBezTo>
                  <a:cubicBezTo>
                    <a:pt x="734290" y="401782"/>
                    <a:pt x="745024" y="436418"/>
                    <a:pt x="727363" y="436418"/>
                  </a:cubicBezTo>
                  <a:cubicBezTo>
                    <a:pt x="708711" y="436418"/>
                    <a:pt x="698765" y="401399"/>
                    <a:pt x="706581" y="384464"/>
                  </a:cubicBezTo>
                  <a:cubicBezTo>
                    <a:pt x="723003" y="348884"/>
                    <a:pt x="789709" y="301336"/>
                    <a:pt x="789709" y="301336"/>
                  </a:cubicBezTo>
                  <a:cubicBezTo>
                    <a:pt x="786245" y="311727"/>
                    <a:pt x="785394" y="323395"/>
                    <a:pt x="779318" y="332509"/>
                  </a:cubicBezTo>
                  <a:cubicBezTo>
                    <a:pt x="727427" y="410345"/>
                    <a:pt x="762461" y="320733"/>
                    <a:pt x="737754" y="394855"/>
                  </a:cubicBezTo>
                  <a:cubicBezTo>
                    <a:pt x="734290" y="381000"/>
                    <a:pt x="718595" y="364564"/>
                    <a:pt x="727363" y="353291"/>
                  </a:cubicBezTo>
                  <a:cubicBezTo>
                    <a:pt x="765665" y="304045"/>
                    <a:pt x="803673" y="304768"/>
                    <a:pt x="852054" y="290946"/>
                  </a:cubicBezTo>
                  <a:cubicBezTo>
                    <a:pt x="862586" y="287937"/>
                    <a:pt x="872836" y="284019"/>
                    <a:pt x="883227" y="280555"/>
                  </a:cubicBezTo>
                  <a:cubicBezTo>
                    <a:pt x="895633" y="330177"/>
                    <a:pt x="904783" y="337352"/>
                    <a:pt x="872836" y="394855"/>
                  </a:cubicBezTo>
                  <a:cubicBezTo>
                    <a:pt x="866771" y="405772"/>
                    <a:pt x="853399" y="411368"/>
                    <a:pt x="841663" y="415636"/>
                  </a:cubicBezTo>
                  <a:cubicBezTo>
                    <a:pt x="814821" y="425397"/>
                    <a:pt x="758536" y="436418"/>
                    <a:pt x="758536" y="436418"/>
                  </a:cubicBezTo>
                  <a:cubicBezTo>
                    <a:pt x="713509" y="432954"/>
                    <a:pt x="665983" y="441216"/>
                    <a:pt x="623454" y="426027"/>
                  </a:cubicBezTo>
                  <a:cubicBezTo>
                    <a:pt x="610005" y="421224"/>
                    <a:pt x="618077" y="397835"/>
                    <a:pt x="613063" y="384464"/>
                  </a:cubicBezTo>
                  <a:cubicBezTo>
                    <a:pt x="596651" y="340698"/>
                    <a:pt x="592854" y="343473"/>
                    <a:pt x="561109" y="311727"/>
                  </a:cubicBezTo>
                  <a:cubicBezTo>
                    <a:pt x="661611" y="236351"/>
                    <a:pt x="554507" y="309833"/>
                    <a:pt x="633845" y="270164"/>
                  </a:cubicBezTo>
                  <a:cubicBezTo>
                    <a:pt x="645015" y="264579"/>
                    <a:pt x="653325" y="253767"/>
                    <a:pt x="665018" y="249382"/>
                  </a:cubicBezTo>
                  <a:cubicBezTo>
                    <a:pt x="681554" y="243181"/>
                    <a:pt x="699654" y="242455"/>
                    <a:pt x="716972" y="238991"/>
                  </a:cubicBezTo>
                  <a:cubicBezTo>
                    <a:pt x="696190" y="259773"/>
                    <a:pt x="672987" y="278386"/>
                    <a:pt x="654627" y="301336"/>
                  </a:cubicBezTo>
                  <a:cubicBezTo>
                    <a:pt x="640772" y="318654"/>
                    <a:pt x="628154" y="337039"/>
                    <a:pt x="613063" y="353291"/>
                  </a:cubicBezTo>
                  <a:cubicBezTo>
                    <a:pt x="583065" y="385596"/>
                    <a:pt x="550718" y="415636"/>
                    <a:pt x="519545" y="446809"/>
                  </a:cubicBezTo>
                  <a:cubicBezTo>
                    <a:pt x="467883" y="498471"/>
                    <a:pt x="496989" y="483621"/>
                    <a:pt x="436418" y="498764"/>
                  </a:cubicBezTo>
                  <a:cubicBezTo>
                    <a:pt x="422563" y="509155"/>
                    <a:pt x="408946" y="519870"/>
                    <a:pt x="394854" y="529936"/>
                  </a:cubicBezTo>
                  <a:cubicBezTo>
                    <a:pt x="384692" y="537195"/>
                    <a:pt x="376000" y="548665"/>
                    <a:pt x="363681" y="550718"/>
                  </a:cubicBezTo>
                  <a:cubicBezTo>
                    <a:pt x="352877" y="552519"/>
                    <a:pt x="342900" y="543791"/>
                    <a:pt x="332509" y="540327"/>
                  </a:cubicBezTo>
                  <a:cubicBezTo>
                    <a:pt x="311166" y="476300"/>
                    <a:pt x="301712" y="461206"/>
                    <a:pt x="332509" y="363682"/>
                  </a:cubicBezTo>
                  <a:cubicBezTo>
                    <a:pt x="352040" y="301833"/>
                    <a:pt x="385497" y="317548"/>
                    <a:pt x="426027" y="301336"/>
                  </a:cubicBezTo>
                  <a:cubicBezTo>
                    <a:pt x="447600" y="292707"/>
                    <a:pt x="467220" y="279778"/>
                    <a:pt x="488372" y="270164"/>
                  </a:cubicBezTo>
                  <a:cubicBezTo>
                    <a:pt x="505353" y="262446"/>
                    <a:pt x="523644" y="257724"/>
                    <a:pt x="540327" y="249382"/>
                  </a:cubicBezTo>
                  <a:cubicBezTo>
                    <a:pt x="558391" y="240350"/>
                    <a:pt x="573826" y="226412"/>
                    <a:pt x="592281" y="218209"/>
                  </a:cubicBezTo>
                  <a:cubicBezTo>
                    <a:pt x="605331" y="212409"/>
                    <a:pt x="620113" y="211741"/>
                    <a:pt x="633845" y="207818"/>
                  </a:cubicBezTo>
                  <a:cubicBezTo>
                    <a:pt x="644377" y="204809"/>
                    <a:pt x="654627" y="200891"/>
                    <a:pt x="665018" y="197427"/>
                  </a:cubicBezTo>
                  <a:cubicBezTo>
                    <a:pt x="668482" y="211282"/>
                    <a:pt x="679332" y="225259"/>
                    <a:pt x="675409" y="238991"/>
                  </a:cubicBezTo>
                  <a:cubicBezTo>
                    <a:pt x="670703" y="255463"/>
                    <a:pt x="626466" y="282011"/>
                    <a:pt x="613063" y="290946"/>
                  </a:cubicBezTo>
                  <a:cubicBezTo>
                    <a:pt x="628166" y="245638"/>
                    <a:pt x="627183" y="230359"/>
                    <a:pt x="654627" y="197427"/>
                  </a:cubicBezTo>
                  <a:cubicBezTo>
                    <a:pt x="664035" y="186138"/>
                    <a:pt x="676393" y="177544"/>
                    <a:pt x="685800" y="166255"/>
                  </a:cubicBezTo>
                  <a:cubicBezTo>
                    <a:pt x="693795" y="156661"/>
                    <a:pt x="695991" y="141701"/>
                    <a:pt x="706581" y="135082"/>
                  </a:cubicBezTo>
                  <a:cubicBezTo>
                    <a:pt x="725157" y="123472"/>
                    <a:pt x="768927" y="114300"/>
                    <a:pt x="768927" y="114300"/>
                  </a:cubicBezTo>
                  <a:cubicBezTo>
                    <a:pt x="823190" y="132388"/>
                    <a:pt x="817415" y="118925"/>
                    <a:pt x="768927" y="207818"/>
                  </a:cubicBezTo>
                  <a:cubicBezTo>
                    <a:pt x="761890" y="220719"/>
                    <a:pt x="727363" y="228600"/>
                    <a:pt x="737754" y="238991"/>
                  </a:cubicBezTo>
                  <a:cubicBezTo>
                    <a:pt x="748707" y="249944"/>
                    <a:pt x="766183" y="226419"/>
                    <a:pt x="779318" y="218209"/>
                  </a:cubicBezTo>
                  <a:cubicBezTo>
                    <a:pt x="847106" y="175841"/>
                    <a:pt x="795144" y="191097"/>
                    <a:pt x="883227" y="155864"/>
                  </a:cubicBezTo>
                  <a:cubicBezTo>
                    <a:pt x="896486" y="150560"/>
                    <a:pt x="911112" y="149577"/>
                    <a:pt x="924790" y="145473"/>
                  </a:cubicBezTo>
                  <a:cubicBezTo>
                    <a:pt x="945772" y="139178"/>
                    <a:pt x="966549" y="132177"/>
                    <a:pt x="987136" y="124691"/>
                  </a:cubicBezTo>
                  <a:cubicBezTo>
                    <a:pt x="1004665" y="118317"/>
                    <a:pt x="1021225" y="109269"/>
                    <a:pt x="1039090" y="103909"/>
                  </a:cubicBezTo>
                  <a:cubicBezTo>
                    <a:pt x="1082783" y="90801"/>
                    <a:pt x="1090522" y="93518"/>
                    <a:pt x="1132609" y="93518"/>
                  </a:cubicBezTo>
                </a:path>
              </a:pathLst>
            </a:custGeom>
            <a:noFill/>
            <a:ln w="28575">
              <a:solidFill>
                <a:schemeClr val="bg2">
                  <a:lumMod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rot="4281048">
              <a:off x="2781344" y="1557606"/>
              <a:ext cx="1520002" cy="954621"/>
            </a:xfrm>
            <a:custGeom>
              <a:avLst/>
              <a:gdLst>
                <a:gd name="connsiteX0" fmla="*/ 561109 w 1520002"/>
                <a:gd name="connsiteY0" fmla="*/ 280555 h 550960"/>
                <a:gd name="connsiteX1" fmla="*/ 644236 w 1520002"/>
                <a:gd name="connsiteY1" fmla="*/ 280555 h 550960"/>
                <a:gd name="connsiteX2" fmla="*/ 654627 w 1520002"/>
                <a:gd name="connsiteY2" fmla="*/ 311727 h 550960"/>
                <a:gd name="connsiteX3" fmla="*/ 581890 w 1520002"/>
                <a:gd name="connsiteY3" fmla="*/ 332509 h 550960"/>
                <a:gd name="connsiteX4" fmla="*/ 592281 w 1520002"/>
                <a:gd name="connsiteY4" fmla="*/ 218209 h 550960"/>
                <a:gd name="connsiteX5" fmla="*/ 706581 w 1520002"/>
                <a:gd name="connsiteY5" fmla="*/ 228600 h 550960"/>
                <a:gd name="connsiteX6" fmla="*/ 716972 w 1520002"/>
                <a:gd name="connsiteY6" fmla="*/ 270164 h 550960"/>
                <a:gd name="connsiteX7" fmla="*/ 706581 w 1520002"/>
                <a:gd name="connsiteY7" fmla="*/ 363682 h 550960"/>
                <a:gd name="connsiteX8" fmla="*/ 675409 w 1520002"/>
                <a:gd name="connsiteY8" fmla="*/ 353291 h 550960"/>
                <a:gd name="connsiteX9" fmla="*/ 665018 w 1520002"/>
                <a:gd name="connsiteY9" fmla="*/ 259773 h 550960"/>
                <a:gd name="connsiteX10" fmla="*/ 685800 w 1520002"/>
                <a:gd name="connsiteY10" fmla="*/ 228600 h 550960"/>
                <a:gd name="connsiteX11" fmla="*/ 748145 w 1520002"/>
                <a:gd name="connsiteY11" fmla="*/ 197427 h 550960"/>
                <a:gd name="connsiteX12" fmla="*/ 779318 w 1520002"/>
                <a:gd name="connsiteY12" fmla="*/ 207818 h 550960"/>
                <a:gd name="connsiteX13" fmla="*/ 737754 w 1520002"/>
                <a:gd name="connsiteY13" fmla="*/ 270164 h 550960"/>
                <a:gd name="connsiteX14" fmla="*/ 685800 w 1520002"/>
                <a:gd name="connsiteY14" fmla="*/ 249382 h 550960"/>
                <a:gd name="connsiteX15" fmla="*/ 675409 w 1520002"/>
                <a:gd name="connsiteY15" fmla="*/ 93518 h 550960"/>
                <a:gd name="connsiteX16" fmla="*/ 820881 w 1520002"/>
                <a:gd name="connsiteY16" fmla="*/ 103909 h 550960"/>
                <a:gd name="connsiteX17" fmla="*/ 831272 w 1520002"/>
                <a:gd name="connsiteY17" fmla="*/ 135082 h 550960"/>
                <a:gd name="connsiteX18" fmla="*/ 820881 w 1520002"/>
                <a:gd name="connsiteY18" fmla="*/ 228600 h 550960"/>
                <a:gd name="connsiteX19" fmla="*/ 716972 w 1520002"/>
                <a:gd name="connsiteY19" fmla="*/ 218209 h 550960"/>
                <a:gd name="connsiteX20" fmla="*/ 727363 w 1520002"/>
                <a:gd name="connsiteY20" fmla="*/ 155864 h 550960"/>
                <a:gd name="connsiteX21" fmla="*/ 779318 w 1520002"/>
                <a:gd name="connsiteY21" fmla="*/ 135082 h 550960"/>
                <a:gd name="connsiteX22" fmla="*/ 841663 w 1520002"/>
                <a:gd name="connsiteY22" fmla="*/ 103909 h 550960"/>
                <a:gd name="connsiteX23" fmla="*/ 966354 w 1520002"/>
                <a:gd name="connsiteY23" fmla="*/ 114300 h 550960"/>
                <a:gd name="connsiteX24" fmla="*/ 976745 w 1520002"/>
                <a:gd name="connsiteY24" fmla="*/ 145473 h 550960"/>
                <a:gd name="connsiteX25" fmla="*/ 966354 w 1520002"/>
                <a:gd name="connsiteY25" fmla="*/ 228600 h 550960"/>
                <a:gd name="connsiteX26" fmla="*/ 852054 w 1520002"/>
                <a:gd name="connsiteY26" fmla="*/ 218209 h 550960"/>
                <a:gd name="connsiteX27" fmla="*/ 841663 w 1520002"/>
                <a:gd name="connsiteY27" fmla="*/ 187036 h 550960"/>
                <a:gd name="connsiteX28" fmla="*/ 852054 w 1520002"/>
                <a:gd name="connsiteY28" fmla="*/ 93518 h 550960"/>
                <a:gd name="connsiteX29" fmla="*/ 893618 w 1520002"/>
                <a:gd name="connsiteY29" fmla="*/ 83127 h 550960"/>
                <a:gd name="connsiteX30" fmla="*/ 966354 w 1520002"/>
                <a:gd name="connsiteY30" fmla="*/ 51955 h 550960"/>
                <a:gd name="connsiteX31" fmla="*/ 1028700 w 1520002"/>
                <a:gd name="connsiteY31" fmla="*/ 20782 h 550960"/>
                <a:gd name="connsiteX32" fmla="*/ 1153390 w 1520002"/>
                <a:gd name="connsiteY32" fmla="*/ 62346 h 550960"/>
                <a:gd name="connsiteX33" fmla="*/ 1184563 w 1520002"/>
                <a:gd name="connsiteY33" fmla="*/ 83127 h 550960"/>
                <a:gd name="connsiteX34" fmla="*/ 1205345 w 1520002"/>
                <a:gd name="connsiteY34" fmla="*/ 114300 h 550960"/>
                <a:gd name="connsiteX35" fmla="*/ 1111827 w 1520002"/>
                <a:gd name="connsiteY35" fmla="*/ 135082 h 550960"/>
                <a:gd name="connsiteX36" fmla="*/ 1080654 w 1520002"/>
                <a:gd name="connsiteY36" fmla="*/ 62346 h 550960"/>
                <a:gd name="connsiteX37" fmla="*/ 1111827 w 1520002"/>
                <a:gd name="connsiteY37" fmla="*/ 31173 h 550960"/>
                <a:gd name="connsiteX38" fmla="*/ 1278081 w 1520002"/>
                <a:gd name="connsiteY38" fmla="*/ 0 h 550960"/>
                <a:gd name="connsiteX39" fmla="*/ 1444336 w 1520002"/>
                <a:gd name="connsiteY39" fmla="*/ 10391 h 550960"/>
                <a:gd name="connsiteX40" fmla="*/ 1517072 w 1520002"/>
                <a:gd name="connsiteY40" fmla="*/ 20782 h 550960"/>
                <a:gd name="connsiteX41" fmla="*/ 1506681 w 1520002"/>
                <a:gd name="connsiteY41" fmla="*/ 51955 h 550960"/>
                <a:gd name="connsiteX42" fmla="*/ 1454727 w 1520002"/>
                <a:gd name="connsiteY42" fmla="*/ 93518 h 550960"/>
                <a:gd name="connsiteX43" fmla="*/ 1392381 w 1520002"/>
                <a:gd name="connsiteY43" fmla="*/ 103909 h 550960"/>
                <a:gd name="connsiteX44" fmla="*/ 1350818 w 1520002"/>
                <a:gd name="connsiteY44" fmla="*/ 114300 h 550960"/>
                <a:gd name="connsiteX45" fmla="*/ 1184563 w 1520002"/>
                <a:gd name="connsiteY45" fmla="*/ 135082 h 550960"/>
                <a:gd name="connsiteX46" fmla="*/ 1070263 w 1520002"/>
                <a:gd name="connsiteY46" fmla="*/ 124691 h 550960"/>
                <a:gd name="connsiteX47" fmla="*/ 1080654 w 1520002"/>
                <a:gd name="connsiteY47" fmla="*/ 62346 h 550960"/>
                <a:gd name="connsiteX48" fmla="*/ 1163781 w 1520002"/>
                <a:gd name="connsiteY48" fmla="*/ 31173 h 550960"/>
                <a:gd name="connsiteX49" fmla="*/ 1215736 w 1520002"/>
                <a:gd name="connsiteY49" fmla="*/ 51955 h 550960"/>
                <a:gd name="connsiteX50" fmla="*/ 1194954 w 1520002"/>
                <a:gd name="connsiteY50" fmla="*/ 93518 h 550960"/>
                <a:gd name="connsiteX51" fmla="*/ 1111827 w 1520002"/>
                <a:gd name="connsiteY51" fmla="*/ 135082 h 550960"/>
                <a:gd name="connsiteX52" fmla="*/ 1101436 w 1520002"/>
                <a:gd name="connsiteY52" fmla="*/ 93518 h 550960"/>
                <a:gd name="connsiteX53" fmla="*/ 1194954 w 1520002"/>
                <a:gd name="connsiteY53" fmla="*/ 51955 h 550960"/>
                <a:gd name="connsiteX54" fmla="*/ 1257300 w 1520002"/>
                <a:gd name="connsiteY54" fmla="*/ 31173 h 550960"/>
                <a:gd name="connsiteX55" fmla="*/ 1267690 w 1520002"/>
                <a:gd name="connsiteY55" fmla="*/ 145473 h 550960"/>
                <a:gd name="connsiteX56" fmla="*/ 1236518 w 1520002"/>
                <a:gd name="connsiteY56" fmla="*/ 155864 h 550960"/>
                <a:gd name="connsiteX57" fmla="*/ 1267690 w 1520002"/>
                <a:gd name="connsiteY57" fmla="*/ 114300 h 550960"/>
                <a:gd name="connsiteX58" fmla="*/ 1298863 w 1520002"/>
                <a:gd name="connsiteY58" fmla="*/ 93518 h 550960"/>
                <a:gd name="connsiteX59" fmla="*/ 1392381 w 1520002"/>
                <a:gd name="connsiteY59" fmla="*/ 62346 h 550960"/>
                <a:gd name="connsiteX60" fmla="*/ 1454727 w 1520002"/>
                <a:gd name="connsiteY60" fmla="*/ 72736 h 550960"/>
                <a:gd name="connsiteX61" fmla="*/ 1433945 w 1520002"/>
                <a:gd name="connsiteY61" fmla="*/ 114300 h 550960"/>
                <a:gd name="connsiteX62" fmla="*/ 1371600 w 1520002"/>
                <a:gd name="connsiteY62" fmla="*/ 155864 h 550960"/>
                <a:gd name="connsiteX63" fmla="*/ 1319645 w 1520002"/>
                <a:gd name="connsiteY63" fmla="*/ 145473 h 550960"/>
                <a:gd name="connsiteX64" fmla="*/ 1330036 w 1520002"/>
                <a:gd name="connsiteY64" fmla="*/ 83127 h 550960"/>
                <a:gd name="connsiteX65" fmla="*/ 1361209 w 1520002"/>
                <a:gd name="connsiteY65" fmla="*/ 72736 h 550960"/>
                <a:gd name="connsiteX66" fmla="*/ 1330036 w 1520002"/>
                <a:gd name="connsiteY66" fmla="*/ 93518 h 550960"/>
                <a:gd name="connsiteX67" fmla="*/ 1278081 w 1520002"/>
                <a:gd name="connsiteY67" fmla="*/ 145473 h 550960"/>
                <a:gd name="connsiteX68" fmla="*/ 1194954 w 1520002"/>
                <a:gd name="connsiteY68" fmla="*/ 187036 h 550960"/>
                <a:gd name="connsiteX69" fmla="*/ 1163781 w 1520002"/>
                <a:gd name="connsiteY69" fmla="*/ 207818 h 550960"/>
                <a:gd name="connsiteX70" fmla="*/ 1039090 w 1520002"/>
                <a:gd name="connsiteY70" fmla="*/ 187036 h 550960"/>
                <a:gd name="connsiteX71" fmla="*/ 1007918 w 1520002"/>
                <a:gd name="connsiteY71" fmla="*/ 166255 h 550960"/>
                <a:gd name="connsiteX72" fmla="*/ 1018309 w 1520002"/>
                <a:gd name="connsiteY72" fmla="*/ 51955 h 550960"/>
                <a:gd name="connsiteX73" fmla="*/ 1039090 w 1520002"/>
                <a:gd name="connsiteY73" fmla="*/ 20782 h 550960"/>
                <a:gd name="connsiteX74" fmla="*/ 1007918 w 1520002"/>
                <a:gd name="connsiteY74" fmla="*/ 103909 h 550960"/>
                <a:gd name="connsiteX75" fmla="*/ 914400 w 1520002"/>
                <a:gd name="connsiteY75" fmla="*/ 176646 h 550960"/>
                <a:gd name="connsiteX76" fmla="*/ 883227 w 1520002"/>
                <a:gd name="connsiteY76" fmla="*/ 197427 h 550960"/>
                <a:gd name="connsiteX77" fmla="*/ 862445 w 1520002"/>
                <a:gd name="connsiteY77" fmla="*/ 155864 h 550960"/>
                <a:gd name="connsiteX78" fmla="*/ 893618 w 1520002"/>
                <a:gd name="connsiteY78" fmla="*/ 135082 h 550960"/>
                <a:gd name="connsiteX79" fmla="*/ 966354 w 1520002"/>
                <a:gd name="connsiteY79" fmla="*/ 103909 h 550960"/>
                <a:gd name="connsiteX80" fmla="*/ 997527 w 1520002"/>
                <a:gd name="connsiteY80" fmla="*/ 114300 h 550960"/>
                <a:gd name="connsiteX81" fmla="*/ 987136 w 1520002"/>
                <a:gd name="connsiteY81" fmla="*/ 145473 h 550960"/>
                <a:gd name="connsiteX82" fmla="*/ 945572 w 1520002"/>
                <a:gd name="connsiteY82" fmla="*/ 187036 h 550960"/>
                <a:gd name="connsiteX83" fmla="*/ 924790 w 1520002"/>
                <a:gd name="connsiteY83" fmla="*/ 218209 h 550960"/>
                <a:gd name="connsiteX84" fmla="*/ 841663 w 1520002"/>
                <a:gd name="connsiteY84" fmla="*/ 207818 h 550960"/>
                <a:gd name="connsiteX85" fmla="*/ 883227 w 1520002"/>
                <a:gd name="connsiteY85" fmla="*/ 31173 h 550960"/>
                <a:gd name="connsiteX86" fmla="*/ 1091045 w 1520002"/>
                <a:gd name="connsiteY86" fmla="*/ 51955 h 550960"/>
                <a:gd name="connsiteX87" fmla="*/ 1080654 w 1520002"/>
                <a:gd name="connsiteY87" fmla="*/ 83127 h 550960"/>
                <a:gd name="connsiteX88" fmla="*/ 1039090 w 1520002"/>
                <a:gd name="connsiteY88" fmla="*/ 145473 h 550960"/>
                <a:gd name="connsiteX89" fmla="*/ 1007918 w 1520002"/>
                <a:gd name="connsiteY89" fmla="*/ 166255 h 550960"/>
                <a:gd name="connsiteX90" fmla="*/ 966354 w 1520002"/>
                <a:gd name="connsiteY90" fmla="*/ 176646 h 550960"/>
                <a:gd name="connsiteX91" fmla="*/ 893618 w 1520002"/>
                <a:gd name="connsiteY91" fmla="*/ 197427 h 550960"/>
                <a:gd name="connsiteX92" fmla="*/ 810490 w 1520002"/>
                <a:gd name="connsiteY92" fmla="*/ 187036 h 550960"/>
                <a:gd name="connsiteX93" fmla="*/ 862445 w 1520002"/>
                <a:gd name="connsiteY93" fmla="*/ 62346 h 550960"/>
                <a:gd name="connsiteX94" fmla="*/ 872836 w 1520002"/>
                <a:gd name="connsiteY94" fmla="*/ 103909 h 550960"/>
                <a:gd name="connsiteX95" fmla="*/ 831272 w 1520002"/>
                <a:gd name="connsiteY95" fmla="*/ 135082 h 550960"/>
                <a:gd name="connsiteX96" fmla="*/ 810490 w 1520002"/>
                <a:gd name="connsiteY96" fmla="*/ 166255 h 550960"/>
                <a:gd name="connsiteX97" fmla="*/ 768927 w 1520002"/>
                <a:gd name="connsiteY97" fmla="*/ 197427 h 550960"/>
                <a:gd name="connsiteX98" fmla="*/ 737754 w 1520002"/>
                <a:gd name="connsiteY98" fmla="*/ 228600 h 550960"/>
                <a:gd name="connsiteX99" fmla="*/ 675409 w 1520002"/>
                <a:gd name="connsiteY99" fmla="*/ 249382 h 550960"/>
                <a:gd name="connsiteX100" fmla="*/ 665018 w 1520002"/>
                <a:gd name="connsiteY100" fmla="*/ 93518 h 550960"/>
                <a:gd name="connsiteX101" fmla="*/ 727363 w 1520002"/>
                <a:gd name="connsiteY101" fmla="*/ 103909 h 550960"/>
                <a:gd name="connsiteX102" fmla="*/ 737754 w 1520002"/>
                <a:gd name="connsiteY102" fmla="*/ 145473 h 550960"/>
                <a:gd name="connsiteX103" fmla="*/ 758536 w 1520002"/>
                <a:gd name="connsiteY103" fmla="*/ 259773 h 550960"/>
                <a:gd name="connsiteX104" fmla="*/ 748145 w 1520002"/>
                <a:gd name="connsiteY104" fmla="*/ 290946 h 550960"/>
                <a:gd name="connsiteX105" fmla="*/ 685800 w 1520002"/>
                <a:gd name="connsiteY105" fmla="*/ 311727 h 550960"/>
                <a:gd name="connsiteX106" fmla="*/ 613063 w 1520002"/>
                <a:gd name="connsiteY106" fmla="*/ 301336 h 550960"/>
                <a:gd name="connsiteX107" fmla="*/ 571500 w 1520002"/>
                <a:gd name="connsiteY107" fmla="*/ 290946 h 550960"/>
                <a:gd name="connsiteX108" fmla="*/ 540327 w 1520002"/>
                <a:gd name="connsiteY108" fmla="*/ 228600 h 550960"/>
                <a:gd name="connsiteX109" fmla="*/ 623454 w 1520002"/>
                <a:gd name="connsiteY109" fmla="*/ 155864 h 550960"/>
                <a:gd name="connsiteX110" fmla="*/ 675409 w 1520002"/>
                <a:gd name="connsiteY110" fmla="*/ 145473 h 550960"/>
                <a:gd name="connsiteX111" fmla="*/ 727363 w 1520002"/>
                <a:gd name="connsiteY111" fmla="*/ 155864 h 550960"/>
                <a:gd name="connsiteX112" fmla="*/ 685800 w 1520002"/>
                <a:gd name="connsiteY112" fmla="*/ 249382 h 550960"/>
                <a:gd name="connsiteX113" fmla="*/ 644236 w 1520002"/>
                <a:gd name="connsiteY113" fmla="*/ 311727 h 550960"/>
                <a:gd name="connsiteX114" fmla="*/ 581890 w 1520002"/>
                <a:gd name="connsiteY114" fmla="*/ 394855 h 550960"/>
                <a:gd name="connsiteX115" fmla="*/ 550718 w 1520002"/>
                <a:gd name="connsiteY115" fmla="*/ 436418 h 550960"/>
                <a:gd name="connsiteX116" fmla="*/ 498763 w 1520002"/>
                <a:gd name="connsiteY116" fmla="*/ 426027 h 550960"/>
                <a:gd name="connsiteX117" fmla="*/ 509154 w 1520002"/>
                <a:gd name="connsiteY117" fmla="*/ 259773 h 550960"/>
                <a:gd name="connsiteX118" fmla="*/ 509154 w 1520002"/>
                <a:gd name="connsiteY118" fmla="*/ 342900 h 550960"/>
                <a:gd name="connsiteX119" fmla="*/ 467590 w 1520002"/>
                <a:gd name="connsiteY119" fmla="*/ 405246 h 550960"/>
                <a:gd name="connsiteX120" fmla="*/ 415636 w 1520002"/>
                <a:gd name="connsiteY120" fmla="*/ 394855 h 550960"/>
                <a:gd name="connsiteX121" fmla="*/ 405245 w 1520002"/>
                <a:gd name="connsiteY121" fmla="*/ 311727 h 550960"/>
                <a:gd name="connsiteX122" fmla="*/ 426027 w 1520002"/>
                <a:gd name="connsiteY122" fmla="*/ 280555 h 550960"/>
                <a:gd name="connsiteX123" fmla="*/ 457200 w 1520002"/>
                <a:gd name="connsiteY123" fmla="*/ 270164 h 550960"/>
                <a:gd name="connsiteX124" fmla="*/ 529936 w 1520002"/>
                <a:gd name="connsiteY124" fmla="*/ 280555 h 550960"/>
                <a:gd name="connsiteX125" fmla="*/ 519545 w 1520002"/>
                <a:gd name="connsiteY125" fmla="*/ 311727 h 550960"/>
                <a:gd name="connsiteX126" fmla="*/ 477981 w 1520002"/>
                <a:gd name="connsiteY126" fmla="*/ 374073 h 550960"/>
                <a:gd name="connsiteX127" fmla="*/ 457200 w 1520002"/>
                <a:gd name="connsiteY127" fmla="*/ 405246 h 550960"/>
                <a:gd name="connsiteX128" fmla="*/ 426027 w 1520002"/>
                <a:gd name="connsiteY128" fmla="*/ 415636 h 550960"/>
                <a:gd name="connsiteX129" fmla="*/ 384463 w 1520002"/>
                <a:gd name="connsiteY129" fmla="*/ 405246 h 550960"/>
                <a:gd name="connsiteX130" fmla="*/ 436418 w 1520002"/>
                <a:gd name="connsiteY130" fmla="*/ 270164 h 550960"/>
                <a:gd name="connsiteX131" fmla="*/ 457200 w 1520002"/>
                <a:gd name="connsiteY131" fmla="*/ 301336 h 550960"/>
                <a:gd name="connsiteX132" fmla="*/ 436418 w 1520002"/>
                <a:gd name="connsiteY132" fmla="*/ 363682 h 550960"/>
                <a:gd name="connsiteX133" fmla="*/ 426027 w 1520002"/>
                <a:gd name="connsiteY133" fmla="*/ 394855 h 550960"/>
                <a:gd name="connsiteX134" fmla="*/ 384463 w 1520002"/>
                <a:gd name="connsiteY134" fmla="*/ 457200 h 550960"/>
                <a:gd name="connsiteX135" fmla="*/ 301336 w 1520002"/>
                <a:gd name="connsiteY135" fmla="*/ 446809 h 550960"/>
                <a:gd name="connsiteX136" fmla="*/ 270163 w 1520002"/>
                <a:gd name="connsiteY136" fmla="*/ 415636 h 550960"/>
                <a:gd name="connsiteX137" fmla="*/ 228600 w 1520002"/>
                <a:gd name="connsiteY137" fmla="*/ 332509 h 550960"/>
                <a:gd name="connsiteX138" fmla="*/ 238990 w 1520002"/>
                <a:gd name="connsiteY138" fmla="*/ 270164 h 550960"/>
                <a:gd name="connsiteX139" fmla="*/ 259772 w 1520002"/>
                <a:gd name="connsiteY139" fmla="*/ 301336 h 550960"/>
                <a:gd name="connsiteX140" fmla="*/ 218209 w 1520002"/>
                <a:gd name="connsiteY140" fmla="*/ 394855 h 550960"/>
                <a:gd name="connsiteX141" fmla="*/ 176645 w 1520002"/>
                <a:gd name="connsiteY141" fmla="*/ 384464 h 550960"/>
                <a:gd name="connsiteX142" fmla="*/ 228600 w 1520002"/>
                <a:gd name="connsiteY142" fmla="*/ 301336 h 550960"/>
                <a:gd name="connsiteX143" fmla="*/ 280554 w 1520002"/>
                <a:gd name="connsiteY143" fmla="*/ 311727 h 550960"/>
                <a:gd name="connsiteX144" fmla="*/ 270163 w 1520002"/>
                <a:gd name="connsiteY144" fmla="*/ 363682 h 550960"/>
                <a:gd name="connsiteX145" fmla="*/ 155863 w 1520002"/>
                <a:gd name="connsiteY145" fmla="*/ 394855 h 550960"/>
                <a:gd name="connsiteX146" fmla="*/ 145472 w 1520002"/>
                <a:gd name="connsiteY146" fmla="*/ 363682 h 550960"/>
                <a:gd name="connsiteX147" fmla="*/ 187036 w 1520002"/>
                <a:gd name="connsiteY147" fmla="*/ 353291 h 550960"/>
                <a:gd name="connsiteX148" fmla="*/ 259772 w 1520002"/>
                <a:gd name="connsiteY148" fmla="*/ 311727 h 550960"/>
                <a:gd name="connsiteX149" fmla="*/ 290945 w 1520002"/>
                <a:gd name="connsiteY149" fmla="*/ 301336 h 550960"/>
                <a:gd name="connsiteX150" fmla="*/ 332509 w 1520002"/>
                <a:gd name="connsiteY150" fmla="*/ 311727 h 550960"/>
                <a:gd name="connsiteX151" fmla="*/ 322118 w 1520002"/>
                <a:gd name="connsiteY151" fmla="*/ 394855 h 550960"/>
                <a:gd name="connsiteX152" fmla="*/ 311727 w 1520002"/>
                <a:gd name="connsiteY152" fmla="*/ 426027 h 550960"/>
                <a:gd name="connsiteX153" fmla="*/ 270163 w 1520002"/>
                <a:gd name="connsiteY153" fmla="*/ 436418 h 550960"/>
                <a:gd name="connsiteX154" fmla="*/ 332509 w 1520002"/>
                <a:gd name="connsiteY154" fmla="*/ 363682 h 550960"/>
                <a:gd name="connsiteX155" fmla="*/ 394854 w 1520002"/>
                <a:gd name="connsiteY155" fmla="*/ 322118 h 550960"/>
                <a:gd name="connsiteX156" fmla="*/ 415636 w 1520002"/>
                <a:gd name="connsiteY156" fmla="*/ 290946 h 550960"/>
                <a:gd name="connsiteX157" fmla="*/ 457200 w 1520002"/>
                <a:gd name="connsiteY157" fmla="*/ 280555 h 550960"/>
                <a:gd name="connsiteX158" fmla="*/ 488372 w 1520002"/>
                <a:gd name="connsiteY158" fmla="*/ 270164 h 550960"/>
                <a:gd name="connsiteX159" fmla="*/ 519545 w 1520002"/>
                <a:gd name="connsiteY159" fmla="*/ 249382 h 550960"/>
                <a:gd name="connsiteX160" fmla="*/ 571500 w 1520002"/>
                <a:gd name="connsiteY160" fmla="*/ 238991 h 550960"/>
                <a:gd name="connsiteX161" fmla="*/ 602672 w 1520002"/>
                <a:gd name="connsiteY161" fmla="*/ 218209 h 550960"/>
                <a:gd name="connsiteX162" fmla="*/ 623454 w 1520002"/>
                <a:gd name="connsiteY162" fmla="*/ 290946 h 550960"/>
                <a:gd name="connsiteX163" fmla="*/ 613063 w 1520002"/>
                <a:gd name="connsiteY163" fmla="*/ 342900 h 550960"/>
                <a:gd name="connsiteX164" fmla="*/ 550718 w 1520002"/>
                <a:gd name="connsiteY164" fmla="*/ 415636 h 550960"/>
                <a:gd name="connsiteX165" fmla="*/ 519545 w 1520002"/>
                <a:gd name="connsiteY165" fmla="*/ 426027 h 550960"/>
                <a:gd name="connsiteX166" fmla="*/ 332509 w 1520002"/>
                <a:gd name="connsiteY166" fmla="*/ 415636 h 550960"/>
                <a:gd name="connsiteX167" fmla="*/ 342900 w 1520002"/>
                <a:gd name="connsiteY167" fmla="*/ 353291 h 550960"/>
                <a:gd name="connsiteX168" fmla="*/ 384463 w 1520002"/>
                <a:gd name="connsiteY168" fmla="*/ 322118 h 550960"/>
                <a:gd name="connsiteX169" fmla="*/ 415636 w 1520002"/>
                <a:gd name="connsiteY169" fmla="*/ 301336 h 550960"/>
                <a:gd name="connsiteX170" fmla="*/ 498763 w 1520002"/>
                <a:gd name="connsiteY170" fmla="*/ 280555 h 550960"/>
                <a:gd name="connsiteX171" fmla="*/ 540327 w 1520002"/>
                <a:gd name="connsiteY171" fmla="*/ 259773 h 550960"/>
                <a:gd name="connsiteX172" fmla="*/ 571500 w 1520002"/>
                <a:gd name="connsiteY172" fmla="*/ 249382 h 550960"/>
                <a:gd name="connsiteX173" fmla="*/ 561109 w 1520002"/>
                <a:gd name="connsiteY173" fmla="*/ 301336 h 550960"/>
                <a:gd name="connsiteX174" fmla="*/ 529936 w 1520002"/>
                <a:gd name="connsiteY174" fmla="*/ 332509 h 550960"/>
                <a:gd name="connsiteX175" fmla="*/ 457200 w 1520002"/>
                <a:gd name="connsiteY175" fmla="*/ 363682 h 550960"/>
                <a:gd name="connsiteX176" fmla="*/ 374072 w 1520002"/>
                <a:gd name="connsiteY176" fmla="*/ 353291 h 550960"/>
                <a:gd name="connsiteX177" fmla="*/ 363681 w 1520002"/>
                <a:gd name="connsiteY177" fmla="*/ 249382 h 550960"/>
                <a:gd name="connsiteX178" fmla="*/ 415636 w 1520002"/>
                <a:gd name="connsiteY178" fmla="*/ 228600 h 550960"/>
                <a:gd name="connsiteX179" fmla="*/ 446809 w 1520002"/>
                <a:gd name="connsiteY179" fmla="*/ 207818 h 550960"/>
                <a:gd name="connsiteX180" fmla="*/ 488372 w 1520002"/>
                <a:gd name="connsiteY180" fmla="*/ 228600 h 550960"/>
                <a:gd name="connsiteX181" fmla="*/ 436418 w 1520002"/>
                <a:gd name="connsiteY181" fmla="*/ 353291 h 550960"/>
                <a:gd name="connsiteX182" fmla="*/ 405245 w 1520002"/>
                <a:gd name="connsiteY182" fmla="*/ 374073 h 550960"/>
                <a:gd name="connsiteX183" fmla="*/ 374072 w 1520002"/>
                <a:gd name="connsiteY183" fmla="*/ 415636 h 550960"/>
                <a:gd name="connsiteX184" fmla="*/ 322118 w 1520002"/>
                <a:gd name="connsiteY184" fmla="*/ 457200 h 550960"/>
                <a:gd name="connsiteX185" fmla="*/ 207818 w 1520002"/>
                <a:gd name="connsiteY185" fmla="*/ 519546 h 550960"/>
                <a:gd name="connsiteX186" fmla="*/ 176645 w 1520002"/>
                <a:gd name="connsiteY186" fmla="*/ 529936 h 550960"/>
                <a:gd name="connsiteX187" fmla="*/ 93518 w 1520002"/>
                <a:gd name="connsiteY187" fmla="*/ 488373 h 550960"/>
                <a:gd name="connsiteX188" fmla="*/ 83127 w 1520002"/>
                <a:gd name="connsiteY188" fmla="*/ 457200 h 550960"/>
                <a:gd name="connsiteX189" fmla="*/ 62345 w 1520002"/>
                <a:gd name="connsiteY189" fmla="*/ 384464 h 550960"/>
                <a:gd name="connsiteX190" fmla="*/ 124690 w 1520002"/>
                <a:gd name="connsiteY190" fmla="*/ 363682 h 550960"/>
                <a:gd name="connsiteX191" fmla="*/ 155863 w 1520002"/>
                <a:gd name="connsiteY191" fmla="*/ 353291 h 550960"/>
                <a:gd name="connsiteX192" fmla="*/ 124690 w 1520002"/>
                <a:gd name="connsiteY192" fmla="*/ 374073 h 550960"/>
                <a:gd name="connsiteX193" fmla="*/ 62345 w 1520002"/>
                <a:gd name="connsiteY193" fmla="*/ 436418 h 550960"/>
                <a:gd name="connsiteX194" fmla="*/ 0 w 1520002"/>
                <a:gd name="connsiteY194" fmla="*/ 457200 h 550960"/>
                <a:gd name="connsiteX195" fmla="*/ 10390 w 1520002"/>
                <a:gd name="connsiteY195" fmla="*/ 415636 h 550960"/>
                <a:gd name="connsiteX196" fmla="*/ 62345 w 1520002"/>
                <a:gd name="connsiteY196" fmla="*/ 394855 h 550960"/>
                <a:gd name="connsiteX197" fmla="*/ 301336 w 1520002"/>
                <a:gd name="connsiteY197" fmla="*/ 405246 h 550960"/>
                <a:gd name="connsiteX198" fmla="*/ 197427 w 1520002"/>
                <a:gd name="connsiteY198" fmla="*/ 477982 h 550960"/>
                <a:gd name="connsiteX199" fmla="*/ 166254 w 1520002"/>
                <a:gd name="connsiteY199" fmla="*/ 488373 h 550960"/>
                <a:gd name="connsiteX200" fmla="*/ 135081 w 1520002"/>
                <a:gd name="connsiteY200" fmla="*/ 446809 h 550960"/>
                <a:gd name="connsiteX201" fmla="*/ 124690 w 1520002"/>
                <a:gd name="connsiteY201" fmla="*/ 332509 h 550960"/>
                <a:gd name="connsiteX202" fmla="*/ 176645 w 1520002"/>
                <a:gd name="connsiteY202" fmla="*/ 311727 h 550960"/>
                <a:gd name="connsiteX203" fmla="*/ 207818 w 1520002"/>
                <a:gd name="connsiteY203" fmla="*/ 280555 h 550960"/>
                <a:gd name="connsiteX204" fmla="*/ 238990 w 1520002"/>
                <a:gd name="connsiteY204" fmla="*/ 270164 h 550960"/>
                <a:gd name="connsiteX205" fmla="*/ 270163 w 1520002"/>
                <a:gd name="connsiteY205" fmla="*/ 249382 h 550960"/>
                <a:gd name="connsiteX206" fmla="*/ 322118 w 1520002"/>
                <a:gd name="connsiteY206" fmla="*/ 228600 h 550960"/>
                <a:gd name="connsiteX207" fmla="*/ 446809 w 1520002"/>
                <a:gd name="connsiteY207" fmla="*/ 270164 h 550960"/>
                <a:gd name="connsiteX208" fmla="*/ 457200 w 1520002"/>
                <a:gd name="connsiteY208" fmla="*/ 301336 h 550960"/>
                <a:gd name="connsiteX209" fmla="*/ 426027 w 1520002"/>
                <a:gd name="connsiteY209" fmla="*/ 322118 h 550960"/>
                <a:gd name="connsiteX210" fmla="*/ 384463 w 1520002"/>
                <a:gd name="connsiteY210" fmla="*/ 394855 h 550960"/>
                <a:gd name="connsiteX211" fmla="*/ 353290 w 1520002"/>
                <a:gd name="connsiteY211" fmla="*/ 457200 h 550960"/>
                <a:gd name="connsiteX212" fmla="*/ 311727 w 1520002"/>
                <a:gd name="connsiteY212" fmla="*/ 467591 h 550960"/>
                <a:gd name="connsiteX213" fmla="*/ 280554 w 1520002"/>
                <a:gd name="connsiteY213" fmla="*/ 446809 h 550960"/>
                <a:gd name="connsiteX214" fmla="*/ 301336 w 1520002"/>
                <a:gd name="connsiteY214" fmla="*/ 384464 h 550960"/>
                <a:gd name="connsiteX215" fmla="*/ 363681 w 1520002"/>
                <a:gd name="connsiteY215" fmla="*/ 322118 h 550960"/>
                <a:gd name="connsiteX216" fmla="*/ 405245 w 1520002"/>
                <a:gd name="connsiteY216" fmla="*/ 249382 h 550960"/>
                <a:gd name="connsiteX217" fmla="*/ 436418 w 1520002"/>
                <a:gd name="connsiteY217" fmla="*/ 238991 h 550960"/>
                <a:gd name="connsiteX218" fmla="*/ 550718 w 1520002"/>
                <a:gd name="connsiteY218" fmla="*/ 249382 h 550960"/>
                <a:gd name="connsiteX219" fmla="*/ 529936 w 1520002"/>
                <a:gd name="connsiteY219" fmla="*/ 311727 h 550960"/>
                <a:gd name="connsiteX220" fmla="*/ 561109 w 1520002"/>
                <a:gd name="connsiteY220" fmla="*/ 259773 h 550960"/>
                <a:gd name="connsiteX221" fmla="*/ 613063 w 1520002"/>
                <a:gd name="connsiteY221" fmla="*/ 249382 h 550960"/>
                <a:gd name="connsiteX222" fmla="*/ 706581 w 1520002"/>
                <a:gd name="connsiteY222" fmla="*/ 218209 h 550960"/>
                <a:gd name="connsiteX223" fmla="*/ 737754 w 1520002"/>
                <a:gd name="connsiteY223" fmla="*/ 197427 h 550960"/>
                <a:gd name="connsiteX224" fmla="*/ 800100 w 1520002"/>
                <a:gd name="connsiteY224" fmla="*/ 187036 h 550960"/>
                <a:gd name="connsiteX225" fmla="*/ 831272 w 1520002"/>
                <a:gd name="connsiteY225" fmla="*/ 238991 h 550960"/>
                <a:gd name="connsiteX226" fmla="*/ 363681 w 1520002"/>
                <a:gd name="connsiteY226" fmla="*/ 457200 h 550960"/>
                <a:gd name="connsiteX227" fmla="*/ 311727 w 1520002"/>
                <a:gd name="connsiteY227" fmla="*/ 384464 h 550960"/>
                <a:gd name="connsiteX228" fmla="*/ 332509 w 1520002"/>
                <a:gd name="connsiteY228" fmla="*/ 353291 h 550960"/>
                <a:gd name="connsiteX229" fmla="*/ 426027 w 1520002"/>
                <a:gd name="connsiteY229" fmla="*/ 301336 h 550960"/>
                <a:gd name="connsiteX230" fmla="*/ 457200 w 1520002"/>
                <a:gd name="connsiteY230" fmla="*/ 290946 h 550960"/>
                <a:gd name="connsiteX231" fmla="*/ 561109 w 1520002"/>
                <a:gd name="connsiteY231" fmla="*/ 290946 h 550960"/>
                <a:gd name="connsiteX232" fmla="*/ 685800 w 1520002"/>
                <a:gd name="connsiteY232" fmla="*/ 270164 h 550960"/>
                <a:gd name="connsiteX233" fmla="*/ 644236 w 1520002"/>
                <a:gd name="connsiteY233" fmla="*/ 394855 h 550960"/>
                <a:gd name="connsiteX234" fmla="*/ 613063 w 1520002"/>
                <a:gd name="connsiteY234" fmla="*/ 415636 h 550960"/>
                <a:gd name="connsiteX235" fmla="*/ 633845 w 1520002"/>
                <a:gd name="connsiteY235" fmla="*/ 384464 h 550960"/>
                <a:gd name="connsiteX236" fmla="*/ 748145 w 1520002"/>
                <a:gd name="connsiteY236" fmla="*/ 342900 h 550960"/>
                <a:gd name="connsiteX237" fmla="*/ 768927 w 1520002"/>
                <a:gd name="connsiteY237" fmla="*/ 374073 h 550960"/>
                <a:gd name="connsiteX238" fmla="*/ 737754 w 1520002"/>
                <a:gd name="connsiteY238" fmla="*/ 426027 h 550960"/>
                <a:gd name="connsiteX239" fmla="*/ 706581 w 1520002"/>
                <a:gd name="connsiteY239" fmla="*/ 457200 h 550960"/>
                <a:gd name="connsiteX240" fmla="*/ 633845 w 1520002"/>
                <a:gd name="connsiteY240" fmla="*/ 529936 h 550960"/>
                <a:gd name="connsiteX241" fmla="*/ 633845 w 1520002"/>
                <a:gd name="connsiteY241" fmla="*/ 457200 h 550960"/>
                <a:gd name="connsiteX242" fmla="*/ 665018 w 1520002"/>
                <a:gd name="connsiteY242" fmla="*/ 446809 h 550960"/>
                <a:gd name="connsiteX243" fmla="*/ 644236 w 1520002"/>
                <a:gd name="connsiteY243" fmla="*/ 488373 h 550960"/>
                <a:gd name="connsiteX244" fmla="*/ 633845 w 1520002"/>
                <a:gd name="connsiteY244" fmla="*/ 457200 h 550960"/>
                <a:gd name="connsiteX245" fmla="*/ 665018 w 1520002"/>
                <a:gd name="connsiteY245" fmla="*/ 415636 h 550960"/>
                <a:gd name="connsiteX246" fmla="*/ 737754 w 1520002"/>
                <a:gd name="connsiteY246" fmla="*/ 384464 h 550960"/>
                <a:gd name="connsiteX247" fmla="*/ 727363 w 1520002"/>
                <a:gd name="connsiteY247" fmla="*/ 436418 h 550960"/>
                <a:gd name="connsiteX248" fmla="*/ 706581 w 1520002"/>
                <a:gd name="connsiteY248" fmla="*/ 384464 h 550960"/>
                <a:gd name="connsiteX249" fmla="*/ 789709 w 1520002"/>
                <a:gd name="connsiteY249" fmla="*/ 301336 h 550960"/>
                <a:gd name="connsiteX250" fmla="*/ 779318 w 1520002"/>
                <a:gd name="connsiteY250" fmla="*/ 332509 h 550960"/>
                <a:gd name="connsiteX251" fmla="*/ 737754 w 1520002"/>
                <a:gd name="connsiteY251" fmla="*/ 394855 h 550960"/>
                <a:gd name="connsiteX252" fmla="*/ 727363 w 1520002"/>
                <a:gd name="connsiteY252" fmla="*/ 353291 h 550960"/>
                <a:gd name="connsiteX253" fmla="*/ 852054 w 1520002"/>
                <a:gd name="connsiteY253" fmla="*/ 290946 h 550960"/>
                <a:gd name="connsiteX254" fmla="*/ 883227 w 1520002"/>
                <a:gd name="connsiteY254" fmla="*/ 280555 h 550960"/>
                <a:gd name="connsiteX255" fmla="*/ 872836 w 1520002"/>
                <a:gd name="connsiteY255" fmla="*/ 394855 h 550960"/>
                <a:gd name="connsiteX256" fmla="*/ 841663 w 1520002"/>
                <a:gd name="connsiteY256" fmla="*/ 415636 h 550960"/>
                <a:gd name="connsiteX257" fmla="*/ 758536 w 1520002"/>
                <a:gd name="connsiteY257" fmla="*/ 436418 h 550960"/>
                <a:gd name="connsiteX258" fmla="*/ 623454 w 1520002"/>
                <a:gd name="connsiteY258" fmla="*/ 426027 h 550960"/>
                <a:gd name="connsiteX259" fmla="*/ 613063 w 1520002"/>
                <a:gd name="connsiteY259" fmla="*/ 384464 h 550960"/>
                <a:gd name="connsiteX260" fmla="*/ 561109 w 1520002"/>
                <a:gd name="connsiteY260" fmla="*/ 311727 h 550960"/>
                <a:gd name="connsiteX261" fmla="*/ 633845 w 1520002"/>
                <a:gd name="connsiteY261" fmla="*/ 270164 h 550960"/>
                <a:gd name="connsiteX262" fmla="*/ 665018 w 1520002"/>
                <a:gd name="connsiteY262" fmla="*/ 249382 h 550960"/>
                <a:gd name="connsiteX263" fmla="*/ 716972 w 1520002"/>
                <a:gd name="connsiteY263" fmla="*/ 238991 h 550960"/>
                <a:gd name="connsiteX264" fmla="*/ 654627 w 1520002"/>
                <a:gd name="connsiteY264" fmla="*/ 301336 h 550960"/>
                <a:gd name="connsiteX265" fmla="*/ 613063 w 1520002"/>
                <a:gd name="connsiteY265" fmla="*/ 353291 h 550960"/>
                <a:gd name="connsiteX266" fmla="*/ 519545 w 1520002"/>
                <a:gd name="connsiteY266" fmla="*/ 446809 h 550960"/>
                <a:gd name="connsiteX267" fmla="*/ 436418 w 1520002"/>
                <a:gd name="connsiteY267" fmla="*/ 498764 h 550960"/>
                <a:gd name="connsiteX268" fmla="*/ 394854 w 1520002"/>
                <a:gd name="connsiteY268" fmla="*/ 529936 h 550960"/>
                <a:gd name="connsiteX269" fmla="*/ 363681 w 1520002"/>
                <a:gd name="connsiteY269" fmla="*/ 550718 h 550960"/>
                <a:gd name="connsiteX270" fmla="*/ 332509 w 1520002"/>
                <a:gd name="connsiteY270" fmla="*/ 540327 h 550960"/>
                <a:gd name="connsiteX271" fmla="*/ 332509 w 1520002"/>
                <a:gd name="connsiteY271" fmla="*/ 363682 h 550960"/>
                <a:gd name="connsiteX272" fmla="*/ 426027 w 1520002"/>
                <a:gd name="connsiteY272" fmla="*/ 301336 h 550960"/>
                <a:gd name="connsiteX273" fmla="*/ 488372 w 1520002"/>
                <a:gd name="connsiteY273" fmla="*/ 270164 h 550960"/>
                <a:gd name="connsiteX274" fmla="*/ 540327 w 1520002"/>
                <a:gd name="connsiteY274" fmla="*/ 249382 h 550960"/>
                <a:gd name="connsiteX275" fmla="*/ 592281 w 1520002"/>
                <a:gd name="connsiteY275" fmla="*/ 218209 h 550960"/>
                <a:gd name="connsiteX276" fmla="*/ 633845 w 1520002"/>
                <a:gd name="connsiteY276" fmla="*/ 207818 h 550960"/>
                <a:gd name="connsiteX277" fmla="*/ 665018 w 1520002"/>
                <a:gd name="connsiteY277" fmla="*/ 197427 h 550960"/>
                <a:gd name="connsiteX278" fmla="*/ 675409 w 1520002"/>
                <a:gd name="connsiteY278" fmla="*/ 238991 h 550960"/>
                <a:gd name="connsiteX279" fmla="*/ 613063 w 1520002"/>
                <a:gd name="connsiteY279" fmla="*/ 290946 h 550960"/>
                <a:gd name="connsiteX280" fmla="*/ 654627 w 1520002"/>
                <a:gd name="connsiteY280" fmla="*/ 197427 h 550960"/>
                <a:gd name="connsiteX281" fmla="*/ 685800 w 1520002"/>
                <a:gd name="connsiteY281" fmla="*/ 166255 h 550960"/>
                <a:gd name="connsiteX282" fmla="*/ 706581 w 1520002"/>
                <a:gd name="connsiteY282" fmla="*/ 135082 h 550960"/>
                <a:gd name="connsiteX283" fmla="*/ 768927 w 1520002"/>
                <a:gd name="connsiteY283" fmla="*/ 114300 h 550960"/>
                <a:gd name="connsiteX284" fmla="*/ 768927 w 1520002"/>
                <a:gd name="connsiteY284" fmla="*/ 207818 h 550960"/>
                <a:gd name="connsiteX285" fmla="*/ 737754 w 1520002"/>
                <a:gd name="connsiteY285" fmla="*/ 238991 h 550960"/>
                <a:gd name="connsiteX286" fmla="*/ 779318 w 1520002"/>
                <a:gd name="connsiteY286" fmla="*/ 218209 h 550960"/>
                <a:gd name="connsiteX287" fmla="*/ 883227 w 1520002"/>
                <a:gd name="connsiteY287" fmla="*/ 155864 h 550960"/>
                <a:gd name="connsiteX288" fmla="*/ 924790 w 1520002"/>
                <a:gd name="connsiteY288" fmla="*/ 145473 h 550960"/>
                <a:gd name="connsiteX289" fmla="*/ 987136 w 1520002"/>
                <a:gd name="connsiteY289" fmla="*/ 124691 h 550960"/>
                <a:gd name="connsiteX290" fmla="*/ 1039090 w 1520002"/>
                <a:gd name="connsiteY290" fmla="*/ 103909 h 550960"/>
                <a:gd name="connsiteX291" fmla="*/ 1132609 w 1520002"/>
                <a:gd name="connsiteY291" fmla="*/ 93518 h 55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Lst>
              <a:rect l="l" t="t" r="r" b="b"/>
              <a:pathLst>
                <a:path w="1520002" h="550960">
                  <a:moveTo>
                    <a:pt x="561109" y="280555"/>
                  </a:moveTo>
                  <a:cubicBezTo>
                    <a:pt x="580871" y="276603"/>
                    <a:pt x="622934" y="259254"/>
                    <a:pt x="644236" y="280555"/>
                  </a:cubicBezTo>
                  <a:cubicBezTo>
                    <a:pt x="651981" y="288300"/>
                    <a:pt x="651163" y="301336"/>
                    <a:pt x="654627" y="311727"/>
                  </a:cubicBezTo>
                  <a:cubicBezTo>
                    <a:pt x="653301" y="315704"/>
                    <a:pt x="624787" y="435460"/>
                    <a:pt x="581890" y="332509"/>
                  </a:cubicBezTo>
                  <a:cubicBezTo>
                    <a:pt x="567176" y="297195"/>
                    <a:pt x="588817" y="256309"/>
                    <a:pt x="592281" y="218209"/>
                  </a:cubicBezTo>
                  <a:cubicBezTo>
                    <a:pt x="630381" y="221673"/>
                    <a:pt x="671267" y="213886"/>
                    <a:pt x="706581" y="228600"/>
                  </a:cubicBezTo>
                  <a:cubicBezTo>
                    <a:pt x="719764" y="234093"/>
                    <a:pt x="716972" y="255883"/>
                    <a:pt x="716972" y="270164"/>
                  </a:cubicBezTo>
                  <a:cubicBezTo>
                    <a:pt x="716972" y="301529"/>
                    <a:pt x="710045" y="332509"/>
                    <a:pt x="706581" y="363682"/>
                  </a:cubicBezTo>
                  <a:cubicBezTo>
                    <a:pt x="696190" y="360218"/>
                    <a:pt x="683962" y="360133"/>
                    <a:pt x="675409" y="353291"/>
                  </a:cubicBezTo>
                  <a:cubicBezTo>
                    <a:pt x="642783" y="327190"/>
                    <a:pt x="652840" y="296307"/>
                    <a:pt x="665018" y="259773"/>
                  </a:cubicBezTo>
                  <a:cubicBezTo>
                    <a:pt x="668967" y="247925"/>
                    <a:pt x="676969" y="237431"/>
                    <a:pt x="685800" y="228600"/>
                  </a:cubicBezTo>
                  <a:cubicBezTo>
                    <a:pt x="705943" y="208456"/>
                    <a:pt x="722791" y="205878"/>
                    <a:pt x="748145" y="197427"/>
                  </a:cubicBezTo>
                  <a:cubicBezTo>
                    <a:pt x="758536" y="200891"/>
                    <a:pt x="775854" y="197427"/>
                    <a:pt x="779318" y="207818"/>
                  </a:cubicBezTo>
                  <a:cubicBezTo>
                    <a:pt x="796873" y="260482"/>
                    <a:pt x="767019" y="260409"/>
                    <a:pt x="737754" y="270164"/>
                  </a:cubicBezTo>
                  <a:cubicBezTo>
                    <a:pt x="720436" y="263237"/>
                    <a:pt x="702483" y="257724"/>
                    <a:pt x="685800" y="249382"/>
                  </a:cubicBezTo>
                  <a:cubicBezTo>
                    <a:pt x="615077" y="214020"/>
                    <a:pt x="658728" y="201945"/>
                    <a:pt x="675409" y="93518"/>
                  </a:cubicBezTo>
                  <a:cubicBezTo>
                    <a:pt x="723900" y="96982"/>
                    <a:pt x="773908" y="91383"/>
                    <a:pt x="820881" y="103909"/>
                  </a:cubicBezTo>
                  <a:cubicBezTo>
                    <a:pt x="831464" y="106731"/>
                    <a:pt x="831272" y="124129"/>
                    <a:pt x="831272" y="135082"/>
                  </a:cubicBezTo>
                  <a:cubicBezTo>
                    <a:pt x="831272" y="166447"/>
                    <a:pt x="824345" y="197427"/>
                    <a:pt x="820881" y="228600"/>
                  </a:cubicBezTo>
                  <a:cubicBezTo>
                    <a:pt x="786245" y="225136"/>
                    <a:pt x="744449" y="239580"/>
                    <a:pt x="716972" y="218209"/>
                  </a:cubicBezTo>
                  <a:cubicBezTo>
                    <a:pt x="700342" y="205274"/>
                    <a:pt x="714722" y="172719"/>
                    <a:pt x="727363" y="155864"/>
                  </a:cubicBezTo>
                  <a:cubicBezTo>
                    <a:pt x="738555" y="140942"/>
                    <a:pt x="761853" y="141631"/>
                    <a:pt x="779318" y="135082"/>
                  </a:cubicBezTo>
                  <a:cubicBezTo>
                    <a:pt x="828482" y="116645"/>
                    <a:pt x="794370" y="135437"/>
                    <a:pt x="841663" y="103909"/>
                  </a:cubicBezTo>
                  <a:cubicBezTo>
                    <a:pt x="883227" y="107373"/>
                    <a:pt x="926491" y="102034"/>
                    <a:pt x="966354" y="114300"/>
                  </a:cubicBezTo>
                  <a:cubicBezTo>
                    <a:pt x="976823" y="117521"/>
                    <a:pt x="976745" y="134520"/>
                    <a:pt x="976745" y="145473"/>
                  </a:cubicBezTo>
                  <a:cubicBezTo>
                    <a:pt x="976745" y="173398"/>
                    <a:pt x="969818" y="200891"/>
                    <a:pt x="966354" y="228600"/>
                  </a:cubicBezTo>
                  <a:cubicBezTo>
                    <a:pt x="928254" y="225136"/>
                    <a:pt x="888348" y="230307"/>
                    <a:pt x="852054" y="218209"/>
                  </a:cubicBezTo>
                  <a:cubicBezTo>
                    <a:pt x="841663" y="214745"/>
                    <a:pt x="841663" y="197989"/>
                    <a:pt x="841663" y="187036"/>
                  </a:cubicBezTo>
                  <a:cubicBezTo>
                    <a:pt x="841663" y="155671"/>
                    <a:pt x="838027" y="121571"/>
                    <a:pt x="852054" y="93518"/>
                  </a:cubicBezTo>
                  <a:cubicBezTo>
                    <a:pt x="858441" y="80745"/>
                    <a:pt x="879886" y="87050"/>
                    <a:pt x="893618" y="83127"/>
                  </a:cubicBezTo>
                  <a:cubicBezTo>
                    <a:pt x="942350" y="69203"/>
                    <a:pt x="910942" y="75702"/>
                    <a:pt x="966354" y="51955"/>
                  </a:cubicBezTo>
                  <a:cubicBezTo>
                    <a:pt x="1026579" y="26145"/>
                    <a:pt x="968797" y="60717"/>
                    <a:pt x="1028700" y="20782"/>
                  </a:cubicBezTo>
                  <a:cubicBezTo>
                    <a:pt x="1099362" y="38448"/>
                    <a:pt x="1101191" y="32518"/>
                    <a:pt x="1153390" y="62346"/>
                  </a:cubicBezTo>
                  <a:cubicBezTo>
                    <a:pt x="1164233" y="68542"/>
                    <a:pt x="1174172" y="76200"/>
                    <a:pt x="1184563" y="83127"/>
                  </a:cubicBezTo>
                  <a:cubicBezTo>
                    <a:pt x="1191490" y="93518"/>
                    <a:pt x="1203292" y="101981"/>
                    <a:pt x="1205345" y="114300"/>
                  </a:cubicBezTo>
                  <a:cubicBezTo>
                    <a:pt x="1215569" y="175645"/>
                    <a:pt x="1130751" y="137448"/>
                    <a:pt x="1111827" y="135082"/>
                  </a:cubicBezTo>
                  <a:cubicBezTo>
                    <a:pt x="1100727" y="118432"/>
                    <a:pt x="1073944" y="85830"/>
                    <a:pt x="1080654" y="62346"/>
                  </a:cubicBezTo>
                  <a:cubicBezTo>
                    <a:pt x="1084691" y="48216"/>
                    <a:pt x="1098981" y="38310"/>
                    <a:pt x="1111827" y="31173"/>
                  </a:cubicBezTo>
                  <a:cubicBezTo>
                    <a:pt x="1160674" y="4035"/>
                    <a:pt x="1226297" y="5178"/>
                    <a:pt x="1278081" y="0"/>
                  </a:cubicBezTo>
                  <a:cubicBezTo>
                    <a:pt x="1333499" y="3464"/>
                    <a:pt x="1389018" y="5581"/>
                    <a:pt x="1444336" y="10391"/>
                  </a:cubicBezTo>
                  <a:cubicBezTo>
                    <a:pt x="1468735" y="12513"/>
                    <a:pt x="1496694" y="7196"/>
                    <a:pt x="1517072" y="20782"/>
                  </a:cubicBezTo>
                  <a:cubicBezTo>
                    <a:pt x="1526185" y="26858"/>
                    <a:pt x="1511579" y="42158"/>
                    <a:pt x="1506681" y="51955"/>
                  </a:cubicBezTo>
                  <a:cubicBezTo>
                    <a:pt x="1490443" y="84431"/>
                    <a:pt x="1488433" y="86028"/>
                    <a:pt x="1454727" y="93518"/>
                  </a:cubicBezTo>
                  <a:cubicBezTo>
                    <a:pt x="1434160" y="98088"/>
                    <a:pt x="1413041" y="99777"/>
                    <a:pt x="1392381" y="103909"/>
                  </a:cubicBezTo>
                  <a:cubicBezTo>
                    <a:pt x="1378378" y="106710"/>
                    <a:pt x="1364868" y="111745"/>
                    <a:pt x="1350818" y="114300"/>
                  </a:cubicBezTo>
                  <a:cubicBezTo>
                    <a:pt x="1304222" y="122772"/>
                    <a:pt x="1229184" y="130124"/>
                    <a:pt x="1184563" y="135082"/>
                  </a:cubicBezTo>
                  <a:cubicBezTo>
                    <a:pt x="1146463" y="131618"/>
                    <a:pt x="1101604" y="146630"/>
                    <a:pt x="1070263" y="124691"/>
                  </a:cubicBezTo>
                  <a:cubicBezTo>
                    <a:pt x="1053003" y="112609"/>
                    <a:pt x="1069488" y="80212"/>
                    <a:pt x="1080654" y="62346"/>
                  </a:cubicBezTo>
                  <a:cubicBezTo>
                    <a:pt x="1090716" y="46246"/>
                    <a:pt x="1148009" y="35116"/>
                    <a:pt x="1163781" y="31173"/>
                  </a:cubicBezTo>
                  <a:cubicBezTo>
                    <a:pt x="1181099" y="38100"/>
                    <a:pt x="1207394" y="35272"/>
                    <a:pt x="1215736" y="51955"/>
                  </a:cubicBezTo>
                  <a:cubicBezTo>
                    <a:pt x="1222663" y="65809"/>
                    <a:pt x="1207049" y="83842"/>
                    <a:pt x="1194954" y="93518"/>
                  </a:cubicBezTo>
                  <a:cubicBezTo>
                    <a:pt x="1170763" y="112871"/>
                    <a:pt x="1111827" y="135082"/>
                    <a:pt x="1111827" y="135082"/>
                  </a:cubicBezTo>
                  <a:cubicBezTo>
                    <a:pt x="1108363" y="121227"/>
                    <a:pt x="1095049" y="106291"/>
                    <a:pt x="1101436" y="93518"/>
                  </a:cubicBezTo>
                  <a:cubicBezTo>
                    <a:pt x="1105066" y="86258"/>
                    <a:pt x="1194384" y="52162"/>
                    <a:pt x="1194954" y="51955"/>
                  </a:cubicBezTo>
                  <a:cubicBezTo>
                    <a:pt x="1215541" y="44469"/>
                    <a:pt x="1257300" y="31173"/>
                    <a:pt x="1257300" y="31173"/>
                  </a:cubicBezTo>
                  <a:cubicBezTo>
                    <a:pt x="1279088" y="74750"/>
                    <a:pt x="1295998" y="88856"/>
                    <a:pt x="1267690" y="145473"/>
                  </a:cubicBezTo>
                  <a:cubicBezTo>
                    <a:pt x="1262792" y="155269"/>
                    <a:pt x="1246909" y="152400"/>
                    <a:pt x="1236518" y="155864"/>
                  </a:cubicBezTo>
                  <a:cubicBezTo>
                    <a:pt x="1246909" y="142009"/>
                    <a:pt x="1255444" y="126546"/>
                    <a:pt x="1267690" y="114300"/>
                  </a:cubicBezTo>
                  <a:cubicBezTo>
                    <a:pt x="1276521" y="105469"/>
                    <a:pt x="1287693" y="99103"/>
                    <a:pt x="1298863" y="93518"/>
                  </a:cubicBezTo>
                  <a:cubicBezTo>
                    <a:pt x="1337993" y="73953"/>
                    <a:pt x="1352693" y="72267"/>
                    <a:pt x="1392381" y="62346"/>
                  </a:cubicBezTo>
                  <a:cubicBezTo>
                    <a:pt x="1413163" y="65809"/>
                    <a:pt x="1441565" y="56284"/>
                    <a:pt x="1454727" y="72736"/>
                  </a:cubicBezTo>
                  <a:cubicBezTo>
                    <a:pt x="1464404" y="84832"/>
                    <a:pt x="1442948" y="101695"/>
                    <a:pt x="1433945" y="114300"/>
                  </a:cubicBezTo>
                  <a:cubicBezTo>
                    <a:pt x="1409622" y="148353"/>
                    <a:pt x="1405835" y="144452"/>
                    <a:pt x="1371600" y="155864"/>
                  </a:cubicBezTo>
                  <a:cubicBezTo>
                    <a:pt x="1354282" y="152400"/>
                    <a:pt x="1328407" y="160807"/>
                    <a:pt x="1319645" y="145473"/>
                  </a:cubicBezTo>
                  <a:cubicBezTo>
                    <a:pt x="1309192" y="127180"/>
                    <a:pt x="1319583" y="101420"/>
                    <a:pt x="1330036" y="83127"/>
                  </a:cubicBezTo>
                  <a:cubicBezTo>
                    <a:pt x="1335470" y="73617"/>
                    <a:pt x="1361209" y="61783"/>
                    <a:pt x="1361209" y="72736"/>
                  </a:cubicBezTo>
                  <a:cubicBezTo>
                    <a:pt x="1361209" y="85224"/>
                    <a:pt x="1339434" y="85294"/>
                    <a:pt x="1330036" y="93518"/>
                  </a:cubicBezTo>
                  <a:cubicBezTo>
                    <a:pt x="1311604" y="109646"/>
                    <a:pt x="1298218" y="131532"/>
                    <a:pt x="1278081" y="145473"/>
                  </a:cubicBezTo>
                  <a:cubicBezTo>
                    <a:pt x="1252610" y="163107"/>
                    <a:pt x="1220731" y="169852"/>
                    <a:pt x="1194954" y="187036"/>
                  </a:cubicBezTo>
                  <a:lnTo>
                    <a:pt x="1163781" y="207818"/>
                  </a:lnTo>
                  <a:cubicBezTo>
                    <a:pt x="1152980" y="206275"/>
                    <a:pt x="1057791" y="194049"/>
                    <a:pt x="1039090" y="187036"/>
                  </a:cubicBezTo>
                  <a:cubicBezTo>
                    <a:pt x="1027397" y="182651"/>
                    <a:pt x="1018309" y="173182"/>
                    <a:pt x="1007918" y="166255"/>
                  </a:cubicBezTo>
                  <a:cubicBezTo>
                    <a:pt x="1011382" y="128155"/>
                    <a:pt x="1010293" y="89363"/>
                    <a:pt x="1018309" y="51955"/>
                  </a:cubicBezTo>
                  <a:cubicBezTo>
                    <a:pt x="1020926" y="39744"/>
                    <a:pt x="1041539" y="8536"/>
                    <a:pt x="1039090" y="20782"/>
                  </a:cubicBezTo>
                  <a:cubicBezTo>
                    <a:pt x="1033286" y="49800"/>
                    <a:pt x="1022829" y="78347"/>
                    <a:pt x="1007918" y="103909"/>
                  </a:cubicBezTo>
                  <a:cubicBezTo>
                    <a:pt x="987163" y="139489"/>
                    <a:pt x="946986" y="156280"/>
                    <a:pt x="914400" y="176646"/>
                  </a:cubicBezTo>
                  <a:cubicBezTo>
                    <a:pt x="903810" y="183265"/>
                    <a:pt x="893618" y="190500"/>
                    <a:pt x="883227" y="197427"/>
                  </a:cubicBezTo>
                  <a:cubicBezTo>
                    <a:pt x="876300" y="183573"/>
                    <a:pt x="859898" y="171143"/>
                    <a:pt x="862445" y="155864"/>
                  </a:cubicBezTo>
                  <a:cubicBezTo>
                    <a:pt x="864498" y="143545"/>
                    <a:pt x="882775" y="141278"/>
                    <a:pt x="893618" y="135082"/>
                  </a:cubicBezTo>
                  <a:cubicBezTo>
                    <a:pt x="929571" y="114537"/>
                    <a:pt x="931380" y="115567"/>
                    <a:pt x="966354" y="103909"/>
                  </a:cubicBezTo>
                  <a:cubicBezTo>
                    <a:pt x="976745" y="107373"/>
                    <a:pt x="992629" y="104503"/>
                    <a:pt x="997527" y="114300"/>
                  </a:cubicBezTo>
                  <a:cubicBezTo>
                    <a:pt x="1002425" y="124097"/>
                    <a:pt x="993502" y="136560"/>
                    <a:pt x="987136" y="145473"/>
                  </a:cubicBezTo>
                  <a:cubicBezTo>
                    <a:pt x="975748" y="161417"/>
                    <a:pt x="958323" y="172160"/>
                    <a:pt x="945572" y="187036"/>
                  </a:cubicBezTo>
                  <a:cubicBezTo>
                    <a:pt x="937445" y="196518"/>
                    <a:pt x="931717" y="207818"/>
                    <a:pt x="924790" y="218209"/>
                  </a:cubicBezTo>
                  <a:cubicBezTo>
                    <a:pt x="897081" y="214745"/>
                    <a:pt x="852856" y="233401"/>
                    <a:pt x="841663" y="207818"/>
                  </a:cubicBezTo>
                  <a:cubicBezTo>
                    <a:pt x="787184" y="83295"/>
                    <a:pt x="824487" y="70333"/>
                    <a:pt x="883227" y="31173"/>
                  </a:cubicBezTo>
                  <a:cubicBezTo>
                    <a:pt x="952500" y="38100"/>
                    <a:pt x="1023719" y="34238"/>
                    <a:pt x="1091045" y="51955"/>
                  </a:cubicBezTo>
                  <a:cubicBezTo>
                    <a:pt x="1101637" y="54742"/>
                    <a:pt x="1085973" y="73553"/>
                    <a:pt x="1080654" y="83127"/>
                  </a:cubicBezTo>
                  <a:cubicBezTo>
                    <a:pt x="1068524" y="104961"/>
                    <a:pt x="1059872" y="131618"/>
                    <a:pt x="1039090" y="145473"/>
                  </a:cubicBezTo>
                  <a:cubicBezTo>
                    <a:pt x="1028699" y="152400"/>
                    <a:pt x="1019396" y="161336"/>
                    <a:pt x="1007918" y="166255"/>
                  </a:cubicBezTo>
                  <a:cubicBezTo>
                    <a:pt x="994792" y="171881"/>
                    <a:pt x="980086" y="172723"/>
                    <a:pt x="966354" y="176646"/>
                  </a:cubicBezTo>
                  <a:cubicBezTo>
                    <a:pt x="861995" y="206461"/>
                    <a:pt x="1023564" y="164940"/>
                    <a:pt x="893618" y="197427"/>
                  </a:cubicBezTo>
                  <a:cubicBezTo>
                    <a:pt x="865909" y="193963"/>
                    <a:pt x="827634" y="209079"/>
                    <a:pt x="810490" y="187036"/>
                  </a:cubicBezTo>
                  <a:cubicBezTo>
                    <a:pt x="771225" y="136552"/>
                    <a:pt x="837681" y="87109"/>
                    <a:pt x="862445" y="62346"/>
                  </a:cubicBezTo>
                  <a:cubicBezTo>
                    <a:pt x="865909" y="76200"/>
                    <a:pt x="878462" y="90783"/>
                    <a:pt x="872836" y="103909"/>
                  </a:cubicBezTo>
                  <a:cubicBezTo>
                    <a:pt x="866014" y="119827"/>
                    <a:pt x="843518" y="122836"/>
                    <a:pt x="831272" y="135082"/>
                  </a:cubicBezTo>
                  <a:cubicBezTo>
                    <a:pt x="822441" y="143913"/>
                    <a:pt x="819321" y="157424"/>
                    <a:pt x="810490" y="166255"/>
                  </a:cubicBezTo>
                  <a:cubicBezTo>
                    <a:pt x="798244" y="178501"/>
                    <a:pt x="782076" y="186157"/>
                    <a:pt x="768927" y="197427"/>
                  </a:cubicBezTo>
                  <a:cubicBezTo>
                    <a:pt x="757770" y="206990"/>
                    <a:pt x="750600" y="221463"/>
                    <a:pt x="737754" y="228600"/>
                  </a:cubicBezTo>
                  <a:cubicBezTo>
                    <a:pt x="718605" y="239239"/>
                    <a:pt x="675409" y="249382"/>
                    <a:pt x="675409" y="249382"/>
                  </a:cubicBezTo>
                  <a:cubicBezTo>
                    <a:pt x="643110" y="200934"/>
                    <a:pt x="614788" y="172451"/>
                    <a:pt x="665018" y="93518"/>
                  </a:cubicBezTo>
                  <a:cubicBezTo>
                    <a:pt x="676329" y="75743"/>
                    <a:pt x="706581" y="100445"/>
                    <a:pt x="727363" y="103909"/>
                  </a:cubicBezTo>
                  <a:cubicBezTo>
                    <a:pt x="730827" y="117764"/>
                    <a:pt x="735406" y="131386"/>
                    <a:pt x="737754" y="145473"/>
                  </a:cubicBezTo>
                  <a:cubicBezTo>
                    <a:pt x="757337" y="262967"/>
                    <a:pt x="736242" y="192891"/>
                    <a:pt x="758536" y="259773"/>
                  </a:cubicBezTo>
                  <a:cubicBezTo>
                    <a:pt x="755072" y="270164"/>
                    <a:pt x="757058" y="284580"/>
                    <a:pt x="748145" y="290946"/>
                  </a:cubicBezTo>
                  <a:cubicBezTo>
                    <a:pt x="730320" y="303678"/>
                    <a:pt x="685800" y="311727"/>
                    <a:pt x="685800" y="311727"/>
                  </a:cubicBezTo>
                  <a:cubicBezTo>
                    <a:pt x="661554" y="308263"/>
                    <a:pt x="637160" y="305717"/>
                    <a:pt x="613063" y="301336"/>
                  </a:cubicBezTo>
                  <a:cubicBezTo>
                    <a:pt x="599013" y="298781"/>
                    <a:pt x="583382" y="298867"/>
                    <a:pt x="571500" y="290946"/>
                  </a:cubicBezTo>
                  <a:cubicBezTo>
                    <a:pt x="554234" y="279436"/>
                    <a:pt x="546254" y="246382"/>
                    <a:pt x="540327" y="228600"/>
                  </a:cubicBezTo>
                  <a:cubicBezTo>
                    <a:pt x="587310" y="158125"/>
                    <a:pt x="559090" y="170167"/>
                    <a:pt x="623454" y="155864"/>
                  </a:cubicBezTo>
                  <a:cubicBezTo>
                    <a:pt x="640695" y="152033"/>
                    <a:pt x="658091" y="148937"/>
                    <a:pt x="675409" y="145473"/>
                  </a:cubicBezTo>
                  <a:cubicBezTo>
                    <a:pt x="692727" y="148937"/>
                    <a:pt x="718601" y="140530"/>
                    <a:pt x="727363" y="155864"/>
                  </a:cubicBezTo>
                  <a:cubicBezTo>
                    <a:pt x="750647" y="196612"/>
                    <a:pt x="706696" y="228485"/>
                    <a:pt x="685800" y="249382"/>
                  </a:cubicBezTo>
                  <a:cubicBezTo>
                    <a:pt x="660071" y="352299"/>
                    <a:pt x="698056" y="239968"/>
                    <a:pt x="644236" y="311727"/>
                  </a:cubicBezTo>
                  <a:cubicBezTo>
                    <a:pt x="570718" y="409749"/>
                    <a:pt x="652153" y="348013"/>
                    <a:pt x="581890" y="394855"/>
                  </a:cubicBezTo>
                  <a:cubicBezTo>
                    <a:pt x="571499" y="408709"/>
                    <a:pt x="566933" y="430337"/>
                    <a:pt x="550718" y="436418"/>
                  </a:cubicBezTo>
                  <a:cubicBezTo>
                    <a:pt x="534181" y="442619"/>
                    <a:pt x="502808" y="443219"/>
                    <a:pt x="498763" y="426027"/>
                  </a:cubicBezTo>
                  <a:cubicBezTo>
                    <a:pt x="486045" y="371977"/>
                    <a:pt x="505690" y="315191"/>
                    <a:pt x="509154" y="259773"/>
                  </a:cubicBezTo>
                  <a:cubicBezTo>
                    <a:pt x="536878" y="301360"/>
                    <a:pt x="539658" y="286977"/>
                    <a:pt x="509154" y="342900"/>
                  </a:cubicBezTo>
                  <a:cubicBezTo>
                    <a:pt x="497194" y="364827"/>
                    <a:pt x="467590" y="405246"/>
                    <a:pt x="467590" y="405246"/>
                  </a:cubicBezTo>
                  <a:cubicBezTo>
                    <a:pt x="450272" y="401782"/>
                    <a:pt x="430970" y="403617"/>
                    <a:pt x="415636" y="394855"/>
                  </a:cubicBezTo>
                  <a:cubicBezTo>
                    <a:pt x="382831" y="376109"/>
                    <a:pt x="395553" y="337571"/>
                    <a:pt x="405245" y="311727"/>
                  </a:cubicBezTo>
                  <a:cubicBezTo>
                    <a:pt x="409630" y="300034"/>
                    <a:pt x="416275" y="288356"/>
                    <a:pt x="426027" y="280555"/>
                  </a:cubicBezTo>
                  <a:cubicBezTo>
                    <a:pt x="434580" y="273713"/>
                    <a:pt x="446809" y="273628"/>
                    <a:pt x="457200" y="270164"/>
                  </a:cubicBezTo>
                  <a:cubicBezTo>
                    <a:pt x="481445" y="273628"/>
                    <a:pt x="509558" y="266970"/>
                    <a:pt x="529936" y="280555"/>
                  </a:cubicBezTo>
                  <a:cubicBezTo>
                    <a:pt x="539049" y="286630"/>
                    <a:pt x="524864" y="302153"/>
                    <a:pt x="519545" y="311727"/>
                  </a:cubicBezTo>
                  <a:cubicBezTo>
                    <a:pt x="507415" y="333561"/>
                    <a:pt x="491836" y="353291"/>
                    <a:pt x="477981" y="374073"/>
                  </a:cubicBezTo>
                  <a:cubicBezTo>
                    <a:pt x="471054" y="384464"/>
                    <a:pt x="469048" y="401297"/>
                    <a:pt x="457200" y="405246"/>
                  </a:cubicBezTo>
                  <a:lnTo>
                    <a:pt x="426027" y="415636"/>
                  </a:lnTo>
                  <a:cubicBezTo>
                    <a:pt x="412172" y="412173"/>
                    <a:pt x="386635" y="419361"/>
                    <a:pt x="384463" y="405246"/>
                  </a:cubicBezTo>
                  <a:cubicBezTo>
                    <a:pt x="365736" y="283521"/>
                    <a:pt x="376008" y="290301"/>
                    <a:pt x="436418" y="270164"/>
                  </a:cubicBezTo>
                  <a:cubicBezTo>
                    <a:pt x="443345" y="280555"/>
                    <a:pt x="457200" y="288848"/>
                    <a:pt x="457200" y="301336"/>
                  </a:cubicBezTo>
                  <a:cubicBezTo>
                    <a:pt x="457200" y="323242"/>
                    <a:pt x="443345" y="342900"/>
                    <a:pt x="436418" y="363682"/>
                  </a:cubicBezTo>
                  <a:cubicBezTo>
                    <a:pt x="432954" y="374073"/>
                    <a:pt x="432103" y="385742"/>
                    <a:pt x="426027" y="394855"/>
                  </a:cubicBezTo>
                  <a:lnTo>
                    <a:pt x="384463" y="457200"/>
                  </a:lnTo>
                  <a:cubicBezTo>
                    <a:pt x="356754" y="453736"/>
                    <a:pt x="327579" y="456352"/>
                    <a:pt x="301336" y="446809"/>
                  </a:cubicBezTo>
                  <a:cubicBezTo>
                    <a:pt x="287526" y="441787"/>
                    <a:pt x="279571" y="426925"/>
                    <a:pt x="270163" y="415636"/>
                  </a:cubicBezTo>
                  <a:cubicBezTo>
                    <a:pt x="246216" y="386901"/>
                    <a:pt x="243292" y="369240"/>
                    <a:pt x="228600" y="332509"/>
                  </a:cubicBezTo>
                  <a:cubicBezTo>
                    <a:pt x="232063" y="311727"/>
                    <a:pt x="224093" y="285062"/>
                    <a:pt x="238990" y="270164"/>
                  </a:cubicBezTo>
                  <a:cubicBezTo>
                    <a:pt x="247820" y="261333"/>
                    <a:pt x="258529" y="288910"/>
                    <a:pt x="259772" y="301336"/>
                  </a:cubicBezTo>
                  <a:cubicBezTo>
                    <a:pt x="266990" y="373518"/>
                    <a:pt x="259880" y="367074"/>
                    <a:pt x="218209" y="394855"/>
                  </a:cubicBezTo>
                  <a:cubicBezTo>
                    <a:pt x="204354" y="391391"/>
                    <a:pt x="180109" y="398319"/>
                    <a:pt x="176645" y="384464"/>
                  </a:cubicBezTo>
                  <a:cubicBezTo>
                    <a:pt x="159259" y="314921"/>
                    <a:pt x="191391" y="313739"/>
                    <a:pt x="228600" y="301336"/>
                  </a:cubicBezTo>
                  <a:cubicBezTo>
                    <a:pt x="245918" y="304800"/>
                    <a:pt x="270758" y="297032"/>
                    <a:pt x="280554" y="311727"/>
                  </a:cubicBezTo>
                  <a:cubicBezTo>
                    <a:pt x="290351" y="326422"/>
                    <a:pt x="280428" y="349310"/>
                    <a:pt x="270163" y="363682"/>
                  </a:cubicBezTo>
                  <a:cubicBezTo>
                    <a:pt x="252132" y="388926"/>
                    <a:pt x="172089" y="392537"/>
                    <a:pt x="155863" y="394855"/>
                  </a:cubicBezTo>
                  <a:cubicBezTo>
                    <a:pt x="152399" y="384464"/>
                    <a:pt x="138900" y="372444"/>
                    <a:pt x="145472" y="363682"/>
                  </a:cubicBezTo>
                  <a:cubicBezTo>
                    <a:pt x="154041" y="352257"/>
                    <a:pt x="173664" y="358305"/>
                    <a:pt x="187036" y="353291"/>
                  </a:cubicBezTo>
                  <a:cubicBezTo>
                    <a:pt x="259909" y="325964"/>
                    <a:pt x="199475" y="341876"/>
                    <a:pt x="259772" y="311727"/>
                  </a:cubicBezTo>
                  <a:cubicBezTo>
                    <a:pt x="269569" y="306829"/>
                    <a:pt x="280554" y="304800"/>
                    <a:pt x="290945" y="301336"/>
                  </a:cubicBezTo>
                  <a:cubicBezTo>
                    <a:pt x="304800" y="304800"/>
                    <a:pt x="327993" y="298179"/>
                    <a:pt x="332509" y="311727"/>
                  </a:cubicBezTo>
                  <a:cubicBezTo>
                    <a:pt x="341340" y="338219"/>
                    <a:pt x="327113" y="367380"/>
                    <a:pt x="322118" y="394855"/>
                  </a:cubicBezTo>
                  <a:cubicBezTo>
                    <a:pt x="320159" y="405631"/>
                    <a:pt x="320280" y="419185"/>
                    <a:pt x="311727" y="426027"/>
                  </a:cubicBezTo>
                  <a:cubicBezTo>
                    <a:pt x="300575" y="434948"/>
                    <a:pt x="284018" y="432954"/>
                    <a:pt x="270163" y="436418"/>
                  </a:cubicBezTo>
                  <a:cubicBezTo>
                    <a:pt x="289685" y="410389"/>
                    <a:pt x="306458" y="383944"/>
                    <a:pt x="332509" y="363682"/>
                  </a:cubicBezTo>
                  <a:cubicBezTo>
                    <a:pt x="352224" y="348348"/>
                    <a:pt x="394854" y="322118"/>
                    <a:pt x="394854" y="322118"/>
                  </a:cubicBezTo>
                  <a:cubicBezTo>
                    <a:pt x="401781" y="311727"/>
                    <a:pt x="405245" y="297873"/>
                    <a:pt x="415636" y="290946"/>
                  </a:cubicBezTo>
                  <a:cubicBezTo>
                    <a:pt x="427519" y="283024"/>
                    <a:pt x="443468" y="284478"/>
                    <a:pt x="457200" y="280555"/>
                  </a:cubicBezTo>
                  <a:cubicBezTo>
                    <a:pt x="467731" y="277546"/>
                    <a:pt x="478576" y="275062"/>
                    <a:pt x="488372" y="270164"/>
                  </a:cubicBezTo>
                  <a:cubicBezTo>
                    <a:pt x="499542" y="264579"/>
                    <a:pt x="507852" y="253767"/>
                    <a:pt x="519545" y="249382"/>
                  </a:cubicBezTo>
                  <a:cubicBezTo>
                    <a:pt x="536082" y="243181"/>
                    <a:pt x="554182" y="242455"/>
                    <a:pt x="571500" y="238991"/>
                  </a:cubicBezTo>
                  <a:cubicBezTo>
                    <a:pt x="581891" y="232064"/>
                    <a:pt x="590354" y="220262"/>
                    <a:pt x="602672" y="218209"/>
                  </a:cubicBezTo>
                  <a:cubicBezTo>
                    <a:pt x="658035" y="208982"/>
                    <a:pt x="627563" y="268348"/>
                    <a:pt x="623454" y="290946"/>
                  </a:cubicBezTo>
                  <a:cubicBezTo>
                    <a:pt x="620295" y="308322"/>
                    <a:pt x="618648" y="326145"/>
                    <a:pt x="613063" y="342900"/>
                  </a:cubicBezTo>
                  <a:cubicBezTo>
                    <a:pt x="599831" y="382596"/>
                    <a:pt x="587574" y="394576"/>
                    <a:pt x="550718" y="415636"/>
                  </a:cubicBezTo>
                  <a:cubicBezTo>
                    <a:pt x="541208" y="421070"/>
                    <a:pt x="529936" y="422563"/>
                    <a:pt x="519545" y="426027"/>
                  </a:cubicBezTo>
                  <a:cubicBezTo>
                    <a:pt x="457200" y="422563"/>
                    <a:pt x="390247" y="439411"/>
                    <a:pt x="332509" y="415636"/>
                  </a:cubicBezTo>
                  <a:cubicBezTo>
                    <a:pt x="313028" y="407614"/>
                    <a:pt x="332668" y="371708"/>
                    <a:pt x="342900" y="353291"/>
                  </a:cubicBezTo>
                  <a:cubicBezTo>
                    <a:pt x="351310" y="338152"/>
                    <a:pt x="370371" y="332184"/>
                    <a:pt x="384463" y="322118"/>
                  </a:cubicBezTo>
                  <a:cubicBezTo>
                    <a:pt x="394625" y="314859"/>
                    <a:pt x="404466" y="306921"/>
                    <a:pt x="415636" y="301336"/>
                  </a:cubicBezTo>
                  <a:cubicBezTo>
                    <a:pt x="436933" y="290688"/>
                    <a:pt x="479009" y="284506"/>
                    <a:pt x="498763" y="280555"/>
                  </a:cubicBezTo>
                  <a:cubicBezTo>
                    <a:pt x="512618" y="273628"/>
                    <a:pt x="526089" y="265875"/>
                    <a:pt x="540327" y="259773"/>
                  </a:cubicBezTo>
                  <a:cubicBezTo>
                    <a:pt x="550394" y="255458"/>
                    <a:pt x="566602" y="239585"/>
                    <a:pt x="571500" y="249382"/>
                  </a:cubicBezTo>
                  <a:cubicBezTo>
                    <a:pt x="579398" y="265178"/>
                    <a:pt x="569007" y="285540"/>
                    <a:pt x="561109" y="301336"/>
                  </a:cubicBezTo>
                  <a:cubicBezTo>
                    <a:pt x="554537" y="314480"/>
                    <a:pt x="541225" y="323101"/>
                    <a:pt x="529936" y="332509"/>
                  </a:cubicBezTo>
                  <a:cubicBezTo>
                    <a:pt x="499182" y="358137"/>
                    <a:pt x="496811" y="353779"/>
                    <a:pt x="457200" y="363682"/>
                  </a:cubicBezTo>
                  <a:cubicBezTo>
                    <a:pt x="429491" y="360218"/>
                    <a:pt x="400000" y="363662"/>
                    <a:pt x="374072" y="353291"/>
                  </a:cubicBezTo>
                  <a:cubicBezTo>
                    <a:pt x="337752" y="338763"/>
                    <a:pt x="355353" y="261874"/>
                    <a:pt x="363681" y="249382"/>
                  </a:cubicBezTo>
                  <a:cubicBezTo>
                    <a:pt x="374028" y="233862"/>
                    <a:pt x="398953" y="236942"/>
                    <a:pt x="415636" y="228600"/>
                  </a:cubicBezTo>
                  <a:cubicBezTo>
                    <a:pt x="426806" y="223015"/>
                    <a:pt x="436418" y="214745"/>
                    <a:pt x="446809" y="207818"/>
                  </a:cubicBezTo>
                  <a:cubicBezTo>
                    <a:pt x="460663" y="214745"/>
                    <a:pt x="485334" y="213411"/>
                    <a:pt x="488372" y="228600"/>
                  </a:cubicBezTo>
                  <a:cubicBezTo>
                    <a:pt x="496436" y="268921"/>
                    <a:pt x="464689" y="325019"/>
                    <a:pt x="436418" y="353291"/>
                  </a:cubicBezTo>
                  <a:cubicBezTo>
                    <a:pt x="427587" y="362122"/>
                    <a:pt x="414076" y="365242"/>
                    <a:pt x="405245" y="374073"/>
                  </a:cubicBezTo>
                  <a:cubicBezTo>
                    <a:pt x="392999" y="386319"/>
                    <a:pt x="386318" y="403390"/>
                    <a:pt x="374072" y="415636"/>
                  </a:cubicBezTo>
                  <a:cubicBezTo>
                    <a:pt x="358390" y="431318"/>
                    <a:pt x="339860" y="443893"/>
                    <a:pt x="322118" y="457200"/>
                  </a:cubicBezTo>
                  <a:cubicBezTo>
                    <a:pt x="291765" y="479965"/>
                    <a:pt x="236136" y="510107"/>
                    <a:pt x="207818" y="519546"/>
                  </a:cubicBezTo>
                  <a:lnTo>
                    <a:pt x="176645" y="529936"/>
                  </a:lnTo>
                  <a:cubicBezTo>
                    <a:pt x="160953" y="523659"/>
                    <a:pt x="108168" y="506686"/>
                    <a:pt x="93518" y="488373"/>
                  </a:cubicBezTo>
                  <a:cubicBezTo>
                    <a:pt x="86676" y="479820"/>
                    <a:pt x="86136" y="467732"/>
                    <a:pt x="83127" y="457200"/>
                  </a:cubicBezTo>
                  <a:cubicBezTo>
                    <a:pt x="57035" y="365877"/>
                    <a:pt x="87257" y="459197"/>
                    <a:pt x="62345" y="384464"/>
                  </a:cubicBezTo>
                  <a:lnTo>
                    <a:pt x="124690" y="363682"/>
                  </a:lnTo>
                  <a:cubicBezTo>
                    <a:pt x="135081" y="360218"/>
                    <a:pt x="164977" y="347215"/>
                    <a:pt x="155863" y="353291"/>
                  </a:cubicBezTo>
                  <a:cubicBezTo>
                    <a:pt x="145472" y="360218"/>
                    <a:pt x="134024" y="365776"/>
                    <a:pt x="124690" y="374073"/>
                  </a:cubicBezTo>
                  <a:cubicBezTo>
                    <a:pt x="102724" y="393598"/>
                    <a:pt x="90226" y="427124"/>
                    <a:pt x="62345" y="436418"/>
                  </a:cubicBezTo>
                  <a:lnTo>
                    <a:pt x="0" y="457200"/>
                  </a:lnTo>
                  <a:cubicBezTo>
                    <a:pt x="3463" y="443345"/>
                    <a:pt x="292" y="425734"/>
                    <a:pt x="10390" y="415636"/>
                  </a:cubicBezTo>
                  <a:cubicBezTo>
                    <a:pt x="23579" y="402447"/>
                    <a:pt x="43705" y="395521"/>
                    <a:pt x="62345" y="394855"/>
                  </a:cubicBezTo>
                  <a:lnTo>
                    <a:pt x="301336" y="405246"/>
                  </a:lnTo>
                  <a:cubicBezTo>
                    <a:pt x="221681" y="484899"/>
                    <a:pt x="271006" y="456959"/>
                    <a:pt x="197427" y="477982"/>
                  </a:cubicBezTo>
                  <a:cubicBezTo>
                    <a:pt x="186895" y="480991"/>
                    <a:pt x="176645" y="484909"/>
                    <a:pt x="166254" y="488373"/>
                  </a:cubicBezTo>
                  <a:cubicBezTo>
                    <a:pt x="155863" y="474518"/>
                    <a:pt x="145147" y="460902"/>
                    <a:pt x="135081" y="446809"/>
                  </a:cubicBezTo>
                  <a:cubicBezTo>
                    <a:pt x="108655" y="409812"/>
                    <a:pt x="90738" y="389095"/>
                    <a:pt x="124690" y="332509"/>
                  </a:cubicBezTo>
                  <a:cubicBezTo>
                    <a:pt x="134287" y="316515"/>
                    <a:pt x="159327" y="318654"/>
                    <a:pt x="176645" y="311727"/>
                  </a:cubicBezTo>
                  <a:cubicBezTo>
                    <a:pt x="187036" y="301336"/>
                    <a:pt x="195591" y="288706"/>
                    <a:pt x="207818" y="280555"/>
                  </a:cubicBezTo>
                  <a:cubicBezTo>
                    <a:pt x="216931" y="274480"/>
                    <a:pt x="229194" y="275062"/>
                    <a:pt x="238990" y="270164"/>
                  </a:cubicBezTo>
                  <a:cubicBezTo>
                    <a:pt x="250160" y="264579"/>
                    <a:pt x="258993" y="254967"/>
                    <a:pt x="270163" y="249382"/>
                  </a:cubicBezTo>
                  <a:cubicBezTo>
                    <a:pt x="286846" y="241040"/>
                    <a:pt x="304800" y="235527"/>
                    <a:pt x="322118" y="228600"/>
                  </a:cubicBezTo>
                  <a:cubicBezTo>
                    <a:pt x="344027" y="233469"/>
                    <a:pt x="421839" y="238952"/>
                    <a:pt x="446809" y="270164"/>
                  </a:cubicBezTo>
                  <a:cubicBezTo>
                    <a:pt x="453651" y="278717"/>
                    <a:pt x="453736" y="290945"/>
                    <a:pt x="457200" y="301336"/>
                  </a:cubicBezTo>
                  <a:cubicBezTo>
                    <a:pt x="446809" y="308263"/>
                    <a:pt x="434858" y="313287"/>
                    <a:pt x="426027" y="322118"/>
                  </a:cubicBezTo>
                  <a:cubicBezTo>
                    <a:pt x="412982" y="335163"/>
                    <a:pt x="390576" y="380593"/>
                    <a:pt x="384463" y="394855"/>
                  </a:cubicBezTo>
                  <a:cubicBezTo>
                    <a:pt x="376165" y="414218"/>
                    <a:pt x="373258" y="443887"/>
                    <a:pt x="353290" y="457200"/>
                  </a:cubicBezTo>
                  <a:cubicBezTo>
                    <a:pt x="341408" y="465122"/>
                    <a:pt x="325581" y="464127"/>
                    <a:pt x="311727" y="467591"/>
                  </a:cubicBezTo>
                  <a:cubicBezTo>
                    <a:pt x="301336" y="460664"/>
                    <a:pt x="282103" y="459201"/>
                    <a:pt x="280554" y="446809"/>
                  </a:cubicBezTo>
                  <a:cubicBezTo>
                    <a:pt x="277837" y="425072"/>
                    <a:pt x="289185" y="402691"/>
                    <a:pt x="301336" y="384464"/>
                  </a:cubicBezTo>
                  <a:cubicBezTo>
                    <a:pt x="317639" y="360010"/>
                    <a:pt x="350537" y="348405"/>
                    <a:pt x="363681" y="322118"/>
                  </a:cubicBezTo>
                  <a:cubicBezTo>
                    <a:pt x="368794" y="311891"/>
                    <a:pt x="393006" y="259173"/>
                    <a:pt x="405245" y="249382"/>
                  </a:cubicBezTo>
                  <a:cubicBezTo>
                    <a:pt x="413798" y="242540"/>
                    <a:pt x="426027" y="242455"/>
                    <a:pt x="436418" y="238991"/>
                  </a:cubicBezTo>
                  <a:cubicBezTo>
                    <a:pt x="474518" y="242455"/>
                    <a:pt x="520520" y="225894"/>
                    <a:pt x="550718" y="249382"/>
                  </a:cubicBezTo>
                  <a:cubicBezTo>
                    <a:pt x="568009" y="262831"/>
                    <a:pt x="518665" y="330511"/>
                    <a:pt x="529936" y="311727"/>
                  </a:cubicBezTo>
                  <a:cubicBezTo>
                    <a:pt x="540327" y="294409"/>
                    <a:pt x="544952" y="271891"/>
                    <a:pt x="561109" y="259773"/>
                  </a:cubicBezTo>
                  <a:cubicBezTo>
                    <a:pt x="575238" y="249176"/>
                    <a:pt x="596082" y="254234"/>
                    <a:pt x="613063" y="249382"/>
                  </a:cubicBezTo>
                  <a:cubicBezTo>
                    <a:pt x="644658" y="240355"/>
                    <a:pt x="679241" y="236436"/>
                    <a:pt x="706581" y="218209"/>
                  </a:cubicBezTo>
                  <a:cubicBezTo>
                    <a:pt x="716972" y="211282"/>
                    <a:pt x="725906" y="201376"/>
                    <a:pt x="737754" y="197427"/>
                  </a:cubicBezTo>
                  <a:cubicBezTo>
                    <a:pt x="757741" y="190765"/>
                    <a:pt x="779318" y="190500"/>
                    <a:pt x="800100" y="187036"/>
                  </a:cubicBezTo>
                  <a:cubicBezTo>
                    <a:pt x="810491" y="204354"/>
                    <a:pt x="829780" y="218850"/>
                    <a:pt x="831272" y="238991"/>
                  </a:cubicBezTo>
                  <a:cubicBezTo>
                    <a:pt x="859561" y="620910"/>
                    <a:pt x="806006" y="467253"/>
                    <a:pt x="363681" y="457200"/>
                  </a:cubicBezTo>
                  <a:cubicBezTo>
                    <a:pt x="352523" y="446042"/>
                    <a:pt x="306988" y="412897"/>
                    <a:pt x="311727" y="384464"/>
                  </a:cubicBezTo>
                  <a:cubicBezTo>
                    <a:pt x="313780" y="372145"/>
                    <a:pt x="324514" y="362885"/>
                    <a:pt x="332509" y="353291"/>
                  </a:cubicBezTo>
                  <a:cubicBezTo>
                    <a:pt x="368403" y="310217"/>
                    <a:pt x="365792" y="321414"/>
                    <a:pt x="426027" y="301336"/>
                  </a:cubicBezTo>
                  <a:lnTo>
                    <a:pt x="457200" y="290946"/>
                  </a:lnTo>
                  <a:cubicBezTo>
                    <a:pt x="512369" y="309335"/>
                    <a:pt x="475825" y="302317"/>
                    <a:pt x="561109" y="290946"/>
                  </a:cubicBezTo>
                  <a:cubicBezTo>
                    <a:pt x="665350" y="277048"/>
                    <a:pt x="613594" y="288215"/>
                    <a:pt x="685800" y="270164"/>
                  </a:cubicBezTo>
                  <a:cubicBezTo>
                    <a:pt x="676371" y="312592"/>
                    <a:pt x="677232" y="361860"/>
                    <a:pt x="644236" y="394855"/>
                  </a:cubicBezTo>
                  <a:cubicBezTo>
                    <a:pt x="635405" y="403685"/>
                    <a:pt x="623454" y="408709"/>
                    <a:pt x="613063" y="415636"/>
                  </a:cubicBezTo>
                  <a:cubicBezTo>
                    <a:pt x="619990" y="405245"/>
                    <a:pt x="625014" y="393294"/>
                    <a:pt x="633845" y="384464"/>
                  </a:cubicBezTo>
                  <a:cubicBezTo>
                    <a:pt x="663358" y="354951"/>
                    <a:pt x="710017" y="350526"/>
                    <a:pt x="748145" y="342900"/>
                  </a:cubicBezTo>
                  <a:cubicBezTo>
                    <a:pt x="755072" y="353291"/>
                    <a:pt x="770476" y="361681"/>
                    <a:pt x="768927" y="374073"/>
                  </a:cubicBezTo>
                  <a:cubicBezTo>
                    <a:pt x="766422" y="394113"/>
                    <a:pt x="749872" y="409870"/>
                    <a:pt x="737754" y="426027"/>
                  </a:cubicBezTo>
                  <a:cubicBezTo>
                    <a:pt x="728937" y="437783"/>
                    <a:pt x="716144" y="446043"/>
                    <a:pt x="706581" y="457200"/>
                  </a:cubicBezTo>
                  <a:cubicBezTo>
                    <a:pt x="648393" y="525088"/>
                    <a:pt x="705889" y="475904"/>
                    <a:pt x="633845" y="529936"/>
                  </a:cubicBezTo>
                  <a:cubicBezTo>
                    <a:pt x="625413" y="504640"/>
                    <a:pt x="612355" y="484063"/>
                    <a:pt x="633845" y="457200"/>
                  </a:cubicBezTo>
                  <a:cubicBezTo>
                    <a:pt x="640687" y="448647"/>
                    <a:pt x="654627" y="450273"/>
                    <a:pt x="665018" y="446809"/>
                  </a:cubicBezTo>
                  <a:cubicBezTo>
                    <a:pt x="658091" y="460664"/>
                    <a:pt x="658931" y="483475"/>
                    <a:pt x="644236" y="488373"/>
                  </a:cubicBezTo>
                  <a:cubicBezTo>
                    <a:pt x="633845" y="491837"/>
                    <a:pt x="630836" y="467732"/>
                    <a:pt x="633845" y="457200"/>
                  </a:cubicBezTo>
                  <a:cubicBezTo>
                    <a:pt x="638603" y="440548"/>
                    <a:pt x="651869" y="426907"/>
                    <a:pt x="665018" y="415636"/>
                  </a:cubicBezTo>
                  <a:cubicBezTo>
                    <a:pt x="681359" y="401630"/>
                    <a:pt x="716649" y="391499"/>
                    <a:pt x="737754" y="384464"/>
                  </a:cubicBezTo>
                  <a:cubicBezTo>
                    <a:pt x="734290" y="401782"/>
                    <a:pt x="745024" y="436418"/>
                    <a:pt x="727363" y="436418"/>
                  </a:cubicBezTo>
                  <a:cubicBezTo>
                    <a:pt x="708711" y="436418"/>
                    <a:pt x="698765" y="401399"/>
                    <a:pt x="706581" y="384464"/>
                  </a:cubicBezTo>
                  <a:cubicBezTo>
                    <a:pt x="723003" y="348884"/>
                    <a:pt x="789709" y="301336"/>
                    <a:pt x="789709" y="301336"/>
                  </a:cubicBezTo>
                  <a:cubicBezTo>
                    <a:pt x="786245" y="311727"/>
                    <a:pt x="785394" y="323395"/>
                    <a:pt x="779318" y="332509"/>
                  </a:cubicBezTo>
                  <a:cubicBezTo>
                    <a:pt x="727427" y="410345"/>
                    <a:pt x="762461" y="320733"/>
                    <a:pt x="737754" y="394855"/>
                  </a:cubicBezTo>
                  <a:cubicBezTo>
                    <a:pt x="734290" y="381000"/>
                    <a:pt x="718595" y="364564"/>
                    <a:pt x="727363" y="353291"/>
                  </a:cubicBezTo>
                  <a:cubicBezTo>
                    <a:pt x="765665" y="304045"/>
                    <a:pt x="803673" y="304768"/>
                    <a:pt x="852054" y="290946"/>
                  </a:cubicBezTo>
                  <a:cubicBezTo>
                    <a:pt x="862586" y="287937"/>
                    <a:pt x="872836" y="284019"/>
                    <a:pt x="883227" y="280555"/>
                  </a:cubicBezTo>
                  <a:cubicBezTo>
                    <a:pt x="895633" y="330177"/>
                    <a:pt x="904783" y="337352"/>
                    <a:pt x="872836" y="394855"/>
                  </a:cubicBezTo>
                  <a:cubicBezTo>
                    <a:pt x="866771" y="405772"/>
                    <a:pt x="853399" y="411368"/>
                    <a:pt x="841663" y="415636"/>
                  </a:cubicBezTo>
                  <a:cubicBezTo>
                    <a:pt x="814821" y="425397"/>
                    <a:pt x="758536" y="436418"/>
                    <a:pt x="758536" y="436418"/>
                  </a:cubicBezTo>
                  <a:cubicBezTo>
                    <a:pt x="713509" y="432954"/>
                    <a:pt x="665983" y="441216"/>
                    <a:pt x="623454" y="426027"/>
                  </a:cubicBezTo>
                  <a:cubicBezTo>
                    <a:pt x="610005" y="421224"/>
                    <a:pt x="618077" y="397835"/>
                    <a:pt x="613063" y="384464"/>
                  </a:cubicBezTo>
                  <a:cubicBezTo>
                    <a:pt x="596651" y="340698"/>
                    <a:pt x="592854" y="343473"/>
                    <a:pt x="561109" y="311727"/>
                  </a:cubicBezTo>
                  <a:cubicBezTo>
                    <a:pt x="661611" y="236351"/>
                    <a:pt x="554507" y="309833"/>
                    <a:pt x="633845" y="270164"/>
                  </a:cubicBezTo>
                  <a:cubicBezTo>
                    <a:pt x="645015" y="264579"/>
                    <a:pt x="653325" y="253767"/>
                    <a:pt x="665018" y="249382"/>
                  </a:cubicBezTo>
                  <a:cubicBezTo>
                    <a:pt x="681554" y="243181"/>
                    <a:pt x="699654" y="242455"/>
                    <a:pt x="716972" y="238991"/>
                  </a:cubicBezTo>
                  <a:cubicBezTo>
                    <a:pt x="696190" y="259773"/>
                    <a:pt x="672987" y="278386"/>
                    <a:pt x="654627" y="301336"/>
                  </a:cubicBezTo>
                  <a:cubicBezTo>
                    <a:pt x="640772" y="318654"/>
                    <a:pt x="628154" y="337039"/>
                    <a:pt x="613063" y="353291"/>
                  </a:cubicBezTo>
                  <a:cubicBezTo>
                    <a:pt x="583065" y="385596"/>
                    <a:pt x="550718" y="415636"/>
                    <a:pt x="519545" y="446809"/>
                  </a:cubicBezTo>
                  <a:cubicBezTo>
                    <a:pt x="467883" y="498471"/>
                    <a:pt x="496989" y="483621"/>
                    <a:pt x="436418" y="498764"/>
                  </a:cubicBezTo>
                  <a:cubicBezTo>
                    <a:pt x="422563" y="509155"/>
                    <a:pt x="408946" y="519870"/>
                    <a:pt x="394854" y="529936"/>
                  </a:cubicBezTo>
                  <a:cubicBezTo>
                    <a:pt x="384692" y="537195"/>
                    <a:pt x="376000" y="548665"/>
                    <a:pt x="363681" y="550718"/>
                  </a:cubicBezTo>
                  <a:cubicBezTo>
                    <a:pt x="352877" y="552519"/>
                    <a:pt x="342900" y="543791"/>
                    <a:pt x="332509" y="540327"/>
                  </a:cubicBezTo>
                  <a:cubicBezTo>
                    <a:pt x="311166" y="476300"/>
                    <a:pt x="301712" y="461206"/>
                    <a:pt x="332509" y="363682"/>
                  </a:cubicBezTo>
                  <a:cubicBezTo>
                    <a:pt x="352040" y="301833"/>
                    <a:pt x="385497" y="317548"/>
                    <a:pt x="426027" y="301336"/>
                  </a:cubicBezTo>
                  <a:cubicBezTo>
                    <a:pt x="447600" y="292707"/>
                    <a:pt x="467220" y="279778"/>
                    <a:pt x="488372" y="270164"/>
                  </a:cubicBezTo>
                  <a:cubicBezTo>
                    <a:pt x="505353" y="262446"/>
                    <a:pt x="523644" y="257724"/>
                    <a:pt x="540327" y="249382"/>
                  </a:cubicBezTo>
                  <a:cubicBezTo>
                    <a:pt x="558391" y="240350"/>
                    <a:pt x="573826" y="226412"/>
                    <a:pt x="592281" y="218209"/>
                  </a:cubicBezTo>
                  <a:cubicBezTo>
                    <a:pt x="605331" y="212409"/>
                    <a:pt x="620113" y="211741"/>
                    <a:pt x="633845" y="207818"/>
                  </a:cubicBezTo>
                  <a:cubicBezTo>
                    <a:pt x="644377" y="204809"/>
                    <a:pt x="654627" y="200891"/>
                    <a:pt x="665018" y="197427"/>
                  </a:cubicBezTo>
                  <a:cubicBezTo>
                    <a:pt x="668482" y="211282"/>
                    <a:pt x="679332" y="225259"/>
                    <a:pt x="675409" y="238991"/>
                  </a:cubicBezTo>
                  <a:cubicBezTo>
                    <a:pt x="670703" y="255463"/>
                    <a:pt x="626466" y="282011"/>
                    <a:pt x="613063" y="290946"/>
                  </a:cubicBezTo>
                  <a:cubicBezTo>
                    <a:pt x="628166" y="245638"/>
                    <a:pt x="627183" y="230359"/>
                    <a:pt x="654627" y="197427"/>
                  </a:cubicBezTo>
                  <a:cubicBezTo>
                    <a:pt x="664035" y="186138"/>
                    <a:pt x="676393" y="177544"/>
                    <a:pt x="685800" y="166255"/>
                  </a:cubicBezTo>
                  <a:cubicBezTo>
                    <a:pt x="693795" y="156661"/>
                    <a:pt x="695991" y="141701"/>
                    <a:pt x="706581" y="135082"/>
                  </a:cubicBezTo>
                  <a:cubicBezTo>
                    <a:pt x="725157" y="123472"/>
                    <a:pt x="768927" y="114300"/>
                    <a:pt x="768927" y="114300"/>
                  </a:cubicBezTo>
                  <a:cubicBezTo>
                    <a:pt x="823190" y="132388"/>
                    <a:pt x="817415" y="118925"/>
                    <a:pt x="768927" y="207818"/>
                  </a:cubicBezTo>
                  <a:cubicBezTo>
                    <a:pt x="761890" y="220719"/>
                    <a:pt x="727363" y="228600"/>
                    <a:pt x="737754" y="238991"/>
                  </a:cubicBezTo>
                  <a:cubicBezTo>
                    <a:pt x="748707" y="249944"/>
                    <a:pt x="766183" y="226419"/>
                    <a:pt x="779318" y="218209"/>
                  </a:cubicBezTo>
                  <a:cubicBezTo>
                    <a:pt x="847106" y="175841"/>
                    <a:pt x="795144" y="191097"/>
                    <a:pt x="883227" y="155864"/>
                  </a:cubicBezTo>
                  <a:cubicBezTo>
                    <a:pt x="896486" y="150560"/>
                    <a:pt x="911112" y="149577"/>
                    <a:pt x="924790" y="145473"/>
                  </a:cubicBezTo>
                  <a:cubicBezTo>
                    <a:pt x="945772" y="139178"/>
                    <a:pt x="966549" y="132177"/>
                    <a:pt x="987136" y="124691"/>
                  </a:cubicBezTo>
                  <a:cubicBezTo>
                    <a:pt x="1004665" y="118317"/>
                    <a:pt x="1021225" y="109269"/>
                    <a:pt x="1039090" y="103909"/>
                  </a:cubicBezTo>
                  <a:cubicBezTo>
                    <a:pt x="1082783" y="90801"/>
                    <a:pt x="1090522" y="93518"/>
                    <a:pt x="1132609" y="93518"/>
                  </a:cubicBezTo>
                </a:path>
              </a:pathLst>
            </a:custGeom>
            <a:noFill/>
            <a:ln w="28575">
              <a:solidFill>
                <a:srgbClr val="FFC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5"/>
            <p:cNvSpPr/>
            <p:nvPr/>
          </p:nvSpPr>
          <p:spPr>
            <a:xfrm>
              <a:off x="4129257" y="2419350"/>
              <a:ext cx="2403161" cy="1028700"/>
            </a:xfrm>
            <a:custGeom>
              <a:avLst/>
              <a:gdLst>
                <a:gd name="connsiteX0" fmla="*/ 1579982 w 2403161"/>
                <a:gd name="connsiteY0" fmla="*/ 467591 h 1028700"/>
                <a:gd name="connsiteX1" fmla="*/ 1933273 w 2403161"/>
                <a:gd name="connsiteY1" fmla="*/ 457200 h 1028700"/>
                <a:gd name="connsiteX2" fmla="*/ 2026791 w 2403161"/>
                <a:gd name="connsiteY2" fmla="*/ 436418 h 1028700"/>
                <a:gd name="connsiteX3" fmla="*/ 2057964 w 2403161"/>
                <a:gd name="connsiteY3" fmla="*/ 426027 h 1028700"/>
                <a:gd name="connsiteX4" fmla="*/ 2213828 w 2403161"/>
                <a:gd name="connsiteY4" fmla="*/ 415636 h 1028700"/>
                <a:gd name="connsiteX5" fmla="*/ 2255391 w 2403161"/>
                <a:gd name="connsiteY5" fmla="*/ 405245 h 1028700"/>
                <a:gd name="connsiteX6" fmla="*/ 2317737 w 2403161"/>
                <a:gd name="connsiteY6" fmla="*/ 363681 h 1028700"/>
                <a:gd name="connsiteX7" fmla="*/ 2369691 w 2403161"/>
                <a:gd name="connsiteY7" fmla="*/ 332509 h 1028700"/>
                <a:gd name="connsiteX8" fmla="*/ 2390473 w 2403161"/>
                <a:gd name="connsiteY8" fmla="*/ 301336 h 1028700"/>
                <a:gd name="connsiteX9" fmla="*/ 2390473 w 2403161"/>
                <a:gd name="connsiteY9" fmla="*/ 197427 h 1028700"/>
                <a:gd name="connsiteX10" fmla="*/ 2348910 w 2403161"/>
                <a:gd name="connsiteY10" fmla="*/ 187036 h 1028700"/>
                <a:gd name="connsiteX11" fmla="*/ 2307346 w 2403161"/>
                <a:gd name="connsiteY11" fmla="*/ 166254 h 1028700"/>
                <a:gd name="connsiteX12" fmla="*/ 2213828 w 2403161"/>
                <a:gd name="connsiteY12" fmla="*/ 145472 h 1028700"/>
                <a:gd name="connsiteX13" fmla="*/ 2172264 w 2403161"/>
                <a:gd name="connsiteY13" fmla="*/ 124691 h 1028700"/>
                <a:gd name="connsiteX14" fmla="*/ 2120310 w 2403161"/>
                <a:gd name="connsiteY14" fmla="*/ 114300 h 1028700"/>
                <a:gd name="connsiteX15" fmla="*/ 2078746 w 2403161"/>
                <a:gd name="connsiteY15" fmla="*/ 103909 h 1028700"/>
                <a:gd name="connsiteX16" fmla="*/ 2047573 w 2403161"/>
                <a:gd name="connsiteY16" fmla="*/ 93518 h 1028700"/>
                <a:gd name="connsiteX17" fmla="*/ 1891710 w 2403161"/>
                <a:gd name="connsiteY17" fmla="*/ 72736 h 1028700"/>
                <a:gd name="connsiteX18" fmla="*/ 1829364 w 2403161"/>
                <a:gd name="connsiteY18" fmla="*/ 62345 h 1028700"/>
                <a:gd name="connsiteX19" fmla="*/ 1704673 w 2403161"/>
                <a:gd name="connsiteY19" fmla="*/ 41563 h 1028700"/>
                <a:gd name="connsiteX20" fmla="*/ 1455291 w 2403161"/>
                <a:gd name="connsiteY20" fmla="*/ 51954 h 1028700"/>
                <a:gd name="connsiteX21" fmla="*/ 1382555 w 2403161"/>
                <a:gd name="connsiteY21" fmla="*/ 83127 h 1028700"/>
                <a:gd name="connsiteX22" fmla="*/ 1174737 w 2403161"/>
                <a:gd name="connsiteY22" fmla="*/ 93518 h 1028700"/>
                <a:gd name="connsiteX23" fmla="*/ 1102001 w 2403161"/>
                <a:gd name="connsiteY23" fmla="*/ 103909 h 1028700"/>
                <a:gd name="connsiteX24" fmla="*/ 1018873 w 2403161"/>
                <a:gd name="connsiteY24" fmla="*/ 114300 h 1028700"/>
                <a:gd name="connsiteX25" fmla="*/ 894182 w 2403161"/>
                <a:gd name="connsiteY25" fmla="*/ 155863 h 1028700"/>
                <a:gd name="connsiteX26" fmla="*/ 831837 w 2403161"/>
                <a:gd name="connsiteY26" fmla="*/ 176645 h 1028700"/>
                <a:gd name="connsiteX27" fmla="*/ 800664 w 2403161"/>
                <a:gd name="connsiteY27" fmla="*/ 187036 h 1028700"/>
                <a:gd name="connsiteX28" fmla="*/ 759101 w 2403161"/>
                <a:gd name="connsiteY28" fmla="*/ 197427 h 1028700"/>
                <a:gd name="connsiteX29" fmla="*/ 686364 w 2403161"/>
                <a:gd name="connsiteY29" fmla="*/ 238991 h 1028700"/>
                <a:gd name="connsiteX30" fmla="*/ 655191 w 2403161"/>
                <a:gd name="connsiteY30" fmla="*/ 249381 h 1028700"/>
                <a:gd name="connsiteX31" fmla="*/ 592846 w 2403161"/>
                <a:gd name="connsiteY31" fmla="*/ 311727 h 1028700"/>
                <a:gd name="connsiteX32" fmla="*/ 665582 w 2403161"/>
                <a:gd name="connsiteY32" fmla="*/ 405245 h 1028700"/>
                <a:gd name="connsiteX33" fmla="*/ 686364 w 2403161"/>
                <a:gd name="connsiteY33" fmla="*/ 446809 h 1028700"/>
                <a:gd name="connsiteX34" fmla="*/ 779882 w 2403161"/>
                <a:gd name="connsiteY34" fmla="*/ 519545 h 1028700"/>
                <a:gd name="connsiteX35" fmla="*/ 852619 w 2403161"/>
                <a:gd name="connsiteY35" fmla="*/ 550718 h 1028700"/>
                <a:gd name="connsiteX36" fmla="*/ 894182 w 2403161"/>
                <a:gd name="connsiteY36" fmla="*/ 571500 h 1028700"/>
                <a:gd name="connsiteX37" fmla="*/ 1029264 w 2403161"/>
                <a:gd name="connsiteY37" fmla="*/ 561109 h 1028700"/>
                <a:gd name="connsiteX38" fmla="*/ 1247473 w 2403161"/>
                <a:gd name="connsiteY38" fmla="*/ 540327 h 1028700"/>
                <a:gd name="connsiteX39" fmla="*/ 2234610 w 2403161"/>
                <a:gd name="connsiteY39" fmla="*/ 540327 h 1028700"/>
                <a:gd name="connsiteX40" fmla="*/ 2276173 w 2403161"/>
                <a:gd name="connsiteY40" fmla="*/ 519545 h 1028700"/>
                <a:gd name="connsiteX41" fmla="*/ 2286564 w 2403161"/>
                <a:gd name="connsiteY41" fmla="*/ 488372 h 1028700"/>
                <a:gd name="connsiteX42" fmla="*/ 2234610 w 2403161"/>
                <a:gd name="connsiteY42" fmla="*/ 436418 h 1028700"/>
                <a:gd name="connsiteX43" fmla="*/ 2213828 w 2403161"/>
                <a:gd name="connsiteY43" fmla="*/ 405245 h 1028700"/>
                <a:gd name="connsiteX44" fmla="*/ 2089137 w 2403161"/>
                <a:gd name="connsiteY44" fmla="*/ 353291 h 1028700"/>
                <a:gd name="connsiteX45" fmla="*/ 2047573 w 2403161"/>
                <a:gd name="connsiteY45" fmla="*/ 332509 h 1028700"/>
                <a:gd name="connsiteX46" fmla="*/ 2006010 w 2403161"/>
                <a:gd name="connsiteY46" fmla="*/ 322118 h 1028700"/>
                <a:gd name="connsiteX47" fmla="*/ 1528028 w 2403161"/>
                <a:gd name="connsiteY47" fmla="*/ 311727 h 1028700"/>
                <a:gd name="connsiteX48" fmla="*/ 1455291 w 2403161"/>
                <a:gd name="connsiteY48" fmla="*/ 290945 h 1028700"/>
                <a:gd name="connsiteX49" fmla="*/ 1205910 w 2403161"/>
                <a:gd name="connsiteY49" fmla="*/ 270163 h 1028700"/>
                <a:gd name="connsiteX50" fmla="*/ 779882 w 2403161"/>
                <a:gd name="connsiteY50" fmla="*/ 259772 h 1028700"/>
                <a:gd name="connsiteX51" fmla="*/ 717537 w 2403161"/>
                <a:gd name="connsiteY51" fmla="*/ 280554 h 1028700"/>
                <a:gd name="connsiteX52" fmla="*/ 675973 w 2403161"/>
                <a:gd name="connsiteY52" fmla="*/ 311727 h 1028700"/>
                <a:gd name="connsiteX53" fmla="*/ 644801 w 2403161"/>
                <a:gd name="connsiteY53" fmla="*/ 332509 h 1028700"/>
                <a:gd name="connsiteX54" fmla="*/ 624019 w 2403161"/>
                <a:gd name="connsiteY54" fmla="*/ 363681 h 1028700"/>
                <a:gd name="connsiteX55" fmla="*/ 592846 w 2403161"/>
                <a:gd name="connsiteY55" fmla="*/ 498763 h 1028700"/>
                <a:gd name="connsiteX56" fmla="*/ 613628 w 2403161"/>
                <a:gd name="connsiteY56" fmla="*/ 633845 h 1028700"/>
                <a:gd name="connsiteX57" fmla="*/ 717537 w 2403161"/>
                <a:gd name="connsiteY57" fmla="*/ 737754 h 1028700"/>
                <a:gd name="connsiteX58" fmla="*/ 811055 w 2403161"/>
                <a:gd name="connsiteY58" fmla="*/ 810491 h 1028700"/>
                <a:gd name="connsiteX59" fmla="*/ 946137 w 2403161"/>
                <a:gd name="connsiteY59" fmla="*/ 831272 h 1028700"/>
                <a:gd name="connsiteX60" fmla="*/ 1164346 w 2403161"/>
                <a:gd name="connsiteY60" fmla="*/ 852054 h 1028700"/>
                <a:gd name="connsiteX61" fmla="*/ 1839755 w 2403161"/>
                <a:gd name="connsiteY61" fmla="*/ 820881 h 1028700"/>
                <a:gd name="connsiteX62" fmla="*/ 1891710 w 2403161"/>
                <a:gd name="connsiteY62" fmla="*/ 789709 h 1028700"/>
                <a:gd name="connsiteX63" fmla="*/ 1954055 w 2403161"/>
                <a:gd name="connsiteY63" fmla="*/ 779318 h 1028700"/>
                <a:gd name="connsiteX64" fmla="*/ 2057964 w 2403161"/>
                <a:gd name="connsiteY64" fmla="*/ 737754 h 1028700"/>
                <a:gd name="connsiteX65" fmla="*/ 2141091 w 2403161"/>
                <a:gd name="connsiteY65" fmla="*/ 644236 h 1028700"/>
                <a:gd name="connsiteX66" fmla="*/ 2130701 w 2403161"/>
                <a:gd name="connsiteY66" fmla="*/ 550718 h 1028700"/>
                <a:gd name="connsiteX67" fmla="*/ 2099528 w 2403161"/>
                <a:gd name="connsiteY67" fmla="*/ 540327 h 1028700"/>
                <a:gd name="connsiteX68" fmla="*/ 2006010 w 2403161"/>
                <a:gd name="connsiteY68" fmla="*/ 498763 h 1028700"/>
                <a:gd name="connsiteX69" fmla="*/ 1933273 w 2403161"/>
                <a:gd name="connsiteY69" fmla="*/ 488372 h 1028700"/>
                <a:gd name="connsiteX70" fmla="*/ 707146 w 2403161"/>
                <a:gd name="connsiteY70" fmla="*/ 477981 h 1028700"/>
                <a:gd name="connsiteX71" fmla="*/ 603237 w 2403161"/>
                <a:gd name="connsiteY71" fmla="*/ 457200 h 1028700"/>
                <a:gd name="connsiteX72" fmla="*/ 520110 w 2403161"/>
                <a:gd name="connsiteY72" fmla="*/ 467591 h 1028700"/>
                <a:gd name="connsiteX73" fmla="*/ 499328 w 2403161"/>
                <a:gd name="connsiteY73" fmla="*/ 498763 h 1028700"/>
                <a:gd name="connsiteX74" fmla="*/ 509719 w 2403161"/>
                <a:gd name="connsiteY74" fmla="*/ 685800 h 1028700"/>
                <a:gd name="connsiteX75" fmla="*/ 540891 w 2403161"/>
                <a:gd name="connsiteY75" fmla="*/ 716972 h 1028700"/>
                <a:gd name="connsiteX76" fmla="*/ 561673 w 2403161"/>
                <a:gd name="connsiteY76" fmla="*/ 748145 h 1028700"/>
                <a:gd name="connsiteX77" fmla="*/ 592846 w 2403161"/>
                <a:gd name="connsiteY77" fmla="*/ 768927 h 1028700"/>
                <a:gd name="connsiteX78" fmla="*/ 696755 w 2403161"/>
                <a:gd name="connsiteY78" fmla="*/ 831272 h 1028700"/>
                <a:gd name="connsiteX79" fmla="*/ 821446 w 2403161"/>
                <a:gd name="connsiteY79" fmla="*/ 852054 h 1028700"/>
                <a:gd name="connsiteX80" fmla="*/ 1590373 w 2403161"/>
                <a:gd name="connsiteY80" fmla="*/ 862445 h 1028700"/>
                <a:gd name="connsiteX81" fmla="*/ 1642328 w 2403161"/>
                <a:gd name="connsiteY81" fmla="*/ 831272 h 1028700"/>
                <a:gd name="connsiteX82" fmla="*/ 1715064 w 2403161"/>
                <a:gd name="connsiteY82" fmla="*/ 768927 h 1028700"/>
                <a:gd name="connsiteX83" fmla="*/ 1798191 w 2403161"/>
                <a:gd name="connsiteY83" fmla="*/ 716972 h 1028700"/>
                <a:gd name="connsiteX84" fmla="*/ 1850146 w 2403161"/>
                <a:gd name="connsiteY84" fmla="*/ 633845 h 1028700"/>
                <a:gd name="connsiteX85" fmla="*/ 1829364 w 2403161"/>
                <a:gd name="connsiteY85" fmla="*/ 477981 h 1028700"/>
                <a:gd name="connsiteX86" fmla="*/ 1787801 w 2403161"/>
                <a:gd name="connsiteY86" fmla="*/ 436418 h 1028700"/>
                <a:gd name="connsiteX87" fmla="*/ 1683891 w 2403161"/>
                <a:gd name="connsiteY87" fmla="*/ 384463 h 1028700"/>
                <a:gd name="connsiteX88" fmla="*/ 1496855 w 2403161"/>
                <a:gd name="connsiteY88" fmla="*/ 394854 h 1028700"/>
                <a:gd name="connsiteX89" fmla="*/ 1424119 w 2403161"/>
                <a:gd name="connsiteY89" fmla="*/ 415636 h 1028700"/>
                <a:gd name="connsiteX90" fmla="*/ 1372164 w 2403161"/>
                <a:gd name="connsiteY90" fmla="*/ 436418 h 1028700"/>
                <a:gd name="connsiteX91" fmla="*/ 1340991 w 2403161"/>
                <a:gd name="connsiteY91" fmla="*/ 446809 h 1028700"/>
                <a:gd name="connsiteX92" fmla="*/ 1205910 w 2403161"/>
                <a:gd name="connsiteY92" fmla="*/ 488372 h 1028700"/>
                <a:gd name="connsiteX93" fmla="*/ 1112391 w 2403161"/>
                <a:gd name="connsiteY93" fmla="*/ 529936 h 1028700"/>
                <a:gd name="connsiteX94" fmla="*/ 1070828 w 2403161"/>
                <a:gd name="connsiteY94" fmla="*/ 540327 h 1028700"/>
                <a:gd name="connsiteX95" fmla="*/ 1008482 w 2403161"/>
                <a:gd name="connsiteY95" fmla="*/ 561109 h 1028700"/>
                <a:gd name="connsiteX96" fmla="*/ 883791 w 2403161"/>
                <a:gd name="connsiteY96" fmla="*/ 581891 h 1028700"/>
                <a:gd name="connsiteX97" fmla="*/ 759101 w 2403161"/>
                <a:gd name="connsiteY97" fmla="*/ 623454 h 1028700"/>
                <a:gd name="connsiteX98" fmla="*/ 624019 w 2403161"/>
                <a:gd name="connsiteY98" fmla="*/ 644236 h 1028700"/>
                <a:gd name="connsiteX99" fmla="*/ 572064 w 2403161"/>
                <a:gd name="connsiteY99" fmla="*/ 654627 h 1028700"/>
                <a:gd name="connsiteX100" fmla="*/ 457764 w 2403161"/>
                <a:gd name="connsiteY100" fmla="*/ 644236 h 1028700"/>
                <a:gd name="connsiteX101" fmla="*/ 436982 w 2403161"/>
                <a:gd name="connsiteY101" fmla="*/ 602672 h 1028700"/>
                <a:gd name="connsiteX102" fmla="*/ 416201 w 2403161"/>
                <a:gd name="connsiteY102" fmla="*/ 540327 h 1028700"/>
                <a:gd name="connsiteX103" fmla="*/ 405810 w 2403161"/>
                <a:gd name="connsiteY103" fmla="*/ 498763 h 1028700"/>
                <a:gd name="connsiteX104" fmla="*/ 385028 w 2403161"/>
                <a:gd name="connsiteY104" fmla="*/ 467591 h 1028700"/>
                <a:gd name="connsiteX105" fmla="*/ 395419 w 2403161"/>
                <a:gd name="connsiteY105" fmla="*/ 353291 h 1028700"/>
                <a:gd name="connsiteX106" fmla="*/ 405810 w 2403161"/>
                <a:gd name="connsiteY106" fmla="*/ 322118 h 1028700"/>
                <a:gd name="connsiteX107" fmla="*/ 447373 w 2403161"/>
                <a:gd name="connsiteY107" fmla="*/ 290945 h 1028700"/>
                <a:gd name="connsiteX108" fmla="*/ 488937 w 2403161"/>
                <a:gd name="connsiteY108" fmla="*/ 280554 h 1028700"/>
                <a:gd name="connsiteX109" fmla="*/ 540891 w 2403161"/>
                <a:gd name="connsiteY109" fmla="*/ 249381 h 1028700"/>
                <a:gd name="connsiteX110" fmla="*/ 624019 w 2403161"/>
                <a:gd name="connsiteY110" fmla="*/ 207818 h 1028700"/>
                <a:gd name="connsiteX111" fmla="*/ 665582 w 2403161"/>
                <a:gd name="connsiteY111" fmla="*/ 176645 h 1028700"/>
                <a:gd name="connsiteX112" fmla="*/ 769491 w 2403161"/>
                <a:gd name="connsiteY112" fmla="*/ 135081 h 1028700"/>
                <a:gd name="connsiteX113" fmla="*/ 873401 w 2403161"/>
                <a:gd name="connsiteY113" fmla="*/ 124691 h 1028700"/>
                <a:gd name="connsiteX114" fmla="*/ 935746 w 2403161"/>
                <a:gd name="connsiteY114" fmla="*/ 114300 h 1028700"/>
                <a:gd name="connsiteX115" fmla="*/ 1018873 w 2403161"/>
                <a:gd name="connsiteY115" fmla="*/ 103909 h 1028700"/>
                <a:gd name="connsiteX116" fmla="*/ 1060437 w 2403161"/>
                <a:gd name="connsiteY116" fmla="*/ 93518 h 1028700"/>
                <a:gd name="connsiteX117" fmla="*/ 1205910 w 2403161"/>
                <a:gd name="connsiteY117" fmla="*/ 72736 h 1028700"/>
                <a:gd name="connsiteX118" fmla="*/ 1257864 w 2403161"/>
                <a:gd name="connsiteY118" fmla="*/ 62345 h 1028700"/>
                <a:gd name="connsiteX119" fmla="*/ 1912491 w 2403161"/>
                <a:gd name="connsiteY119" fmla="*/ 72736 h 1028700"/>
                <a:gd name="connsiteX120" fmla="*/ 1964446 w 2403161"/>
                <a:gd name="connsiteY120" fmla="*/ 124691 h 1028700"/>
                <a:gd name="connsiteX121" fmla="*/ 1995619 w 2403161"/>
                <a:gd name="connsiteY121" fmla="*/ 166254 h 1028700"/>
                <a:gd name="connsiteX122" fmla="*/ 2047573 w 2403161"/>
                <a:gd name="connsiteY122" fmla="*/ 238991 h 1028700"/>
                <a:gd name="connsiteX123" fmla="*/ 2057964 w 2403161"/>
                <a:gd name="connsiteY123" fmla="*/ 270163 h 1028700"/>
                <a:gd name="connsiteX124" fmla="*/ 2037182 w 2403161"/>
                <a:gd name="connsiteY124" fmla="*/ 426027 h 1028700"/>
                <a:gd name="connsiteX125" fmla="*/ 1995619 w 2403161"/>
                <a:gd name="connsiteY125" fmla="*/ 457200 h 1028700"/>
                <a:gd name="connsiteX126" fmla="*/ 1818973 w 2403161"/>
                <a:gd name="connsiteY126" fmla="*/ 488372 h 1028700"/>
                <a:gd name="connsiteX127" fmla="*/ 1746237 w 2403161"/>
                <a:gd name="connsiteY127" fmla="*/ 509154 h 1028700"/>
                <a:gd name="connsiteX128" fmla="*/ 1600764 w 2403161"/>
                <a:gd name="connsiteY128" fmla="*/ 519545 h 1028700"/>
                <a:gd name="connsiteX129" fmla="*/ 977310 w 2403161"/>
                <a:gd name="connsiteY129" fmla="*/ 509154 h 1028700"/>
                <a:gd name="connsiteX130" fmla="*/ 883791 w 2403161"/>
                <a:gd name="connsiteY130" fmla="*/ 498763 h 1028700"/>
                <a:gd name="connsiteX131" fmla="*/ 842228 w 2403161"/>
                <a:gd name="connsiteY131" fmla="*/ 488372 h 1028700"/>
                <a:gd name="connsiteX132" fmla="*/ 759101 w 2403161"/>
                <a:gd name="connsiteY132" fmla="*/ 477981 h 1028700"/>
                <a:gd name="connsiteX133" fmla="*/ 696755 w 2403161"/>
                <a:gd name="connsiteY133" fmla="*/ 415636 h 1028700"/>
                <a:gd name="connsiteX134" fmla="*/ 686364 w 2403161"/>
                <a:gd name="connsiteY134" fmla="*/ 363681 h 1028700"/>
                <a:gd name="connsiteX135" fmla="*/ 675973 w 2403161"/>
                <a:gd name="connsiteY135" fmla="*/ 332509 h 1028700"/>
                <a:gd name="connsiteX136" fmla="*/ 696755 w 2403161"/>
                <a:gd name="connsiteY136" fmla="*/ 259772 h 1028700"/>
                <a:gd name="connsiteX137" fmla="*/ 748710 w 2403161"/>
                <a:gd name="connsiteY137" fmla="*/ 249381 h 1028700"/>
                <a:gd name="connsiteX138" fmla="*/ 779882 w 2403161"/>
                <a:gd name="connsiteY138" fmla="*/ 238991 h 1028700"/>
                <a:gd name="connsiteX139" fmla="*/ 894182 w 2403161"/>
                <a:gd name="connsiteY139" fmla="*/ 218209 h 1028700"/>
                <a:gd name="connsiteX140" fmla="*/ 1018873 w 2403161"/>
                <a:gd name="connsiteY140" fmla="*/ 207818 h 1028700"/>
                <a:gd name="connsiteX141" fmla="*/ 1091610 w 2403161"/>
                <a:gd name="connsiteY141" fmla="*/ 197427 h 1028700"/>
                <a:gd name="connsiteX142" fmla="*/ 1621546 w 2403161"/>
                <a:gd name="connsiteY142" fmla="*/ 176645 h 1028700"/>
                <a:gd name="connsiteX143" fmla="*/ 1850146 w 2403161"/>
                <a:gd name="connsiteY143" fmla="*/ 187036 h 1028700"/>
                <a:gd name="connsiteX144" fmla="*/ 1964446 w 2403161"/>
                <a:gd name="connsiteY144" fmla="*/ 207818 h 1028700"/>
                <a:gd name="connsiteX145" fmla="*/ 2099528 w 2403161"/>
                <a:gd name="connsiteY145" fmla="*/ 228600 h 1028700"/>
                <a:gd name="connsiteX146" fmla="*/ 2130701 w 2403161"/>
                <a:gd name="connsiteY146" fmla="*/ 238991 h 1028700"/>
                <a:gd name="connsiteX147" fmla="*/ 2141091 w 2403161"/>
                <a:gd name="connsiteY147" fmla="*/ 561109 h 1028700"/>
                <a:gd name="connsiteX148" fmla="*/ 2109919 w 2403161"/>
                <a:gd name="connsiteY148" fmla="*/ 602672 h 1028700"/>
                <a:gd name="connsiteX149" fmla="*/ 2037182 w 2403161"/>
                <a:gd name="connsiteY149" fmla="*/ 654627 h 1028700"/>
                <a:gd name="connsiteX150" fmla="*/ 2006010 w 2403161"/>
                <a:gd name="connsiteY150" fmla="*/ 685800 h 1028700"/>
                <a:gd name="connsiteX151" fmla="*/ 1891710 w 2403161"/>
                <a:gd name="connsiteY151" fmla="*/ 706581 h 1028700"/>
                <a:gd name="connsiteX152" fmla="*/ 1787801 w 2403161"/>
                <a:gd name="connsiteY152" fmla="*/ 737754 h 1028700"/>
                <a:gd name="connsiteX153" fmla="*/ 1600764 w 2403161"/>
                <a:gd name="connsiteY153" fmla="*/ 758536 h 1028700"/>
                <a:gd name="connsiteX154" fmla="*/ 1465682 w 2403161"/>
                <a:gd name="connsiteY154" fmla="*/ 789709 h 1028700"/>
                <a:gd name="connsiteX155" fmla="*/ 1340991 w 2403161"/>
                <a:gd name="connsiteY155" fmla="*/ 810491 h 1028700"/>
                <a:gd name="connsiteX156" fmla="*/ 956528 w 2403161"/>
                <a:gd name="connsiteY156" fmla="*/ 831272 h 1028700"/>
                <a:gd name="connsiteX157" fmla="*/ 759101 w 2403161"/>
                <a:gd name="connsiteY157" fmla="*/ 852054 h 1028700"/>
                <a:gd name="connsiteX158" fmla="*/ 426591 w 2403161"/>
                <a:gd name="connsiteY158" fmla="*/ 841663 h 1028700"/>
                <a:gd name="connsiteX159" fmla="*/ 385028 w 2403161"/>
                <a:gd name="connsiteY159" fmla="*/ 820881 h 1028700"/>
                <a:gd name="connsiteX160" fmla="*/ 343464 w 2403161"/>
                <a:gd name="connsiteY160" fmla="*/ 810491 h 1028700"/>
                <a:gd name="connsiteX161" fmla="*/ 312291 w 2403161"/>
                <a:gd name="connsiteY161" fmla="*/ 779318 h 1028700"/>
                <a:gd name="connsiteX162" fmla="*/ 281119 w 2403161"/>
                <a:gd name="connsiteY162" fmla="*/ 758536 h 1028700"/>
                <a:gd name="connsiteX163" fmla="*/ 270728 w 2403161"/>
                <a:gd name="connsiteY163" fmla="*/ 727363 h 1028700"/>
                <a:gd name="connsiteX164" fmla="*/ 249946 w 2403161"/>
                <a:gd name="connsiteY164" fmla="*/ 696191 h 1028700"/>
                <a:gd name="connsiteX165" fmla="*/ 260337 w 2403161"/>
                <a:gd name="connsiteY165" fmla="*/ 363681 h 1028700"/>
                <a:gd name="connsiteX166" fmla="*/ 291510 w 2403161"/>
                <a:gd name="connsiteY166" fmla="*/ 322118 h 1028700"/>
                <a:gd name="connsiteX167" fmla="*/ 353855 w 2403161"/>
                <a:gd name="connsiteY167" fmla="*/ 280554 h 1028700"/>
                <a:gd name="connsiteX168" fmla="*/ 416201 w 2403161"/>
                <a:gd name="connsiteY168" fmla="*/ 259772 h 1028700"/>
                <a:gd name="connsiteX169" fmla="*/ 499328 w 2403161"/>
                <a:gd name="connsiteY169" fmla="*/ 238991 h 1028700"/>
                <a:gd name="connsiteX170" fmla="*/ 592846 w 2403161"/>
                <a:gd name="connsiteY170" fmla="*/ 207818 h 1028700"/>
                <a:gd name="connsiteX171" fmla="*/ 624019 w 2403161"/>
                <a:gd name="connsiteY171" fmla="*/ 197427 h 1028700"/>
                <a:gd name="connsiteX172" fmla="*/ 665582 w 2403161"/>
                <a:gd name="connsiteY172" fmla="*/ 176645 h 1028700"/>
                <a:gd name="connsiteX173" fmla="*/ 790273 w 2403161"/>
                <a:gd name="connsiteY173" fmla="*/ 145472 h 1028700"/>
                <a:gd name="connsiteX174" fmla="*/ 883791 w 2403161"/>
                <a:gd name="connsiteY174" fmla="*/ 124691 h 1028700"/>
                <a:gd name="connsiteX175" fmla="*/ 987701 w 2403161"/>
                <a:gd name="connsiteY175" fmla="*/ 103909 h 1028700"/>
                <a:gd name="connsiteX176" fmla="*/ 1081219 w 2403161"/>
                <a:gd name="connsiteY176" fmla="*/ 93518 h 1028700"/>
                <a:gd name="connsiteX177" fmla="*/ 1351382 w 2403161"/>
                <a:gd name="connsiteY177" fmla="*/ 51954 h 1028700"/>
                <a:gd name="connsiteX178" fmla="*/ 1392946 w 2403161"/>
                <a:gd name="connsiteY178" fmla="*/ 41563 h 1028700"/>
                <a:gd name="connsiteX179" fmla="*/ 1538419 w 2403161"/>
                <a:gd name="connsiteY179" fmla="*/ 10391 h 1028700"/>
                <a:gd name="connsiteX180" fmla="*/ 1569591 w 2403161"/>
                <a:gd name="connsiteY180" fmla="*/ 0 h 1028700"/>
                <a:gd name="connsiteX181" fmla="*/ 1870928 w 2403161"/>
                <a:gd name="connsiteY181" fmla="*/ 10391 h 1028700"/>
                <a:gd name="connsiteX182" fmla="*/ 1933273 w 2403161"/>
                <a:gd name="connsiteY182" fmla="*/ 51954 h 1028700"/>
                <a:gd name="connsiteX183" fmla="*/ 1964446 w 2403161"/>
                <a:gd name="connsiteY183" fmla="*/ 62345 h 1028700"/>
                <a:gd name="connsiteX184" fmla="*/ 1985228 w 2403161"/>
                <a:gd name="connsiteY184" fmla="*/ 93518 h 1028700"/>
                <a:gd name="connsiteX185" fmla="*/ 2068355 w 2403161"/>
                <a:gd name="connsiteY185" fmla="*/ 124691 h 1028700"/>
                <a:gd name="connsiteX186" fmla="*/ 2141091 w 2403161"/>
                <a:gd name="connsiteY186" fmla="*/ 176645 h 1028700"/>
                <a:gd name="connsiteX187" fmla="*/ 2172264 w 2403161"/>
                <a:gd name="connsiteY187" fmla="*/ 187036 h 1028700"/>
                <a:gd name="connsiteX188" fmla="*/ 2193046 w 2403161"/>
                <a:gd name="connsiteY188" fmla="*/ 218209 h 1028700"/>
                <a:gd name="connsiteX189" fmla="*/ 2255391 w 2403161"/>
                <a:gd name="connsiteY189" fmla="*/ 280554 h 1028700"/>
                <a:gd name="connsiteX190" fmla="*/ 2276173 w 2403161"/>
                <a:gd name="connsiteY190" fmla="*/ 311727 h 1028700"/>
                <a:gd name="connsiteX191" fmla="*/ 2265782 w 2403161"/>
                <a:gd name="connsiteY191" fmla="*/ 540327 h 1028700"/>
                <a:gd name="connsiteX192" fmla="*/ 2245001 w 2403161"/>
                <a:gd name="connsiteY192" fmla="*/ 571500 h 1028700"/>
                <a:gd name="connsiteX193" fmla="*/ 2161873 w 2403161"/>
                <a:gd name="connsiteY193" fmla="*/ 613063 h 1028700"/>
                <a:gd name="connsiteX194" fmla="*/ 2130701 w 2403161"/>
                <a:gd name="connsiteY194" fmla="*/ 633845 h 1028700"/>
                <a:gd name="connsiteX195" fmla="*/ 2078746 w 2403161"/>
                <a:gd name="connsiteY195" fmla="*/ 665018 h 1028700"/>
                <a:gd name="connsiteX196" fmla="*/ 1995619 w 2403161"/>
                <a:gd name="connsiteY196" fmla="*/ 696191 h 1028700"/>
                <a:gd name="connsiteX197" fmla="*/ 1954055 w 2403161"/>
                <a:gd name="connsiteY197" fmla="*/ 706581 h 1028700"/>
                <a:gd name="connsiteX198" fmla="*/ 1922882 w 2403161"/>
                <a:gd name="connsiteY198" fmla="*/ 716972 h 1028700"/>
                <a:gd name="connsiteX199" fmla="*/ 1683891 w 2403161"/>
                <a:gd name="connsiteY199" fmla="*/ 758536 h 1028700"/>
                <a:gd name="connsiteX200" fmla="*/ 1455291 w 2403161"/>
                <a:gd name="connsiteY200" fmla="*/ 768927 h 1028700"/>
                <a:gd name="connsiteX201" fmla="*/ 665582 w 2403161"/>
                <a:gd name="connsiteY201" fmla="*/ 758536 h 1028700"/>
                <a:gd name="connsiteX202" fmla="*/ 634410 w 2403161"/>
                <a:gd name="connsiteY202" fmla="*/ 737754 h 1028700"/>
                <a:gd name="connsiteX203" fmla="*/ 603237 w 2403161"/>
                <a:gd name="connsiteY203" fmla="*/ 685800 h 1028700"/>
                <a:gd name="connsiteX204" fmla="*/ 551282 w 2403161"/>
                <a:gd name="connsiteY204" fmla="*/ 623454 h 1028700"/>
                <a:gd name="connsiteX205" fmla="*/ 520110 w 2403161"/>
                <a:gd name="connsiteY205" fmla="*/ 550718 h 1028700"/>
                <a:gd name="connsiteX206" fmla="*/ 509719 w 2403161"/>
                <a:gd name="connsiteY206" fmla="*/ 519545 h 1028700"/>
                <a:gd name="connsiteX207" fmla="*/ 488937 w 2403161"/>
                <a:gd name="connsiteY207" fmla="*/ 467591 h 1028700"/>
                <a:gd name="connsiteX208" fmla="*/ 499328 w 2403161"/>
                <a:gd name="connsiteY208" fmla="*/ 363681 h 1028700"/>
                <a:gd name="connsiteX209" fmla="*/ 561673 w 2403161"/>
                <a:gd name="connsiteY209" fmla="*/ 322118 h 1028700"/>
                <a:gd name="connsiteX210" fmla="*/ 655191 w 2403161"/>
                <a:gd name="connsiteY210" fmla="*/ 259772 h 1028700"/>
                <a:gd name="connsiteX211" fmla="*/ 707146 w 2403161"/>
                <a:gd name="connsiteY211" fmla="*/ 249381 h 1028700"/>
                <a:gd name="connsiteX212" fmla="*/ 769491 w 2403161"/>
                <a:gd name="connsiteY212" fmla="*/ 228600 h 1028700"/>
                <a:gd name="connsiteX213" fmla="*/ 956528 w 2403161"/>
                <a:gd name="connsiteY213" fmla="*/ 187036 h 1028700"/>
                <a:gd name="connsiteX214" fmla="*/ 1340991 w 2403161"/>
                <a:gd name="connsiteY214" fmla="*/ 207818 h 1028700"/>
                <a:gd name="connsiteX215" fmla="*/ 1403337 w 2403161"/>
                <a:gd name="connsiteY215" fmla="*/ 228600 h 1028700"/>
                <a:gd name="connsiteX216" fmla="*/ 1444901 w 2403161"/>
                <a:gd name="connsiteY216" fmla="*/ 238991 h 1028700"/>
                <a:gd name="connsiteX217" fmla="*/ 1476073 w 2403161"/>
                <a:gd name="connsiteY217" fmla="*/ 270163 h 1028700"/>
                <a:gd name="connsiteX218" fmla="*/ 1486464 w 2403161"/>
                <a:gd name="connsiteY218" fmla="*/ 301336 h 1028700"/>
                <a:gd name="connsiteX219" fmla="*/ 1476073 w 2403161"/>
                <a:gd name="connsiteY219" fmla="*/ 353291 h 1028700"/>
                <a:gd name="connsiteX220" fmla="*/ 1413728 w 2403161"/>
                <a:gd name="connsiteY220" fmla="*/ 405245 h 1028700"/>
                <a:gd name="connsiteX221" fmla="*/ 1278646 w 2403161"/>
                <a:gd name="connsiteY221" fmla="*/ 488372 h 1028700"/>
                <a:gd name="connsiteX222" fmla="*/ 956528 w 2403161"/>
                <a:gd name="connsiteY222" fmla="*/ 477981 h 1028700"/>
                <a:gd name="connsiteX223" fmla="*/ 1008482 w 2403161"/>
                <a:gd name="connsiteY223" fmla="*/ 290945 h 1028700"/>
                <a:gd name="connsiteX224" fmla="*/ 1039655 w 2403161"/>
                <a:gd name="connsiteY224" fmla="*/ 259772 h 1028700"/>
                <a:gd name="connsiteX225" fmla="*/ 1133173 w 2403161"/>
                <a:gd name="connsiteY225" fmla="*/ 218209 h 1028700"/>
                <a:gd name="connsiteX226" fmla="*/ 1392946 w 2403161"/>
                <a:gd name="connsiteY226" fmla="*/ 176645 h 1028700"/>
                <a:gd name="connsiteX227" fmla="*/ 1652719 w 2403161"/>
                <a:gd name="connsiteY227" fmla="*/ 187036 h 1028700"/>
                <a:gd name="connsiteX228" fmla="*/ 1642328 w 2403161"/>
                <a:gd name="connsiteY228" fmla="*/ 311727 h 1028700"/>
                <a:gd name="connsiteX229" fmla="*/ 1631937 w 2403161"/>
                <a:gd name="connsiteY229" fmla="*/ 342900 h 1028700"/>
                <a:gd name="connsiteX230" fmla="*/ 1600764 w 2403161"/>
                <a:gd name="connsiteY230" fmla="*/ 374072 h 1028700"/>
                <a:gd name="connsiteX231" fmla="*/ 1569591 w 2403161"/>
                <a:gd name="connsiteY231" fmla="*/ 436418 h 1028700"/>
                <a:gd name="connsiteX232" fmla="*/ 1538419 w 2403161"/>
                <a:gd name="connsiteY232" fmla="*/ 457200 h 1028700"/>
                <a:gd name="connsiteX233" fmla="*/ 1517637 w 2403161"/>
                <a:gd name="connsiteY233" fmla="*/ 488372 h 1028700"/>
                <a:gd name="connsiteX234" fmla="*/ 1476073 w 2403161"/>
                <a:gd name="connsiteY234" fmla="*/ 498763 h 1028700"/>
                <a:gd name="connsiteX235" fmla="*/ 1372164 w 2403161"/>
                <a:gd name="connsiteY235" fmla="*/ 550718 h 1028700"/>
                <a:gd name="connsiteX236" fmla="*/ 1091610 w 2403161"/>
                <a:gd name="connsiteY236" fmla="*/ 498763 h 1028700"/>
                <a:gd name="connsiteX237" fmla="*/ 1070828 w 2403161"/>
                <a:gd name="connsiteY237" fmla="*/ 457200 h 1028700"/>
                <a:gd name="connsiteX238" fmla="*/ 1060437 w 2403161"/>
                <a:gd name="connsiteY238" fmla="*/ 426027 h 1028700"/>
                <a:gd name="connsiteX239" fmla="*/ 1070828 w 2403161"/>
                <a:gd name="connsiteY239" fmla="*/ 384463 h 1028700"/>
                <a:gd name="connsiteX240" fmla="*/ 1112391 w 2403161"/>
                <a:gd name="connsiteY240" fmla="*/ 374072 h 1028700"/>
                <a:gd name="connsiteX241" fmla="*/ 1164346 w 2403161"/>
                <a:gd name="connsiteY241" fmla="*/ 363681 h 1028700"/>
                <a:gd name="connsiteX242" fmla="*/ 1226691 w 2403161"/>
                <a:gd name="connsiteY242" fmla="*/ 332509 h 1028700"/>
                <a:gd name="connsiteX243" fmla="*/ 1257864 w 2403161"/>
                <a:gd name="connsiteY243" fmla="*/ 322118 h 1028700"/>
                <a:gd name="connsiteX244" fmla="*/ 1309819 w 2403161"/>
                <a:gd name="connsiteY244" fmla="*/ 301336 h 1028700"/>
                <a:gd name="connsiteX245" fmla="*/ 1351382 w 2403161"/>
                <a:gd name="connsiteY245" fmla="*/ 280554 h 1028700"/>
                <a:gd name="connsiteX246" fmla="*/ 1424119 w 2403161"/>
                <a:gd name="connsiteY246" fmla="*/ 270163 h 1028700"/>
                <a:gd name="connsiteX247" fmla="*/ 1476073 w 2403161"/>
                <a:gd name="connsiteY247" fmla="*/ 249381 h 1028700"/>
                <a:gd name="connsiteX248" fmla="*/ 1839755 w 2403161"/>
                <a:gd name="connsiteY248" fmla="*/ 259772 h 1028700"/>
                <a:gd name="connsiteX249" fmla="*/ 1933273 w 2403161"/>
                <a:gd name="connsiteY249" fmla="*/ 280554 h 1028700"/>
                <a:gd name="connsiteX250" fmla="*/ 1985228 w 2403161"/>
                <a:gd name="connsiteY250" fmla="*/ 290945 h 1028700"/>
                <a:gd name="connsiteX251" fmla="*/ 1985228 w 2403161"/>
                <a:gd name="connsiteY251" fmla="*/ 498763 h 1028700"/>
                <a:gd name="connsiteX252" fmla="*/ 1912491 w 2403161"/>
                <a:gd name="connsiteY252" fmla="*/ 540327 h 1028700"/>
                <a:gd name="connsiteX253" fmla="*/ 1839755 w 2403161"/>
                <a:gd name="connsiteY253" fmla="*/ 571500 h 1028700"/>
                <a:gd name="connsiteX254" fmla="*/ 1704673 w 2403161"/>
                <a:gd name="connsiteY254" fmla="*/ 592281 h 1028700"/>
                <a:gd name="connsiteX255" fmla="*/ 748710 w 2403161"/>
                <a:gd name="connsiteY255" fmla="*/ 561109 h 1028700"/>
                <a:gd name="connsiteX256" fmla="*/ 696755 w 2403161"/>
                <a:gd name="connsiteY256" fmla="*/ 540327 h 1028700"/>
                <a:gd name="connsiteX257" fmla="*/ 665582 w 2403161"/>
                <a:gd name="connsiteY257" fmla="*/ 529936 h 1028700"/>
                <a:gd name="connsiteX258" fmla="*/ 644801 w 2403161"/>
                <a:gd name="connsiteY258" fmla="*/ 498763 h 1028700"/>
                <a:gd name="connsiteX259" fmla="*/ 655191 w 2403161"/>
                <a:gd name="connsiteY259" fmla="*/ 405245 h 1028700"/>
                <a:gd name="connsiteX260" fmla="*/ 738319 w 2403161"/>
                <a:gd name="connsiteY260" fmla="*/ 353291 h 1028700"/>
                <a:gd name="connsiteX261" fmla="*/ 779882 w 2403161"/>
                <a:gd name="connsiteY261" fmla="*/ 332509 h 1028700"/>
                <a:gd name="connsiteX262" fmla="*/ 842228 w 2403161"/>
                <a:gd name="connsiteY262" fmla="*/ 311727 h 1028700"/>
                <a:gd name="connsiteX263" fmla="*/ 873401 w 2403161"/>
                <a:gd name="connsiteY263" fmla="*/ 301336 h 1028700"/>
                <a:gd name="connsiteX264" fmla="*/ 998091 w 2403161"/>
                <a:gd name="connsiteY264" fmla="*/ 249381 h 1028700"/>
                <a:gd name="connsiteX265" fmla="*/ 1112391 w 2403161"/>
                <a:gd name="connsiteY265" fmla="*/ 238991 h 1028700"/>
                <a:gd name="connsiteX266" fmla="*/ 1195519 w 2403161"/>
                <a:gd name="connsiteY266" fmla="*/ 207818 h 1028700"/>
                <a:gd name="connsiteX267" fmla="*/ 1465682 w 2403161"/>
                <a:gd name="connsiteY267" fmla="*/ 187036 h 1028700"/>
                <a:gd name="connsiteX268" fmla="*/ 1839755 w 2403161"/>
                <a:gd name="connsiteY268" fmla="*/ 187036 h 1028700"/>
                <a:gd name="connsiteX269" fmla="*/ 1850146 w 2403161"/>
                <a:gd name="connsiteY269" fmla="*/ 218209 h 1028700"/>
                <a:gd name="connsiteX270" fmla="*/ 1839755 w 2403161"/>
                <a:gd name="connsiteY270" fmla="*/ 353291 h 1028700"/>
                <a:gd name="connsiteX271" fmla="*/ 1756628 w 2403161"/>
                <a:gd name="connsiteY271" fmla="*/ 457200 h 1028700"/>
                <a:gd name="connsiteX272" fmla="*/ 1715064 w 2403161"/>
                <a:gd name="connsiteY272" fmla="*/ 467591 h 1028700"/>
                <a:gd name="connsiteX273" fmla="*/ 1683891 w 2403161"/>
                <a:gd name="connsiteY273" fmla="*/ 477981 h 1028700"/>
                <a:gd name="connsiteX274" fmla="*/ 1579982 w 2403161"/>
                <a:gd name="connsiteY274" fmla="*/ 519545 h 1028700"/>
                <a:gd name="connsiteX275" fmla="*/ 1153955 w 2403161"/>
                <a:gd name="connsiteY275" fmla="*/ 561109 h 1028700"/>
                <a:gd name="connsiteX276" fmla="*/ 790273 w 2403161"/>
                <a:gd name="connsiteY276" fmla="*/ 561109 h 1028700"/>
                <a:gd name="connsiteX277" fmla="*/ 759101 w 2403161"/>
                <a:gd name="connsiteY277" fmla="*/ 529936 h 1028700"/>
                <a:gd name="connsiteX278" fmla="*/ 748710 w 2403161"/>
                <a:gd name="connsiteY278" fmla="*/ 498763 h 1028700"/>
                <a:gd name="connsiteX279" fmla="*/ 769491 w 2403161"/>
                <a:gd name="connsiteY279" fmla="*/ 467591 h 1028700"/>
                <a:gd name="connsiteX280" fmla="*/ 811055 w 2403161"/>
                <a:gd name="connsiteY280" fmla="*/ 436418 h 1028700"/>
                <a:gd name="connsiteX281" fmla="*/ 925355 w 2403161"/>
                <a:gd name="connsiteY281" fmla="*/ 394854 h 1028700"/>
                <a:gd name="connsiteX282" fmla="*/ 1112391 w 2403161"/>
                <a:gd name="connsiteY282" fmla="*/ 311727 h 1028700"/>
                <a:gd name="connsiteX283" fmla="*/ 1216301 w 2403161"/>
                <a:gd name="connsiteY283" fmla="*/ 290945 h 1028700"/>
                <a:gd name="connsiteX284" fmla="*/ 1268255 w 2403161"/>
                <a:gd name="connsiteY284" fmla="*/ 280554 h 1028700"/>
                <a:gd name="connsiteX285" fmla="*/ 1361773 w 2403161"/>
                <a:gd name="connsiteY285" fmla="*/ 249381 h 1028700"/>
                <a:gd name="connsiteX286" fmla="*/ 1600764 w 2403161"/>
                <a:gd name="connsiteY286" fmla="*/ 238991 h 1028700"/>
                <a:gd name="connsiteX287" fmla="*/ 2089137 w 2403161"/>
                <a:gd name="connsiteY287" fmla="*/ 249381 h 1028700"/>
                <a:gd name="connsiteX288" fmla="*/ 2120310 w 2403161"/>
                <a:gd name="connsiteY288" fmla="*/ 270163 h 1028700"/>
                <a:gd name="connsiteX289" fmla="*/ 2151482 w 2403161"/>
                <a:gd name="connsiteY289" fmla="*/ 280554 h 1028700"/>
                <a:gd name="connsiteX290" fmla="*/ 2213828 w 2403161"/>
                <a:gd name="connsiteY290" fmla="*/ 332509 h 1028700"/>
                <a:gd name="connsiteX291" fmla="*/ 2245001 w 2403161"/>
                <a:gd name="connsiteY291" fmla="*/ 342900 h 1028700"/>
                <a:gd name="connsiteX292" fmla="*/ 2296955 w 2403161"/>
                <a:gd name="connsiteY292" fmla="*/ 405245 h 1028700"/>
                <a:gd name="connsiteX293" fmla="*/ 2276173 w 2403161"/>
                <a:gd name="connsiteY293" fmla="*/ 592281 h 1028700"/>
                <a:gd name="connsiteX294" fmla="*/ 2265782 w 2403161"/>
                <a:gd name="connsiteY294" fmla="*/ 633845 h 1028700"/>
                <a:gd name="connsiteX295" fmla="*/ 2234610 w 2403161"/>
                <a:gd name="connsiteY295" fmla="*/ 675409 h 1028700"/>
                <a:gd name="connsiteX296" fmla="*/ 2213828 w 2403161"/>
                <a:gd name="connsiteY296" fmla="*/ 716972 h 1028700"/>
                <a:gd name="connsiteX297" fmla="*/ 2109919 w 2403161"/>
                <a:gd name="connsiteY297" fmla="*/ 820881 h 1028700"/>
                <a:gd name="connsiteX298" fmla="*/ 2068355 w 2403161"/>
                <a:gd name="connsiteY298" fmla="*/ 831272 h 1028700"/>
                <a:gd name="connsiteX299" fmla="*/ 1943664 w 2403161"/>
                <a:gd name="connsiteY299" fmla="*/ 883227 h 1028700"/>
                <a:gd name="connsiteX300" fmla="*/ 1891710 w 2403161"/>
                <a:gd name="connsiteY300" fmla="*/ 904009 h 1028700"/>
                <a:gd name="connsiteX301" fmla="*/ 1756628 w 2403161"/>
                <a:gd name="connsiteY301" fmla="*/ 924791 h 1028700"/>
                <a:gd name="connsiteX302" fmla="*/ 1330601 w 2403161"/>
                <a:gd name="connsiteY302" fmla="*/ 914400 h 1028700"/>
                <a:gd name="connsiteX303" fmla="*/ 1164346 w 2403161"/>
                <a:gd name="connsiteY303" fmla="*/ 893618 h 1028700"/>
                <a:gd name="connsiteX304" fmla="*/ 1018873 w 2403161"/>
                <a:gd name="connsiteY304" fmla="*/ 883227 h 1028700"/>
                <a:gd name="connsiteX305" fmla="*/ 925355 w 2403161"/>
                <a:gd name="connsiteY305" fmla="*/ 862445 h 1028700"/>
                <a:gd name="connsiteX306" fmla="*/ 883791 w 2403161"/>
                <a:gd name="connsiteY306" fmla="*/ 841663 h 1028700"/>
                <a:gd name="connsiteX307" fmla="*/ 779882 w 2403161"/>
                <a:gd name="connsiteY307" fmla="*/ 831272 h 1028700"/>
                <a:gd name="connsiteX308" fmla="*/ 727928 w 2403161"/>
                <a:gd name="connsiteY308" fmla="*/ 820881 h 1028700"/>
                <a:gd name="connsiteX309" fmla="*/ 634410 w 2403161"/>
                <a:gd name="connsiteY309" fmla="*/ 810491 h 1028700"/>
                <a:gd name="connsiteX310" fmla="*/ 603237 w 2403161"/>
                <a:gd name="connsiteY310" fmla="*/ 800100 h 1028700"/>
                <a:gd name="connsiteX311" fmla="*/ 436982 w 2403161"/>
                <a:gd name="connsiteY311" fmla="*/ 779318 h 1028700"/>
                <a:gd name="connsiteX312" fmla="*/ 364246 w 2403161"/>
                <a:gd name="connsiteY312" fmla="*/ 758536 h 1028700"/>
                <a:gd name="connsiteX313" fmla="*/ 281119 w 2403161"/>
                <a:gd name="connsiteY313" fmla="*/ 737754 h 1028700"/>
                <a:gd name="connsiteX314" fmla="*/ 187601 w 2403161"/>
                <a:gd name="connsiteY314" fmla="*/ 602672 h 1028700"/>
                <a:gd name="connsiteX315" fmla="*/ 166819 w 2403161"/>
                <a:gd name="connsiteY315" fmla="*/ 550718 h 1028700"/>
                <a:gd name="connsiteX316" fmla="*/ 177210 w 2403161"/>
                <a:gd name="connsiteY316" fmla="*/ 415636 h 1028700"/>
                <a:gd name="connsiteX317" fmla="*/ 208382 w 2403161"/>
                <a:gd name="connsiteY317" fmla="*/ 353291 h 1028700"/>
                <a:gd name="connsiteX318" fmla="*/ 239555 w 2403161"/>
                <a:gd name="connsiteY318" fmla="*/ 332509 h 1028700"/>
                <a:gd name="connsiteX319" fmla="*/ 270728 w 2403161"/>
                <a:gd name="connsiteY319" fmla="*/ 301336 h 1028700"/>
                <a:gd name="connsiteX320" fmla="*/ 312291 w 2403161"/>
                <a:gd name="connsiteY320" fmla="*/ 270163 h 1028700"/>
                <a:gd name="connsiteX321" fmla="*/ 343464 w 2403161"/>
                <a:gd name="connsiteY321" fmla="*/ 238991 h 1028700"/>
                <a:gd name="connsiteX322" fmla="*/ 405810 w 2403161"/>
                <a:gd name="connsiteY322" fmla="*/ 166254 h 1028700"/>
                <a:gd name="connsiteX323" fmla="*/ 468155 w 2403161"/>
                <a:gd name="connsiteY323" fmla="*/ 135081 h 1028700"/>
                <a:gd name="connsiteX324" fmla="*/ 499328 w 2403161"/>
                <a:gd name="connsiteY324" fmla="*/ 114300 h 1028700"/>
                <a:gd name="connsiteX325" fmla="*/ 592846 w 2403161"/>
                <a:gd name="connsiteY325" fmla="*/ 93518 h 1028700"/>
                <a:gd name="connsiteX326" fmla="*/ 696755 w 2403161"/>
                <a:gd name="connsiteY326" fmla="*/ 72736 h 1028700"/>
                <a:gd name="connsiteX327" fmla="*/ 1278646 w 2403161"/>
                <a:gd name="connsiteY327" fmla="*/ 62345 h 1028700"/>
                <a:gd name="connsiteX328" fmla="*/ 1912491 w 2403161"/>
                <a:gd name="connsiteY328" fmla="*/ 72736 h 1028700"/>
                <a:gd name="connsiteX329" fmla="*/ 2057964 w 2403161"/>
                <a:gd name="connsiteY329" fmla="*/ 114300 h 1028700"/>
                <a:gd name="connsiteX330" fmla="*/ 2089137 w 2403161"/>
                <a:gd name="connsiteY330" fmla="*/ 124691 h 1028700"/>
                <a:gd name="connsiteX331" fmla="*/ 2120310 w 2403161"/>
                <a:gd name="connsiteY331" fmla="*/ 135081 h 1028700"/>
                <a:gd name="connsiteX332" fmla="*/ 2182655 w 2403161"/>
                <a:gd name="connsiteY332" fmla="*/ 187036 h 1028700"/>
                <a:gd name="connsiteX333" fmla="*/ 2203437 w 2403161"/>
                <a:gd name="connsiteY333" fmla="*/ 218209 h 1028700"/>
                <a:gd name="connsiteX334" fmla="*/ 2234610 w 2403161"/>
                <a:gd name="connsiteY334" fmla="*/ 249381 h 1028700"/>
                <a:gd name="connsiteX335" fmla="*/ 2276173 w 2403161"/>
                <a:gd name="connsiteY335" fmla="*/ 311727 h 1028700"/>
                <a:gd name="connsiteX336" fmla="*/ 2296955 w 2403161"/>
                <a:gd name="connsiteY336" fmla="*/ 342900 h 1028700"/>
                <a:gd name="connsiteX337" fmla="*/ 2307346 w 2403161"/>
                <a:gd name="connsiteY337" fmla="*/ 374072 h 1028700"/>
                <a:gd name="connsiteX338" fmla="*/ 2296955 w 2403161"/>
                <a:gd name="connsiteY338" fmla="*/ 446809 h 1028700"/>
                <a:gd name="connsiteX339" fmla="*/ 2276173 w 2403161"/>
                <a:gd name="connsiteY339" fmla="*/ 477981 h 1028700"/>
                <a:gd name="connsiteX340" fmla="*/ 2265782 w 2403161"/>
                <a:gd name="connsiteY340" fmla="*/ 509154 h 1028700"/>
                <a:gd name="connsiteX341" fmla="*/ 2255391 w 2403161"/>
                <a:gd name="connsiteY341" fmla="*/ 550718 h 1028700"/>
                <a:gd name="connsiteX342" fmla="*/ 2224219 w 2403161"/>
                <a:gd name="connsiteY342" fmla="*/ 571500 h 1028700"/>
                <a:gd name="connsiteX343" fmla="*/ 2193046 w 2403161"/>
                <a:gd name="connsiteY343" fmla="*/ 623454 h 1028700"/>
                <a:gd name="connsiteX344" fmla="*/ 2141091 w 2403161"/>
                <a:gd name="connsiteY344" fmla="*/ 706581 h 1028700"/>
                <a:gd name="connsiteX345" fmla="*/ 2078746 w 2403161"/>
                <a:gd name="connsiteY345" fmla="*/ 748145 h 1028700"/>
                <a:gd name="connsiteX346" fmla="*/ 2026791 w 2403161"/>
                <a:gd name="connsiteY346" fmla="*/ 800100 h 1028700"/>
                <a:gd name="connsiteX347" fmla="*/ 2006010 w 2403161"/>
                <a:gd name="connsiteY347" fmla="*/ 831272 h 1028700"/>
                <a:gd name="connsiteX348" fmla="*/ 1974837 w 2403161"/>
                <a:gd name="connsiteY348" fmla="*/ 841663 h 1028700"/>
                <a:gd name="connsiteX349" fmla="*/ 1902101 w 2403161"/>
                <a:gd name="connsiteY349" fmla="*/ 883227 h 1028700"/>
                <a:gd name="connsiteX350" fmla="*/ 1818973 w 2403161"/>
                <a:gd name="connsiteY350" fmla="*/ 904009 h 1028700"/>
                <a:gd name="connsiteX351" fmla="*/ 1694282 w 2403161"/>
                <a:gd name="connsiteY351" fmla="*/ 924791 h 1028700"/>
                <a:gd name="connsiteX352" fmla="*/ 281119 w 2403161"/>
                <a:gd name="connsiteY352" fmla="*/ 914400 h 1028700"/>
                <a:gd name="connsiteX353" fmla="*/ 239555 w 2403161"/>
                <a:gd name="connsiteY353" fmla="*/ 872836 h 1028700"/>
                <a:gd name="connsiteX354" fmla="*/ 229164 w 2403161"/>
                <a:gd name="connsiteY354" fmla="*/ 841663 h 1028700"/>
                <a:gd name="connsiteX355" fmla="*/ 177210 w 2403161"/>
                <a:gd name="connsiteY355" fmla="*/ 768927 h 1028700"/>
                <a:gd name="connsiteX356" fmla="*/ 177210 w 2403161"/>
                <a:gd name="connsiteY356" fmla="*/ 301336 h 1028700"/>
                <a:gd name="connsiteX357" fmla="*/ 187601 w 2403161"/>
                <a:gd name="connsiteY357" fmla="*/ 270163 h 1028700"/>
                <a:gd name="connsiteX358" fmla="*/ 291510 w 2403161"/>
                <a:gd name="connsiteY358" fmla="*/ 166254 h 1028700"/>
                <a:gd name="connsiteX359" fmla="*/ 333073 w 2403161"/>
                <a:gd name="connsiteY359" fmla="*/ 155863 h 1028700"/>
                <a:gd name="connsiteX360" fmla="*/ 364246 w 2403161"/>
                <a:gd name="connsiteY360" fmla="*/ 135081 h 1028700"/>
                <a:gd name="connsiteX361" fmla="*/ 520110 w 2403161"/>
                <a:gd name="connsiteY361" fmla="*/ 114300 h 1028700"/>
                <a:gd name="connsiteX362" fmla="*/ 738319 w 2403161"/>
                <a:gd name="connsiteY362" fmla="*/ 83127 h 1028700"/>
                <a:gd name="connsiteX363" fmla="*/ 1922882 w 2403161"/>
                <a:gd name="connsiteY363" fmla="*/ 93518 h 1028700"/>
                <a:gd name="connsiteX364" fmla="*/ 1985228 w 2403161"/>
                <a:gd name="connsiteY364" fmla="*/ 103909 h 1028700"/>
                <a:gd name="connsiteX365" fmla="*/ 2057964 w 2403161"/>
                <a:gd name="connsiteY365" fmla="*/ 145472 h 1028700"/>
                <a:gd name="connsiteX366" fmla="*/ 2089137 w 2403161"/>
                <a:gd name="connsiteY366" fmla="*/ 176645 h 1028700"/>
                <a:gd name="connsiteX367" fmla="*/ 2120310 w 2403161"/>
                <a:gd name="connsiteY367" fmla="*/ 218209 h 1028700"/>
                <a:gd name="connsiteX368" fmla="*/ 2151482 w 2403161"/>
                <a:gd name="connsiteY368" fmla="*/ 228600 h 1028700"/>
                <a:gd name="connsiteX369" fmla="*/ 2182655 w 2403161"/>
                <a:gd name="connsiteY369" fmla="*/ 290945 h 1028700"/>
                <a:gd name="connsiteX370" fmla="*/ 2203437 w 2403161"/>
                <a:gd name="connsiteY370" fmla="*/ 322118 h 1028700"/>
                <a:gd name="connsiteX371" fmla="*/ 2213828 w 2403161"/>
                <a:gd name="connsiteY371" fmla="*/ 353291 h 1028700"/>
                <a:gd name="connsiteX372" fmla="*/ 2245001 w 2403161"/>
                <a:gd name="connsiteY372" fmla="*/ 436418 h 1028700"/>
                <a:gd name="connsiteX373" fmla="*/ 2265782 w 2403161"/>
                <a:gd name="connsiteY373" fmla="*/ 571500 h 1028700"/>
                <a:gd name="connsiteX374" fmla="*/ 2255391 w 2403161"/>
                <a:gd name="connsiteY374" fmla="*/ 665018 h 1028700"/>
                <a:gd name="connsiteX375" fmla="*/ 2245001 w 2403161"/>
                <a:gd name="connsiteY375" fmla="*/ 696191 h 1028700"/>
                <a:gd name="connsiteX376" fmla="*/ 2141091 w 2403161"/>
                <a:gd name="connsiteY376" fmla="*/ 789709 h 1028700"/>
                <a:gd name="connsiteX377" fmla="*/ 2099528 w 2403161"/>
                <a:gd name="connsiteY377" fmla="*/ 831272 h 1028700"/>
                <a:gd name="connsiteX378" fmla="*/ 2057964 w 2403161"/>
                <a:gd name="connsiteY378" fmla="*/ 852054 h 1028700"/>
                <a:gd name="connsiteX379" fmla="*/ 2026791 w 2403161"/>
                <a:gd name="connsiteY379" fmla="*/ 872836 h 1028700"/>
                <a:gd name="connsiteX380" fmla="*/ 1881319 w 2403161"/>
                <a:gd name="connsiteY380" fmla="*/ 935181 h 1028700"/>
                <a:gd name="connsiteX381" fmla="*/ 1746237 w 2403161"/>
                <a:gd name="connsiteY381" fmla="*/ 955963 h 1028700"/>
                <a:gd name="connsiteX382" fmla="*/ 1600764 w 2403161"/>
                <a:gd name="connsiteY382" fmla="*/ 976745 h 1028700"/>
                <a:gd name="connsiteX383" fmla="*/ 1434510 w 2403161"/>
                <a:gd name="connsiteY383" fmla="*/ 1028700 h 1028700"/>
                <a:gd name="connsiteX384" fmla="*/ 1102001 w 2403161"/>
                <a:gd name="connsiteY384" fmla="*/ 1018309 h 1028700"/>
                <a:gd name="connsiteX385" fmla="*/ 1050046 w 2403161"/>
                <a:gd name="connsiteY385" fmla="*/ 997527 h 1028700"/>
                <a:gd name="connsiteX386" fmla="*/ 956528 w 2403161"/>
                <a:gd name="connsiteY386" fmla="*/ 955963 h 1028700"/>
                <a:gd name="connsiteX387" fmla="*/ 873401 w 2403161"/>
                <a:gd name="connsiteY387" fmla="*/ 924791 h 1028700"/>
                <a:gd name="connsiteX388" fmla="*/ 842228 w 2403161"/>
                <a:gd name="connsiteY388" fmla="*/ 904009 h 1028700"/>
                <a:gd name="connsiteX389" fmla="*/ 800664 w 2403161"/>
                <a:gd name="connsiteY389" fmla="*/ 831272 h 1028700"/>
                <a:gd name="connsiteX390" fmla="*/ 759101 w 2403161"/>
                <a:gd name="connsiteY390" fmla="*/ 768927 h 1028700"/>
                <a:gd name="connsiteX391" fmla="*/ 727928 w 2403161"/>
                <a:gd name="connsiteY391" fmla="*/ 748145 h 1028700"/>
                <a:gd name="connsiteX392" fmla="*/ 644801 w 2403161"/>
                <a:gd name="connsiteY392" fmla="*/ 675409 h 1028700"/>
                <a:gd name="connsiteX393" fmla="*/ 613628 w 2403161"/>
                <a:gd name="connsiteY393" fmla="*/ 654627 h 1028700"/>
                <a:gd name="connsiteX394" fmla="*/ 551282 w 2403161"/>
                <a:gd name="connsiteY394" fmla="*/ 613063 h 1028700"/>
                <a:gd name="connsiteX395" fmla="*/ 468155 w 2403161"/>
                <a:gd name="connsiteY395" fmla="*/ 550718 h 1028700"/>
                <a:gd name="connsiteX396" fmla="*/ 385028 w 2403161"/>
                <a:gd name="connsiteY396" fmla="*/ 509154 h 1028700"/>
                <a:gd name="connsiteX397" fmla="*/ 364246 w 2403161"/>
                <a:gd name="connsiteY397" fmla="*/ 477981 h 1028700"/>
                <a:gd name="connsiteX398" fmla="*/ 374637 w 2403161"/>
                <a:gd name="connsiteY398" fmla="*/ 342900 h 1028700"/>
                <a:gd name="connsiteX399" fmla="*/ 405810 w 2403161"/>
                <a:gd name="connsiteY399" fmla="*/ 322118 h 1028700"/>
                <a:gd name="connsiteX400" fmla="*/ 457764 w 2403161"/>
                <a:gd name="connsiteY400" fmla="*/ 301336 h 1028700"/>
                <a:gd name="connsiteX401" fmla="*/ 582455 w 2403161"/>
                <a:gd name="connsiteY401" fmla="*/ 259772 h 1028700"/>
                <a:gd name="connsiteX402" fmla="*/ 675973 w 2403161"/>
                <a:gd name="connsiteY402" fmla="*/ 207818 h 1028700"/>
                <a:gd name="connsiteX403" fmla="*/ 956528 w 2403161"/>
                <a:gd name="connsiteY403" fmla="*/ 197427 h 1028700"/>
                <a:gd name="connsiteX404" fmla="*/ 1517637 w 2403161"/>
                <a:gd name="connsiteY404" fmla="*/ 228600 h 1028700"/>
                <a:gd name="connsiteX405" fmla="*/ 1600764 w 2403161"/>
                <a:gd name="connsiteY405" fmla="*/ 249381 h 1028700"/>
                <a:gd name="connsiteX406" fmla="*/ 1621546 w 2403161"/>
                <a:gd name="connsiteY406" fmla="*/ 353291 h 1028700"/>
                <a:gd name="connsiteX407" fmla="*/ 1631937 w 2403161"/>
                <a:gd name="connsiteY407" fmla="*/ 394854 h 1028700"/>
                <a:gd name="connsiteX408" fmla="*/ 1642328 w 2403161"/>
                <a:gd name="connsiteY408" fmla="*/ 446809 h 1028700"/>
                <a:gd name="connsiteX409" fmla="*/ 1611155 w 2403161"/>
                <a:gd name="connsiteY409" fmla="*/ 550718 h 1028700"/>
                <a:gd name="connsiteX410" fmla="*/ 1455291 w 2403161"/>
                <a:gd name="connsiteY410" fmla="*/ 665018 h 1028700"/>
                <a:gd name="connsiteX411" fmla="*/ 1403337 w 2403161"/>
                <a:gd name="connsiteY411" fmla="*/ 696191 h 1028700"/>
                <a:gd name="connsiteX412" fmla="*/ 1361773 w 2403161"/>
                <a:gd name="connsiteY412" fmla="*/ 706581 h 1028700"/>
                <a:gd name="connsiteX413" fmla="*/ 1330601 w 2403161"/>
                <a:gd name="connsiteY413" fmla="*/ 716972 h 1028700"/>
                <a:gd name="connsiteX414" fmla="*/ 1268255 w 2403161"/>
                <a:gd name="connsiteY414" fmla="*/ 748145 h 1028700"/>
                <a:gd name="connsiteX415" fmla="*/ 291510 w 2403161"/>
                <a:gd name="connsiteY415" fmla="*/ 737754 h 1028700"/>
                <a:gd name="connsiteX416" fmla="*/ 322682 w 2403161"/>
                <a:gd name="connsiteY416" fmla="*/ 436418 h 1028700"/>
                <a:gd name="connsiteX417" fmla="*/ 333073 w 2403161"/>
                <a:gd name="connsiteY417" fmla="*/ 405245 h 1028700"/>
                <a:gd name="connsiteX418" fmla="*/ 343464 w 2403161"/>
                <a:gd name="connsiteY418" fmla="*/ 374072 h 1028700"/>
                <a:gd name="connsiteX419" fmla="*/ 811055 w 2403161"/>
                <a:gd name="connsiteY419" fmla="*/ 384463 h 1028700"/>
                <a:gd name="connsiteX420" fmla="*/ 904573 w 2403161"/>
                <a:gd name="connsiteY420" fmla="*/ 457200 h 1028700"/>
                <a:gd name="connsiteX421" fmla="*/ 935746 w 2403161"/>
                <a:gd name="connsiteY421" fmla="*/ 488372 h 1028700"/>
                <a:gd name="connsiteX422" fmla="*/ 956528 w 2403161"/>
                <a:gd name="connsiteY422" fmla="*/ 561109 h 1028700"/>
                <a:gd name="connsiteX423" fmla="*/ 946137 w 2403161"/>
                <a:gd name="connsiteY423" fmla="*/ 654627 h 1028700"/>
                <a:gd name="connsiteX424" fmla="*/ 914964 w 2403161"/>
                <a:gd name="connsiteY424" fmla="*/ 675409 h 1028700"/>
                <a:gd name="connsiteX425" fmla="*/ 852619 w 2403161"/>
                <a:gd name="connsiteY425" fmla="*/ 696191 h 1028700"/>
                <a:gd name="connsiteX426" fmla="*/ 738319 w 2403161"/>
                <a:gd name="connsiteY426" fmla="*/ 706581 h 1028700"/>
                <a:gd name="connsiteX427" fmla="*/ 644801 w 2403161"/>
                <a:gd name="connsiteY427" fmla="*/ 716972 h 1028700"/>
                <a:gd name="connsiteX428" fmla="*/ 509719 w 2403161"/>
                <a:gd name="connsiteY428" fmla="*/ 748145 h 1028700"/>
                <a:gd name="connsiteX429" fmla="*/ 436982 w 2403161"/>
                <a:gd name="connsiteY429" fmla="*/ 758536 h 1028700"/>
                <a:gd name="connsiteX430" fmla="*/ 229164 w 2403161"/>
                <a:gd name="connsiteY430" fmla="*/ 789709 h 1028700"/>
                <a:gd name="connsiteX431" fmla="*/ 177210 w 2403161"/>
                <a:gd name="connsiteY431" fmla="*/ 727363 h 1028700"/>
                <a:gd name="connsiteX432" fmla="*/ 166819 w 2403161"/>
                <a:gd name="connsiteY432" fmla="*/ 696191 h 1028700"/>
                <a:gd name="connsiteX433" fmla="*/ 197991 w 2403161"/>
                <a:gd name="connsiteY433" fmla="*/ 519545 h 1028700"/>
                <a:gd name="connsiteX434" fmla="*/ 229164 w 2403161"/>
                <a:gd name="connsiteY434" fmla="*/ 467591 h 1028700"/>
                <a:gd name="connsiteX435" fmla="*/ 281119 w 2403161"/>
                <a:gd name="connsiteY435" fmla="*/ 394854 h 1028700"/>
                <a:gd name="connsiteX436" fmla="*/ 343464 w 2403161"/>
                <a:gd name="connsiteY436" fmla="*/ 353291 h 1028700"/>
                <a:gd name="connsiteX437" fmla="*/ 385028 w 2403161"/>
                <a:gd name="connsiteY437" fmla="*/ 322118 h 1028700"/>
                <a:gd name="connsiteX438" fmla="*/ 457764 w 2403161"/>
                <a:gd name="connsiteY438" fmla="*/ 301336 h 1028700"/>
                <a:gd name="connsiteX439" fmla="*/ 488937 w 2403161"/>
                <a:gd name="connsiteY439" fmla="*/ 290945 h 1028700"/>
                <a:gd name="connsiteX440" fmla="*/ 759101 w 2403161"/>
                <a:gd name="connsiteY440" fmla="*/ 270163 h 1028700"/>
                <a:gd name="connsiteX441" fmla="*/ 821446 w 2403161"/>
                <a:gd name="connsiteY441" fmla="*/ 259772 h 1028700"/>
                <a:gd name="connsiteX442" fmla="*/ 935746 w 2403161"/>
                <a:gd name="connsiteY442" fmla="*/ 249381 h 1028700"/>
                <a:gd name="connsiteX443" fmla="*/ 1029264 w 2403161"/>
                <a:gd name="connsiteY443" fmla="*/ 228600 h 1028700"/>
                <a:gd name="connsiteX444" fmla="*/ 1164346 w 2403161"/>
                <a:gd name="connsiteY444" fmla="*/ 218209 h 1028700"/>
                <a:gd name="connsiteX445" fmla="*/ 2047573 w 2403161"/>
                <a:gd name="connsiteY445" fmla="*/ 207818 h 1028700"/>
                <a:gd name="connsiteX446" fmla="*/ 2037182 w 2403161"/>
                <a:gd name="connsiteY446" fmla="*/ 135081 h 1028700"/>
                <a:gd name="connsiteX447" fmla="*/ 1995619 w 2403161"/>
                <a:gd name="connsiteY447" fmla="*/ 124691 h 1028700"/>
                <a:gd name="connsiteX448" fmla="*/ 1902101 w 2403161"/>
                <a:gd name="connsiteY448" fmla="*/ 145472 h 1028700"/>
                <a:gd name="connsiteX449" fmla="*/ 1964446 w 2403161"/>
                <a:gd name="connsiteY449" fmla="*/ 187036 h 1028700"/>
                <a:gd name="connsiteX450" fmla="*/ 2037182 w 2403161"/>
                <a:gd name="connsiteY450" fmla="*/ 228600 h 1028700"/>
                <a:gd name="connsiteX451" fmla="*/ 2078746 w 2403161"/>
                <a:gd name="connsiteY451" fmla="*/ 249381 h 1028700"/>
                <a:gd name="connsiteX452" fmla="*/ 2120310 w 2403161"/>
                <a:gd name="connsiteY452" fmla="*/ 280554 h 1028700"/>
                <a:gd name="connsiteX453" fmla="*/ 2109919 w 2403161"/>
                <a:gd name="connsiteY453" fmla="*/ 561109 h 1028700"/>
                <a:gd name="connsiteX454" fmla="*/ 2089137 w 2403161"/>
                <a:gd name="connsiteY454" fmla="*/ 602672 h 1028700"/>
                <a:gd name="connsiteX455" fmla="*/ 2068355 w 2403161"/>
                <a:gd name="connsiteY455" fmla="*/ 654627 h 1028700"/>
                <a:gd name="connsiteX456" fmla="*/ 1995619 w 2403161"/>
                <a:gd name="connsiteY456" fmla="*/ 727363 h 1028700"/>
                <a:gd name="connsiteX457" fmla="*/ 1985228 w 2403161"/>
                <a:gd name="connsiteY457" fmla="*/ 758536 h 1028700"/>
                <a:gd name="connsiteX458" fmla="*/ 1912491 w 2403161"/>
                <a:gd name="connsiteY458" fmla="*/ 841663 h 1028700"/>
                <a:gd name="connsiteX459" fmla="*/ 1694282 w 2403161"/>
                <a:gd name="connsiteY459" fmla="*/ 831272 h 1028700"/>
                <a:gd name="connsiteX460" fmla="*/ 1569591 w 2403161"/>
                <a:gd name="connsiteY460" fmla="*/ 810491 h 1028700"/>
                <a:gd name="connsiteX461" fmla="*/ 1434510 w 2403161"/>
                <a:gd name="connsiteY461" fmla="*/ 789709 h 1028700"/>
                <a:gd name="connsiteX462" fmla="*/ 1424119 w 2403161"/>
                <a:gd name="connsiteY462" fmla="*/ 748145 h 1028700"/>
                <a:gd name="connsiteX463" fmla="*/ 1434510 w 2403161"/>
                <a:gd name="connsiteY463" fmla="*/ 675409 h 1028700"/>
                <a:gd name="connsiteX464" fmla="*/ 1611155 w 2403161"/>
                <a:gd name="connsiteY464" fmla="*/ 592281 h 1028700"/>
                <a:gd name="connsiteX465" fmla="*/ 1715064 w 2403161"/>
                <a:gd name="connsiteY465" fmla="*/ 571500 h 1028700"/>
                <a:gd name="connsiteX466" fmla="*/ 1787801 w 2403161"/>
                <a:gd name="connsiteY466" fmla="*/ 581891 h 1028700"/>
                <a:gd name="connsiteX467" fmla="*/ 1767019 w 2403161"/>
                <a:gd name="connsiteY467" fmla="*/ 623454 h 1028700"/>
                <a:gd name="connsiteX468" fmla="*/ 1715064 w 2403161"/>
                <a:gd name="connsiteY468" fmla="*/ 665018 h 1028700"/>
                <a:gd name="connsiteX469" fmla="*/ 1673501 w 2403161"/>
                <a:gd name="connsiteY469" fmla="*/ 696191 h 1028700"/>
                <a:gd name="connsiteX470" fmla="*/ 1579982 w 2403161"/>
                <a:gd name="connsiteY470" fmla="*/ 716972 h 1028700"/>
                <a:gd name="connsiteX471" fmla="*/ 1476073 w 2403161"/>
                <a:gd name="connsiteY471" fmla="*/ 758536 h 1028700"/>
                <a:gd name="connsiteX472" fmla="*/ 1361773 w 2403161"/>
                <a:gd name="connsiteY472" fmla="*/ 768927 h 1028700"/>
                <a:gd name="connsiteX473" fmla="*/ 1289037 w 2403161"/>
                <a:gd name="connsiteY473" fmla="*/ 789709 h 1028700"/>
                <a:gd name="connsiteX474" fmla="*/ 551282 w 2403161"/>
                <a:gd name="connsiteY474" fmla="*/ 789709 h 1028700"/>
                <a:gd name="connsiteX475" fmla="*/ 520110 w 2403161"/>
                <a:gd name="connsiteY475" fmla="*/ 768927 h 1028700"/>
                <a:gd name="connsiteX476" fmla="*/ 478546 w 2403161"/>
                <a:gd name="connsiteY476" fmla="*/ 737754 h 1028700"/>
                <a:gd name="connsiteX477" fmla="*/ 447373 w 2403161"/>
                <a:gd name="connsiteY477" fmla="*/ 727363 h 1028700"/>
                <a:gd name="connsiteX478" fmla="*/ 385028 w 2403161"/>
                <a:gd name="connsiteY478" fmla="*/ 685800 h 1028700"/>
                <a:gd name="connsiteX479" fmla="*/ 301901 w 2403161"/>
                <a:gd name="connsiteY479" fmla="*/ 613063 h 1028700"/>
                <a:gd name="connsiteX480" fmla="*/ 260337 w 2403161"/>
                <a:gd name="connsiteY480" fmla="*/ 540327 h 1028700"/>
                <a:gd name="connsiteX481" fmla="*/ 239555 w 2403161"/>
                <a:gd name="connsiteY481" fmla="*/ 457200 h 1028700"/>
                <a:gd name="connsiteX482" fmla="*/ 218773 w 2403161"/>
                <a:gd name="connsiteY482" fmla="*/ 415636 h 1028700"/>
                <a:gd name="connsiteX483" fmla="*/ 208382 w 2403161"/>
                <a:gd name="connsiteY483" fmla="*/ 363681 h 1028700"/>
                <a:gd name="connsiteX484" fmla="*/ 187601 w 2403161"/>
                <a:gd name="connsiteY484" fmla="*/ 311727 h 1028700"/>
                <a:gd name="connsiteX485" fmla="*/ 218773 w 2403161"/>
                <a:gd name="connsiteY485" fmla="*/ 249381 h 1028700"/>
                <a:gd name="connsiteX486" fmla="*/ 260337 w 2403161"/>
                <a:gd name="connsiteY486" fmla="*/ 238991 h 1028700"/>
                <a:gd name="connsiteX487" fmla="*/ 291510 w 2403161"/>
                <a:gd name="connsiteY487" fmla="*/ 218209 h 1028700"/>
                <a:gd name="connsiteX488" fmla="*/ 333073 w 2403161"/>
                <a:gd name="connsiteY488" fmla="*/ 207818 h 1028700"/>
                <a:gd name="connsiteX489" fmla="*/ 478546 w 2403161"/>
                <a:gd name="connsiteY489" fmla="*/ 187036 h 1028700"/>
                <a:gd name="connsiteX490" fmla="*/ 665582 w 2403161"/>
                <a:gd name="connsiteY490" fmla="*/ 166254 h 1028700"/>
                <a:gd name="connsiteX491" fmla="*/ 696755 w 2403161"/>
                <a:gd name="connsiteY491" fmla="*/ 155863 h 1028700"/>
                <a:gd name="connsiteX492" fmla="*/ 800664 w 2403161"/>
                <a:gd name="connsiteY492" fmla="*/ 114300 h 1028700"/>
                <a:gd name="connsiteX493" fmla="*/ 904573 w 2403161"/>
                <a:gd name="connsiteY493" fmla="*/ 155863 h 1028700"/>
                <a:gd name="connsiteX494" fmla="*/ 956528 w 2403161"/>
                <a:gd name="connsiteY494" fmla="*/ 166254 h 1028700"/>
                <a:gd name="connsiteX495" fmla="*/ 998091 w 2403161"/>
                <a:gd name="connsiteY495" fmla="*/ 176645 h 1028700"/>
                <a:gd name="connsiteX496" fmla="*/ 1060437 w 2403161"/>
                <a:gd name="connsiteY496" fmla="*/ 187036 h 1028700"/>
                <a:gd name="connsiteX497" fmla="*/ 1133173 w 2403161"/>
                <a:gd name="connsiteY497" fmla="*/ 207818 h 1028700"/>
                <a:gd name="connsiteX498" fmla="*/ 1309819 w 2403161"/>
                <a:gd name="connsiteY498" fmla="*/ 238991 h 1028700"/>
                <a:gd name="connsiteX499" fmla="*/ 1351382 w 2403161"/>
                <a:gd name="connsiteY499" fmla="*/ 249381 h 1028700"/>
                <a:gd name="connsiteX500" fmla="*/ 1507246 w 2403161"/>
                <a:gd name="connsiteY500" fmla="*/ 259772 h 1028700"/>
                <a:gd name="connsiteX501" fmla="*/ 1631937 w 2403161"/>
                <a:gd name="connsiteY501" fmla="*/ 290945 h 1028700"/>
                <a:gd name="connsiteX502" fmla="*/ 1704673 w 2403161"/>
                <a:gd name="connsiteY502" fmla="*/ 301336 h 1028700"/>
                <a:gd name="connsiteX503" fmla="*/ 1746237 w 2403161"/>
                <a:gd name="connsiteY503" fmla="*/ 311727 h 1028700"/>
                <a:gd name="connsiteX504" fmla="*/ 1777410 w 2403161"/>
                <a:gd name="connsiteY504" fmla="*/ 332509 h 1028700"/>
                <a:gd name="connsiteX505" fmla="*/ 1798191 w 2403161"/>
                <a:gd name="connsiteY505" fmla="*/ 363681 h 1028700"/>
                <a:gd name="connsiteX506" fmla="*/ 1829364 w 2403161"/>
                <a:gd name="connsiteY506" fmla="*/ 405245 h 1028700"/>
                <a:gd name="connsiteX507" fmla="*/ 1839755 w 2403161"/>
                <a:gd name="connsiteY507" fmla="*/ 446809 h 1028700"/>
                <a:gd name="connsiteX508" fmla="*/ 1860537 w 2403161"/>
                <a:gd name="connsiteY508" fmla="*/ 488372 h 1028700"/>
                <a:gd name="connsiteX509" fmla="*/ 1870928 w 2403161"/>
                <a:gd name="connsiteY509" fmla="*/ 519545 h 1028700"/>
                <a:gd name="connsiteX510" fmla="*/ 1891710 w 2403161"/>
                <a:gd name="connsiteY510" fmla="*/ 654627 h 1028700"/>
                <a:gd name="connsiteX511" fmla="*/ 1912491 w 2403161"/>
                <a:gd name="connsiteY511" fmla="*/ 685800 h 1028700"/>
                <a:gd name="connsiteX512" fmla="*/ 1902101 w 2403161"/>
                <a:gd name="connsiteY512" fmla="*/ 779318 h 1028700"/>
                <a:gd name="connsiteX513" fmla="*/ 1683891 w 2403161"/>
                <a:gd name="connsiteY513" fmla="*/ 841663 h 1028700"/>
                <a:gd name="connsiteX514" fmla="*/ 1642328 w 2403161"/>
                <a:gd name="connsiteY514" fmla="*/ 862445 h 1028700"/>
                <a:gd name="connsiteX515" fmla="*/ 1600764 w 2403161"/>
                <a:gd name="connsiteY515" fmla="*/ 872836 h 1028700"/>
                <a:gd name="connsiteX516" fmla="*/ 1569591 w 2403161"/>
                <a:gd name="connsiteY516" fmla="*/ 893618 h 1028700"/>
                <a:gd name="connsiteX517" fmla="*/ 1039655 w 2403161"/>
                <a:gd name="connsiteY517" fmla="*/ 872836 h 1028700"/>
                <a:gd name="connsiteX518" fmla="*/ 894182 w 2403161"/>
                <a:gd name="connsiteY518" fmla="*/ 800100 h 1028700"/>
                <a:gd name="connsiteX519" fmla="*/ 831837 w 2403161"/>
                <a:gd name="connsiteY519" fmla="*/ 737754 h 1028700"/>
                <a:gd name="connsiteX520" fmla="*/ 811055 w 2403161"/>
                <a:gd name="connsiteY520" fmla="*/ 706581 h 1028700"/>
                <a:gd name="connsiteX521" fmla="*/ 790273 w 2403161"/>
                <a:gd name="connsiteY521" fmla="*/ 644236 h 1028700"/>
                <a:gd name="connsiteX522" fmla="*/ 842228 w 2403161"/>
                <a:gd name="connsiteY522" fmla="*/ 613063 h 1028700"/>
                <a:gd name="connsiteX523" fmla="*/ 883791 w 2403161"/>
                <a:gd name="connsiteY523" fmla="*/ 602672 h 1028700"/>
                <a:gd name="connsiteX524" fmla="*/ 946137 w 2403161"/>
                <a:gd name="connsiteY524" fmla="*/ 571500 h 1028700"/>
                <a:gd name="connsiteX525" fmla="*/ 1070828 w 2403161"/>
                <a:gd name="connsiteY525" fmla="*/ 519545 h 1028700"/>
                <a:gd name="connsiteX526" fmla="*/ 1112391 w 2403161"/>
                <a:gd name="connsiteY526" fmla="*/ 488372 h 1028700"/>
                <a:gd name="connsiteX527" fmla="*/ 1174737 w 2403161"/>
                <a:gd name="connsiteY527" fmla="*/ 467591 h 1028700"/>
                <a:gd name="connsiteX528" fmla="*/ 1216301 w 2403161"/>
                <a:gd name="connsiteY528" fmla="*/ 446809 h 1028700"/>
                <a:gd name="connsiteX529" fmla="*/ 1392946 w 2403161"/>
                <a:gd name="connsiteY529" fmla="*/ 467591 h 1028700"/>
                <a:gd name="connsiteX530" fmla="*/ 1434510 w 2403161"/>
                <a:gd name="connsiteY530" fmla="*/ 488372 h 1028700"/>
                <a:gd name="connsiteX531" fmla="*/ 1330601 w 2403161"/>
                <a:gd name="connsiteY531" fmla="*/ 602672 h 1028700"/>
                <a:gd name="connsiteX532" fmla="*/ 1299428 w 2403161"/>
                <a:gd name="connsiteY532" fmla="*/ 613063 h 1028700"/>
                <a:gd name="connsiteX533" fmla="*/ 1257864 w 2403161"/>
                <a:gd name="connsiteY533" fmla="*/ 592281 h 1028700"/>
                <a:gd name="connsiteX534" fmla="*/ 1247473 w 2403161"/>
                <a:gd name="connsiteY534" fmla="*/ 550718 h 1028700"/>
                <a:gd name="connsiteX535" fmla="*/ 1226691 w 2403161"/>
                <a:gd name="connsiteY535" fmla="*/ 519545 h 1028700"/>
                <a:gd name="connsiteX536" fmla="*/ 1216301 w 2403161"/>
                <a:gd name="connsiteY536" fmla="*/ 488372 h 1028700"/>
                <a:gd name="connsiteX537" fmla="*/ 1257864 w 2403161"/>
                <a:gd name="connsiteY537" fmla="*/ 446809 h 1028700"/>
                <a:gd name="connsiteX538" fmla="*/ 1309819 w 2403161"/>
                <a:gd name="connsiteY538" fmla="*/ 426027 h 1028700"/>
                <a:gd name="connsiteX539" fmla="*/ 1403337 w 2403161"/>
                <a:gd name="connsiteY539" fmla="*/ 384463 h 1028700"/>
                <a:gd name="connsiteX540" fmla="*/ 1528028 w 2403161"/>
                <a:gd name="connsiteY540" fmla="*/ 322118 h 1028700"/>
                <a:gd name="connsiteX541" fmla="*/ 1590373 w 2403161"/>
                <a:gd name="connsiteY541" fmla="*/ 290945 h 1028700"/>
                <a:gd name="connsiteX542" fmla="*/ 1673501 w 2403161"/>
                <a:gd name="connsiteY542" fmla="*/ 415636 h 1028700"/>
                <a:gd name="connsiteX543" fmla="*/ 1663110 w 2403161"/>
                <a:gd name="connsiteY543" fmla="*/ 488372 h 1028700"/>
                <a:gd name="connsiteX544" fmla="*/ 1611155 w 2403161"/>
                <a:gd name="connsiteY544" fmla="*/ 519545 h 1028700"/>
                <a:gd name="connsiteX545" fmla="*/ 1517637 w 2403161"/>
                <a:gd name="connsiteY545" fmla="*/ 561109 h 1028700"/>
                <a:gd name="connsiteX546" fmla="*/ 956528 w 2403161"/>
                <a:gd name="connsiteY546" fmla="*/ 550718 h 1028700"/>
                <a:gd name="connsiteX547" fmla="*/ 925355 w 2403161"/>
                <a:gd name="connsiteY547" fmla="*/ 529936 h 1028700"/>
                <a:gd name="connsiteX548" fmla="*/ 863010 w 2403161"/>
                <a:gd name="connsiteY548" fmla="*/ 519545 h 1028700"/>
                <a:gd name="connsiteX549" fmla="*/ 738319 w 2403161"/>
                <a:gd name="connsiteY549" fmla="*/ 477981 h 1028700"/>
                <a:gd name="connsiteX550" fmla="*/ 759101 w 2403161"/>
                <a:gd name="connsiteY550" fmla="*/ 436418 h 1028700"/>
                <a:gd name="connsiteX551" fmla="*/ 769491 w 2403161"/>
                <a:gd name="connsiteY551" fmla="*/ 405245 h 1028700"/>
                <a:gd name="connsiteX552" fmla="*/ 800664 w 2403161"/>
                <a:gd name="connsiteY552" fmla="*/ 374072 h 1028700"/>
                <a:gd name="connsiteX553" fmla="*/ 842228 w 2403161"/>
                <a:gd name="connsiteY553" fmla="*/ 342900 h 1028700"/>
                <a:gd name="connsiteX554" fmla="*/ 966919 w 2403161"/>
                <a:gd name="connsiteY554" fmla="*/ 332509 h 1028700"/>
                <a:gd name="connsiteX555" fmla="*/ 1715064 w 2403161"/>
                <a:gd name="connsiteY555" fmla="*/ 342900 h 1028700"/>
                <a:gd name="connsiteX556" fmla="*/ 1704673 w 2403161"/>
                <a:gd name="connsiteY556" fmla="*/ 394854 h 1028700"/>
                <a:gd name="connsiteX557" fmla="*/ 1663110 w 2403161"/>
                <a:gd name="connsiteY557" fmla="*/ 457200 h 1028700"/>
                <a:gd name="connsiteX558" fmla="*/ 1631937 w 2403161"/>
                <a:gd name="connsiteY558" fmla="*/ 488372 h 1028700"/>
                <a:gd name="connsiteX559" fmla="*/ 1559201 w 2403161"/>
                <a:gd name="connsiteY559" fmla="*/ 581891 h 1028700"/>
                <a:gd name="connsiteX560" fmla="*/ 1528028 w 2403161"/>
                <a:gd name="connsiteY560" fmla="*/ 602672 h 1028700"/>
                <a:gd name="connsiteX561" fmla="*/ 1455291 w 2403161"/>
                <a:gd name="connsiteY561" fmla="*/ 613063 h 1028700"/>
                <a:gd name="connsiteX562" fmla="*/ 1392946 w 2403161"/>
                <a:gd name="connsiteY562" fmla="*/ 633845 h 1028700"/>
                <a:gd name="connsiteX563" fmla="*/ 863010 w 2403161"/>
                <a:gd name="connsiteY563" fmla="*/ 654627 h 1028700"/>
                <a:gd name="connsiteX564" fmla="*/ 790273 w 2403161"/>
                <a:gd name="connsiteY564" fmla="*/ 644236 h 1028700"/>
                <a:gd name="connsiteX565" fmla="*/ 831837 w 2403161"/>
                <a:gd name="connsiteY565" fmla="*/ 394854 h 1028700"/>
                <a:gd name="connsiteX566" fmla="*/ 863010 w 2403161"/>
                <a:gd name="connsiteY566" fmla="*/ 332509 h 1028700"/>
                <a:gd name="connsiteX567" fmla="*/ 1018873 w 2403161"/>
                <a:gd name="connsiteY567" fmla="*/ 197427 h 1028700"/>
                <a:gd name="connsiteX568" fmla="*/ 1081219 w 2403161"/>
                <a:gd name="connsiteY568" fmla="*/ 166254 h 1028700"/>
                <a:gd name="connsiteX569" fmla="*/ 1164346 w 2403161"/>
                <a:gd name="connsiteY569" fmla="*/ 155863 h 1028700"/>
                <a:gd name="connsiteX570" fmla="*/ 1278646 w 2403161"/>
                <a:gd name="connsiteY570" fmla="*/ 124691 h 1028700"/>
                <a:gd name="connsiteX571" fmla="*/ 2213828 w 2403161"/>
                <a:gd name="connsiteY571" fmla="*/ 197427 h 1028700"/>
                <a:gd name="connsiteX572" fmla="*/ 2328128 w 2403161"/>
                <a:gd name="connsiteY572" fmla="*/ 280554 h 1028700"/>
                <a:gd name="connsiteX573" fmla="*/ 2369691 w 2403161"/>
                <a:gd name="connsiteY573" fmla="*/ 332509 h 1028700"/>
                <a:gd name="connsiteX574" fmla="*/ 2369691 w 2403161"/>
                <a:gd name="connsiteY574" fmla="*/ 509154 h 1028700"/>
                <a:gd name="connsiteX575" fmla="*/ 2328128 w 2403161"/>
                <a:gd name="connsiteY575" fmla="*/ 561109 h 1028700"/>
                <a:gd name="connsiteX576" fmla="*/ 2307346 w 2403161"/>
                <a:gd name="connsiteY576" fmla="*/ 592281 h 1028700"/>
                <a:gd name="connsiteX577" fmla="*/ 2151482 w 2403161"/>
                <a:gd name="connsiteY577" fmla="*/ 706581 h 1028700"/>
                <a:gd name="connsiteX578" fmla="*/ 2057964 w 2403161"/>
                <a:gd name="connsiteY578" fmla="*/ 748145 h 1028700"/>
                <a:gd name="connsiteX579" fmla="*/ 1974837 w 2403161"/>
                <a:gd name="connsiteY579" fmla="*/ 789709 h 1028700"/>
                <a:gd name="connsiteX580" fmla="*/ 1870928 w 2403161"/>
                <a:gd name="connsiteY580" fmla="*/ 831272 h 1028700"/>
                <a:gd name="connsiteX581" fmla="*/ 1756628 w 2403161"/>
                <a:gd name="connsiteY581" fmla="*/ 841663 h 1028700"/>
                <a:gd name="connsiteX582" fmla="*/ 1600764 w 2403161"/>
                <a:gd name="connsiteY582" fmla="*/ 883227 h 1028700"/>
                <a:gd name="connsiteX583" fmla="*/ 1424119 w 2403161"/>
                <a:gd name="connsiteY583" fmla="*/ 893618 h 1028700"/>
                <a:gd name="connsiteX584" fmla="*/ 665582 w 2403161"/>
                <a:gd name="connsiteY584" fmla="*/ 872836 h 1028700"/>
                <a:gd name="connsiteX585" fmla="*/ 436982 w 2403161"/>
                <a:gd name="connsiteY585" fmla="*/ 810491 h 1028700"/>
                <a:gd name="connsiteX586" fmla="*/ 270728 w 2403161"/>
                <a:gd name="connsiteY586" fmla="*/ 737754 h 1028700"/>
                <a:gd name="connsiteX587" fmla="*/ 249946 w 2403161"/>
                <a:gd name="connsiteY587" fmla="*/ 706581 h 1028700"/>
                <a:gd name="connsiteX588" fmla="*/ 197991 w 2403161"/>
                <a:gd name="connsiteY588" fmla="*/ 665018 h 1028700"/>
                <a:gd name="connsiteX589" fmla="*/ 177210 w 2403161"/>
                <a:gd name="connsiteY589" fmla="*/ 602672 h 1028700"/>
                <a:gd name="connsiteX590" fmla="*/ 125255 w 2403161"/>
                <a:gd name="connsiteY590" fmla="*/ 488372 h 1028700"/>
                <a:gd name="connsiteX591" fmla="*/ 21346 w 2403161"/>
                <a:gd name="connsiteY591" fmla="*/ 415636 h 1028700"/>
                <a:gd name="connsiteX592" fmla="*/ 564 w 2403161"/>
                <a:gd name="connsiteY592" fmla="*/ 384463 h 1028700"/>
                <a:gd name="connsiteX593" fmla="*/ 42128 w 2403161"/>
                <a:gd name="connsiteY593" fmla="*/ 353291 h 1028700"/>
                <a:gd name="connsiteX594" fmla="*/ 135646 w 2403161"/>
                <a:gd name="connsiteY594" fmla="*/ 280554 h 1028700"/>
                <a:gd name="connsiteX595" fmla="*/ 260337 w 2403161"/>
                <a:gd name="connsiteY595" fmla="*/ 238991 h 1028700"/>
                <a:gd name="connsiteX596" fmla="*/ 894182 w 2403161"/>
                <a:gd name="connsiteY596" fmla="*/ 249381 h 1028700"/>
                <a:gd name="connsiteX597" fmla="*/ 977310 w 2403161"/>
                <a:gd name="connsiteY597" fmla="*/ 290945 h 1028700"/>
                <a:gd name="connsiteX598" fmla="*/ 1008482 w 2403161"/>
                <a:gd name="connsiteY598" fmla="*/ 322118 h 1028700"/>
                <a:gd name="connsiteX599" fmla="*/ 1060437 w 2403161"/>
                <a:gd name="connsiteY599" fmla="*/ 342900 h 1028700"/>
                <a:gd name="connsiteX600" fmla="*/ 1122782 w 2403161"/>
                <a:gd name="connsiteY600" fmla="*/ 405245 h 1028700"/>
                <a:gd name="connsiteX601" fmla="*/ 1309819 w 2403161"/>
                <a:gd name="connsiteY601" fmla="*/ 550718 h 1028700"/>
                <a:gd name="connsiteX602" fmla="*/ 1330601 w 2403161"/>
                <a:gd name="connsiteY602" fmla="*/ 592281 h 1028700"/>
                <a:gd name="connsiteX603" fmla="*/ 1320210 w 2403161"/>
                <a:gd name="connsiteY603" fmla="*/ 654627 h 1028700"/>
                <a:gd name="connsiteX604" fmla="*/ 1289037 w 2403161"/>
                <a:gd name="connsiteY604" fmla="*/ 665018 h 1028700"/>
                <a:gd name="connsiteX605" fmla="*/ 1205910 w 2403161"/>
                <a:gd name="connsiteY605" fmla="*/ 706581 h 1028700"/>
                <a:gd name="connsiteX606" fmla="*/ 1112391 w 2403161"/>
                <a:gd name="connsiteY606" fmla="*/ 748145 h 1028700"/>
                <a:gd name="connsiteX607" fmla="*/ 1018873 w 2403161"/>
                <a:gd name="connsiteY607" fmla="*/ 789709 h 1028700"/>
                <a:gd name="connsiteX608" fmla="*/ 904573 w 2403161"/>
                <a:gd name="connsiteY608" fmla="*/ 810491 h 1028700"/>
                <a:gd name="connsiteX609" fmla="*/ 842228 w 2403161"/>
                <a:gd name="connsiteY609" fmla="*/ 831272 h 1028700"/>
                <a:gd name="connsiteX610" fmla="*/ 603237 w 2403161"/>
                <a:gd name="connsiteY610" fmla="*/ 820881 h 1028700"/>
                <a:gd name="connsiteX611" fmla="*/ 592846 w 2403161"/>
                <a:gd name="connsiteY611" fmla="*/ 768927 h 1028700"/>
                <a:gd name="connsiteX612" fmla="*/ 561673 w 2403161"/>
                <a:gd name="connsiteY612" fmla="*/ 748145 h 1028700"/>
                <a:gd name="connsiteX613" fmla="*/ 488937 w 2403161"/>
                <a:gd name="connsiteY613" fmla="*/ 654627 h 1028700"/>
                <a:gd name="connsiteX614" fmla="*/ 488937 w 2403161"/>
                <a:gd name="connsiteY614" fmla="*/ 561109 h 1028700"/>
                <a:gd name="connsiteX615" fmla="*/ 561673 w 2403161"/>
                <a:gd name="connsiteY615" fmla="*/ 529936 h 1028700"/>
                <a:gd name="connsiteX616" fmla="*/ 738319 w 2403161"/>
                <a:gd name="connsiteY616" fmla="*/ 477981 h 1028700"/>
                <a:gd name="connsiteX617" fmla="*/ 821446 w 2403161"/>
                <a:gd name="connsiteY617" fmla="*/ 457200 h 1028700"/>
                <a:gd name="connsiteX618" fmla="*/ 1164346 w 2403161"/>
                <a:gd name="connsiteY618" fmla="*/ 353291 h 1028700"/>
                <a:gd name="connsiteX619" fmla="*/ 1444901 w 2403161"/>
                <a:gd name="connsiteY619" fmla="*/ 322118 h 1028700"/>
                <a:gd name="connsiteX620" fmla="*/ 1642328 w 2403161"/>
                <a:gd name="connsiteY620" fmla="*/ 280554 h 1028700"/>
                <a:gd name="connsiteX621" fmla="*/ 1704673 w 2403161"/>
                <a:gd name="connsiteY621" fmla="*/ 290945 h 1028700"/>
                <a:gd name="connsiteX622" fmla="*/ 1715064 w 2403161"/>
                <a:gd name="connsiteY622" fmla="*/ 488372 h 1028700"/>
                <a:gd name="connsiteX623" fmla="*/ 1642328 w 2403161"/>
                <a:gd name="connsiteY623" fmla="*/ 602672 h 1028700"/>
                <a:gd name="connsiteX624" fmla="*/ 1528028 w 2403161"/>
                <a:gd name="connsiteY624" fmla="*/ 727363 h 1028700"/>
                <a:gd name="connsiteX625" fmla="*/ 1361773 w 2403161"/>
                <a:gd name="connsiteY625" fmla="*/ 831272 h 1028700"/>
                <a:gd name="connsiteX626" fmla="*/ 1122782 w 2403161"/>
                <a:gd name="connsiteY626" fmla="*/ 872836 h 1028700"/>
                <a:gd name="connsiteX627" fmla="*/ 748710 w 2403161"/>
                <a:gd name="connsiteY627" fmla="*/ 831272 h 1028700"/>
                <a:gd name="connsiteX628" fmla="*/ 665582 w 2403161"/>
                <a:gd name="connsiteY628" fmla="*/ 820881 h 1028700"/>
                <a:gd name="connsiteX629" fmla="*/ 530501 w 2403161"/>
                <a:gd name="connsiteY629" fmla="*/ 737754 h 1028700"/>
                <a:gd name="connsiteX630" fmla="*/ 405810 w 2403161"/>
                <a:gd name="connsiteY630" fmla="*/ 665018 h 1028700"/>
                <a:gd name="connsiteX631" fmla="*/ 333073 w 2403161"/>
                <a:gd name="connsiteY631" fmla="*/ 613063 h 1028700"/>
                <a:gd name="connsiteX632" fmla="*/ 322682 w 2403161"/>
                <a:gd name="connsiteY632" fmla="*/ 561109 h 1028700"/>
                <a:gd name="connsiteX633" fmla="*/ 333073 w 2403161"/>
                <a:gd name="connsiteY633" fmla="*/ 509154 h 1028700"/>
                <a:gd name="connsiteX634" fmla="*/ 447373 w 2403161"/>
                <a:gd name="connsiteY634" fmla="*/ 436418 h 1028700"/>
                <a:gd name="connsiteX635" fmla="*/ 540891 w 2403161"/>
                <a:gd name="connsiteY635" fmla="*/ 353291 h 1028700"/>
                <a:gd name="connsiteX636" fmla="*/ 956528 w 2403161"/>
                <a:gd name="connsiteY636" fmla="*/ 218209 h 1028700"/>
                <a:gd name="connsiteX637" fmla="*/ 1205910 w 2403161"/>
                <a:gd name="connsiteY637" fmla="*/ 166254 h 1028700"/>
                <a:gd name="connsiteX638" fmla="*/ 1642328 w 2403161"/>
                <a:gd name="connsiteY638" fmla="*/ 176645 h 1028700"/>
                <a:gd name="connsiteX639" fmla="*/ 1673501 w 2403161"/>
                <a:gd name="connsiteY639" fmla="*/ 197427 h 1028700"/>
                <a:gd name="connsiteX640" fmla="*/ 1683891 w 2403161"/>
                <a:gd name="connsiteY640" fmla="*/ 259772 h 1028700"/>
                <a:gd name="connsiteX641" fmla="*/ 1704673 w 2403161"/>
                <a:gd name="connsiteY641" fmla="*/ 342900 h 1028700"/>
                <a:gd name="connsiteX642" fmla="*/ 1673501 w 2403161"/>
                <a:gd name="connsiteY642" fmla="*/ 488372 h 1028700"/>
                <a:gd name="connsiteX643" fmla="*/ 1631937 w 2403161"/>
                <a:gd name="connsiteY643" fmla="*/ 498763 h 1028700"/>
                <a:gd name="connsiteX644" fmla="*/ 1569591 w 2403161"/>
                <a:gd name="connsiteY644" fmla="*/ 519545 h 1028700"/>
                <a:gd name="connsiteX645" fmla="*/ 1372164 w 2403161"/>
                <a:gd name="connsiteY645" fmla="*/ 592281 h 1028700"/>
                <a:gd name="connsiteX646" fmla="*/ 894182 w 2403161"/>
                <a:gd name="connsiteY646" fmla="*/ 727363 h 1028700"/>
                <a:gd name="connsiteX647" fmla="*/ 748710 w 2403161"/>
                <a:gd name="connsiteY647" fmla="*/ 758536 h 1028700"/>
                <a:gd name="connsiteX648" fmla="*/ 665582 w 2403161"/>
                <a:gd name="connsiteY648" fmla="*/ 768927 h 1028700"/>
                <a:gd name="connsiteX649" fmla="*/ 592846 w 2403161"/>
                <a:gd name="connsiteY649" fmla="*/ 779318 h 1028700"/>
                <a:gd name="connsiteX650" fmla="*/ 613628 w 2403161"/>
                <a:gd name="connsiteY650" fmla="*/ 737754 h 1028700"/>
                <a:gd name="connsiteX651" fmla="*/ 655191 w 2403161"/>
                <a:gd name="connsiteY651" fmla="*/ 716972 h 1028700"/>
                <a:gd name="connsiteX652" fmla="*/ 790273 w 2403161"/>
                <a:gd name="connsiteY652" fmla="*/ 623454 h 1028700"/>
                <a:gd name="connsiteX653" fmla="*/ 925355 w 2403161"/>
                <a:gd name="connsiteY653" fmla="*/ 561109 h 1028700"/>
                <a:gd name="connsiteX654" fmla="*/ 998091 w 2403161"/>
                <a:gd name="connsiteY654" fmla="*/ 519545 h 1028700"/>
                <a:gd name="connsiteX655" fmla="*/ 1153955 w 2403161"/>
                <a:gd name="connsiteY655" fmla="*/ 446809 h 1028700"/>
                <a:gd name="connsiteX656" fmla="*/ 1434510 w 2403161"/>
                <a:gd name="connsiteY656" fmla="*/ 415636 h 1028700"/>
                <a:gd name="connsiteX657" fmla="*/ 1860537 w 2403161"/>
                <a:gd name="connsiteY657" fmla="*/ 477981 h 1028700"/>
                <a:gd name="connsiteX658" fmla="*/ 1902101 w 2403161"/>
                <a:gd name="connsiteY658" fmla="*/ 519545 h 1028700"/>
                <a:gd name="connsiteX659" fmla="*/ 1912491 w 2403161"/>
                <a:gd name="connsiteY659" fmla="*/ 571500 h 1028700"/>
                <a:gd name="connsiteX660" fmla="*/ 1860537 w 2403161"/>
                <a:gd name="connsiteY660" fmla="*/ 675409 h 1028700"/>
                <a:gd name="connsiteX661" fmla="*/ 1808582 w 2403161"/>
                <a:gd name="connsiteY661" fmla="*/ 685800 h 1028700"/>
                <a:gd name="connsiteX662" fmla="*/ 1579982 w 2403161"/>
                <a:gd name="connsiteY662" fmla="*/ 789709 h 1028700"/>
                <a:gd name="connsiteX663" fmla="*/ 1476073 w 2403161"/>
                <a:gd name="connsiteY663" fmla="*/ 800100 h 1028700"/>
                <a:gd name="connsiteX664" fmla="*/ 1361773 w 2403161"/>
                <a:gd name="connsiteY664" fmla="*/ 820881 h 1028700"/>
                <a:gd name="connsiteX665" fmla="*/ 1226691 w 2403161"/>
                <a:gd name="connsiteY665" fmla="*/ 831272 h 1028700"/>
                <a:gd name="connsiteX666" fmla="*/ 727928 w 2403161"/>
                <a:gd name="connsiteY666" fmla="*/ 800100 h 1028700"/>
                <a:gd name="connsiteX667" fmla="*/ 696755 w 2403161"/>
                <a:gd name="connsiteY667" fmla="*/ 779318 h 1028700"/>
                <a:gd name="connsiteX668" fmla="*/ 675973 w 2403161"/>
                <a:gd name="connsiteY668" fmla="*/ 727363 h 1028700"/>
                <a:gd name="connsiteX669" fmla="*/ 655191 w 2403161"/>
                <a:gd name="connsiteY669" fmla="*/ 696191 h 1028700"/>
                <a:gd name="connsiteX670" fmla="*/ 613628 w 2403161"/>
                <a:gd name="connsiteY670" fmla="*/ 498763 h 1028700"/>
                <a:gd name="connsiteX671" fmla="*/ 644801 w 2403161"/>
                <a:gd name="connsiteY671" fmla="*/ 415636 h 1028700"/>
                <a:gd name="connsiteX672" fmla="*/ 852619 w 2403161"/>
                <a:gd name="connsiteY672" fmla="*/ 374072 h 1028700"/>
                <a:gd name="connsiteX673" fmla="*/ 1070828 w 2403161"/>
                <a:gd name="connsiteY673" fmla="*/ 353291 h 1028700"/>
                <a:gd name="connsiteX674" fmla="*/ 1185128 w 2403161"/>
                <a:gd name="connsiteY674" fmla="*/ 322118 h 1028700"/>
                <a:gd name="connsiteX675" fmla="*/ 1538419 w 2403161"/>
                <a:gd name="connsiteY675" fmla="*/ 342900 h 1028700"/>
                <a:gd name="connsiteX676" fmla="*/ 1517637 w 2403161"/>
                <a:gd name="connsiteY676" fmla="*/ 405245 h 1028700"/>
                <a:gd name="connsiteX677" fmla="*/ 1476073 w 2403161"/>
                <a:gd name="connsiteY677" fmla="*/ 446809 h 1028700"/>
                <a:gd name="connsiteX678" fmla="*/ 1382555 w 2403161"/>
                <a:gd name="connsiteY678" fmla="*/ 488372 h 1028700"/>
                <a:gd name="connsiteX679" fmla="*/ 1340991 w 2403161"/>
                <a:gd name="connsiteY679" fmla="*/ 509154 h 1028700"/>
                <a:gd name="connsiteX680" fmla="*/ 1185128 w 2403161"/>
                <a:gd name="connsiteY680" fmla="*/ 613063 h 1028700"/>
                <a:gd name="connsiteX681" fmla="*/ 1112391 w 2403161"/>
                <a:gd name="connsiteY681" fmla="*/ 654627 h 1028700"/>
                <a:gd name="connsiteX682" fmla="*/ 1008482 w 2403161"/>
                <a:gd name="connsiteY682" fmla="*/ 675409 h 1028700"/>
                <a:gd name="connsiteX683" fmla="*/ 935746 w 2403161"/>
                <a:gd name="connsiteY683" fmla="*/ 716972 h 1028700"/>
                <a:gd name="connsiteX684" fmla="*/ 655191 w 2403161"/>
                <a:gd name="connsiteY684" fmla="*/ 768927 h 1028700"/>
                <a:gd name="connsiteX685" fmla="*/ 156428 w 2403161"/>
                <a:gd name="connsiteY685" fmla="*/ 758536 h 1028700"/>
                <a:gd name="connsiteX686" fmla="*/ 104473 w 2403161"/>
                <a:gd name="connsiteY686" fmla="*/ 716972 h 1028700"/>
                <a:gd name="connsiteX687" fmla="*/ 94082 w 2403161"/>
                <a:gd name="connsiteY687" fmla="*/ 665018 h 1028700"/>
                <a:gd name="connsiteX688" fmla="*/ 104473 w 2403161"/>
                <a:gd name="connsiteY688" fmla="*/ 488372 h 1028700"/>
                <a:gd name="connsiteX689" fmla="*/ 187601 w 2403161"/>
                <a:gd name="connsiteY689" fmla="*/ 405245 h 1028700"/>
                <a:gd name="connsiteX690" fmla="*/ 218773 w 2403161"/>
                <a:gd name="connsiteY690" fmla="*/ 384463 h 1028700"/>
                <a:gd name="connsiteX691" fmla="*/ 364246 w 2403161"/>
                <a:gd name="connsiteY691" fmla="*/ 342900 h 1028700"/>
                <a:gd name="connsiteX692" fmla="*/ 426591 w 2403161"/>
                <a:gd name="connsiteY692" fmla="*/ 322118 h 1028700"/>
                <a:gd name="connsiteX693" fmla="*/ 696755 w 2403161"/>
                <a:gd name="connsiteY693" fmla="*/ 290945 h 1028700"/>
                <a:gd name="connsiteX694" fmla="*/ 1205910 w 2403161"/>
                <a:gd name="connsiteY694" fmla="*/ 332509 h 1028700"/>
                <a:gd name="connsiteX695" fmla="*/ 1289037 w 2403161"/>
                <a:gd name="connsiteY695" fmla="*/ 363681 h 1028700"/>
                <a:gd name="connsiteX696" fmla="*/ 1330601 w 2403161"/>
                <a:gd name="connsiteY696" fmla="*/ 374072 h 1028700"/>
                <a:gd name="connsiteX697" fmla="*/ 1372164 w 2403161"/>
                <a:gd name="connsiteY697" fmla="*/ 394854 h 1028700"/>
                <a:gd name="connsiteX698" fmla="*/ 1413728 w 2403161"/>
                <a:gd name="connsiteY698" fmla="*/ 426027 h 1028700"/>
                <a:gd name="connsiteX699" fmla="*/ 1444901 w 2403161"/>
                <a:gd name="connsiteY699" fmla="*/ 446809 h 1028700"/>
                <a:gd name="connsiteX700" fmla="*/ 1434510 w 2403161"/>
                <a:gd name="connsiteY700" fmla="*/ 47798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Lst>
              <a:rect l="l" t="t" r="r" b="b"/>
              <a:pathLst>
                <a:path w="2403161" h="1028700">
                  <a:moveTo>
                    <a:pt x="1579982" y="467591"/>
                  </a:moveTo>
                  <a:cubicBezTo>
                    <a:pt x="1697746" y="464127"/>
                    <a:pt x="1815744" y="465400"/>
                    <a:pt x="1933273" y="457200"/>
                  </a:cubicBezTo>
                  <a:cubicBezTo>
                    <a:pt x="1965129" y="454977"/>
                    <a:pt x="1995811" y="444163"/>
                    <a:pt x="2026791" y="436418"/>
                  </a:cubicBezTo>
                  <a:cubicBezTo>
                    <a:pt x="2037417" y="433761"/>
                    <a:pt x="2047078" y="427237"/>
                    <a:pt x="2057964" y="426027"/>
                  </a:cubicBezTo>
                  <a:cubicBezTo>
                    <a:pt x="2109716" y="420277"/>
                    <a:pt x="2161873" y="419100"/>
                    <a:pt x="2213828" y="415636"/>
                  </a:cubicBezTo>
                  <a:cubicBezTo>
                    <a:pt x="2227682" y="412172"/>
                    <a:pt x="2242618" y="411632"/>
                    <a:pt x="2255391" y="405245"/>
                  </a:cubicBezTo>
                  <a:cubicBezTo>
                    <a:pt x="2277731" y="394075"/>
                    <a:pt x="2296319" y="376531"/>
                    <a:pt x="2317737" y="363681"/>
                  </a:cubicBezTo>
                  <a:lnTo>
                    <a:pt x="2369691" y="332509"/>
                  </a:lnTo>
                  <a:cubicBezTo>
                    <a:pt x="2376618" y="322118"/>
                    <a:pt x="2384888" y="312506"/>
                    <a:pt x="2390473" y="301336"/>
                  </a:cubicBezTo>
                  <a:cubicBezTo>
                    <a:pt x="2405637" y="271008"/>
                    <a:pt x="2409058" y="227163"/>
                    <a:pt x="2390473" y="197427"/>
                  </a:cubicBezTo>
                  <a:cubicBezTo>
                    <a:pt x="2382904" y="185317"/>
                    <a:pt x="2362281" y="192050"/>
                    <a:pt x="2348910" y="187036"/>
                  </a:cubicBezTo>
                  <a:cubicBezTo>
                    <a:pt x="2334406" y="181597"/>
                    <a:pt x="2322041" y="171152"/>
                    <a:pt x="2307346" y="166254"/>
                  </a:cubicBezTo>
                  <a:cubicBezTo>
                    <a:pt x="2248074" y="146497"/>
                    <a:pt x="2267119" y="165456"/>
                    <a:pt x="2213828" y="145472"/>
                  </a:cubicBezTo>
                  <a:cubicBezTo>
                    <a:pt x="2199324" y="140033"/>
                    <a:pt x="2186959" y="129589"/>
                    <a:pt x="2172264" y="124691"/>
                  </a:cubicBezTo>
                  <a:cubicBezTo>
                    <a:pt x="2155509" y="119106"/>
                    <a:pt x="2137550" y="118131"/>
                    <a:pt x="2120310" y="114300"/>
                  </a:cubicBezTo>
                  <a:cubicBezTo>
                    <a:pt x="2106369" y="111202"/>
                    <a:pt x="2092478" y="107832"/>
                    <a:pt x="2078746" y="103909"/>
                  </a:cubicBezTo>
                  <a:cubicBezTo>
                    <a:pt x="2068214" y="100900"/>
                    <a:pt x="2058313" y="95666"/>
                    <a:pt x="2047573" y="93518"/>
                  </a:cubicBezTo>
                  <a:cubicBezTo>
                    <a:pt x="2018128" y="87629"/>
                    <a:pt x="1918260" y="76529"/>
                    <a:pt x="1891710" y="72736"/>
                  </a:cubicBezTo>
                  <a:cubicBezTo>
                    <a:pt x="1870853" y="69756"/>
                    <a:pt x="1850188" y="65549"/>
                    <a:pt x="1829364" y="62345"/>
                  </a:cubicBezTo>
                  <a:cubicBezTo>
                    <a:pt x="1717664" y="45160"/>
                    <a:pt x="1796133" y="59855"/>
                    <a:pt x="1704673" y="41563"/>
                  </a:cubicBezTo>
                  <a:cubicBezTo>
                    <a:pt x="1621546" y="45027"/>
                    <a:pt x="1538263" y="45808"/>
                    <a:pt x="1455291" y="51954"/>
                  </a:cubicBezTo>
                  <a:cubicBezTo>
                    <a:pt x="1375519" y="57863"/>
                    <a:pt x="1481866" y="70713"/>
                    <a:pt x="1382555" y="83127"/>
                  </a:cubicBezTo>
                  <a:cubicBezTo>
                    <a:pt x="1313731" y="91730"/>
                    <a:pt x="1244010" y="90054"/>
                    <a:pt x="1174737" y="93518"/>
                  </a:cubicBezTo>
                  <a:lnTo>
                    <a:pt x="1102001" y="103909"/>
                  </a:lnTo>
                  <a:cubicBezTo>
                    <a:pt x="1074321" y="107600"/>
                    <a:pt x="1046056" y="107904"/>
                    <a:pt x="1018873" y="114300"/>
                  </a:cubicBezTo>
                  <a:cubicBezTo>
                    <a:pt x="1018868" y="114301"/>
                    <a:pt x="921892" y="146626"/>
                    <a:pt x="894182" y="155863"/>
                  </a:cubicBezTo>
                  <a:lnTo>
                    <a:pt x="831837" y="176645"/>
                  </a:lnTo>
                  <a:cubicBezTo>
                    <a:pt x="821446" y="180109"/>
                    <a:pt x="811290" y="184379"/>
                    <a:pt x="800664" y="187036"/>
                  </a:cubicBezTo>
                  <a:cubicBezTo>
                    <a:pt x="786810" y="190500"/>
                    <a:pt x="772472" y="192413"/>
                    <a:pt x="759101" y="197427"/>
                  </a:cubicBezTo>
                  <a:cubicBezTo>
                    <a:pt x="686220" y="224758"/>
                    <a:pt x="746668" y="208840"/>
                    <a:pt x="686364" y="238991"/>
                  </a:cubicBezTo>
                  <a:cubicBezTo>
                    <a:pt x="676567" y="243889"/>
                    <a:pt x="665582" y="245918"/>
                    <a:pt x="655191" y="249381"/>
                  </a:cubicBezTo>
                  <a:cubicBezTo>
                    <a:pt x="639758" y="260956"/>
                    <a:pt x="597187" y="285680"/>
                    <a:pt x="592846" y="311727"/>
                  </a:cubicBezTo>
                  <a:cubicBezTo>
                    <a:pt x="587120" y="346082"/>
                    <a:pt x="663675" y="401431"/>
                    <a:pt x="665582" y="405245"/>
                  </a:cubicBezTo>
                  <a:cubicBezTo>
                    <a:pt x="672509" y="419100"/>
                    <a:pt x="677361" y="434204"/>
                    <a:pt x="686364" y="446809"/>
                  </a:cubicBezTo>
                  <a:cubicBezTo>
                    <a:pt x="708559" y="477882"/>
                    <a:pt x="750588" y="500015"/>
                    <a:pt x="779882" y="519545"/>
                  </a:cubicBezTo>
                  <a:cubicBezTo>
                    <a:pt x="822937" y="548249"/>
                    <a:pt x="798940" y="537298"/>
                    <a:pt x="852619" y="550718"/>
                  </a:cubicBezTo>
                  <a:cubicBezTo>
                    <a:pt x="866473" y="557645"/>
                    <a:pt x="878719" y="570590"/>
                    <a:pt x="894182" y="571500"/>
                  </a:cubicBezTo>
                  <a:cubicBezTo>
                    <a:pt x="939264" y="574152"/>
                    <a:pt x="984278" y="565078"/>
                    <a:pt x="1029264" y="561109"/>
                  </a:cubicBezTo>
                  <a:lnTo>
                    <a:pt x="1247473" y="540327"/>
                  </a:lnTo>
                  <a:cubicBezTo>
                    <a:pt x="1640189" y="550941"/>
                    <a:pt x="1805595" y="561086"/>
                    <a:pt x="2234610" y="540327"/>
                  </a:cubicBezTo>
                  <a:cubicBezTo>
                    <a:pt x="2250082" y="539578"/>
                    <a:pt x="2262319" y="526472"/>
                    <a:pt x="2276173" y="519545"/>
                  </a:cubicBezTo>
                  <a:cubicBezTo>
                    <a:pt x="2279637" y="509154"/>
                    <a:pt x="2288113" y="499215"/>
                    <a:pt x="2286564" y="488372"/>
                  </a:cubicBezTo>
                  <a:cubicBezTo>
                    <a:pt x="2280144" y="443433"/>
                    <a:pt x="2266858" y="447168"/>
                    <a:pt x="2234610" y="436418"/>
                  </a:cubicBezTo>
                  <a:cubicBezTo>
                    <a:pt x="2227683" y="426027"/>
                    <a:pt x="2223819" y="412738"/>
                    <a:pt x="2213828" y="405245"/>
                  </a:cubicBezTo>
                  <a:cubicBezTo>
                    <a:pt x="2154152" y="360488"/>
                    <a:pt x="2152535" y="384990"/>
                    <a:pt x="2089137" y="353291"/>
                  </a:cubicBezTo>
                  <a:cubicBezTo>
                    <a:pt x="2075282" y="346364"/>
                    <a:pt x="2062077" y="337948"/>
                    <a:pt x="2047573" y="332509"/>
                  </a:cubicBezTo>
                  <a:cubicBezTo>
                    <a:pt x="2034202" y="327495"/>
                    <a:pt x="2020279" y="322689"/>
                    <a:pt x="2006010" y="322118"/>
                  </a:cubicBezTo>
                  <a:cubicBezTo>
                    <a:pt x="1846772" y="315748"/>
                    <a:pt x="1687355" y="315191"/>
                    <a:pt x="1528028" y="311727"/>
                  </a:cubicBezTo>
                  <a:cubicBezTo>
                    <a:pt x="1503782" y="304800"/>
                    <a:pt x="1479861" y="296615"/>
                    <a:pt x="1455291" y="290945"/>
                  </a:cubicBezTo>
                  <a:cubicBezTo>
                    <a:pt x="1376696" y="272808"/>
                    <a:pt x="1279600" y="274257"/>
                    <a:pt x="1205910" y="270163"/>
                  </a:cubicBezTo>
                  <a:cubicBezTo>
                    <a:pt x="1006388" y="243560"/>
                    <a:pt x="1023892" y="236896"/>
                    <a:pt x="779882" y="259772"/>
                  </a:cubicBezTo>
                  <a:cubicBezTo>
                    <a:pt x="758072" y="261817"/>
                    <a:pt x="717537" y="280554"/>
                    <a:pt x="717537" y="280554"/>
                  </a:cubicBezTo>
                  <a:cubicBezTo>
                    <a:pt x="703682" y="290945"/>
                    <a:pt x="690065" y="301661"/>
                    <a:pt x="675973" y="311727"/>
                  </a:cubicBezTo>
                  <a:cubicBezTo>
                    <a:pt x="665811" y="318986"/>
                    <a:pt x="653631" y="323679"/>
                    <a:pt x="644801" y="332509"/>
                  </a:cubicBezTo>
                  <a:cubicBezTo>
                    <a:pt x="635971" y="341339"/>
                    <a:pt x="630946" y="353290"/>
                    <a:pt x="624019" y="363681"/>
                  </a:cubicBezTo>
                  <a:cubicBezTo>
                    <a:pt x="601089" y="478331"/>
                    <a:pt x="614407" y="434081"/>
                    <a:pt x="592846" y="498763"/>
                  </a:cubicBezTo>
                  <a:cubicBezTo>
                    <a:pt x="594375" y="514053"/>
                    <a:pt x="595361" y="600964"/>
                    <a:pt x="613628" y="633845"/>
                  </a:cubicBezTo>
                  <a:cubicBezTo>
                    <a:pt x="682902" y="758540"/>
                    <a:pt x="620553" y="640770"/>
                    <a:pt x="717537" y="737754"/>
                  </a:cubicBezTo>
                  <a:cubicBezTo>
                    <a:pt x="741995" y="762212"/>
                    <a:pt x="777914" y="802207"/>
                    <a:pt x="811055" y="810491"/>
                  </a:cubicBezTo>
                  <a:cubicBezTo>
                    <a:pt x="879414" y="827579"/>
                    <a:pt x="846405" y="821299"/>
                    <a:pt x="946137" y="831272"/>
                  </a:cubicBezTo>
                  <a:lnTo>
                    <a:pt x="1164346" y="852054"/>
                  </a:lnTo>
                  <a:cubicBezTo>
                    <a:pt x="1489640" y="846721"/>
                    <a:pt x="1632943" y="935774"/>
                    <a:pt x="1839755" y="820881"/>
                  </a:cubicBezTo>
                  <a:cubicBezTo>
                    <a:pt x="1857410" y="811073"/>
                    <a:pt x="1872730" y="796611"/>
                    <a:pt x="1891710" y="789709"/>
                  </a:cubicBezTo>
                  <a:cubicBezTo>
                    <a:pt x="1911510" y="782509"/>
                    <a:pt x="1933616" y="784428"/>
                    <a:pt x="1954055" y="779318"/>
                  </a:cubicBezTo>
                  <a:cubicBezTo>
                    <a:pt x="1972249" y="774770"/>
                    <a:pt x="2038418" y="753391"/>
                    <a:pt x="2057964" y="737754"/>
                  </a:cubicBezTo>
                  <a:cubicBezTo>
                    <a:pt x="2108808" y="697079"/>
                    <a:pt x="2112648" y="686903"/>
                    <a:pt x="2141091" y="644236"/>
                  </a:cubicBezTo>
                  <a:cubicBezTo>
                    <a:pt x="2137628" y="613063"/>
                    <a:pt x="2142349" y="579839"/>
                    <a:pt x="2130701" y="550718"/>
                  </a:cubicBezTo>
                  <a:cubicBezTo>
                    <a:pt x="2126633" y="540548"/>
                    <a:pt x="2109595" y="544642"/>
                    <a:pt x="2099528" y="540327"/>
                  </a:cubicBezTo>
                  <a:cubicBezTo>
                    <a:pt x="2064260" y="525212"/>
                    <a:pt x="2044676" y="508430"/>
                    <a:pt x="2006010" y="498763"/>
                  </a:cubicBezTo>
                  <a:cubicBezTo>
                    <a:pt x="1982249" y="492823"/>
                    <a:pt x="1957762" y="488764"/>
                    <a:pt x="1933273" y="488372"/>
                  </a:cubicBezTo>
                  <a:lnTo>
                    <a:pt x="707146" y="477981"/>
                  </a:lnTo>
                  <a:cubicBezTo>
                    <a:pt x="679685" y="471117"/>
                    <a:pt x="628709" y="457200"/>
                    <a:pt x="603237" y="457200"/>
                  </a:cubicBezTo>
                  <a:cubicBezTo>
                    <a:pt x="575312" y="457200"/>
                    <a:pt x="547819" y="464127"/>
                    <a:pt x="520110" y="467591"/>
                  </a:cubicBezTo>
                  <a:cubicBezTo>
                    <a:pt x="513183" y="477982"/>
                    <a:pt x="499922" y="486289"/>
                    <a:pt x="499328" y="498763"/>
                  </a:cubicBezTo>
                  <a:cubicBezTo>
                    <a:pt x="496358" y="561134"/>
                    <a:pt x="498036" y="624461"/>
                    <a:pt x="509719" y="685800"/>
                  </a:cubicBezTo>
                  <a:cubicBezTo>
                    <a:pt x="512469" y="700235"/>
                    <a:pt x="531484" y="705683"/>
                    <a:pt x="540891" y="716972"/>
                  </a:cubicBezTo>
                  <a:cubicBezTo>
                    <a:pt x="548886" y="726566"/>
                    <a:pt x="552842" y="739314"/>
                    <a:pt x="561673" y="748145"/>
                  </a:cubicBezTo>
                  <a:cubicBezTo>
                    <a:pt x="570504" y="756976"/>
                    <a:pt x="583252" y="760932"/>
                    <a:pt x="592846" y="768927"/>
                  </a:cubicBezTo>
                  <a:cubicBezTo>
                    <a:pt x="650128" y="816662"/>
                    <a:pt x="597127" y="798063"/>
                    <a:pt x="696755" y="831272"/>
                  </a:cubicBezTo>
                  <a:cubicBezTo>
                    <a:pt x="719546" y="838869"/>
                    <a:pt x="804972" y="849701"/>
                    <a:pt x="821446" y="852054"/>
                  </a:cubicBezTo>
                  <a:cubicBezTo>
                    <a:pt x="1055214" y="1007899"/>
                    <a:pt x="880337" y="899816"/>
                    <a:pt x="1590373" y="862445"/>
                  </a:cubicBezTo>
                  <a:cubicBezTo>
                    <a:pt x="1610542" y="861383"/>
                    <a:pt x="1626171" y="843390"/>
                    <a:pt x="1642328" y="831272"/>
                  </a:cubicBezTo>
                  <a:cubicBezTo>
                    <a:pt x="1727338" y="767516"/>
                    <a:pt x="1612730" y="832887"/>
                    <a:pt x="1715064" y="768927"/>
                  </a:cubicBezTo>
                  <a:cubicBezTo>
                    <a:pt x="1758966" y="741488"/>
                    <a:pt x="1758940" y="756223"/>
                    <a:pt x="1798191" y="716972"/>
                  </a:cubicBezTo>
                  <a:cubicBezTo>
                    <a:pt x="1825170" y="689993"/>
                    <a:pt x="1833683" y="666771"/>
                    <a:pt x="1850146" y="633845"/>
                  </a:cubicBezTo>
                  <a:cubicBezTo>
                    <a:pt x="1843219" y="581890"/>
                    <a:pt x="1845148" y="527963"/>
                    <a:pt x="1829364" y="477981"/>
                  </a:cubicBezTo>
                  <a:cubicBezTo>
                    <a:pt x="1823464" y="459297"/>
                    <a:pt x="1802546" y="449320"/>
                    <a:pt x="1787801" y="436418"/>
                  </a:cubicBezTo>
                  <a:cubicBezTo>
                    <a:pt x="1742348" y="396647"/>
                    <a:pt x="1745419" y="404972"/>
                    <a:pt x="1683891" y="384463"/>
                  </a:cubicBezTo>
                  <a:cubicBezTo>
                    <a:pt x="1621546" y="387927"/>
                    <a:pt x="1558852" y="387414"/>
                    <a:pt x="1496855" y="394854"/>
                  </a:cubicBezTo>
                  <a:cubicBezTo>
                    <a:pt x="1471819" y="397858"/>
                    <a:pt x="1448041" y="407662"/>
                    <a:pt x="1424119" y="415636"/>
                  </a:cubicBezTo>
                  <a:cubicBezTo>
                    <a:pt x="1406424" y="421534"/>
                    <a:pt x="1389629" y="429869"/>
                    <a:pt x="1372164" y="436418"/>
                  </a:cubicBezTo>
                  <a:cubicBezTo>
                    <a:pt x="1361908" y="440264"/>
                    <a:pt x="1351382" y="443345"/>
                    <a:pt x="1340991" y="446809"/>
                  </a:cubicBezTo>
                  <a:cubicBezTo>
                    <a:pt x="1264455" y="504210"/>
                    <a:pt x="1334536" y="462647"/>
                    <a:pt x="1205910" y="488372"/>
                  </a:cubicBezTo>
                  <a:cubicBezTo>
                    <a:pt x="1084735" y="512607"/>
                    <a:pt x="1188575" y="497285"/>
                    <a:pt x="1112391" y="529936"/>
                  </a:cubicBezTo>
                  <a:cubicBezTo>
                    <a:pt x="1099265" y="535562"/>
                    <a:pt x="1084506" y="536223"/>
                    <a:pt x="1070828" y="540327"/>
                  </a:cubicBezTo>
                  <a:cubicBezTo>
                    <a:pt x="1049846" y="546622"/>
                    <a:pt x="1029866" y="556357"/>
                    <a:pt x="1008482" y="561109"/>
                  </a:cubicBezTo>
                  <a:cubicBezTo>
                    <a:pt x="967348" y="570250"/>
                    <a:pt x="883791" y="581891"/>
                    <a:pt x="883791" y="581891"/>
                  </a:cubicBezTo>
                  <a:cubicBezTo>
                    <a:pt x="843132" y="598154"/>
                    <a:pt x="802563" y="615784"/>
                    <a:pt x="759101" y="623454"/>
                  </a:cubicBezTo>
                  <a:cubicBezTo>
                    <a:pt x="714237" y="631371"/>
                    <a:pt x="668956" y="636746"/>
                    <a:pt x="624019" y="644236"/>
                  </a:cubicBezTo>
                  <a:cubicBezTo>
                    <a:pt x="606598" y="647140"/>
                    <a:pt x="589382" y="651163"/>
                    <a:pt x="572064" y="654627"/>
                  </a:cubicBezTo>
                  <a:cubicBezTo>
                    <a:pt x="533964" y="651163"/>
                    <a:pt x="493471" y="657970"/>
                    <a:pt x="457764" y="644236"/>
                  </a:cubicBezTo>
                  <a:cubicBezTo>
                    <a:pt x="443307" y="638675"/>
                    <a:pt x="442735" y="617054"/>
                    <a:pt x="436982" y="602672"/>
                  </a:cubicBezTo>
                  <a:cubicBezTo>
                    <a:pt x="428847" y="582333"/>
                    <a:pt x="421514" y="561579"/>
                    <a:pt x="416201" y="540327"/>
                  </a:cubicBezTo>
                  <a:cubicBezTo>
                    <a:pt x="412737" y="526472"/>
                    <a:pt x="411436" y="511889"/>
                    <a:pt x="405810" y="498763"/>
                  </a:cubicBezTo>
                  <a:cubicBezTo>
                    <a:pt x="400891" y="487285"/>
                    <a:pt x="391955" y="477982"/>
                    <a:pt x="385028" y="467591"/>
                  </a:cubicBezTo>
                  <a:cubicBezTo>
                    <a:pt x="388492" y="429491"/>
                    <a:pt x="390009" y="391164"/>
                    <a:pt x="395419" y="353291"/>
                  </a:cubicBezTo>
                  <a:cubicBezTo>
                    <a:pt x="396968" y="342448"/>
                    <a:pt x="398798" y="330532"/>
                    <a:pt x="405810" y="322118"/>
                  </a:cubicBezTo>
                  <a:cubicBezTo>
                    <a:pt x="416897" y="308814"/>
                    <a:pt x="431883" y="298690"/>
                    <a:pt x="447373" y="290945"/>
                  </a:cubicBezTo>
                  <a:cubicBezTo>
                    <a:pt x="460146" y="284558"/>
                    <a:pt x="475082" y="284018"/>
                    <a:pt x="488937" y="280554"/>
                  </a:cubicBezTo>
                  <a:cubicBezTo>
                    <a:pt x="506255" y="270163"/>
                    <a:pt x="523109" y="258956"/>
                    <a:pt x="540891" y="249381"/>
                  </a:cubicBezTo>
                  <a:cubicBezTo>
                    <a:pt x="568168" y="234694"/>
                    <a:pt x="599235" y="226406"/>
                    <a:pt x="624019" y="207818"/>
                  </a:cubicBezTo>
                  <a:cubicBezTo>
                    <a:pt x="637873" y="197427"/>
                    <a:pt x="650896" y="185824"/>
                    <a:pt x="665582" y="176645"/>
                  </a:cubicBezTo>
                  <a:cubicBezTo>
                    <a:pt x="691106" y="160693"/>
                    <a:pt x="742844" y="140077"/>
                    <a:pt x="769491" y="135081"/>
                  </a:cubicBezTo>
                  <a:cubicBezTo>
                    <a:pt x="803704" y="128666"/>
                    <a:pt x="838860" y="129008"/>
                    <a:pt x="873401" y="124691"/>
                  </a:cubicBezTo>
                  <a:cubicBezTo>
                    <a:pt x="894307" y="122078"/>
                    <a:pt x="914889" y="117280"/>
                    <a:pt x="935746" y="114300"/>
                  </a:cubicBezTo>
                  <a:cubicBezTo>
                    <a:pt x="963390" y="110351"/>
                    <a:pt x="991328" y="108500"/>
                    <a:pt x="1018873" y="103909"/>
                  </a:cubicBezTo>
                  <a:cubicBezTo>
                    <a:pt x="1032960" y="101561"/>
                    <a:pt x="1046433" y="96319"/>
                    <a:pt x="1060437" y="93518"/>
                  </a:cubicBezTo>
                  <a:cubicBezTo>
                    <a:pt x="1134466" y="78712"/>
                    <a:pt x="1122899" y="85507"/>
                    <a:pt x="1205910" y="72736"/>
                  </a:cubicBezTo>
                  <a:cubicBezTo>
                    <a:pt x="1223366" y="70051"/>
                    <a:pt x="1240546" y="65809"/>
                    <a:pt x="1257864" y="62345"/>
                  </a:cubicBezTo>
                  <a:cubicBezTo>
                    <a:pt x="1476073" y="65809"/>
                    <a:pt x="1694480" y="62826"/>
                    <a:pt x="1912491" y="72736"/>
                  </a:cubicBezTo>
                  <a:cubicBezTo>
                    <a:pt x="1937039" y="73852"/>
                    <a:pt x="1953753" y="109721"/>
                    <a:pt x="1964446" y="124691"/>
                  </a:cubicBezTo>
                  <a:cubicBezTo>
                    <a:pt x="1974512" y="138783"/>
                    <a:pt x="1985553" y="152162"/>
                    <a:pt x="1995619" y="166254"/>
                  </a:cubicBezTo>
                  <a:cubicBezTo>
                    <a:pt x="2071641" y="272684"/>
                    <a:pt x="1945626" y="103058"/>
                    <a:pt x="2047573" y="238991"/>
                  </a:cubicBezTo>
                  <a:cubicBezTo>
                    <a:pt x="2051037" y="249382"/>
                    <a:pt x="2058572" y="259227"/>
                    <a:pt x="2057964" y="270163"/>
                  </a:cubicBezTo>
                  <a:cubicBezTo>
                    <a:pt x="2055057" y="322497"/>
                    <a:pt x="2053757" y="376302"/>
                    <a:pt x="2037182" y="426027"/>
                  </a:cubicBezTo>
                  <a:cubicBezTo>
                    <a:pt x="2031706" y="442456"/>
                    <a:pt x="2011109" y="449455"/>
                    <a:pt x="1995619" y="457200"/>
                  </a:cubicBezTo>
                  <a:cubicBezTo>
                    <a:pt x="1937169" y="486425"/>
                    <a:pt x="1884901" y="482379"/>
                    <a:pt x="1818973" y="488372"/>
                  </a:cubicBezTo>
                  <a:cubicBezTo>
                    <a:pt x="1794728" y="495299"/>
                    <a:pt x="1771199" y="505588"/>
                    <a:pt x="1746237" y="509154"/>
                  </a:cubicBezTo>
                  <a:cubicBezTo>
                    <a:pt x="1698111" y="516029"/>
                    <a:pt x="1649379" y="519545"/>
                    <a:pt x="1600764" y="519545"/>
                  </a:cubicBezTo>
                  <a:cubicBezTo>
                    <a:pt x="1392917" y="519545"/>
                    <a:pt x="1185128" y="512618"/>
                    <a:pt x="977310" y="509154"/>
                  </a:cubicBezTo>
                  <a:cubicBezTo>
                    <a:pt x="946137" y="505690"/>
                    <a:pt x="914791" y="503532"/>
                    <a:pt x="883791" y="498763"/>
                  </a:cubicBezTo>
                  <a:cubicBezTo>
                    <a:pt x="869676" y="496591"/>
                    <a:pt x="856314" y="490720"/>
                    <a:pt x="842228" y="488372"/>
                  </a:cubicBezTo>
                  <a:cubicBezTo>
                    <a:pt x="814683" y="483781"/>
                    <a:pt x="786810" y="481445"/>
                    <a:pt x="759101" y="477981"/>
                  </a:cubicBezTo>
                  <a:cubicBezTo>
                    <a:pt x="729660" y="458355"/>
                    <a:pt x="713036" y="452268"/>
                    <a:pt x="696755" y="415636"/>
                  </a:cubicBezTo>
                  <a:cubicBezTo>
                    <a:pt x="689582" y="399497"/>
                    <a:pt x="690648" y="380815"/>
                    <a:pt x="686364" y="363681"/>
                  </a:cubicBezTo>
                  <a:cubicBezTo>
                    <a:pt x="683708" y="353055"/>
                    <a:pt x="679437" y="342900"/>
                    <a:pt x="675973" y="332509"/>
                  </a:cubicBezTo>
                  <a:cubicBezTo>
                    <a:pt x="682900" y="308263"/>
                    <a:pt x="680150" y="278749"/>
                    <a:pt x="696755" y="259772"/>
                  </a:cubicBezTo>
                  <a:cubicBezTo>
                    <a:pt x="708385" y="246481"/>
                    <a:pt x="731576" y="253664"/>
                    <a:pt x="748710" y="249381"/>
                  </a:cubicBezTo>
                  <a:cubicBezTo>
                    <a:pt x="759336" y="246725"/>
                    <a:pt x="769256" y="241647"/>
                    <a:pt x="779882" y="238991"/>
                  </a:cubicBezTo>
                  <a:cubicBezTo>
                    <a:pt x="799608" y="234060"/>
                    <a:pt x="877506" y="220062"/>
                    <a:pt x="894182" y="218209"/>
                  </a:cubicBezTo>
                  <a:cubicBezTo>
                    <a:pt x="935635" y="213603"/>
                    <a:pt x="977394" y="212184"/>
                    <a:pt x="1018873" y="207818"/>
                  </a:cubicBezTo>
                  <a:cubicBezTo>
                    <a:pt x="1043230" y="205254"/>
                    <a:pt x="1067151" y="198692"/>
                    <a:pt x="1091610" y="197427"/>
                  </a:cubicBezTo>
                  <a:cubicBezTo>
                    <a:pt x="1268155" y="188295"/>
                    <a:pt x="1444901" y="183572"/>
                    <a:pt x="1621546" y="176645"/>
                  </a:cubicBezTo>
                  <a:cubicBezTo>
                    <a:pt x="1697746" y="180109"/>
                    <a:pt x="1774061" y="181601"/>
                    <a:pt x="1850146" y="187036"/>
                  </a:cubicBezTo>
                  <a:cubicBezTo>
                    <a:pt x="1875359" y="188837"/>
                    <a:pt x="1937563" y="202930"/>
                    <a:pt x="1964446" y="207818"/>
                  </a:cubicBezTo>
                  <a:cubicBezTo>
                    <a:pt x="2017313" y="217430"/>
                    <a:pt x="2045037" y="220816"/>
                    <a:pt x="2099528" y="228600"/>
                  </a:cubicBezTo>
                  <a:cubicBezTo>
                    <a:pt x="2109919" y="232064"/>
                    <a:pt x="2121587" y="232915"/>
                    <a:pt x="2130701" y="238991"/>
                  </a:cubicBezTo>
                  <a:cubicBezTo>
                    <a:pt x="2231790" y="306383"/>
                    <a:pt x="2155209" y="470754"/>
                    <a:pt x="2141091" y="561109"/>
                  </a:cubicBezTo>
                  <a:cubicBezTo>
                    <a:pt x="2138418" y="578219"/>
                    <a:pt x="2121189" y="589523"/>
                    <a:pt x="2109919" y="602672"/>
                  </a:cubicBezTo>
                  <a:cubicBezTo>
                    <a:pt x="2078325" y="639532"/>
                    <a:pt x="2080788" y="632824"/>
                    <a:pt x="2037182" y="654627"/>
                  </a:cubicBezTo>
                  <a:cubicBezTo>
                    <a:pt x="2026791" y="665018"/>
                    <a:pt x="2018237" y="677649"/>
                    <a:pt x="2006010" y="685800"/>
                  </a:cubicBezTo>
                  <a:cubicBezTo>
                    <a:pt x="1983831" y="700586"/>
                    <a:pt x="1895236" y="706140"/>
                    <a:pt x="1891710" y="706581"/>
                  </a:cubicBezTo>
                  <a:cubicBezTo>
                    <a:pt x="1863997" y="715819"/>
                    <a:pt x="1819207" y="732520"/>
                    <a:pt x="1787801" y="737754"/>
                  </a:cubicBezTo>
                  <a:cubicBezTo>
                    <a:pt x="1743677" y="745108"/>
                    <a:pt x="1640784" y="754534"/>
                    <a:pt x="1600764" y="758536"/>
                  </a:cubicBezTo>
                  <a:cubicBezTo>
                    <a:pt x="1503119" y="791085"/>
                    <a:pt x="1573594" y="771724"/>
                    <a:pt x="1465682" y="789709"/>
                  </a:cubicBezTo>
                  <a:cubicBezTo>
                    <a:pt x="1413327" y="798435"/>
                    <a:pt x="1398463" y="806573"/>
                    <a:pt x="1340991" y="810491"/>
                  </a:cubicBezTo>
                  <a:cubicBezTo>
                    <a:pt x="1212947" y="819221"/>
                    <a:pt x="1084619" y="823266"/>
                    <a:pt x="956528" y="831272"/>
                  </a:cubicBezTo>
                  <a:cubicBezTo>
                    <a:pt x="879015" y="836116"/>
                    <a:pt x="833039" y="842812"/>
                    <a:pt x="759101" y="852054"/>
                  </a:cubicBezTo>
                  <a:cubicBezTo>
                    <a:pt x="648264" y="848590"/>
                    <a:pt x="537099" y="850872"/>
                    <a:pt x="426591" y="841663"/>
                  </a:cubicBezTo>
                  <a:cubicBezTo>
                    <a:pt x="411155" y="840377"/>
                    <a:pt x="399531" y="826320"/>
                    <a:pt x="385028" y="820881"/>
                  </a:cubicBezTo>
                  <a:cubicBezTo>
                    <a:pt x="371656" y="815867"/>
                    <a:pt x="357319" y="813954"/>
                    <a:pt x="343464" y="810491"/>
                  </a:cubicBezTo>
                  <a:cubicBezTo>
                    <a:pt x="333073" y="800100"/>
                    <a:pt x="323580" y="788726"/>
                    <a:pt x="312291" y="779318"/>
                  </a:cubicBezTo>
                  <a:cubicBezTo>
                    <a:pt x="302697" y="771323"/>
                    <a:pt x="288920" y="768288"/>
                    <a:pt x="281119" y="758536"/>
                  </a:cubicBezTo>
                  <a:cubicBezTo>
                    <a:pt x="274277" y="749983"/>
                    <a:pt x="275626" y="737160"/>
                    <a:pt x="270728" y="727363"/>
                  </a:cubicBezTo>
                  <a:cubicBezTo>
                    <a:pt x="265143" y="716193"/>
                    <a:pt x="256873" y="706582"/>
                    <a:pt x="249946" y="696191"/>
                  </a:cubicBezTo>
                  <a:cubicBezTo>
                    <a:pt x="253410" y="585354"/>
                    <a:pt x="248091" y="473894"/>
                    <a:pt x="260337" y="363681"/>
                  </a:cubicBezTo>
                  <a:cubicBezTo>
                    <a:pt x="262249" y="346469"/>
                    <a:pt x="278566" y="333623"/>
                    <a:pt x="291510" y="322118"/>
                  </a:cubicBezTo>
                  <a:cubicBezTo>
                    <a:pt x="310178" y="305524"/>
                    <a:pt x="330160" y="288452"/>
                    <a:pt x="353855" y="280554"/>
                  </a:cubicBezTo>
                  <a:cubicBezTo>
                    <a:pt x="374637" y="273627"/>
                    <a:pt x="394949" y="265085"/>
                    <a:pt x="416201" y="259772"/>
                  </a:cubicBezTo>
                  <a:cubicBezTo>
                    <a:pt x="443910" y="252845"/>
                    <a:pt x="472232" y="248023"/>
                    <a:pt x="499328" y="238991"/>
                  </a:cubicBezTo>
                  <a:lnTo>
                    <a:pt x="592846" y="207818"/>
                  </a:lnTo>
                  <a:cubicBezTo>
                    <a:pt x="603237" y="204354"/>
                    <a:pt x="614222" y="202325"/>
                    <a:pt x="624019" y="197427"/>
                  </a:cubicBezTo>
                  <a:cubicBezTo>
                    <a:pt x="637873" y="190500"/>
                    <a:pt x="650797" y="181265"/>
                    <a:pt x="665582" y="176645"/>
                  </a:cubicBezTo>
                  <a:cubicBezTo>
                    <a:pt x="706475" y="163866"/>
                    <a:pt x="748709" y="155863"/>
                    <a:pt x="790273" y="145472"/>
                  </a:cubicBezTo>
                  <a:cubicBezTo>
                    <a:pt x="891634" y="120132"/>
                    <a:pt x="765073" y="151072"/>
                    <a:pt x="883791" y="124691"/>
                  </a:cubicBezTo>
                  <a:cubicBezTo>
                    <a:pt x="945749" y="110923"/>
                    <a:pt x="911336" y="114091"/>
                    <a:pt x="987701" y="103909"/>
                  </a:cubicBezTo>
                  <a:cubicBezTo>
                    <a:pt x="1018790" y="99764"/>
                    <a:pt x="1050281" y="98674"/>
                    <a:pt x="1081219" y="93518"/>
                  </a:cubicBezTo>
                  <a:cubicBezTo>
                    <a:pt x="1359682" y="47107"/>
                    <a:pt x="1122879" y="72727"/>
                    <a:pt x="1351382" y="51954"/>
                  </a:cubicBezTo>
                  <a:cubicBezTo>
                    <a:pt x="1365237" y="48490"/>
                    <a:pt x="1378982" y="44555"/>
                    <a:pt x="1392946" y="41563"/>
                  </a:cubicBezTo>
                  <a:cubicBezTo>
                    <a:pt x="1440612" y="31349"/>
                    <a:pt x="1490988" y="23942"/>
                    <a:pt x="1538419" y="10391"/>
                  </a:cubicBezTo>
                  <a:cubicBezTo>
                    <a:pt x="1548950" y="7382"/>
                    <a:pt x="1559200" y="3464"/>
                    <a:pt x="1569591" y="0"/>
                  </a:cubicBezTo>
                  <a:cubicBezTo>
                    <a:pt x="1670037" y="3464"/>
                    <a:pt x="1771433" y="-3822"/>
                    <a:pt x="1870928" y="10391"/>
                  </a:cubicBezTo>
                  <a:cubicBezTo>
                    <a:pt x="1895653" y="13923"/>
                    <a:pt x="1909578" y="44056"/>
                    <a:pt x="1933273" y="51954"/>
                  </a:cubicBezTo>
                  <a:lnTo>
                    <a:pt x="1964446" y="62345"/>
                  </a:lnTo>
                  <a:cubicBezTo>
                    <a:pt x="1971373" y="72736"/>
                    <a:pt x="1975634" y="85523"/>
                    <a:pt x="1985228" y="93518"/>
                  </a:cubicBezTo>
                  <a:cubicBezTo>
                    <a:pt x="2008516" y="112925"/>
                    <a:pt x="2040390" y="117700"/>
                    <a:pt x="2068355" y="124691"/>
                  </a:cubicBezTo>
                  <a:cubicBezTo>
                    <a:pt x="2077760" y="131745"/>
                    <a:pt x="2125904" y="169051"/>
                    <a:pt x="2141091" y="176645"/>
                  </a:cubicBezTo>
                  <a:cubicBezTo>
                    <a:pt x="2150888" y="181543"/>
                    <a:pt x="2161873" y="183572"/>
                    <a:pt x="2172264" y="187036"/>
                  </a:cubicBezTo>
                  <a:cubicBezTo>
                    <a:pt x="2179191" y="197427"/>
                    <a:pt x="2184749" y="208875"/>
                    <a:pt x="2193046" y="218209"/>
                  </a:cubicBezTo>
                  <a:cubicBezTo>
                    <a:pt x="2212571" y="240175"/>
                    <a:pt x="2239089" y="256100"/>
                    <a:pt x="2255391" y="280554"/>
                  </a:cubicBezTo>
                  <a:lnTo>
                    <a:pt x="2276173" y="311727"/>
                  </a:lnTo>
                  <a:cubicBezTo>
                    <a:pt x="2272709" y="387927"/>
                    <a:pt x="2274870" y="464592"/>
                    <a:pt x="2265782" y="540327"/>
                  </a:cubicBezTo>
                  <a:cubicBezTo>
                    <a:pt x="2264294" y="552726"/>
                    <a:pt x="2253832" y="562669"/>
                    <a:pt x="2245001" y="571500"/>
                  </a:cubicBezTo>
                  <a:cubicBezTo>
                    <a:pt x="2220930" y="595571"/>
                    <a:pt x="2191635" y="598182"/>
                    <a:pt x="2161873" y="613063"/>
                  </a:cubicBezTo>
                  <a:cubicBezTo>
                    <a:pt x="2150703" y="618648"/>
                    <a:pt x="2141291" y="627226"/>
                    <a:pt x="2130701" y="633845"/>
                  </a:cubicBezTo>
                  <a:cubicBezTo>
                    <a:pt x="2113574" y="644549"/>
                    <a:pt x="2096810" y="655986"/>
                    <a:pt x="2078746" y="665018"/>
                  </a:cubicBezTo>
                  <a:cubicBezTo>
                    <a:pt x="2064112" y="672335"/>
                    <a:pt x="2016600" y="690197"/>
                    <a:pt x="1995619" y="696191"/>
                  </a:cubicBezTo>
                  <a:cubicBezTo>
                    <a:pt x="1981887" y="700114"/>
                    <a:pt x="1967787" y="702658"/>
                    <a:pt x="1954055" y="706581"/>
                  </a:cubicBezTo>
                  <a:cubicBezTo>
                    <a:pt x="1943523" y="709590"/>
                    <a:pt x="1933414" y="713963"/>
                    <a:pt x="1922882" y="716972"/>
                  </a:cubicBezTo>
                  <a:cubicBezTo>
                    <a:pt x="1853688" y="736742"/>
                    <a:pt x="1722786" y="756768"/>
                    <a:pt x="1683891" y="758536"/>
                  </a:cubicBezTo>
                  <a:lnTo>
                    <a:pt x="1455291" y="768927"/>
                  </a:lnTo>
                  <a:cubicBezTo>
                    <a:pt x="1192055" y="765463"/>
                    <a:pt x="928652" y="768526"/>
                    <a:pt x="665582" y="758536"/>
                  </a:cubicBezTo>
                  <a:cubicBezTo>
                    <a:pt x="653103" y="758062"/>
                    <a:pt x="642537" y="747236"/>
                    <a:pt x="634410" y="737754"/>
                  </a:cubicBezTo>
                  <a:cubicBezTo>
                    <a:pt x="621267" y="722420"/>
                    <a:pt x="615116" y="702133"/>
                    <a:pt x="603237" y="685800"/>
                  </a:cubicBezTo>
                  <a:cubicBezTo>
                    <a:pt x="587326" y="663922"/>
                    <a:pt x="568600" y="644236"/>
                    <a:pt x="551282" y="623454"/>
                  </a:cubicBezTo>
                  <a:cubicBezTo>
                    <a:pt x="526913" y="550347"/>
                    <a:pt x="558630" y="640599"/>
                    <a:pt x="520110" y="550718"/>
                  </a:cubicBezTo>
                  <a:cubicBezTo>
                    <a:pt x="515795" y="540651"/>
                    <a:pt x="513565" y="529801"/>
                    <a:pt x="509719" y="519545"/>
                  </a:cubicBezTo>
                  <a:cubicBezTo>
                    <a:pt x="503170" y="502081"/>
                    <a:pt x="495864" y="484909"/>
                    <a:pt x="488937" y="467591"/>
                  </a:cubicBezTo>
                  <a:cubicBezTo>
                    <a:pt x="492401" y="432954"/>
                    <a:pt x="483761" y="394816"/>
                    <a:pt x="499328" y="363681"/>
                  </a:cubicBezTo>
                  <a:cubicBezTo>
                    <a:pt x="510498" y="341341"/>
                    <a:pt x="541212" y="336441"/>
                    <a:pt x="561673" y="322118"/>
                  </a:cubicBezTo>
                  <a:cubicBezTo>
                    <a:pt x="590823" y="301713"/>
                    <a:pt x="621706" y="273166"/>
                    <a:pt x="655191" y="259772"/>
                  </a:cubicBezTo>
                  <a:cubicBezTo>
                    <a:pt x="671589" y="253213"/>
                    <a:pt x="690107" y="254028"/>
                    <a:pt x="707146" y="249381"/>
                  </a:cubicBezTo>
                  <a:cubicBezTo>
                    <a:pt x="728280" y="243617"/>
                    <a:pt x="748428" y="234618"/>
                    <a:pt x="769491" y="228600"/>
                  </a:cubicBezTo>
                  <a:cubicBezTo>
                    <a:pt x="837975" y="209034"/>
                    <a:pt x="885100" y="201322"/>
                    <a:pt x="956528" y="187036"/>
                  </a:cubicBezTo>
                  <a:cubicBezTo>
                    <a:pt x="1084682" y="193963"/>
                    <a:pt x="1213201" y="195930"/>
                    <a:pt x="1340991" y="207818"/>
                  </a:cubicBezTo>
                  <a:cubicBezTo>
                    <a:pt x="1362803" y="209847"/>
                    <a:pt x="1382355" y="222305"/>
                    <a:pt x="1403337" y="228600"/>
                  </a:cubicBezTo>
                  <a:cubicBezTo>
                    <a:pt x="1417016" y="232704"/>
                    <a:pt x="1431046" y="235527"/>
                    <a:pt x="1444901" y="238991"/>
                  </a:cubicBezTo>
                  <a:cubicBezTo>
                    <a:pt x="1455292" y="249382"/>
                    <a:pt x="1467922" y="257936"/>
                    <a:pt x="1476073" y="270163"/>
                  </a:cubicBezTo>
                  <a:cubicBezTo>
                    <a:pt x="1482149" y="279277"/>
                    <a:pt x="1486464" y="290383"/>
                    <a:pt x="1486464" y="301336"/>
                  </a:cubicBezTo>
                  <a:cubicBezTo>
                    <a:pt x="1486464" y="318997"/>
                    <a:pt x="1483971" y="337494"/>
                    <a:pt x="1476073" y="353291"/>
                  </a:cubicBezTo>
                  <a:cubicBezTo>
                    <a:pt x="1464668" y="376101"/>
                    <a:pt x="1432823" y="390924"/>
                    <a:pt x="1413728" y="405245"/>
                  </a:cubicBezTo>
                  <a:cubicBezTo>
                    <a:pt x="1303116" y="488204"/>
                    <a:pt x="1360628" y="467877"/>
                    <a:pt x="1278646" y="488372"/>
                  </a:cubicBezTo>
                  <a:cubicBezTo>
                    <a:pt x="1171273" y="484908"/>
                    <a:pt x="1055794" y="519057"/>
                    <a:pt x="956528" y="477981"/>
                  </a:cubicBezTo>
                  <a:cubicBezTo>
                    <a:pt x="931384" y="467577"/>
                    <a:pt x="996553" y="310826"/>
                    <a:pt x="1008482" y="290945"/>
                  </a:cubicBezTo>
                  <a:cubicBezTo>
                    <a:pt x="1016043" y="278344"/>
                    <a:pt x="1027899" y="268589"/>
                    <a:pt x="1039655" y="259772"/>
                  </a:cubicBezTo>
                  <a:cubicBezTo>
                    <a:pt x="1080112" y="229430"/>
                    <a:pt x="1088806" y="227716"/>
                    <a:pt x="1133173" y="218209"/>
                  </a:cubicBezTo>
                  <a:cubicBezTo>
                    <a:pt x="1261070" y="190802"/>
                    <a:pt x="1242740" y="196673"/>
                    <a:pt x="1392946" y="176645"/>
                  </a:cubicBezTo>
                  <a:cubicBezTo>
                    <a:pt x="1479537" y="180109"/>
                    <a:pt x="1576519" y="145761"/>
                    <a:pt x="1652719" y="187036"/>
                  </a:cubicBezTo>
                  <a:cubicBezTo>
                    <a:pt x="1689392" y="206901"/>
                    <a:pt x="1647840" y="270385"/>
                    <a:pt x="1642328" y="311727"/>
                  </a:cubicBezTo>
                  <a:cubicBezTo>
                    <a:pt x="1640880" y="322584"/>
                    <a:pt x="1638013" y="333787"/>
                    <a:pt x="1631937" y="342900"/>
                  </a:cubicBezTo>
                  <a:cubicBezTo>
                    <a:pt x="1623786" y="355127"/>
                    <a:pt x="1611155" y="363681"/>
                    <a:pt x="1600764" y="374072"/>
                  </a:cubicBezTo>
                  <a:cubicBezTo>
                    <a:pt x="1592313" y="399426"/>
                    <a:pt x="1589734" y="416274"/>
                    <a:pt x="1569591" y="436418"/>
                  </a:cubicBezTo>
                  <a:cubicBezTo>
                    <a:pt x="1560761" y="445249"/>
                    <a:pt x="1548810" y="450273"/>
                    <a:pt x="1538419" y="457200"/>
                  </a:cubicBezTo>
                  <a:cubicBezTo>
                    <a:pt x="1531492" y="467591"/>
                    <a:pt x="1528028" y="481445"/>
                    <a:pt x="1517637" y="488372"/>
                  </a:cubicBezTo>
                  <a:cubicBezTo>
                    <a:pt x="1505754" y="496294"/>
                    <a:pt x="1489621" y="494247"/>
                    <a:pt x="1476073" y="498763"/>
                  </a:cubicBezTo>
                  <a:cubicBezTo>
                    <a:pt x="1423045" y="516439"/>
                    <a:pt x="1420972" y="521433"/>
                    <a:pt x="1372164" y="550718"/>
                  </a:cubicBezTo>
                  <a:cubicBezTo>
                    <a:pt x="1263600" y="541671"/>
                    <a:pt x="1154378" y="586638"/>
                    <a:pt x="1091610" y="498763"/>
                  </a:cubicBezTo>
                  <a:cubicBezTo>
                    <a:pt x="1082607" y="486158"/>
                    <a:pt x="1076930" y="471437"/>
                    <a:pt x="1070828" y="457200"/>
                  </a:cubicBezTo>
                  <a:cubicBezTo>
                    <a:pt x="1066513" y="447133"/>
                    <a:pt x="1063901" y="436418"/>
                    <a:pt x="1060437" y="426027"/>
                  </a:cubicBezTo>
                  <a:cubicBezTo>
                    <a:pt x="1063901" y="412172"/>
                    <a:pt x="1060730" y="394561"/>
                    <a:pt x="1070828" y="384463"/>
                  </a:cubicBezTo>
                  <a:cubicBezTo>
                    <a:pt x="1080926" y="374365"/>
                    <a:pt x="1098450" y="377170"/>
                    <a:pt x="1112391" y="374072"/>
                  </a:cubicBezTo>
                  <a:cubicBezTo>
                    <a:pt x="1129632" y="370241"/>
                    <a:pt x="1147028" y="367145"/>
                    <a:pt x="1164346" y="363681"/>
                  </a:cubicBezTo>
                  <a:cubicBezTo>
                    <a:pt x="1185128" y="353290"/>
                    <a:pt x="1205459" y="341945"/>
                    <a:pt x="1226691" y="332509"/>
                  </a:cubicBezTo>
                  <a:cubicBezTo>
                    <a:pt x="1236700" y="328061"/>
                    <a:pt x="1247608" y="325964"/>
                    <a:pt x="1257864" y="322118"/>
                  </a:cubicBezTo>
                  <a:cubicBezTo>
                    <a:pt x="1275329" y="315569"/>
                    <a:pt x="1292774" y="308912"/>
                    <a:pt x="1309819" y="301336"/>
                  </a:cubicBezTo>
                  <a:cubicBezTo>
                    <a:pt x="1323974" y="295045"/>
                    <a:pt x="1336438" y="284630"/>
                    <a:pt x="1351382" y="280554"/>
                  </a:cubicBezTo>
                  <a:cubicBezTo>
                    <a:pt x="1375011" y="274110"/>
                    <a:pt x="1399873" y="273627"/>
                    <a:pt x="1424119" y="270163"/>
                  </a:cubicBezTo>
                  <a:cubicBezTo>
                    <a:pt x="1441437" y="263236"/>
                    <a:pt x="1457835" y="253289"/>
                    <a:pt x="1476073" y="249381"/>
                  </a:cubicBezTo>
                  <a:cubicBezTo>
                    <a:pt x="1594416" y="224022"/>
                    <a:pt x="1725336" y="250971"/>
                    <a:pt x="1839755" y="259772"/>
                  </a:cubicBezTo>
                  <a:cubicBezTo>
                    <a:pt x="1996455" y="291112"/>
                    <a:pt x="1801203" y="251205"/>
                    <a:pt x="1933273" y="280554"/>
                  </a:cubicBezTo>
                  <a:cubicBezTo>
                    <a:pt x="1950514" y="284385"/>
                    <a:pt x="1967910" y="287481"/>
                    <a:pt x="1985228" y="290945"/>
                  </a:cubicBezTo>
                  <a:cubicBezTo>
                    <a:pt x="2009035" y="362366"/>
                    <a:pt x="2024460" y="395779"/>
                    <a:pt x="1985228" y="498763"/>
                  </a:cubicBezTo>
                  <a:cubicBezTo>
                    <a:pt x="1975287" y="524859"/>
                    <a:pt x="1937468" y="527839"/>
                    <a:pt x="1912491" y="540327"/>
                  </a:cubicBezTo>
                  <a:cubicBezTo>
                    <a:pt x="1888898" y="552124"/>
                    <a:pt x="1864967" y="563742"/>
                    <a:pt x="1839755" y="571500"/>
                  </a:cubicBezTo>
                  <a:cubicBezTo>
                    <a:pt x="1827253" y="575347"/>
                    <a:pt x="1712241" y="591200"/>
                    <a:pt x="1704673" y="592281"/>
                  </a:cubicBezTo>
                  <a:cubicBezTo>
                    <a:pt x="1411485" y="588832"/>
                    <a:pt x="1051855" y="662158"/>
                    <a:pt x="748710" y="561109"/>
                  </a:cubicBezTo>
                  <a:cubicBezTo>
                    <a:pt x="731015" y="555211"/>
                    <a:pt x="714220" y="546876"/>
                    <a:pt x="696755" y="540327"/>
                  </a:cubicBezTo>
                  <a:cubicBezTo>
                    <a:pt x="686499" y="536481"/>
                    <a:pt x="675973" y="533400"/>
                    <a:pt x="665582" y="529936"/>
                  </a:cubicBezTo>
                  <a:cubicBezTo>
                    <a:pt x="658655" y="519545"/>
                    <a:pt x="645838" y="511208"/>
                    <a:pt x="644801" y="498763"/>
                  </a:cubicBezTo>
                  <a:cubicBezTo>
                    <a:pt x="642196" y="467507"/>
                    <a:pt x="645273" y="435000"/>
                    <a:pt x="655191" y="405245"/>
                  </a:cubicBezTo>
                  <a:cubicBezTo>
                    <a:pt x="665734" y="373616"/>
                    <a:pt x="715646" y="363368"/>
                    <a:pt x="738319" y="353291"/>
                  </a:cubicBezTo>
                  <a:cubicBezTo>
                    <a:pt x="752474" y="347000"/>
                    <a:pt x="765500" y="338262"/>
                    <a:pt x="779882" y="332509"/>
                  </a:cubicBezTo>
                  <a:cubicBezTo>
                    <a:pt x="800221" y="324373"/>
                    <a:pt x="821446" y="318654"/>
                    <a:pt x="842228" y="311727"/>
                  </a:cubicBezTo>
                  <a:cubicBezTo>
                    <a:pt x="852619" y="308263"/>
                    <a:pt x="863290" y="305549"/>
                    <a:pt x="873401" y="301336"/>
                  </a:cubicBezTo>
                  <a:cubicBezTo>
                    <a:pt x="914964" y="284018"/>
                    <a:pt x="953249" y="253457"/>
                    <a:pt x="998091" y="249381"/>
                  </a:cubicBezTo>
                  <a:lnTo>
                    <a:pt x="1112391" y="238991"/>
                  </a:lnTo>
                  <a:cubicBezTo>
                    <a:pt x="1140100" y="228600"/>
                    <a:pt x="1166809" y="214996"/>
                    <a:pt x="1195519" y="207818"/>
                  </a:cubicBezTo>
                  <a:cubicBezTo>
                    <a:pt x="1247336" y="194864"/>
                    <a:pt x="1459321" y="187389"/>
                    <a:pt x="1465682" y="187036"/>
                  </a:cubicBezTo>
                  <a:cubicBezTo>
                    <a:pt x="1609435" y="169067"/>
                    <a:pt x="1644860" y="160154"/>
                    <a:pt x="1839755" y="187036"/>
                  </a:cubicBezTo>
                  <a:cubicBezTo>
                    <a:pt x="1850605" y="188533"/>
                    <a:pt x="1846682" y="207818"/>
                    <a:pt x="1850146" y="218209"/>
                  </a:cubicBezTo>
                  <a:cubicBezTo>
                    <a:pt x="1846682" y="263236"/>
                    <a:pt x="1852732" y="310035"/>
                    <a:pt x="1839755" y="353291"/>
                  </a:cubicBezTo>
                  <a:cubicBezTo>
                    <a:pt x="1838042" y="359000"/>
                    <a:pt x="1779877" y="443915"/>
                    <a:pt x="1756628" y="457200"/>
                  </a:cubicBezTo>
                  <a:cubicBezTo>
                    <a:pt x="1744229" y="464285"/>
                    <a:pt x="1728796" y="463668"/>
                    <a:pt x="1715064" y="467591"/>
                  </a:cubicBezTo>
                  <a:cubicBezTo>
                    <a:pt x="1704532" y="470600"/>
                    <a:pt x="1694282" y="474518"/>
                    <a:pt x="1683891" y="477981"/>
                  </a:cubicBezTo>
                  <a:cubicBezTo>
                    <a:pt x="1643414" y="504967"/>
                    <a:pt x="1641152" y="511049"/>
                    <a:pt x="1579982" y="519545"/>
                  </a:cubicBezTo>
                  <a:cubicBezTo>
                    <a:pt x="1455855" y="536785"/>
                    <a:pt x="1288952" y="549859"/>
                    <a:pt x="1153955" y="561109"/>
                  </a:cubicBezTo>
                  <a:cubicBezTo>
                    <a:pt x="1013446" y="584528"/>
                    <a:pt x="1012613" y="588902"/>
                    <a:pt x="790273" y="561109"/>
                  </a:cubicBezTo>
                  <a:cubicBezTo>
                    <a:pt x="775692" y="559286"/>
                    <a:pt x="769492" y="540327"/>
                    <a:pt x="759101" y="529936"/>
                  </a:cubicBezTo>
                  <a:cubicBezTo>
                    <a:pt x="755637" y="519545"/>
                    <a:pt x="746909" y="509567"/>
                    <a:pt x="748710" y="498763"/>
                  </a:cubicBezTo>
                  <a:cubicBezTo>
                    <a:pt x="750763" y="486445"/>
                    <a:pt x="760661" y="476421"/>
                    <a:pt x="769491" y="467591"/>
                  </a:cubicBezTo>
                  <a:cubicBezTo>
                    <a:pt x="781737" y="455345"/>
                    <a:pt x="795916" y="444829"/>
                    <a:pt x="811055" y="436418"/>
                  </a:cubicBezTo>
                  <a:cubicBezTo>
                    <a:pt x="848223" y="415769"/>
                    <a:pt x="886568" y="411823"/>
                    <a:pt x="925355" y="394854"/>
                  </a:cubicBezTo>
                  <a:cubicBezTo>
                    <a:pt x="1071463" y="330932"/>
                    <a:pt x="980984" y="355530"/>
                    <a:pt x="1112391" y="311727"/>
                  </a:cubicBezTo>
                  <a:cubicBezTo>
                    <a:pt x="1145473" y="300700"/>
                    <a:pt x="1182536" y="297084"/>
                    <a:pt x="1216301" y="290945"/>
                  </a:cubicBezTo>
                  <a:cubicBezTo>
                    <a:pt x="1233677" y="287786"/>
                    <a:pt x="1251339" y="285629"/>
                    <a:pt x="1268255" y="280554"/>
                  </a:cubicBezTo>
                  <a:cubicBezTo>
                    <a:pt x="1301655" y="270534"/>
                    <a:pt x="1326472" y="251996"/>
                    <a:pt x="1361773" y="249381"/>
                  </a:cubicBezTo>
                  <a:cubicBezTo>
                    <a:pt x="1441294" y="243491"/>
                    <a:pt x="1521100" y="242454"/>
                    <a:pt x="1600764" y="238991"/>
                  </a:cubicBezTo>
                  <a:cubicBezTo>
                    <a:pt x="1763555" y="242454"/>
                    <a:pt x="1926601" y="239629"/>
                    <a:pt x="2089137" y="249381"/>
                  </a:cubicBezTo>
                  <a:cubicBezTo>
                    <a:pt x="2101603" y="250129"/>
                    <a:pt x="2109140" y="264578"/>
                    <a:pt x="2120310" y="270163"/>
                  </a:cubicBezTo>
                  <a:cubicBezTo>
                    <a:pt x="2130106" y="275061"/>
                    <a:pt x="2141091" y="277090"/>
                    <a:pt x="2151482" y="280554"/>
                  </a:cubicBezTo>
                  <a:cubicBezTo>
                    <a:pt x="2172264" y="297872"/>
                    <a:pt x="2191319" y="317503"/>
                    <a:pt x="2213828" y="332509"/>
                  </a:cubicBezTo>
                  <a:cubicBezTo>
                    <a:pt x="2222942" y="338585"/>
                    <a:pt x="2235887" y="336824"/>
                    <a:pt x="2245001" y="342900"/>
                  </a:cubicBezTo>
                  <a:cubicBezTo>
                    <a:pt x="2269002" y="358901"/>
                    <a:pt x="2281621" y="382244"/>
                    <a:pt x="2296955" y="405245"/>
                  </a:cubicBezTo>
                  <a:cubicBezTo>
                    <a:pt x="2289692" y="492401"/>
                    <a:pt x="2290957" y="518362"/>
                    <a:pt x="2276173" y="592281"/>
                  </a:cubicBezTo>
                  <a:cubicBezTo>
                    <a:pt x="2273372" y="606285"/>
                    <a:pt x="2272169" y="621072"/>
                    <a:pt x="2265782" y="633845"/>
                  </a:cubicBezTo>
                  <a:cubicBezTo>
                    <a:pt x="2258037" y="649335"/>
                    <a:pt x="2243789" y="660723"/>
                    <a:pt x="2234610" y="675409"/>
                  </a:cubicBezTo>
                  <a:cubicBezTo>
                    <a:pt x="2226401" y="688544"/>
                    <a:pt x="2221797" y="703690"/>
                    <a:pt x="2213828" y="716972"/>
                  </a:cubicBezTo>
                  <a:cubicBezTo>
                    <a:pt x="2189378" y="757721"/>
                    <a:pt x="2162078" y="807841"/>
                    <a:pt x="2109919" y="820881"/>
                  </a:cubicBezTo>
                  <a:lnTo>
                    <a:pt x="2068355" y="831272"/>
                  </a:lnTo>
                  <a:cubicBezTo>
                    <a:pt x="1999829" y="876956"/>
                    <a:pt x="2075373" y="830542"/>
                    <a:pt x="1943664" y="883227"/>
                  </a:cubicBezTo>
                  <a:cubicBezTo>
                    <a:pt x="1926346" y="890154"/>
                    <a:pt x="1909918" y="899963"/>
                    <a:pt x="1891710" y="904009"/>
                  </a:cubicBezTo>
                  <a:cubicBezTo>
                    <a:pt x="1847238" y="913892"/>
                    <a:pt x="1801655" y="917864"/>
                    <a:pt x="1756628" y="924791"/>
                  </a:cubicBezTo>
                  <a:cubicBezTo>
                    <a:pt x="1614619" y="921327"/>
                    <a:pt x="1472456" y="921866"/>
                    <a:pt x="1330601" y="914400"/>
                  </a:cubicBezTo>
                  <a:cubicBezTo>
                    <a:pt x="1274829" y="911465"/>
                    <a:pt x="1220054" y="897597"/>
                    <a:pt x="1164346" y="893618"/>
                  </a:cubicBezTo>
                  <a:lnTo>
                    <a:pt x="1018873" y="883227"/>
                  </a:lnTo>
                  <a:cubicBezTo>
                    <a:pt x="1004766" y="880406"/>
                    <a:pt x="942125" y="868734"/>
                    <a:pt x="925355" y="862445"/>
                  </a:cubicBezTo>
                  <a:cubicBezTo>
                    <a:pt x="910851" y="857006"/>
                    <a:pt x="898937" y="844909"/>
                    <a:pt x="883791" y="841663"/>
                  </a:cubicBezTo>
                  <a:cubicBezTo>
                    <a:pt x="849755" y="834369"/>
                    <a:pt x="814518" y="834736"/>
                    <a:pt x="779882" y="831272"/>
                  </a:cubicBezTo>
                  <a:cubicBezTo>
                    <a:pt x="762564" y="827808"/>
                    <a:pt x="745411" y="823379"/>
                    <a:pt x="727928" y="820881"/>
                  </a:cubicBezTo>
                  <a:cubicBezTo>
                    <a:pt x="696879" y="816446"/>
                    <a:pt x="665348" y="815647"/>
                    <a:pt x="634410" y="810491"/>
                  </a:cubicBezTo>
                  <a:cubicBezTo>
                    <a:pt x="623606" y="808690"/>
                    <a:pt x="613929" y="802476"/>
                    <a:pt x="603237" y="800100"/>
                  </a:cubicBezTo>
                  <a:cubicBezTo>
                    <a:pt x="550502" y="788381"/>
                    <a:pt x="489248" y="784545"/>
                    <a:pt x="436982" y="779318"/>
                  </a:cubicBezTo>
                  <a:lnTo>
                    <a:pt x="364246" y="758536"/>
                  </a:lnTo>
                  <a:cubicBezTo>
                    <a:pt x="336649" y="751177"/>
                    <a:pt x="281119" y="737754"/>
                    <a:pt x="281119" y="737754"/>
                  </a:cubicBezTo>
                  <a:cubicBezTo>
                    <a:pt x="255973" y="704226"/>
                    <a:pt x="197883" y="628377"/>
                    <a:pt x="187601" y="602672"/>
                  </a:cubicBezTo>
                  <a:lnTo>
                    <a:pt x="166819" y="550718"/>
                  </a:lnTo>
                  <a:cubicBezTo>
                    <a:pt x="170283" y="505691"/>
                    <a:pt x="171609" y="460448"/>
                    <a:pt x="177210" y="415636"/>
                  </a:cubicBezTo>
                  <a:cubicBezTo>
                    <a:pt x="179625" y="396320"/>
                    <a:pt x="195122" y="366551"/>
                    <a:pt x="208382" y="353291"/>
                  </a:cubicBezTo>
                  <a:cubicBezTo>
                    <a:pt x="217213" y="344460"/>
                    <a:pt x="229961" y="340504"/>
                    <a:pt x="239555" y="332509"/>
                  </a:cubicBezTo>
                  <a:cubicBezTo>
                    <a:pt x="250844" y="323101"/>
                    <a:pt x="259571" y="310900"/>
                    <a:pt x="270728" y="301336"/>
                  </a:cubicBezTo>
                  <a:cubicBezTo>
                    <a:pt x="283877" y="290065"/>
                    <a:pt x="299142" y="281433"/>
                    <a:pt x="312291" y="270163"/>
                  </a:cubicBezTo>
                  <a:cubicBezTo>
                    <a:pt x="323448" y="260600"/>
                    <a:pt x="333901" y="250148"/>
                    <a:pt x="343464" y="238991"/>
                  </a:cubicBezTo>
                  <a:cubicBezTo>
                    <a:pt x="377868" y="198854"/>
                    <a:pt x="367131" y="198487"/>
                    <a:pt x="405810" y="166254"/>
                  </a:cubicBezTo>
                  <a:cubicBezTo>
                    <a:pt x="450476" y="129032"/>
                    <a:pt x="421293" y="158511"/>
                    <a:pt x="468155" y="135081"/>
                  </a:cubicBezTo>
                  <a:cubicBezTo>
                    <a:pt x="479325" y="129496"/>
                    <a:pt x="487849" y="119219"/>
                    <a:pt x="499328" y="114300"/>
                  </a:cubicBezTo>
                  <a:cubicBezTo>
                    <a:pt x="514264" y="107899"/>
                    <a:pt x="581008" y="96478"/>
                    <a:pt x="592846" y="93518"/>
                  </a:cubicBezTo>
                  <a:cubicBezTo>
                    <a:pt x="648998" y="79480"/>
                    <a:pt x="609275" y="75513"/>
                    <a:pt x="696755" y="72736"/>
                  </a:cubicBezTo>
                  <a:cubicBezTo>
                    <a:pt x="890652" y="66580"/>
                    <a:pt x="1084682" y="65809"/>
                    <a:pt x="1278646" y="62345"/>
                  </a:cubicBezTo>
                  <a:cubicBezTo>
                    <a:pt x="1489928" y="65809"/>
                    <a:pt x="1701380" y="63557"/>
                    <a:pt x="1912491" y="72736"/>
                  </a:cubicBezTo>
                  <a:cubicBezTo>
                    <a:pt x="1942502" y="74041"/>
                    <a:pt x="2025560" y="103499"/>
                    <a:pt x="2057964" y="114300"/>
                  </a:cubicBezTo>
                  <a:lnTo>
                    <a:pt x="2089137" y="124691"/>
                  </a:lnTo>
                  <a:lnTo>
                    <a:pt x="2120310" y="135081"/>
                  </a:lnTo>
                  <a:cubicBezTo>
                    <a:pt x="2150960" y="155515"/>
                    <a:pt x="2157653" y="157034"/>
                    <a:pt x="2182655" y="187036"/>
                  </a:cubicBezTo>
                  <a:cubicBezTo>
                    <a:pt x="2190650" y="196630"/>
                    <a:pt x="2195442" y="208615"/>
                    <a:pt x="2203437" y="218209"/>
                  </a:cubicBezTo>
                  <a:cubicBezTo>
                    <a:pt x="2212845" y="229498"/>
                    <a:pt x="2225588" y="237782"/>
                    <a:pt x="2234610" y="249381"/>
                  </a:cubicBezTo>
                  <a:cubicBezTo>
                    <a:pt x="2249944" y="269096"/>
                    <a:pt x="2262319" y="290945"/>
                    <a:pt x="2276173" y="311727"/>
                  </a:cubicBezTo>
                  <a:cubicBezTo>
                    <a:pt x="2283100" y="322118"/>
                    <a:pt x="2293006" y="331052"/>
                    <a:pt x="2296955" y="342900"/>
                  </a:cubicBezTo>
                  <a:lnTo>
                    <a:pt x="2307346" y="374072"/>
                  </a:lnTo>
                  <a:cubicBezTo>
                    <a:pt x="2303882" y="398318"/>
                    <a:pt x="2303993" y="423350"/>
                    <a:pt x="2296955" y="446809"/>
                  </a:cubicBezTo>
                  <a:cubicBezTo>
                    <a:pt x="2293367" y="458770"/>
                    <a:pt x="2281758" y="466811"/>
                    <a:pt x="2276173" y="477981"/>
                  </a:cubicBezTo>
                  <a:cubicBezTo>
                    <a:pt x="2271275" y="487778"/>
                    <a:pt x="2268791" y="498622"/>
                    <a:pt x="2265782" y="509154"/>
                  </a:cubicBezTo>
                  <a:cubicBezTo>
                    <a:pt x="2261859" y="522886"/>
                    <a:pt x="2263313" y="538835"/>
                    <a:pt x="2255391" y="550718"/>
                  </a:cubicBezTo>
                  <a:cubicBezTo>
                    <a:pt x="2248464" y="561109"/>
                    <a:pt x="2234610" y="564573"/>
                    <a:pt x="2224219" y="571500"/>
                  </a:cubicBezTo>
                  <a:cubicBezTo>
                    <a:pt x="2213828" y="588818"/>
                    <a:pt x="2201249" y="604999"/>
                    <a:pt x="2193046" y="623454"/>
                  </a:cubicBezTo>
                  <a:cubicBezTo>
                    <a:pt x="2164820" y="686963"/>
                    <a:pt x="2210703" y="650891"/>
                    <a:pt x="2141091" y="706581"/>
                  </a:cubicBezTo>
                  <a:cubicBezTo>
                    <a:pt x="2121588" y="722184"/>
                    <a:pt x="2078746" y="748145"/>
                    <a:pt x="2078746" y="748145"/>
                  </a:cubicBezTo>
                  <a:cubicBezTo>
                    <a:pt x="2023327" y="831273"/>
                    <a:pt x="2096064" y="730827"/>
                    <a:pt x="2026791" y="800100"/>
                  </a:cubicBezTo>
                  <a:cubicBezTo>
                    <a:pt x="2017961" y="808930"/>
                    <a:pt x="2015761" y="823471"/>
                    <a:pt x="2006010" y="831272"/>
                  </a:cubicBezTo>
                  <a:cubicBezTo>
                    <a:pt x="1997457" y="838114"/>
                    <a:pt x="1984634" y="836765"/>
                    <a:pt x="1974837" y="841663"/>
                  </a:cubicBezTo>
                  <a:cubicBezTo>
                    <a:pt x="1870480" y="893841"/>
                    <a:pt x="2029620" y="828575"/>
                    <a:pt x="1902101" y="883227"/>
                  </a:cubicBezTo>
                  <a:cubicBezTo>
                    <a:pt x="1875909" y="894452"/>
                    <a:pt x="1846621" y="899130"/>
                    <a:pt x="1818973" y="904009"/>
                  </a:cubicBezTo>
                  <a:lnTo>
                    <a:pt x="1694282" y="924791"/>
                  </a:lnTo>
                  <a:lnTo>
                    <a:pt x="281119" y="914400"/>
                  </a:lnTo>
                  <a:cubicBezTo>
                    <a:pt x="261538" y="913701"/>
                    <a:pt x="250943" y="888780"/>
                    <a:pt x="239555" y="872836"/>
                  </a:cubicBezTo>
                  <a:cubicBezTo>
                    <a:pt x="233189" y="863923"/>
                    <a:pt x="234062" y="851460"/>
                    <a:pt x="229164" y="841663"/>
                  </a:cubicBezTo>
                  <a:cubicBezTo>
                    <a:pt x="221570" y="826476"/>
                    <a:pt x="184264" y="778332"/>
                    <a:pt x="177210" y="768927"/>
                  </a:cubicBezTo>
                  <a:cubicBezTo>
                    <a:pt x="121417" y="601547"/>
                    <a:pt x="158413" y="724268"/>
                    <a:pt x="177210" y="301336"/>
                  </a:cubicBezTo>
                  <a:cubicBezTo>
                    <a:pt x="177696" y="290394"/>
                    <a:pt x="182282" y="279738"/>
                    <a:pt x="187601" y="270163"/>
                  </a:cubicBezTo>
                  <a:cubicBezTo>
                    <a:pt x="209947" y="229939"/>
                    <a:pt x="241454" y="178768"/>
                    <a:pt x="291510" y="166254"/>
                  </a:cubicBezTo>
                  <a:lnTo>
                    <a:pt x="333073" y="155863"/>
                  </a:lnTo>
                  <a:cubicBezTo>
                    <a:pt x="343464" y="148936"/>
                    <a:pt x="352553" y="139466"/>
                    <a:pt x="364246" y="135081"/>
                  </a:cubicBezTo>
                  <a:cubicBezTo>
                    <a:pt x="396810" y="122870"/>
                    <a:pt x="504119" y="116584"/>
                    <a:pt x="520110" y="114300"/>
                  </a:cubicBezTo>
                  <a:cubicBezTo>
                    <a:pt x="803701" y="73787"/>
                    <a:pt x="474489" y="109510"/>
                    <a:pt x="738319" y="83127"/>
                  </a:cubicBezTo>
                  <a:lnTo>
                    <a:pt x="1922882" y="93518"/>
                  </a:lnTo>
                  <a:cubicBezTo>
                    <a:pt x="1943948" y="93869"/>
                    <a:pt x="1965666" y="96084"/>
                    <a:pt x="1985228" y="103909"/>
                  </a:cubicBezTo>
                  <a:cubicBezTo>
                    <a:pt x="2299785" y="229730"/>
                    <a:pt x="1843243" y="73898"/>
                    <a:pt x="2057964" y="145472"/>
                  </a:cubicBezTo>
                  <a:cubicBezTo>
                    <a:pt x="2068355" y="155863"/>
                    <a:pt x="2079574" y="165488"/>
                    <a:pt x="2089137" y="176645"/>
                  </a:cubicBezTo>
                  <a:cubicBezTo>
                    <a:pt x="2100408" y="189794"/>
                    <a:pt x="2107006" y="207122"/>
                    <a:pt x="2120310" y="218209"/>
                  </a:cubicBezTo>
                  <a:cubicBezTo>
                    <a:pt x="2128724" y="225221"/>
                    <a:pt x="2141091" y="225136"/>
                    <a:pt x="2151482" y="228600"/>
                  </a:cubicBezTo>
                  <a:cubicBezTo>
                    <a:pt x="2211036" y="317929"/>
                    <a:pt x="2139637" y="204910"/>
                    <a:pt x="2182655" y="290945"/>
                  </a:cubicBezTo>
                  <a:cubicBezTo>
                    <a:pt x="2188240" y="302115"/>
                    <a:pt x="2197852" y="310948"/>
                    <a:pt x="2203437" y="322118"/>
                  </a:cubicBezTo>
                  <a:cubicBezTo>
                    <a:pt x="2208335" y="331915"/>
                    <a:pt x="2210085" y="342997"/>
                    <a:pt x="2213828" y="353291"/>
                  </a:cubicBezTo>
                  <a:cubicBezTo>
                    <a:pt x="2223941" y="381103"/>
                    <a:pt x="2236298" y="408133"/>
                    <a:pt x="2245001" y="436418"/>
                  </a:cubicBezTo>
                  <a:cubicBezTo>
                    <a:pt x="2255020" y="468982"/>
                    <a:pt x="2262445" y="544804"/>
                    <a:pt x="2265782" y="571500"/>
                  </a:cubicBezTo>
                  <a:cubicBezTo>
                    <a:pt x="2262318" y="602673"/>
                    <a:pt x="2260547" y="634080"/>
                    <a:pt x="2255391" y="665018"/>
                  </a:cubicBezTo>
                  <a:cubicBezTo>
                    <a:pt x="2253590" y="675822"/>
                    <a:pt x="2251843" y="687638"/>
                    <a:pt x="2245001" y="696191"/>
                  </a:cubicBezTo>
                  <a:cubicBezTo>
                    <a:pt x="2135868" y="832607"/>
                    <a:pt x="2210833" y="729930"/>
                    <a:pt x="2141091" y="789709"/>
                  </a:cubicBezTo>
                  <a:cubicBezTo>
                    <a:pt x="2126215" y="802460"/>
                    <a:pt x="2115202" y="819516"/>
                    <a:pt x="2099528" y="831272"/>
                  </a:cubicBezTo>
                  <a:cubicBezTo>
                    <a:pt x="2087136" y="840566"/>
                    <a:pt x="2071413" y="844369"/>
                    <a:pt x="2057964" y="852054"/>
                  </a:cubicBezTo>
                  <a:cubicBezTo>
                    <a:pt x="2047121" y="858250"/>
                    <a:pt x="2037755" y="866856"/>
                    <a:pt x="2026791" y="872836"/>
                  </a:cubicBezTo>
                  <a:cubicBezTo>
                    <a:pt x="1970016" y="903804"/>
                    <a:pt x="1940566" y="919023"/>
                    <a:pt x="1881319" y="935181"/>
                  </a:cubicBezTo>
                  <a:cubicBezTo>
                    <a:pt x="1838989" y="946725"/>
                    <a:pt x="1788377" y="950217"/>
                    <a:pt x="1746237" y="955963"/>
                  </a:cubicBezTo>
                  <a:lnTo>
                    <a:pt x="1600764" y="976745"/>
                  </a:lnTo>
                  <a:cubicBezTo>
                    <a:pt x="1565385" y="990012"/>
                    <a:pt x="1474452" y="1027701"/>
                    <a:pt x="1434510" y="1028700"/>
                  </a:cubicBezTo>
                  <a:lnTo>
                    <a:pt x="1102001" y="1018309"/>
                  </a:lnTo>
                  <a:cubicBezTo>
                    <a:pt x="1084683" y="1011382"/>
                    <a:pt x="1067091" y="1005102"/>
                    <a:pt x="1050046" y="997527"/>
                  </a:cubicBezTo>
                  <a:cubicBezTo>
                    <a:pt x="965035" y="959744"/>
                    <a:pt x="1055092" y="992925"/>
                    <a:pt x="956528" y="955963"/>
                  </a:cubicBezTo>
                  <a:cubicBezTo>
                    <a:pt x="920557" y="942474"/>
                    <a:pt x="913563" y="944872"/>
                    <a:pt x="873401" y="924791"/>
                  </a:cubicBezTo>
                  <a:cubicBezTo>
                    <a:pt x="862231" y="919206"/>
                    <a:pt x="852619" y="910936"/>
                    <a:pt x="842228" y="904009"/>
                  </a:cubicBezTo>
                  <a:cubicBezTo>
                    <a:pt x="770342" y="796180"/>
                    <a:pt x="879760" y="963099"/>
                    <a:pt x="800664" y="831272"/>
                  </a:cubicBezTo>
                  <a:cubicBezTo>
                    <a:pt x="787814" y="809855"/>
                    <a:pt x="779883" y="782781"/>
                    <a:pt x="759101" y="768927"/>
                  </a:cubicBezTo>
                  <a:lnTo>
                    <a:pt x="727928" y="748145"/>
                  </a:lnTo>
                  <a:cubicBezTo>
                    <a:pt x="693292" y="696190"/>
                    <a:pt x="717537" y="723900"/>
                    <a:pt x="644801" y="675409"/>
                  </a:cubicBezTo>
                  <a:lnTo>
                    <a:pt x="613628" y="654627"/>
                  </a:lnTo>
                  <a:cubicBezTo>
                    <a:pt x="577100" y="599836"/>
                    <a:pt x="613908" y="639903"/>
                    <a:pt x="551282" y="613063"/>
                  </a:cubicBezTo>
                  <a:cubicBezTo>
                    <a:pt x="530576" y="604189"/>
                    <a:pt x="478504" y="557087"/>
                    <a:pt x="468155" y="550718"/>
                  </a:cubicBezTo>
                  <a:cubicBezTo>
                    <a:pt x="441771" y="534482"/>
                    <a:pt x="385028" y="509154"/>
                    <a:pt x="385028" y="509154"/>
                  </a:cubicBezTo>
                  <a:cubicBezTo>
                    <a:pt x="378101" y="498763"/>
                    <a:pt x="365025" y="490445"/>
                    <a:pt x="364246" y="477981"/>
                  </a:cubicBezTo>
                  <a:cubicBezTo>
                    <a:pt x="361429" y="432909"/>
                    <a:pt x="363001" y="386535"/>
                    <a:pt x="374637" y="342900"/>
                  </a:cubicBezTo>
                  <a:cubicBezTo>
                    <a:pt x="377855" y="330833"/>
                    <a:pt x="394640" y="327703"/>
                    <a:pt x="405810" y="322118"/>
                  </a:cubicBezTo>
                  <a:cubicBezTo>
                    <a:pt x="422493" y="313776"/>
                    <a:pt x="440175" y="307544"/>
                    <a:pt x="457764" y="301336"/>
                  </a:cubicBezTo>
                  <a:cubicBezTo>
                    <a:pt x="499078" y="286754"/>
                    <a:pt x="546001" y="284074"/>
                    <a:pt x="582455" y="259772"/>
                  </a:cubicBezTo>
                  <a:cubicBezTo>
                    <a:pt x="605519" y="244397"/>
                    <a:pt x="653514" y="210540"/>
                    <a:pt x="675973" y="207818"/>
                  </a:cubicBezTo>
                  <a:cubicBezTo>
                    <a:pt x="768875" y="196557"/>
                    <a:pt x="863010" y="200891"/>
                    <a:pt x="956528" y="197427"/>
                  </a:cubicBezTo>
                  <a:cubicBezTo>
                    <a:pt x="1350693" y="207041"/>
                    <a:pt x="1266980" y="186823"/>
                    <a:pt x="1517637" y="228600"/>
                  </a:cubicBezTo>
                  <a:cubicBezTo>
                    <a:pt x="1567789" y="236959"/>
                    <a:pt x="1560615" y="235999"/>
                    <a:pt x="1600764" y="249381"/>
                  </a:cubicBezTo>
                  <a:cubicBezTo>
                    <a:pt x="1622104" y="313401"/>
                    <a:pt x="1602442" y="248218"/>
                    <a:pt x="1621546" y="353291"/>
                  </a:cubicBezTo>
                  <a:cubicBezTo>
                    <a:pt x="1624101" y="367341"/>
                    <a:pt x="1628839" y="380913"/>
                    <a:pt x="1631937" y="394854"/>
                  </a:cubicBezTo>
                  <a:cubicBezTo>
                    <a:pt x="1635768" y="412095"/>
                    <a:pt x="1638864" y="429491"/>
                    <a:pt x="1642328" y="446809"/>
                  </a:cubicBezTo>
                  <a:cubicBezTo>
                    <a:pt x="1631937" y="481445"/>
                    <a:pt x="1632852" y="521789"/>
                    <a:pt x="1611155" y="550718"/>
                  </a:cubicBezTo>
                  <a:cubicBezTo>
                    <a:pt x="1476406" y="730383"/>
                    <a:pt x="1538124" y="623601"/>
                    <a:pt x="1455291" y="665018"/>
                  </a:cubicBezTo>
                  <a:cubicBezTo>
                    <a:pt x="1437227" y="674050"/>
                    <a:pt x="1421793" y="687989"/>
                    <a:pt x="1403337" y="696191"/>
                  </a:cubicBezTo>
                  <a:cubicBezTo>
                    <a:pt x="1390287" y="701991"/>
                    <a:pt x="1375505" y="702658"/>
                    <a:pt x="1361773" y="706581"/>
                  </a:cubicBezTo>
                  <a:cubicBezTo>
                    <a:pt x="1351242" y="709590"/>
                    <a:pt x="1340610" y="712524"/>
                    <a:pt x="1330601" y="716972"/>
                  </a:cubicBezTo>
                  <a:cubicBezTo>
                    <a:pt x="1309369" y="726409"/>
                    <a:pt x="1289037" y="737754"/>
                    <a:pt x="1268255" y="748145"/>
                  </a:cubicBezTo>
                  <a:cubicBezTo>
                    <a:pt x="942673" y="744681"/>
                    <a:pt x="606781" y="819114"/>
                    <a:pt x="291510" y="737754"/>
                  </a:cubicBezTo>
                  <a:cubicBezTo>
                    <a:pt x="221886" y="719787"/>
                    <a:pt x="298929" y="507679"/>
                    <a:pt x="322682" y="436418"/>
                  </a:cubicBezTo>
                  <a:lnTo>
                    <a:pt x="333073" y="405245"/>
                  </a:lnTo>
                  <a:lnTo>
                    <a:pt x="343464" y="374072"/>
                  </a:lnTo>
                  <a:lnTo>
                    <a:pt x="811055" y="384463"/>
                  </a:lnTo>
                  <a:cubicBezTo>
                    <a:pt x="852137" y="386175"/>
                    <a:pt x="882709" y="435336"/>
                    <a:pt x="904573" y="457200"/>
                  </a:cubicBezTo>
                  <a:lnTo>
                    <a:pt x="935746" y="488372"/>
                  </a:lnTo>
                  <a:cubicBezTo>
                    <a:pt x="940646" y="503072"/>
                    <a:pt x="956528" y="548061"/>
                    <a:pt x="956528" y="561109"/>
                  </a:cubicBezTo>
                  <a:cubicBezTo>
                    <a:pt x="956528" y="592474"/>
                    <a:pt x="956856" y="625151"/>
                    <a:pt x="946137" y="654627"/>
                  </a:cubicBezTo>
                  <a:cubicBezTo>
                    <a:pt x="941869" y="666364"/>
                    <a:pt x="926376" y="670337"/>
                    <a:pt x="914964" y="675409"/>
                  </a:cubicBezTo>
                  <a:cubicBezTo>
                    <a:pt x="894946" y="684306"/>
                    <a:pt x="874192" y="692384"/>
                    <a:pt x="852619" y="696191"/>
                  </a:cubicBezTo>
                  <a:cubicBezTo>
                    <a:pt x="814944" y="702839"/>
                    <a:pt x="776386" y="702774"/>
                    <a:pt x="738319" y="706581"/>
                  </a:cubicBezTo>
                  <a:cubicBezTo>
                    <a:pt x="707110" y="709702"/>
                    <a:pt x="675850" y="712536"/>
                    <a:pt x="644801" y="716972"/>
                  </a:cubicBezTo>
                  <a:cubicBezTo>
                    <a:pt x="590550" y="724722"/>
                    <a:pt x="568399" y="736409"/>
                    <a:pt x="509719" y="748145"/>
                  </a:cubicBezTo>
                  <a:cubicBezTo>
                    <a:pt x="485703" y="752948"/>
                    <a:pt x="461228" y="755072"/>
                    <a:pt x="436982" y="758536"/>
                  </a:cubicBezTo>
                  <a:cubicBezTo>
                    <a:pt x="271252" y="805888"/>
                    <a:pt x="341255" y="808391"/>
                    <a:pt x="229164" y="789709"/>
                  </a:cubicBezTo>
                  <a:cubicBezTo>
                    <a:pt x="206181" y="766726"/>
                    <a:pt x="191678" y="756299"/>
                    <a:pt x="177210" y="727363"/>
                  </a:cubicBezTo>
                  <a:cubicBezTo>
                    <a:pt x="172312" y="717567"/>
                    <a:pt x="170283" y="706582"/>
                    <a:pt x="166819" y="696191"/>
                  </a:cubicBezTo>
                  <a:cubicBezTo>
                    <a:pt x="173972" y="617503"/>
                    <a:pt x="168102" y="585301"/>
                    <a:pt x="197991" y="519545"/>
                  </a:cubicBezTo>
                  <a:cubicBezTo>
                    <a:pt x="206348" y="501159"/>
                    <a:pt x="220807" y="485977"/>
                    <a:pt x="229164" y="467591"/>
                  </a:cubicBezTo>
                  <a:cubicBezTo>
                    <a:pt x="263801" y="391390"/>
                    <a:pt x="223968" y="413904"/>
                    <a:pt x="281119" y="394854"/>
                  </a:cubicBezTo>
                  <a:cubicBezTo>
                    <a:pt x="353660" y="322310"/>
                    <a:pt x="273288" y="393391"/>
                    <a:pt x="343464" y="353291"/>
                  </a:cubicBezTo>
                  <a:cubicBezTo>
                    <a:pt x="358501" y="344699"/>
                    <a:pt x="369991" y="330710"/>
                    <a:pt x="385028" y="322118"/>
                  </a:cubicBezTo>
                  <a:cubicBezTo>
                    <a:pt x="397484" y="315000"/>
                    <a:pt x="447642" y="304228"/>
                    <a:pt x="457764" y="301336"/>
                  </a:cubicBezTo>
                  <a:cubicBezTo>
                    <a:pt x="468296" y="298327"/>
                    <a:pt x="478042" y="292072"/>
                    <a:pt x="488937" y="290945"/>
                  </a:cubicBezTo>
                  <a:cubicBezTo>
                    <a:pt x="578778" y="281651"/>
                    <a:pt x="669046" y="277090"/>
                    <a:pt x="759101" y="270163"/>
                  </a:cubicBezTo>
                  <a:cubicBezTo>
                    <a:pt x="779883" y="266699"/>
                    <a:pt x="800522" y="262234"/>
                    <a:pt x="821446" y="259772"/>
                  </a:cubicBezTo>
                  <a:cubicBezTo>
                    <a:pt x="859441" y="255302"/>
                    <a:pt x="897912" y="255056"/>
                    <a:pt x="935746" y="249381"/>
                  </a:cubicBezTo>
                  <a:cubicBezTo>
                    <a:pt x="967326" y="244644"/>
                    <a:pt x="997624" y="232914"/>
                    <a:pt x="1029264" y="228600"/>
                  </a:cubicBezTo>
                  <a:cubicBezTo>
                    <a:pt x="1074010" y="222498"/>
                    <a:pt x="1119195" y="219130"/>
                    <a:pt x="1164346" y="218209"/>
                  </a:cubicBezTo>
                  <a:lnTo>
                    <a:pt x="2047573" y="207818"/>
                  </a:lnTo>
                  <a:cubicBezTo>
                    <a:pt x="2044109" y="183572"/>
                    <a:pt x="2050163" y="155850"/>
                    <a:pt x="2037182" y="135081"/>
                  </a:cubicBezTo>
                  <a:cubicBezTo>
                    <a:pt x="2029613" y="122971"/>
                    <a:pt x="2009858" y="123596"/>
                    <a:pt x="1995619" y="124691"/>
                  </a:cubicBezTo>
                  <a:cubicBezTo>
                    <a:pt x="1963780" y="127140"/>
                    <a:pt x="1933274" y="138545"/>
                    <a:pt x="1902101" y="145472"/>
                  </a:cubicBezTo>
                  <a:cubicBezTo>
                    <a:pt x="1922883" y="159327"/>
                    <a:pt x="1942760" y="174644"/>
                    <a:pt x="1964446" y="187036"/>
                  </a:cubicBezTo>
                  <a:cubicBezTo>
                    <a:pt x="1988691" y="200891"/>
                    <a:pt x="2012667" y="215228"/>
                    <a:pt x="2037182" y="228600"/>
                  </a:cubicBezTo>
                  <a:cubicBezTo>
                    <a:pt x="2050780" y="236017"/>
                    <a:pt x="2065611" y="241172"/>
                    <a:pt x="2078746" y="249381"/>
                  </a:cubicBezTo>
                  <a:cubicBezTo>
                    <a:pt x="2093432" y="258560"/>
                    <a:pt x="2106455" y="270163"/>
                    <a:pt x="2120310" y="280554"/>
                  </a:cubicBezTo>
                  <a:cubicBezTo>
                    <a:pt x="2116846" y="374072"/>
                    <a:pt x="2118933" y="467962"/>
                    <a:pt x="2109919" y="561109"/>
                  </a:cubicBezTo>
                  <a:cubicBezTo>
                    <a:pt x="2108427" y="576527"/>
                    <a:pt x="2095428" y="588517"/>
                    <a:pt x="2089137" y="602672"/>
                  </a:cubicBezTo>
                  <a:cubicBezTo>
                    <a:pt x="2081561" y="619717"/>
                    <a:pt x="2079546" y="639705"/>
                    <a:pt x="2068355" y="654627"/>
                  </a:cubicBezTo>
                  <a:cubicBezTo>
                    <a:pt x="2047782" y="682057"/>
                    <a:pt x="1995619" y="727363"/>
                    <a:pt x="1995619" y="727363"/>
                  </a:cubicBezTo>
                  <a:cubicBezTo>
                    <a:pt x="1992155" y="737754"/>
                    <a:pt x="1990662" y="749026"/>
                    <a:pt x="1985228" y="758536"/>
                  </a:cubicBezTo>
                  <a:cubicBezTo>
                    <a:pt x="1966148" y="791927"/>
                    <a:pt x="1939320" y="814835"/>
                    <a:pt x="1912491" y="841663"/>
                  </a:cubicBezTo>
                  <a:cubicBezTo>
                    <a:pt x="1839755" y="838199"/>
                    <a:pt x="1766802" y="837865"/>
                    <a:pt x="1694282" y="831272"/>
                  </a:cubicBezTo>
                  <a:cubicBezTo>
                    <a:pt x="1652318" y="827457"/>
                    <a:pt x="1611403" y="815718"/>
                    <a:pt x="1569591" y="810491"/>
                  </a:cubicBezTo>
                  <a:cubicBezTo>
                    <a:pt x="1468939" y="797909"/>
                    <a:pt x="1513846" y="805577"/>
                    <a:pt x="1434510" y="789709"/>
                  </a:cubicBezTo>
                  <a:cubicBezTo>
                    <a:pt x="1431046" y="775854"/>
                    <a:pt x="1424119" y="762426"/>
                    <a:pt x="1424119" y="748145"/>
                  </a:cubicBezTo>
                  <a:cubicBezTo>
                    <a:pt x="1424119" y="723654"/>
                    <a:pt x="1422782" y="696910"/>
                    <a:pt x="1434510" y="675409"/>
                  </a:cubicBezTo>
                  <a:cubicBezTo>
                    <a:pt x="1460141" y="628419"/>
                    <a:pt x="1585008" y="597510"/>
                    <a:pt x="1611155" y="592281"/>
                  </a:cubicBezTo>
                  <a:lnTo>
                    <a:pt x="1715064" y="571500"/>
                  </a:lnTo>
                  <a:cubicBezTo>
                    <a:pt x="1739310" y="574964"/>
                    <a:pt x="1770482" y="564573"/>
                    <a:pt x="1787801" y="581891"/>
                  </a:cubicBezTo>
                  <a:cubicBezTo>
                    <a:pt x="1798754" y="592844"/>
                    <a:pt x="1774704" y="610005"/>
                    <a:pt x="1767019" y="623454"/>
                  </a:cubicBezTo>
                  <a:cubicBezTo>
                    <a:pt x="1744901" y="662161"/>
                    <a:pt x="1753928" y="652063"/>
                    <a:pt x="1715064" y="665018"/>
                  </a:cubicBezTo>
                  <a:cubicBezTo>
                    <a:pt x="1701210" y="675409"/>
                    <a:pt x="1688991" y="688446"/>
                    <a:pt x="1673501" y="696191"/>
                  </a:cubicBezTo>
                  <a:cubicBezTo>
                    <a:pt x="1663722" y="701080"/>
                    <a:pt x="1585442" y="715880"/>
                    <a:pt x="1579982" y="716972"/>
                  </a:cubicBezTo>
                  <a:cubicBezTo>
                    <a:pt x="1545237" y="734345"/>
                    <a:pt x="1515762" y="751532"/>
                    <a:pt x="1476073" y="758536"/>
                  </a:cubicBezTo>
                  <a:cubicBezTo>
                    <a:pt x="1438398" y="765185"/>
                    <a:pt x="1399873" y="765463"/>
                    <a:pt x="1361773" y="768927"/>
                  </a:cubicBezTo>
                  <a:cubicBezTo>
                    <a:pt x="1337528" y="775854"/>
                    <a:pt x="1314021" y="786302"/>
                    <a:pt x="1289037" y="789709"/>
                  </a:cubicBezTo>
                  <a:cubicBezTo>
                    <a:pt x="1097526" y="815824"/>
                    <a:pt x="596889" y="790523"/>
                    <a:pt x="551282" y="789709"/>
                  </a:cubicBezTo>
                  <a:cubicBezTo>
                    <a:pt x="540891" y="782782"/>
                    <a:pt x="530272" y="776186"/>
                    <a:pt x="520110" y="768927"/>
                  </a:cubicBezTo>
                  <a:cubicBezTo>
                    <a:pt x="506018" y="758861"/>
                    <a:pt x="493583" y="746346"/>
                    <a:pt x="478546" y="737754"/>
                  </a:cubicBezTo>
                  <a:cubicBezTo>
                    <a:pt x="469036" y="732320"/>
                    <a:pt x="457764" y="730827"/>
                    <a:pt x="447373" y="727363"/>
                  </a:cubicBezTo>
                  <a:cubicBezTo>
                    <a:pt x="426591" y="713509"/>
                    <a:pt x="402689" y="703461"/>
                    <a:pt x="385028" y="685800"/>
                  </a:cubicBezTo>
                  <a:cubicBezTo>
                    <a:pt x="331218" y="631990"/>
                    <a:pt x="359139" y="655992"/>
                    <a:pt x="301901" y="613063"/>
                  </a:cubicBezTo>
                  <a:cubicBezTo>
                    <a:pt x="278076" y="541589"/>
                    <a:pt x="310664" y="628400"/>
                    <a:pt x="260337" y="540327"/>
                  </a:cubicBezTo>
                  <a:cubicBezTo>
                    <a:pt x="247895" y="518553"/>
                    <a:pt x="246396" y="477723"/>
                    <a:pt x="239555" y="457200"/>
                  </a:cubicBezTo>
                  <a:cubicBezTo>
                    <a:pt x="234657" y="442505"/>
                    <a:pt x="225700" y="429491"/>
                    <a:pt x="218773" y="415636"/>
                  </a:cubicBezTo>
                  <a:cubicBezTo>
                    <a:pt x="215309" y="398318"/>
                    <a:pt x="213457" y="380597"/>
                    <a:pt x="208382" y="363681"/>
                  </a:cubicBezTo>
                  <a:cubicBezTo>
                    <a:pt x="203023" y="345816"/>
                    <a:pt x="189915" y="330235"/>
                    <a:pt x="187601" y="311727"/>
                  </a:cubicBezTo>
                  <a:cubicBezTo>
                    <a:pt x="186005" y="298959"/>
                    <a:pt x="210084" y="255173"/>
                    <a:pt x="218773" y="249381"/>
                  </a:cubicBezTo>
                  <a:cubicBezTo>
                    <a:pt x="230656" y="241459"/>
                    <a:pt x="246482" y="242454"/>
                    <a:pt x="260337" y="238991"/>
                  </a:cubicBezTo>
                  <a:cubicBezTo>
                    <a:pt x="270728" y="232064"/>
                    <a:pt x="280031" y="223128"/>
                    <a:pt x="291510" y="218209"/>
                  </a:cubicBezTo>
                  <a:cubicBezTo>
                    <a:pt x="304636" y="212583"/>
                    <a:pt x="318987" y="210166"/>
                    <a:pt x="333073" y="207818"/>
                  </a:cubicBezTo>
                  <a:cubicBezTo>
                    <a:pt x="381390" y="199765"/>
                    <a:pt x="430012" y="193654"/>
                    <a:pt x="478546" y="187036"/>
                  </a:cubicBezTo>
                  <a:cubicBezTo>
                    <a:pt x="559443" y="176004"/>
                    <a:pt x="579722" y="174840"/>
                    <a:pt x="665582" y="166254"/>
                  </a:cubicBezTo>
                  <a:cubicBezTo>
                    <a:pt x="675973" y="162790"/>
                    <a:pt x="686532" y="159795"/>
                    <a:pt x="696755" y="155863"/>
                  </a:cubicBezTo>
                  <a:cubicBezTo>
                    <a:pt x="731573" y="142472"/>
                    <a:pt x="800664" y="114300"/>
                    <a:pt x="800664" y="114300"/>
                  </a:cubicBezTo>
                  <a:cubicBezTo>
                    <a:pt x="958271" y="140568"/>
                    <a:pt x="781894" y="101340"/>
                    <a:pt x="904573" y="155863"/>
                  </a:cubicBezTo>
                  <a:cubicBezTo>
                    <a:pt x="920712" y="163036"/>
                    <a:pt x="939287" y="162423"/>
                    <a:pt x="956528" y="166254"/>
                  </a:cubicBezTo>
                  <a:cubicBezTo>
                    <a:pt x="970469" y="169352"/>
                    <a:pt x="984088" y="173844"/>
                    <a:pt x="998091" y="176645"/>
                  </a:cubicBezTo>
                  <a:cubicBezTo>
                    <a:pt x="1018751" y="180777"/>
                    <a:pt x="1039777" y="182904"/>
                    <a:pt x="1060437" y="187036"/>
                  </a:cubicBezTo>
                  <a:cubicBezTo>
                    <a:pt x="1222186" y="219386"/>
                    <a:pt x="1004428" y="178107"/>
                    <a:pt x="1133173" y="207818"/>
                  </a:cubicBezTo>
                  <a:cubicBezTo>
                    <a:pt x="1304284" y="247306"/>
                    <a:pt x="1172171" y="213965"/>
                    <a:pt x="1309819" y="238991"/>
                  </a:cubicBezTo>
                  <a:cubicBezTo>
                    <a:pt x="1323869" y="241546"/>
                    <a:pt x="1337180" y="247886"/>
                    <a:pt x="1351382" y="249381"/>
                  </a:cubicBezTo>
                  <a:cubicBezTo>
                    <a:pt x="1403166" y="254832"/>
                    <a:pt x="1455291" y="256308"/>
                    <a:pt x="1507246" y="259772"/>
                  </a:cubicBezTo>
                  <a:cubicBezTo>
                    <a:pt x="1717894" y="294881"/>
                    <a:pt x="1417871" y="241545"/>
                    <a:pt x="1631937" y="290945"/>
                  </a:cubicBezTo>
                  <a:cubicBezTo>
                    <a:pt x="1655801" y="296452"/>
                    <a:pt x="1680577" y="296955"/>
                    <a:pt x="1704673" y="301336"/>
                  </a:cubicBezTo>
                  <a:cubicBezTo>
                    <a:pt x="1718724" y="303891"/>
                    <a:pt x="1732382" y="308263"/>
                    <a:pt x="1746237" y="311727"/>
                  </a:cubicBezTo>
                  <a:cubicBezTo>
                    <a:pt x="1756628" y="318654"/>
                    <a:pt x="1768579" y="323678"/>
                    <a:pt x="1777410" y="332509"/>
                  </a:cubicBezTo>
                  <a:cubicBezTo>
                    <a:pt x="1786240" y="341339"/>
                    <a:pt x="1790933" y="353519"/>
                    <a:pt x="1798191" y="363681"/>
                  </a:cubicBezTo>
                  <a:cubicBezTo>
                    <a:pt x="1808257" y="377774"/>
                    <a:pt x="1818973" y="391390"/>
                    <a:pt x="1829364" y="405245"/>
                  </a:cubicBezTo>
                  <a:cubicBezTo>
                    <a:pt x="1832828" y="419100"/>
                    <a:pt x="1834741" y="433437"/>
                    <a:pt x="1839755" y="446809"/>
                  </a:cubicBezTo>
                  <a:cubicBezTo>
                    <a:pt x="1845194" y="461312"/>
                    <a:pt x="1854435" y="474135"/>
                    <a:pt x="1860537" y="488372"/>
                  </a:cubicBezTo>
                  <a:cubicBezTo>
                    <a:pt x="1864852" y="498439"/>
                    <a:pt x="1867464" y="509154"/>
                    <a:pt x="1870928" y="519545"/>
                  </a:cubicBezTo>
                  <a:cubicBezTo>
                    <a:pt x="1873014" y="538322"/>
                    <a:pt x="1878211" y="623129"/>
                    <a:pt x="1891710" y="654627"/>
                  </a:cubicBezTo>
                  <a:cubicBezTo>
                    <a:pt x="1896629" y="666106"/>
                    <a:pt x="1905564" y="675409"/>
                    <a:pt x="1912491" y="685800"/>
                  </a:cubicBezTo>
                  <a:cubicBezTo>
                    <a:pt x="1909028" y="716973"/>
                    <a:pt x="1922361" y="755375"/>
                    <a:pt x="1902101" y="779318"/>
                  </a:cubicBezTo>
                  <a:cubicBezTo>
                    <a:pt x="1871586" y="815381"/>
                    <a:pt x="1721381" y="834847"/>
                    <a:pt x="1683891" y="841663"/>
                  </a:cubicBezTo>
                  <a:cubicBezTo>
                    <a:pt x="1670037" y="848590"/>
                    <a:pt x="1656831" y="857006"/>
                    <a:pt x="1642328" y="862445"/>
                  </a:cubicBezTo>
                  <a:cubicBezTo>
                    <a:pt x="1628956" y="867459"/>
                    <a:pt x="1613890" y="867210"/>
                    <a:pt x="1600764" y="872836"/>
                  </a:cubicBezTo>
                  <a:cubicBezTo>
                    <a:pt x="1589285" y="877755"/>
                    <a:pt x="1579982" y="886691"/>
                    <a:pt x="1569591" y="893618"/>
                  </a:cubicBezTo>
                  <a:cubicBezTo>
                    <a:pt x="1392946" y="886691"/>
                    <a:pt x="1215587" y="890141"/>
                    <a:pt x="1039655" y="872836"/>
                  </a:cubicBezTo>
                  <a:cubicBezTo>
                    <a:pt x="993603" y="868306"/>
                    <a:pt x="931266" y="833476"/>
                    <a:pt x="894182" y="800100"/>
                  </a:cubicBezTo>
                  <a:cubicBezTo>
                    <a:pt x="872337" y="780439"/>
                    <a:pt x="848140" y="762208"/>
                    <a:pt x="831837" y="737754"/>
                  </a:cubicBezTo>
                  <a:cubicBezTo>
                    <a:pt x="824910" y="727363"/>
                    <a:pt x="816127" y="717993"/>
                    <a:pt x="811055" y="706581"/>
                  </a:cubicBezTo>
                  <a:cubicBezTo>
                    <a:pt x="802158" y="686563"/>
                    <a:pt x="790273" y="644236"/>
                    <a:pt x="790273" y="644236"/>
                  </a:cubicBezTo>
                  <a:cubicBezTo>
                    <a:pt x="807591" y="633845"/>
                    <a:pt x="823772" y="621266"/>
                    <a:pt x="842228" y="613063"/>
                  </a:cubicBezTo>
                  <a:cubicBezTo>
                    <a:pt x="855278" y="607263"/>
                    <a:pt x="870532" y="607976"/>
                    <a:pt x="883791" y="602672"/>
                  </a:cubicBezTo>
                  <a:cubicBezTo>
                    <a:pt x="905364" y="594043"/>
                    <a:pt x="925355" y="581891"/>
                    <a:pt x="946137" y="571500"/>
                  </a:cubicBezTo>
                  <a:cubicBezTo>
                    <a:pt x="1012989" y="504648"/>
                    <a:pt x="934500" y="571980"/>
                    <a:pt x="1070828" y="519545"/>
                  </a:cubicBezTo>
                  <a:cubicBezTo>
                    <a:pt x="1086992" y="513328"/>
                    <a:pt x="1096901" y="496117"/>
                    <a:pt x="1112391" y="488372"/>
                  </a:cubicBezTo>
                  <a:cubicBezTo>
                    <a:pt x="1131984" y="478575"/>
                    <a:pt x="1154398" y="475727"/>
                    <a:pt x="1174737" y="467591"/>
                  </a:cubicBezTo>
                  <a:cubicBezTo>
                    <a:pt x="1189119" y="461838"/>
                    <a:pt x="1202446" y="453736"/>
                    <a:pt x="1216301" y="446809"/>
                  </a:cubicBezTo>
                  <a:cubicBezTo>
                    <a:pt x="1235698" y="448572"/>
                    <a:pt x="1356682" y="456712"/>
                    <a:pt x="1392946" y="467591"/>
                  </a:cubicBezTo>
                  <a:cubicBezTo>
                    <a:pt x="1407783" y="472042"/>
                    <a:pt x="1420655" y="481445"/>
                    <a:pt x="1434510" y="488372"/>
                  </a:cubicBezTo>
                  <a:cubicBezTo>
                    <a:pt x="1408738" y="527030"/>
                    <a:pt x="1370011" y="589535"/>
                    <a:pt x="1330601" y="602672"/>
                  </a:cubicBezTo>
                  <a:lnTo>
                    <a:pt x="1299428" y="613063"/>
                  </a:lnTo>
                  <a:cubicBezTo>
                    <a:pt x="1285573" y="606136"/>
                    <a:pt x="1267781" y="604181"/>
                    <a:pt x="1257864" y="592281"/>
                  </a:cubicBezTo>
                  <a:cubicBezTo>
                    <a:pt x="1248722" y="581310"/>
                    <a:pt x="1253099" y="563844"/>
                    <a:pt x="1247473" y="550718"/>
                  </a:cubicBezTo>
                  <a:cubicBezTo>
                    <a:pt x="1242554" y="539239"/>
                    <a:pt x="1233618" y="529936"/>
                    <a:pt x="1226691" y="519545"/>
                  </a:cubicBezTo>
                  <a:cubicBezTo>
                    <a:pt x="1223228" y="509154"/>
                    <a:pt x="1216301" y="499325"/>
                    <a:pt x="1216301" y="488372"/>
                  </a:cubicBezTo>
                  <a:cubicBezTo>
                    <a:pt x="1216301" y="450272"/>
                    <a:pt x="1230154" y="457200"/>
                    <a:pt x="1257864" y="446809"/>
                  </a:cubicBezTo>
                  <a:cubicBezTo>
                    <a:pt x="1275329" y="440260"/>
                    <a:pt x="1293514" y="435085"/>
                    <a:pt x="1309819" y="426027"/>
                  </a:cubicBezTo>
                  <a:cubicBezTo>
                    <a:pt x="1395969" y="378165"/>
                    <a:pt x="1303339" y="404463"/>
                    <a:pt x="1403337" y="384463"/>
                  </a:cubicBezTo>
                  <a:cubicBezTo>
                    <a:pt x="1532960" y="298048"/>
                    <a:pt x="1398966" y="379479"/>
                    <a:pt x="1528028" y="322118"/>
                  </a:cubicBezTo>
                  <a:cubicBezTo>
                    <a:pt x="1648894" y="268400"/>
                    <a:pt x="1476682" y="328843"/>
                    <a:pt x="1590373" y="290945"/>
                  </a:cubicBezTo>
                  <a:cubicBezTo>
                    <a:pt x="1669835" y="393109"/>
                    <a:pt x="1650622" y="346998"/>
                    <a:pt x="1673501" y="415636"/>
                  </a:cubicBezTo>
                  <a:cubicBezTo>
                    <a:pt x="1670037" y="439881"/>
                    <a:pt x="1675711" y="467371"/>
                    <a:pt x="1663110" y="488372"/>
                  </a:cubicBezTo>
                  <a:cubicBezTo>
                    <a:pt x="1652719" y="505690"/>
                    <a:pt x="1628810" y="509737"/>
                    <a:pt x="1611155" y="519545"/>
                  </a:cubicBezTo>
                  <a:cubicBezTo>
                    <a:pt x="1573712" y="540347"/>
                    <a:pt x="1558923" y="544594"/>
                    <a:pt x="1517637" y="561109"/>
                  </a:cubicBezTo>
                  <a:cubicBezTo>
                    <a:pt x="1330601" y="557645"/>
                    <a:pt x="1143338" y="560550"/>
                    <a:pt x="956528" y="550718"/>
                  </a:cubicBezTo>
                  <a:cubicBezTo>
                    <a:pt x="944057" y="550062"/>
                    <a:pt x="937203" y="533885"/>
                    <a:pt x="925355" y="529936"/>
                  </a:cubicBezTo>
                  <a:cubicBezTo>
                    <a:pt x="905368" y="523274"/>
                    <a:pt x="883310" y="525184"/>
                    <a:pt x="863010" y="519545"/>
                  </a:cubicBezTo>
                  <a:cubicBezTo>
                    <a:pt x="820796" y="507819"/>
                    <a:pt x="738319" y="477981"/>
                    <a:pt x="738319" y="477981"/>
                  </a:cubicBezTo>
                  <a:cubicBezTo>
                    <a:pt x="745246" y="464127"/>
                    <a:pt x="752999" y="450655"/>
                    <a:pt x="759101" y="436418"/>
                  </a:cubicBezTo>
                  <a:cubicBezTo>
                    <a:pt x="763416" y="426351"/>
                    <a:pt x="763415" y="414358"/>
                    <a:pt x="769491" y="405245"/>
                  </a:cubicBezTo>
                  <a:cubicBezTo>
                    <a:pt x="777642" y="393018"/>
                    <a:pt x="789507" y="383635"/>
                    <a:pt x="800664" y="374072"/>
                  </a:cubicBezTo>
                  <a:cubicBezTo>
                    <a:pt x="813813" y="362802"/>
                    <a:pt x="825427" y="347100"/>
                    <a:pt x="842228" y="342900"/>
                  </a:cubicBezTo>
                  <a:cubicBezTo>
                    <a:pt x="882690" y="332785"/>
                    <a:pt x="925355" y="335973"/>
                    <a:pt x="966919" y="332509"/>
                  </a:cubicBezTo>
                  <a:lnTo>
                    <a:pt x="1715064" y="342900"/>
                  </a:lnTo>
                  <a:cubicBezTo>
                    <a:pt x="1732662" y="344387"/>
                    <a:pt x="1711981" y="378776"/>
                    <a:pt x="1704673" y="394854"/>
                  </a:cubicBezTo>
                  <a:cubicBezTo>
                    <a:pt x="1694338" y="417592"/>
                    <a:pt x="1678444" y="437485"/>
                    <a:pt x="1663110" y="457200"/>
                  </a:cubicBezTo>
                  <a:cubicBezTo>
                    <a:pt x="1654088" y="468799"/>
                    <a:pt x="1640754" y="476616"/>
                    <a:pt x="1631937" y="488372"/>
                  </a:cubicBezTo>
                  <a:cubicBezTo>
                    <a:pt x="1579076" y="558852"/>
                    <a:pt x="1626305" y="524373"/>
                    <a:pt x="1559201" y="581891"/>
                  </a:cubicBezTo>
                  <a:cubicBezTo>
                    <a:pt x="1549719" y="590018"/>
                    <a:pt x="1539990" y="599084"/>
                    <a:pt x="1528028" y="602672"/>
                  </a:cubicBezTo>
                  <a:cubicBezTo>
                    <a:pt x="1504569" y="609709"/>
                    <a:pt x="1479537" y="609599"/>
                    <a:pt x="1455291" y="613063"/>
                  </a:cubicBezTo>
                  <a:cubicBezTo>
                    <a:pt x="1434509" y="619990"/>
                    <a:pt x="1414814" y="632559"/>
                    <a:pt x="1392946" y="633845"/>
                  </a:cubicBezTo>
                  <a:cubicBezTo>
                    <a:pt x="738447" y="672345"/>
                    <a:pt x="1101548" y="614870"/>
                    <a:pt x="863010" y="654627"/>
                  </a:cubicBezTo>
                  <a:cubicBezTo>
                    <a:pt x="838764" y="651163"/>
                    <a:pt x="796506" y="667921"/>
                    <a:pt x="790273" y="644236"/>
                  </a:cubicBezTo>
                  <a:cubicBezTo>
                    <a:pt x="776832" y="593159"/>
                    <a:pt x="804015" y="461627"/>
                    <a:pt x="831837" y="394854"/>
                  </a:cubicBezTo>
                  <a:cubicBezTo>
                    <a:pt x="840773" y="373407"/>
                    <a:pt x="848358" y="350542"/>
                    <a:pt x="863010" y="332509"/>
                  </a:cubicBezTo>
                  <a:cubicBezTo>
                    <a:pt x="923262" y="258353"/>
                    <a:pt x="948805" y="235646"/>
                    <a:pt x="1018873" y="197427"/>
                  </a:cubicBezTo>
                  <a:cubicBezTo>
                    <a:pt x="1039271" y="186301"/>
                    <a:pt x="1058878" y="172637"/>
                    <a:pt x="1081219" y="166254"/>
                  </a:cubicBezTo>
                  <a:cubicBezTo>
                    <a:pt x="1108069" y="158582"/>
                    <a:pt x="1136637" y="159327"/>
                    <a:pt x="1164346" y="155863"/>
                  </a:cubicBezTo>
                  <a:cubicBezTo>
                    <a:pt x="1202446" y="145472"/>
                    <a:pt x="1239164" y="123833"/>
                    <a:pt x="1278646" y="124691"/>
                  </a:cubicBezTo>
                  <a:cubicBezTo>
                    <a:pt x="1977949" y="139893"/>
                    <a:pt x="1865709" y="120066"/>
                    <a:pt x="2213828" y="197427"/>
                  </a:cubicBezTo>
                  <a:cubicBezTo>
                    <a:pt x="2246335" y="219098"/>
                    <a:pt x="2299550" y="251976"/>
                    <a:pt x="2328128" y="280554"/>
                  </a:cubicBezTo>
                  <a:cubicBezTo>
                    <a:pt x="2343810" y="296236"/>
                    <a:pt x="2355837" y="315191"/>
                    <a:pt x="2369691" y="332509"/>
                  </a:cubicBezTo>
                  <a:cubicBezTo>
                    <a:pt x="2380629" y="398139"/>
                    <a:pt x="2392416" y="436432"/>
                    <a:pt x="2369691" y="509154"/>
                  </a:cubicBezTo>
                  <a:cubicBezTo>
                    <a:pt x="2363076" y="530323"/>
                    <a:pt x="2341435" y="543367"/>
                    <a:pt x="2328128" y="561109"/>
                  </a:cubicBezTo>
                  <a:cubicBezTo>
                    <a:pt x="2320635" y="571100"/>
                    <a:pt x="2316586" y="583881"/>
                    <a:pt x="2307346" y="592281"/>
                  </a:cubicBezTo>
                  <a:cubicBezTo>
                    <a:pt x="2287090" y="610696"/>
                    <a:pt x="2187883" y="687167"/>
                    <a:pt x="2151482" y="706581"/>
                  </a:cubicBezTo>
                  <a:cubicBezTo>
                    <a:pt x="2121382" y="722634"/>
                    <a:pt x="2088830" y="733620"/>
                    <a:pt x="2057964" y="748145"/>
                  </a:cubicBezTo>
                  <a:cubicBezTo>
                    <a:pt x="2029933" y="761336"/>
                    <a:pt x="2003147" y="777127"/>
                    <a:pt x="1974837" y="789709"/>
                  </a:cubicBezTo>
                  <a:cubicBezTo>
                    <a:pt x="1940748" y="804860"/>
                    <a:pt x="1907218" y="822632"/>
                    <a:pt x="1870928" y="831272"/>
                  </a:cubicBezTo>
                  <a:cubicBezTo>
                    <a:pt x="1833711" y="840133"/>
                    <a:pt x="1794728" y="838199"/>
                    <a:pt x="1756628" y="841663"/>
                  </a:cubicBezTo>
                  <a:cubicBezTo>
                    <a:pt x="1704673" y="855518"/>
                    <a:pt x="1653890" y="874926"/>
                    <a:pt x="1600764" y="883227"/>
                  </a:cubicBezTo>
                  <a:cubicBezTo>
                    <a:pt x="1542488" y="892333"/>
                    <a:pt x="1483099" y="894273"/>
                    <a:pt x="1424119" y="893618"/>
                  </a:cubicBezTo>
                  <a:cubicBezTo>
                    <a:pt x="1171194" y="890808"/>
                    <a:pt x="918428" y="879763"/>
                    <a:pt x="665582" y="872836"/>
                  </a:cubicBezTo>
                  <a:cubicBezTo>
                    <a:pt x="555688" y="852855"/>
                    <a:pt x="541305" y="856857"/>
                    <a:pt x="436982" y="810491"/>
                  </a:cubicBezTo>
                  <a:cubicBezTo>
                    <a:pt x="219973" y="714043"/>
                    <a:pt x="526933" y="823157"/>
                    <a:pt x="270728" y="737754"/>
                  </a:cubicBezTo>
                  <a:cubicBezTo>
                    <a:pt x="263801" y="727363"/>
                    <a:pt x="258777" y="715412"/>
                    <a:pt x="249946" y="706581"/>
                  </a:cubicBezTo>
                  <a:cubicBezTo>
                    <a:pt x="234264" y="690899"/>
                    <a:pt x="210709" y="683187"/>
                    <a:pt x="197991" y="665018"/>
                  </a:cubicBezTo>
                  <a:cubicBezTo>
                    <a:pt x="185429" y="647072"/>
                    <a:pt x="184696" y="623259"/>
                    <a:pt x="177210" y="602672"/>
                  </a:cubicBezTo>
                  <a:cubicBezTo>
                    <a:pt x="168562" y="578890"/>
                    <a:pt x="138904" y="505434"/>
                    <a:pt x="125255" y="488372"/>
                  </a:cubicBezTo>
                  <a:cubicBezTo>
                    <a:pt x="104417" y="462325"/>
                    <a:pt x="49620" y="432601"/>
                    <a:pt x="21346" y="415636"/>
                  </a:cubicBezTo>
                  <a:cubicBezTo>
                    <a:pt x="14419" y="405245"/>
                    <a:pt x="-3385" y="396311"/>
                    <a:pt x="564" y="384463"/>
                  </a:cubicBezTo>
                  <a:cubicBezTo>
                    <a:pt x="6041" y="368034"/>
                    <a:pt x="28979" y="364561"/>
                    <a:pt x="42128" y="353291"/>
                  </a:cubicBezTo>
                  <a:cubicBezTo>
                    <a:pt x="76360" y="323950"/>
                    <a:pt x="85893" y="297138"/>
                    <a:pt x="135646" y="280554"/>
                  </a:cubicBezTo>
                  <a:lnTo>
                    <a:pt x="260337" y="238991"/>
                  </a:lnTo>
                  <a:lnTo>
                    <a:pt x="894182" y="249381"/>
                  </a:lnTo>
                  <a:cubicBezTo>
                    <a:pt x="931398" y="250526"/>
                    <a:pt x="949969" y="267509"/>
                    <a:pt x="977310" y="290945"/>
                  </a:cubicBezTo>
                  <a:cubicBezTo>
                    <a:pt x="988467" y="300508"/>
                    <a:pt x="996021" y="314330"/>
                    <a:pt x="1008482" y="322118"/>
                  </a:cubicBezTo>
                  <a:cubicBezTo>
                    <a:pt x="1024299" y="332004"/>
                    <a:pt x="1043119" y="335973"/>
                    <a:pt x="1060437" y="342900"/>
                  </a:cubicBezTo>
                  <a:cubicBezTo>
                    <a:pt x="1081219" y="363682"/>
                    <a:pt x="1099714" y="387034"/>
                    <a:pt x="1122782" y="405245"/>
                  </a:cubicBezTo>
                  <a:cubicBezTo>
                    <a:pt x="1191654" y="459618"/>
                    <a:pt x="1257755" y="483779"/>
                    <a:pt x="1309819" y="550718"/>
                  </a:cubicBezTo>
                  <a:cubicBezTo>
                    <a:pt x="1319329" y="562945"/>
                    <a:pt x="1323674" y="578427"/>
                    <a:pt x="1330601" y="592281"/>
                  </a:cubicBezTo>
                  <a:cubicBezTo>
                    <a:pt x="1327137" y="613063"/>
                    <a:pt x="1330663" y="636334"/>
                    <a:pt x="1320210" y="654627"/>
                  </a:cubicBezTo>
                  <a:cubicBezTo>
                    <a:pt x="1314776" y="664137"/>
                    <a:pt x="1298151" y="658942"/>
                    <a:pt x="1289037" y="665018"/>
                  </a:cubicBezTo>
                  <a:cubicBezTo>
                    <a:pt x="1214190" y="714916"/>
                    <a:pt x="1309753" y="685814"/>
                    <a:pt x="1205910" y="706581"/>
                  </a:cubicBezTo>
                  <a:cubicBezTo>
                    <a:pt x="1146440" y="766051"/>
                    <a:pt x="1208443" y="716128"/>
                    <a:pt x="1112391" y="748145"/>
                  </a:cubicBezTo>
                  <a:cubicBezTo>
                    <a:pt x="1080029" y="758932"/>
                    <a:pt x="1050998" y="778235"/>
                    <a:pt x="1018873" y="789709"/>
                  </a:cubicBezTo>
                  <a:cubicBezTo>
                    <a:pt x="1000752" y="796181"/>
                    <a:pt x="919333" y="806801"/>
                    <a:pt x="904573" y="810491"/>
                  </a:cubicBezTo>
                  <a:cubicBezTo>
                    <a:pt x="883321" y="815804"/>
                    <a:pt x="863010" y="824345"/>
                    <a:pt x="842228" y="831272"/>
                  </a:cubicBezTo>
                  <a:cubicBezTo>
                    <a:pt x="762564" y="827808"/>
                    <a:pt x="680595" y="840220"/>
                    <a:pt x="603237" y="820881"/>
                  </a:cubicBezTo>
                  <a:cubicBezTo>
                    <a:pt x="586103" y="816598"/>
                    <a:pt x="601608" y="784261"/>
                    <a:pt x="592846" y="768927"/>
                  </a:cubicBezTo>
                  <a:cubicBezTo>
                    <a:pt x="586650" y="758084"/>
                    <a:pt x="570074" y="757386"/>
                    <a:pt x="561673" y="748145"/>
                  </a:cubicBezTo>
                  <a:cubicBezTo>
                    <a:pt x="535108" y="718924"/>
                    <a:pt x="488937" y="654627"/>
                    <a:pt x="488937" y="654627"/>
                  </a:cubicBezTo>
                  <a:cubicBezTo>
                    <a:pt x="479374" y="625938"/>
                    <a:pt x="462337" y="591034"/>
                    <a:pt x="488937" y="561109"/>
                  </a:cubicBezTo>
                  <a:cubicBezTo>
                    <a:pt x="506462" y="541394"/>
                    <a:pt x="536648" y="538278"/>
                    <a:pt x="561673" y="529936"/>
                  </a:cubicBezTo>
                  <a:cubicBezTo>
                    <a:pt x="619899" y="510527"/>
                    <a:pt x="678775" y="492866"/>
                    <a:pt x="738319" y="477981"/>
                  </a:cubicBezTo>
                  <a:cubicBezTo>
                    <a:pt x="766028" y="471054"/>
                    <a:pt x="794034" y="465223"/>
                    <a:pt x="821446" y="457200"/>
                  </a:cubicBezTo>
                  <a:cubicBezTo>
                    <a:pt x="936070" y="423652"/>
                    <a:pt x="1045961" y="369076"/>
                    <a:pt x="1164346" y="353291"/>
                  </a:cubicBezTo>
                  <a:cubicBezTo>
                    <a:pt x="1361552" y="326997"/>
                    <a:pt x="1267977" y="336862"/>
                    <a:pt x="1444901" y="322118"/>
                  </a:cubicBezTo>
                  <a:cubicBezTo>
                    <a:pt x="1532756" y="292833"/>
                    <a:pt x="1546705" y="280554"/>
                    <a:pt x="1642328" y="280554"/>
                  </a:cubicBezTo>
                  <a:cubicBezTo>
                    <a:pt x="1663396" y="280554"/>
                    <a:pt x="1683891" y="287481"/>
                    <a:pt x="1704673" y="290945"/>
                  </a:cubicBezTo>
                  <a:cubicBezTo>
                    <a:pt x="1766500" y="373382"/>
                    <a:pt x="1740538" y="318547"/>
                    <a:pt x="1715064" y="488372"/>
                  </a:cubicBezTo>
                  <a:cubicBezTo>
                    <a:pt x="1703005" y="568766"/>
                    <a:pt x="1710346" y="528470"/>
                    <a:pt x="1642328" y="602672"/>
                  </a:cubicBezTo>
                  <a:cubicBezTo>
                    <a:pt x="1587154" y="662862"/>
                    <a:pt x="1592558" y="672761"/>
                    <a:pt x="1528028" y="727363"/>
                  </a:cubicBezTo>
                  <a:cubicBezTo>
                    <a:pt x="1490231" y="759345"/>
                    <a:pt x="1404791" y="813559"/>
                    <a:pt x="1361773" y="831272"/>
                  </a:cubicBezTo>
                  <a:cubicBezTo>
                    <a:pt x="1305634" y="854388"/>
                    <a:pt x="1164117" y="867325"/>
                    <a:pt x="1122782" y="872836"/>
                  </a:cubicBezTo>
                  <a:lnTo>
                    <a:pt x="748710" y="831272"/>
                  </a:lnTo>
                  <a:cubicBezTo>
                    <a:pt x="720964" y="828119"/>
                    <a:pt x="690887" y="832690"/>
                    <a:pt x="665582" y="820881"/>
                  </a:cubicBezTo>
                  <a:cubicBezTo>
                    <a:pt x="314475" y="657032"/>
                    <a:pt x="802692" y="828486"/>
                    <a:pt x="530501" y="737754"/>
                  </a:cubicBezTo>
                  <a:cubicBezTo>
                    <a:pt x="451902" y="678805"/>
                    <a:pt x="526342" y="730763"/>
                    <a:pt x="405810" y="665018"/>
                  </a:cubicBezTo>
                  <a:cubicBezTo>
                    <a:pt x="387240" y="654889"/>
                    <a:pt x="347168" y="623635"/>
                    <a:pt x="333073" y="613063"/>
                  </a:cubicBezTo>
                  <a:cubicBezTo>
                    <a:pt x="329609" y="595745"/>
                    <a:pt x="322682" y="578770"/>
                    <a:pt x="322682" y="561109"/>
                  </a:cubicBezTo>
                  <a:cubicBezTo>
                    <a:pt x="322682" y="543448"/>
                    <a:pt x="323276" y="523849"/>
                    <a:pt x="333073" y="509154"/>
                  </a:cubicBezTo>
                  <a:cubicBezTo>
                    <a:pt x="363041" y="464202"/>
                    <a:pt x="407234" y="465854"/>
                    <a:pt x="447373" y="436418"/>
                  </a:cubicBezTo>
                  <a:cubicBezTo>
                    <a:pt x="481006" y="411754"/>
                    <a:pt x="503801" y="372366"/>
                    <a:pt x="540891" y="353291"/>
                  </a:cubicBezTo>
                  <a:cubicBezTo>
                    <a:pt x="739744" y="251023"/>
                    <a:pt x="777153" y="259603"/>
                    <a:pt x="956528" y="218209"/>
                  </a:cubicBezTo>
                  <a:cubicBezTo>
                    <a:pt x="1171782" y="168535"/>
                    <a:pt x="990094" y="202224"/>
                    <a:pt x="1205910" y="166254"/>
                  </a:cubicBezTo>
                  <a:cubicBezTo>
                    <a:pt x="1351383" y="169718"/>
                    <a:pt x="1497136" y="166965"/>
                    <a:pt x="1642328" y="176645"/>
                  </a:cubicBezTo>
                  <a:cubicBezTo>
                    <a:pt x="1654789" y="177476"/>
                    <a:pt x="1667916" y="186257"/>
                    <a:pt x="1673501" y="197427"/>
                  </a:cubicBezTo>
                  <a:cubicBezTo>
                    <a:pt x="1682923" y="216271"/>
                    <a:pt x="1679477" y="239171"/>
                    <a:pt x="1683891" y="259772"/>
                  </a:cubicBezTo>
                  <a:cubicBezTo>
                    <a:pt x="1689875" y="287700"/>
                    <a:pt x="1697746" y="315191"/>
                    <a:pt x="1704673" y="342900"/>
                  </a:cubicBezTo>
                  <a:cubicBezTo>
                    <a:pt x="1694282" y="391391"/>
                    <a:pt x="1694472" y="443433"/>
                    <a:pt x="1673501" y="488372"/>
                  </a:cubicBezTo>
                  <a:cubicBezTo>
                    <a:pt x="1667462" y="501313"/>
                    <a:pt x="1645616" y="494659"/>
                    <a:pt x="1631937" y="498763"/>
                  </a:cubicBezTo>
                  <a:cubicBezTo>
                    <a:pt x="1610955" y="505058"/>
                    <a:pt x="1590202" y="512125"/>
                    <a:pt x="1569591" y="519545"/>
                  </a:cubicBezTo>
                  <a:cubicBezTo>
                    <a:pt x="1503604" y="543300"/>
                    <a:pt x="1439105" y="571362"/>
                    <a:pt x="1372164" y="592281"/>
                  </a:cubicBezTo>
                  <a:cubicBezTo>
                    <a:pt x="1156214" y="659766"/>
                    <a:pt x="1163938" y="659924"/>
                    <a:pt x="894182" y="727363"/>
                  </a:cubicBezTo>
                  <a:cubicBezTo>
                    <a:pt x="846071" y="739391"/>
                    <a:pt x="797502" y="749665"/>
                    <a:pt x="748710" y="758536"/>
                  </a:cubicBezTo>
                  <a:cubicBezTo>
                    <a:pt x="721235" y="763531"/>
                    <a:pt x="693262" y="765236"/>
                    <a:pt x="665582" y="768927"/>
                  </a:cubicBezTo>
                  <a:lnTo>
                    <a:pt x="592846" y="779318"/>
                  </a:lnTo>
                  <a:cubicBezTo>
                    <a:pt x="599773" y="765463"/>
                    <a:pt x="602675" y="748707"/>
                    <a:pt x="613628" y="737754"/>
                  </a:cubicBezTo>
                  <a:cubicBezTo>
                    <a:pt x="624581" y="726801"/>
                    <a:pt x="642186" y="725387"/>
                    <a:pt x="655191" y="716972"/>
                  </a:cubicBezTo>
                  <a:cubicBezTo>
                    <a:pt x="701170" y="687221"/>
                    <a:pt x="742723" y="650625"/>
                    <a:pt x="790273" y="623454"/>
                  </a:cubicBezTo>
                  <a:cubicBezTo>
                    <a:pt x="1014176" y="495512"/>
                    <a:pt x="732855" y="649957"/>
                    <a:pt x="925355" y="561109"/>
                  </a:cubicBezTo>
                  <a:cubicBezTo>
                    <a:pt x="950709" y="549407"/>
                    <a:pt x="973411" y="532611"/>
                    <a:pt x="998091" y="519545"/>
                  </a:cubicBezTo>
                  <a:cubicBezTo>
                    <a:pt x="1012557" y="511886"/>
                    <a:pt x="1117163" y="456620"/>
                    <a:pt x="1153955" y="446809"/>
                  </a:cubicBezTo>
                  <a:cubicBezTo>
                    <a:pt x="1263821" y="417511"/>
                    <a:pt x="1309238" y="423005"/>
                    <a:pt x="1434510" y="415636"/>
                  </a:cubicBezTo>
                  <a:cubicBezTo>
                    <a:pt x="1740938" y="432660"/>
                    <a:pt x="1727009" y="359291"/>
                    <a:pt x="1860537" y="477981"/>
                  </a:cubicBezTo>
                  <a:cubicBezTo>
                    <a:pt x="1875181" y="490998"/>
                    <a:pt x="1888246" y="505690"/>
                    <a:pt x="1902101" y="519545"/>
                  </a:cubicBezTo>
                  <a:cubicBezTo>
                    <a:pt x="1905564" y="536863"/>
                    <a:pt x="1913958" y="553900"/>
                    <a:pt x="1912491" y="571500"/>
                  </a:cubicBezTo>
                  <a:cubicBezTo>
                    <a:pt x="1909672" y="605324"/>
                    <a:pt x="1896719" y="657318"/>
                    <a:pt x="1860537" y="675409"/>
                  </a:cubicBezTo>
                  <a:cubicBezTo>
                    <a:pt x="1844740" y="683307"/>
                    <a:pt x="1825900" y="682336"/>
                    <a:pt x="1808582" y="685800"/>
                  </a:cubicBezTo>
                  <a:cubicBezTo>
                    <a:pt x="1732382" y="720436"/>
                    <a:pt x="1663269" y="781380"/>
                    <a:pt x="1579982" y="789709"/>
                  </a:cubicBezTo>
                  <a:cubicBezTo>
                    <a:pt x="1545346" y="793173"/>
                    <a:pt x="1510532" y="795177"/>
                    <a:pt x="1476073" y="800100"/>
                  </a:cubicBezTo>
                  <a:cubicBezTo>
                    <a:pt x="1437738" y="805576"/>
                    <a:pt x="1400199" y="816078"/>
                    <a:pt x="1361773" y="820881"/>
                  </a:cubicBezTo>
                  <a:cubicBezTo>
                    <a:pt x="1316961" y="826482"/>
                    <a:pt x="1271718" y="827808"/>
                    <a:pt x="1226691" y="831272"/>
                  </a:cubicBezTo>
                  <a:cubicBezTo>
                    <a:pt x="1060437" y="820881"/>
                    <a:pt x="893712" y="816353"/>
                    <a:pt x="727928" y="800100"/>
                  </a:cubicBezTo>
                  <a:cubicBezTo>
                    <a:pt x="715499" y="798881"/>
                    <a:pt x="704014" y="789480"/>
                    <a:pt x="696755" y="779318"/>
                  </a:cubicBezTo>
                  <a:cubicBezTo>
                    <a:pt x="685914" y="764140"/>
                    <a:pt x="684315" y="744046"/>
                    <a:pt x="675973" y="727363"/>
                  </a:cubicBezTo>
                  <a:cubicBezTo>
                    <a:pt x="670388" y="716193"/>
                    <a:pt x="662118" y="706582"/>
                    <a:pt x="655191" y="696191"/>
                  </a:cubicBezTo>
                  <a:cubicBezTo>
                    <a:pt x="620004" y="590626"/>
                    <a:pt x="637741" y="655496"/>
                    <a:pt x="613628" y="498763"/>
                  </a:cubicBezTo>
                  <a:cubicBezTo>
                    <a:pt x="624019" y="471054"/>
                    <a:pt x="626061" y="438540"/>
                    <a:pt x="644801" y="415636"/>
                  </a:cubicBezTo>
                  <a:cubicBezTo>
                    <a:pt x="684391" y="367248"/>
                    <a:pt x="822559" y="376649"/>
                    <a:pt x="852619" y="374072"/>
                  </a:cubicBezTo>
                  <a:lnTo>
                    <a:pt x="1070828" y="353291"/>
                  </a:lnTo>
                  <a:cubicBezTo>
                    <a:pt x="1108928" y="342900"/>
                    <a:pt x="1145646" y="322995"/>
                    <a:pt x="1185128" y="322118"/>
                  </a:cubicBezTo>
                  <a:cubicBezTo>
                    <a:pt x="1303066" y="319497"/>
                    <a:pt x="1423974" y="314289"/>
                    <a:pt x="1538419" y="342900"/>
                  </a:cubicBezTo>
                  <a:cubicBezTo>
                    <a:pt x="1559671" y="348213"/>
                    <a:pt x="1528908" y="386461"/>
                    <a:pt x="1517637" y="405245"/>
                  </a:cubicBezTo>
                  <a:cubicBezTo>
                    <a:pt x="1507556" y="422046"/>
                    <a:pt x="1492760" y="436540"/>
                    <a:pt x="1476073" y="446809"/>
                  </a:cubicBezTo>
                  <a:cubicBezTo>
                    <a:pt x="1447021" y="464687"/>
                    <a:pt x="1413528" y="474077"/>
                    <a:pt x="1382555" y="488372"/>
                  </a:cubicBezTo>
                  <a:cubicBezTo>
                    <a:pt x="1368491" y="494863"/>
                    <a:pt x="1354371" y="501349"/>
                    <a:pt x="1340991" y="509154"/>
                  </a:cubicBezTo>
                  <a:cubicBezTo>
                    <a:pt x="1177760" y="604373"/>
                    <a:pt x="1334457" y="517066"/>
                    <a:pt x="1185128" y="613063"/>
                  </a:cubicBezTo>
                  <a:cubicBezTo>
                    <a:pt x="1161638" y="628164"/>
                    <a:pt x="1138724" y="645333"/>
                    <a:pt x="1112391" y="654627"/>
                  </a:cubicBezTo>
                  <a:cubicBezTo>
                    <a:pt x="1079082" y="666383"/>
                    <a:pt x="1043118" y="668482"/>
                    <a:pt x="1008482" y="675409"/>
                  </a:cubicBezTo>
                  <a:cubicBezTo>
                    <a:pt x="984237" y="689263"/>
                    <a:pt x="962342" y="708461"/>
                    <a:pt x="935746" y="716972"/>
                  </a:cubicBezTo>
                  <a:cubicBezTo>
                    <a:pt x="819970" y="754020"/>
                    <a:pt x="762153" y="757042"/>
                    <a:pt x="655191" y="768927"/>
                  </a:cubicBezTo>
                  <a:lnTo>
                    <a:pt x="156428" y="758536"/>
                  </a:lnTo>
                  <a:cubicBezTo>
                    <a:pt x="134348" y="756453"/>
                    <a:pt x="116775" y="735425"/>
                    <a:pt x="104473" y="716972"/>
                  </a:cubicBezTo>
                  <a:cubicBezTo>
                    <a:pt x="94676" y="702277"/>
                    <a:pt x="97546" y="682336"/>
                    <a:pt x="94082" y="665018"/>
                  </a:cubicBezTo>
                  <a:cubicBezTo>
                    <a:pt x="97546" y="606136"/>
                    <a:pt x="91401" y="545889"/>
                    <a:pt x="104473" y="488372"/>
                  </a:cubicBezTo>
                  <a:cubicBezTo>
                    <a:pt x="111351" y="458111"/>
                    <a:pt x="163829" y="422226"/>
                    <a:pt x="187601" y="405245"/>
                  </a:cubicBezTo>
                  <a:cubicBezTo>
                    <a:pt x="197763" y="397986"/>
                    <a:pt x="207117" y="388946"/>
                    <a:pt x="218773" y="384463"/>
                  </a:cubicBezTo>
                  <a:cubicBezTo>
                    <a:pt x="333454" y="340355"/>
                    <a:pt x="288748" y="365549"/>
                    <a:pt x="364246" y="342900"/>
                  </a:cubicBezTo>
                  <a:cubicBezTo>
                    <a:pt x="385228" y="336605"/>
                    <a:pt x="405039" y="326037"/>
                    <a:pt x="426591" y="322118"/>
                  </a:cubicBezTo>
                  <a:cubicBezTo>
                    <a:pt x="487944" y="310963"/>
                    <a:pt x="624183" y="298202"/>
                    <a:pt x="696755" y="290945"/>
                  </a:cubicBezTo>
                  <a:lnTo>
                    <a:pt x="1205910" y="332509"/>
                  </a:lnTo>
                  <a:cubicBezTo>
                    <a:pt x="1253422" y="336991"/>
                    <a:pt x="1244547" y="346998"/>
                    <a:pt x="1289037" y="363681"/>
                  </a:cubicBezTo>
                  <a:cubicBezTo>
                    <a:pt x="1302409" y="368695"/>
                    <a:pt x="1316746" y="370608"/>
                    <a:pt x="1330601" y="374072"/>
                  </a:cubicBezTo>
                  <a:cubicBezTo>
                    <a:pt x="1344455" y="380999"/>
                    <a:pt x="1359029" y="386644"/>
                    <a:pt x="1372164" y="394854"/>
                  </a:cubicBezTo>
                  <a:cubicBezTo>
                    <a:pt x="1386850" y="404033"/>
                    <a:pt x="1399635" y="415961"/>
                    <a:pt x="1413728" y="426027"/>
                  </a:cubicBezTo>
                  <a:cubicBezTo>
                    <a:pt x="1423890" y="433286"/>
                    <a:pt x="1434510" y="439882"/>
                    <a:pt x="1444901" y="446809"/>
                  </a:cubicBezTo>
                  <a:cubicBezTo>
                    <a:pt x="1457481" y="484553"/>
                    <a:pt x="1466244" y="477981"/>
                    <a:pt x="1434510" y="477981"/>
                  </a:cubicBezTo>
                </a:path>
              </a:pathLst>
            </a:custGeom>
            <a:noFill/>
            <a:ln w="28575">
              <a:solidFill>
                <a:srgbClr val="A43D3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Major Rajas</a:t>
              </a:r>
              <a:endParaRPr lang="en-US" b="1" dirty="0"/>
            </a:p>
          </p:txBody>
        </p:sp>
      </p:grpSp>
      <p:sp>
        <p:nvSpPr>
          <p:cNvPr id="2" name="TextBox 1"/>
          <p:cNvSpPr txBox="1"/>
          <p:nvPr/>
        </p:nvSpPr>
        <p:spPr>
          <a:xfrm>
            <a:off x="2103397" y="2828806"/>
            <a:ext cx="798617" cy="369332"/>
          </a:xfrm>
          <a:prstGeom prst="rect">
            <a:avLst/>
          </a:prstGeom>
          <a:noFill/>
        </p:spPr>
        <p:txBody>
          <a:bodyPr wrap="none" rtlCol="0">
            <a:spAutoFit/>
          </a:bodyPr>
          <a:lstStyle/>
          <a:p>
            <a:r>
              <a:rPr lang="en-US" b="1" dirty="0"/>
              <a:t>(0,0,0)</a:t>
            </a:r>
            <a:endParaRPr lang="en-US" b="1" dirty="0"/>
          </a:p>
        </p:txBody>
      </p:sp>
      <p:sp>
        <p:nvSpPr>
          <p:cNvPr id="3" name="TextBox 2"/>
          <p:cNvSpPr txBox="1"/>
          <p:nvPr/>
        </p:nvSpPr>
        <p:spPr>
          <a:xfrm>
            <a:off x="2743200" y="1059418"/>
            <a:ext cx="1040470" cy="369332"/>
          </a:xfrm>
          <a:prstGeom prst="rect">
            <a:avLst/>
          </a:prstGeom>
          <a:noFill/>
        </p:spPr>
        <p:txBody>
          <a:bodyPr wrap="square" rtlCol="0">
            <a:spAutoFit/>
          </a:bodyPr>
          <a:lstStyle/>
          <a:p>
            <a:r>
              <a:rPr lang="en-US" dirty="0"/>
              <a:t>(100)</a:t>
            </a:r>
            <a:endParaRPr lang="en-US" dirty="0"/>
          </a:p>
        </p:txBody>
      </p:sp>
      <p:sp>
        <p:nvSpPr>
          <p:cNvPr id="22" name="TextBox 21"/>
          <p:cNvSpPr txBox="1"/>
          <p:nvPr/>
        </p:nvSpPr>
        <p:spPr>
          <a:xfrm>
            <a:off x="838200" y="4336018"/>
            <a:ext cx="676788" cy="369332"/>
          </a:xfrm>
          <a:prstGeom prst="rect">
            <a:avLst/>
          </a:prstGeom>
          <a:noFill/>
        </p:spPr>
        <p:txBody>
          <a:bodyPr wrap="none" rtlCol="0">
            <a:spAutoFit/>
          </a:bodyPr>
          <a:lstStyle/>
          <a:p>
            <a:r>
              <a:rPr lang="en-US" dirty="0"/>
              <a:t>(100)</a:t>
            </a:r>
            <a:endParaRPr lang="en-US" dirty="0"/>
          </a:p>
        </p:txBody>
      </p:sp>
      <p:sp>
        <p:nvSpPr>
          <p:cNvPr id="23" name="TextBox 22"/>
          <p:cNvSpPr txBox="1"/>
          <p:nvPr/>
        </p:nvSpPr>
        <p:spPr>
          <a:xfrm>
            <a:off x="7315200" y="2876550"/>
            <a:ext cx="676788" cy="369332"/>
          </a:xfrm>
          <a:prstGeom prst="rect">
            <a:avLst/>
          </a:prstGeom>
          <a:noFill/>
        </p:spPr>
        <p:txBody>
          <a:bodyPr wrap="none" rtlCol="0">
            <a:spAutoFit/>
          </a:bodyPr>
          <a:lstStyle/>
          <a:p>
            <a:r>
              <a:rPr lang="en-US" dirty="0"/>
              <a:t>(100)</a:t>
            </a:r>
            <a:endParaRPr lang="en-US" dirty="0"/>
          </a:p>
        </p:txBody>
      </p:sp>
      <p:sp>
        <p:nvSpPr>
          <p:cNvPr id="10" name="TextBox 9"/>
          <p:cNvSpPr txBox="1"/>
          <p:nvPr/>
        </p:nvSpPr>
        <p:spPr>
          <a:xfrm>
            <a:off x="3866457" y="3867150"/>
            <a:ext cx="1619943" cy="369332"/>
          </a:xfrm>
          <a:prstGeom prst="rect">
            <a:avLst/>
          </a:prstGeom>
          <a:noFill/>
        </p:spPr>
        <p:txBody>
          <a:bodyPr wrap="square" rtlCol="0">
            <a:spAutoFit/>
          </a:bodyPr>
          <a:lstStyle/>
          <a:p>
            <a:r>
              <a:rPr lang="en-US" b="1" dirty="0"/>
              <a:t>Major Tamas</a:t>
            </a:r>
            <a:endParaRPr lang="en-US" b="1" dirty="0"/>
          </a:p>
        </p:txBody>
      </p:sp>
      <p:sp>
        <p:nvSpPr>
          <p:cNvPr id="11" name="TextBox 10"/>
          <p:cNvSpPr txBox="1"/>
          <p:nvPr/>
        </p:nvSpPr>
        <p:spPr>
          <a:xfrm>
            <a:off x="3430395" y="1581150"/>
            <a:ext cx="1446405" cy="369332"/>
          </a:xfrm>
          <a:prstGeom prst="rect">
            <a:avLst/>
          </a:prstGeom>
          <a:noFill/>
        </p:spPr>
        <p:txBody>
          <a:bodyPr wrap="square" rtlCol="0">
            <a:spAutoFit/>
          </a:bodyPr>
          <a:lstStyle/>
          <a:p>
            <a:r>
              <a:rPr lang="en-US" b="1" dirty="0">
                <a:solidFill>
                  <a:schemeClr val="bg1"/>
                </a:solidFill>
              </a:rPr>
              <a:t>Major Sattva</a:t>
            </a:r>
            <a:endParaRPr lang="en-US" b="1" dirty="0">
              <a:solidFill>
                <a:schemeClr val="bg1"/>
              </a:solidFil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09550"/>
            <a:ext cx="8610600" cy="4587410"/>
          </a:xfrm>
          <a:prstGeom prst="rect">
            <a:avLst/>
          </a:prstGeom>
        </p:spPr>
        <p:txBody>
          <a:bodyPr wrap="square">
            <a:spAutoFit/>
          </a:bodyPr>
          <a:lstStyle/>
          <a:p>
            <a:pPr indent="457200" algn="just">
              <a:lnSpc>
                <a:spcPct val="115000"/>
              </a:lnSpc>
            </a:pPr>
            <a:r>
              <a:rPr lang="en-US" sz="2400" dirty="0">
                <a:solidFill>
                  <a:srgbClr val="000000"/>
                </a:solidFill>
                <a:ea typeface="Calibri" panose="020F0502020204030204"/>
                <a:cs typeface="Calibri" panose="020F0502020204030204"/>
              </a:rPr>
              <a:t>Arjuna </a:t>
            </a:r>
            <a:r>
              <a:rPr lang="en-US" sz="2400" dirty="0" err="1">
                <a:solidFill>
                  <a:srgbClr val="000000"/>
                </a:solidFill>
                <a:ea typeface="Calibri" panose="020F0502020204030204"/>
                <a:cs typeface="Calibri" panose="020F0502020204030204"/>
              </a:rPr>
              <a:t>uvāca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57200" algn="just">
              <a:lnSpc>
                <a:spcPct val="115000"/>
              </a:lnSpc>
            </a:pPr>
            <a:endParaRPr lang="en-US" sz="1200" dirty="0">
              <a:solidFill>
                <a:srgbClr val="000000"/>
              </a:solidFill>
              <a:ea typeface="Calibri" panose="020F0502020204030204"/>
              <a:cs typeface="Calibri" panose="020F0502020204030204"/>
            </a:endParaRPr>
          </a:p>
          <a:p>
            <a:pPr indent="457200" algn="just">
              <a:lnSpc>
                <a:spcPct val="115000"/>
              </a:lnSpc>
            </a:pPr>
            <a:r>
              <a:rPr lang="en-US" sz="2400" dirty="0" err="1">
                <a:solidFill>
                  <a:srgbClr val="000000"/>
                </a:solidFill>
                <a:ea typeface="Calibri" panose="020F0502020204030204"/>
                <a:cs typeface="Calibri" panose="020F0502020204030204"/>
              </a:rPr>
              <a:t>sthitapra</a:t>
            </a:r>
            <a:r>
              <a:rPr lang="en-US" sz="2400" dirty="0" err="1">
                <a:solidFill>
                  <a:srgbClr val="000000"/>
                </a:solidFill>
                <a:latin typeface="Calibri" panose="020F0502020204030204" pitchFamily="34" charset="0"/>
                <a:ea typeface="Calibri" panose="020F0502020204030204"/>
                <a:cs typeface="Calibri" panose="020F0502020204030204" pitchFamily="34" charset="0"/>
              </a:rPr>
              <a:t>jña</a:t>
            </a:r>
            <a:r>
              <a:rPr lang="en-US" sz="2400" dirty="0" err="1">
                <a:solidFill>
                  <a:srgbClr val="000000"/>
                </a:solidFill>
                <a:ea typeface="Calibri" panose="020F0502020204030204"/>
                <a:cs typeface="Calibri" panose="020F0502020204030204"/>
              </a:rPr>
              <a:t>sya</a:t>
            </a:r>
            <a:r>
              <a:rPr lang="en-US" sz="2400" dirty="0">
                <a:solidFill>
                  <a:srgbClr val="000000"/>
                </a:solidFill>
                <a:ea typeface="Calibri" panose="020F0502020204030204"/>
                <a:cs typeface="Calibri" panose="020F0502020204030204"/>
              </a:rPr>
              <a:t> ka </a:t>
            </a:r>
            <a:r>
              <a:rPr lang="en-US" sz="2400" dirty="0" err="1">
                <a:solidFill>
                  <a:srgbClr val="000000"/>
                </a:solidFill>
                <a:ea typeface="Calibri" panose="020F0502020204030204"/>
                <a:cs typeface="Calibri" panose="020F0502020204030204"/>
              </a:rPr>
              <a:t>bhāṣa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samādhisthasya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Keśava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57200" algn="just">
              <a:lnSpc>
                <a:spcPct val="115000"/>
              </a:lnSpc>
            </a:pPr>
            <a:r>
              <a:rPr lang="en-US" sz="2400" dirty="0" err="1">
                <a:solidFill>
                  <a:srgbClr val="000000"/>
                </a:solidFill>
                <a:ea typeface="Calibri" panose="020F0502020204030204"/>
                <a:cs typeface="Calibri" panose="020F0502020204030204"/>
              </a:rPr>
              <a:t>sthitadhīh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kim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prabhāṣeta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kimāsīta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vrajeta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kim</a:t>
            </a:r>
            <a:r>
              <a:rPr lang="en-US" sz="2400" dirty="0">
                <a:solidFill>
                  <a:srgbClr val="000000"/>
                </a:solidFill>
                <a:ea typeface="Calibri" panose="020F0502020204030204"/>
                <a:cs typeface="Calibri" panose="020F0502020204030204"/>
              </a:rPr>
              <a:t> ||2-54|| </a:t>
            </a:r>
            <a:endParaRPr lang="en-US" sz="2400" dirty="0">
              <a:ea typeface="Calibri" panose="020F0502020204030204"/>
              <a:cs typeface="Times New Roman" panose="02020603050405020304"/>
            </a:endParaRPr>
          </a:p>
          <a:p>
            <a:pPr indent="457200" algn="just">
              <a:lnSpc>
                <a:spcPct val="115000"/>
              </a:lnSpc>
            </a:pPr>
            <a:endParaRPr lang="en-US" sz="1400" dirty="0">
              <a:solidFill>
                <a:srgbClr val="000000"/>
              </a:solidFill>
              <a:ea typeface="Calibri" panose="020F0502020204030204"/>
              <a:cs typeface="Calibri" panose="020F0502020204030204"/>
            </a:endParaRPr>
          </a:p>
          <a:p>
            <a:pPr indent="457200" algn="just">
              <a:lnSpc>
                <a:spcPct val="115000"/>
              </a:lnSpc>
            </a:pPr>
            <a:r>
              <a:rPr lang="en-US" sz="2400" dirty="0" err="1">
                <a:solidFill>
                  <a:srgbClr val="000000"/>
                </a:solidFill>
                <a:ea typeface="Calibri" panose="020F0502020204030204"/>
                <a:cs typeface="Calibri" panose="020F0502020204030204"/>
              </a:rPr>
              <a:t>sthita-prajñasya</a:t>
            </a:r>
            <a:r>
              <a:rPr lang="en-US" sz="2400" dirty="0">
                <a:solidFill>
                  <a:srgbClr val="000000"/>
                </a:solidFill>
                <a:ea typeface="Calibri" panose="020F0502020204030204"/>
                <a:cs typeface="Calibri" panose="020F0502020204030204"/>
              </a:rPr>
              <a:t> ka </a:t>
            </a:r>
            <a:r>
              <a:rPr lang="en-US" sz="2400" dirty="0" err="1">
                <a:solidFill>
                  <a:srgbClr val="000000"/>
                </a:solidFill>
                <a:ea typeface="Calibri" panose="020F0502020204030204"/>
                <a:cs typeface="Calibri" panose="020F0502020204030204"/>
              </a:rPr>
              <a:t>bhāṣa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samādhistha-sya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Keśava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57200" algn="just">
              <a:lnSpc>
                <a:spcPct val="115000"/>
              </a:lnSpc>
            </a:pPr>
            <a:r>
              <a:rPr lang="en-US" sz="2400" dirty="0" err="1">
                <a:solidFill>
                  <a:srgbClr val="000000"/>
                </a:solidFill>
                <a:ea typeface="Calibri" panose="020F0502020204030204"/>
                <a:cs typeface="Calibri" panose="020F0502020204030204"/>
              </a:rPr>
              <a:t>sthitadhīh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kim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pra-bhāṣeta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kim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āsīta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vrajeta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kim</a:t>
            </a:r>
            <a:r>
              <a:rPr lang="en-US" sz="2400" dirty="0">
                <a:solidFill>
                  <a:srgbClr val="000000"/>
                </a:solidFill>
                <a:ea typeface="Calibri" panose="020F0502020204030204"/>
                <a:cs typeface="Calibri" panose="020F0502020204030204"/>
              </a:rPr>
              <a:t> || </a:t>
            </a:r>
            <a:endParaRPr lang="en-US" sz="2400" dirty="0">
              <a:ea typeface="Calibri" panose="020F0502020204030204"/>
              <a:cs typeface="Times New Roman" panose="02020603050405020304"/>
            </a:endParaRPr>
          </a:p>
          <a:p>
            <a:pPr algn="just">
              <a:lnSpc>
                <a:spcPct val="115000"/>
              </a:lnSpc>
            </a:pPr>
            <a:endParaRPr lang="en-US" sz="1200" b="1" dirty="0">
              <a:solidFill>
                <a:srgbClr val="000000"/>
              </a:solidFill>
              <a:ea typeface="Calibri" panose="020F0502020204030204"/>
              <a:cs typeface="BRHKan01"/>
            </a:endParaRPr>
          </a:p>
          <a:p>
            <a:pPr algn="just">
              <a:lnSpc>
                <a:spcPct val="115000"/>
              </a:lnSpc>
            </a:pPr>
            <a:r>
              <a:rPr lang="en-US" sz="2400" b="1" dirty="0">
                <a:solidFill>
                  <a:srgbClr val="000000"/>
                </a:solidFill>
                <a:ea typeface="Calibri" panose="020F0502020204030204"/>
                <a:cs typeface="BRHKan01"/>
              </a:rPr>
              <a:t>Arjuna said:</a:t>
            </a:r>
            <a:endParaRPr lang="en-US" sz="2400" dirty="0">
              <a:ea typeface="Calibri" panose="020F0502020204030204"/>
              <a:cs typeface="Times New Roman" panose="02020603050405020304"/>
            </a:endParaRPr>
          </a:p>
          <a:p>
            <a:pPr algn="just">
              <a:lnSpc>
                <a:spcPct val="115000"/>
              </a:lnSpc>
            </a:pPr>
            <a:r>
              <a:rPr lang="en-US" sz="2400" b="1" dirty="0" err="1">
                <a:solidFill>
                  <a:srgbClr val="000000"/>
                </a:solidFill>
                <a:ea typeface="Calibri" panose="020F0502020204030204"/>
                <a:cs typeface="BRHKan01"/>
              </a:rPr>
              <a:t>Keshava</a:t>
            </a:r>
            <a:r>
              <a:rPr lang="en-US" sz="2400" b="1" dirty="0">
                <a:solidFill>
                  <a:srgbClr val="000000"/>
                </a:solidFill>
                <a:ea typeface="Calibri" panose="020F0502020204030204"/>
                <a:cs typeface="BRHKan01"/>
              </a:rPr>
              <a:t>! What is the description of a person of steady wisdom, who is established in the Self? How does he speak, sit or move about?</a:t>
            </a:r>
            <a:endParaRPr lang="en-US" sz="2400" dirty="0">
              <a:ea typeface="Calibri" panose="020F0502020204030204"/>
              <a:cs typeface="Times New Roman" panose="02020603050405020304"/>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76785"/>
            <a:ext cx="8686800" cy="4421210"/>
          </a:xfrm>
          <a:prstGeom prst="rect">
            <a:avLst/>
          </a:prstGeom>
        </p:spPr>
        <p:txBody>
          <a:bodyPr wrap="square">
            <a:spAutoFit/>
          </a:bodyPr>
          <a:lstStyle/>
          <a:p>
            <a:pPr indent="457200" algn="just">
              <a:lnSpc>
                <a:spcPct val="115000"/>
              </a:lnSpc>
            </a:pPr>
            <a:r>
              <a:rPr lang="en-US" sz="2400" dirty="0" err="1">
                <a:solidFill>
                  <a:srgbClr val="000000"/>
                </a:solidFill>
                <a:ea typeface="Calibri" panose="020F0502020204030204"/>
                <a:cs typeface="Calibri" panose="020F0502020204030204"/>
              </a:rPr>
              <a:t>śri</a:t>
            </a:r>
            <a:r>
              <a:rPr lang="en-US" sz="2400" dirty="0">
                <a:solidFill>
                  <a:srgbClr val="000000"/>
                </a:solidFill>
                <a:ea typeface="Calibri" panose="020F0502020204030204"/>
                <a:cs typeface="Calibri" panose="020F0502020204030204"/>
              </a:rPr>
              <a:t>̄ Bhagavān </a:t>
            </a:r>
            <a:r>
              <a:rPr lang="en-US" sz="2400" dirty="0" err="1">
                <a:solidFill>
                  <a:srgbClr val="000000"/>
                </a:solidFill>
                <a:ea typeface="Calibri" panose="020F0502020204030204"/>
                <a:cs typeface="Calibri" panose="020F0502020204030204"/>
              </a:rPr>
              <a:t>uvāca</a:t>
            </a:r>
            <a:r>
              <a:rPr lang="en-US" sz="2400" dirty="0">
                <a:solidFill>
                  <a:srgbClr val="000000"/>
                </a:solidFill>
                <a:ea typeface="Calibri" panose="020F0502020204030204"/>
                <a:cs typeface="Calibri" panose="020F0502020204030204"/>
              </a:rPr>
              <a:t>:</a:t>
            </a:r>
            <a:endParaRPr lang="en-US" sz="2400" dirty="0">
              <a:ea typeface="Calibri" panose="020F0502020204030204"/>
              <a:cs typeface="Times New Roman" panose="02020603050405020304"/>
            </a:endParaRPr>
          </a:p>
          <a:p>
            <a:pPr indent="457200" algn="just">
              <a:lnSpc>
                <a:spcPct val="115000"/>
              </a:lnSpc>
            </a:pPr>
            <a:r>
              <a:rPr lang="en-US" sz="1000" dirty="0">
                <a:solidFill>
                  <a:srgbClr val="000000"/>
                </a:solidFill>
                <a:ea typeface="Calibri" panose="020F0502020204030204"/>
                <a:cs typeface="Calibri" panose="020F0502020204030204"/>
              </a:rPr>
              <a:t> </a:t>
            </a:r>
            <a:endParaRPr lang="en-US" sz="1400" dirty="0">
              <a:ea typeface="Calibri" panose="020F0502020204030204"/>
              <a:cs typeface="Times New Roman" panose="02020603050405020304"/>
            </a:endParaRPr>
          </a:p>
          <a:p>
            <a:pPr indent="457200" algn="just">
              <a:lnSpc>
                <a:spcPct val="115000"/>
              </a:lnSpc>
            </a:pPr>
            <a:r>
              <a:rPr lang="en-US" sz="2400" dirty="0" err="1">
                <a:solidFill>
                  <a:srgbClr val="000000"/>
                </a:solidFill>
                <a:ea typeface="Calibri" panose="020F0502020204030204"/>
                <a:cs typeface="Calibri" panose="020F0502020204030204"/>
              </a:rPr>
              <a:t>prajahāti</a:t>
            </a:r>
            <a:r>
              <a:rPr lang="en-US" sz="2400" dirty="0">
                <a:solidFill>
                  <a:srgbClr val="000000"/>
                </a:solidFill>
                <a:ea typeface="Calibri" panose="020F0502020204030204"/>
                <a:cs typeface="Calibri" panose="020F0502020204030204"/>
              </a:rPr>
              <a:t> yadā </a:t>
            </a:r>
            <a:r>
              <a:rPr lang="en-US" sz="2400" dirty="0" err="1">
                <a:solidFill>
                  <a:srgbClr val="000000"/>
                </a:solidFill>
                <a:ea typeface="Calibri" panose="020F0502020204030204"/>
                <a:cs typeface="Calibri" panose="020F0502020204030204"/>
              </a:rPr>
              <a:t>kāmān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sarvān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Pārtha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manogatān</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57200" algn="just">
              <a:lnSpc>
                <a:spcPct val="115000"/>
              </a:lnSpc>
            </a:pPr>
            <a:r>
              <a:rPr lang="en-US" sz="2400" dirty="0" err="1">
                <a:solidFill>
                  <a:srgbClr val="000000"/>
                </a:solidFill>
                <a:ea typeface="Calibri" panose="020F0502020204030204"/>
                <a:cs typeface="Calibri" panose="020F0502020204030204"/>
              </a:rPr>
              <a:t>ātmanyevātmana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tuṣṭah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sthitaprajñastadocyate</a:t>
            </a:r>
            <a:r>
              <a:rPr lang="en-US" sz="2400" dirty="0">
                <a:solidFill>
                  <a:srgbClr val="000000"/>
                </a:solidFill>
                <a:ea typeface="Calibri" panose="020F0502020204030204"/>
                <a:cs typeface="Calibri" panose="020F0502020204030204"/>
              </a:rPr>
              <a:t> ||2-55||</a:t>
            </a:r>
            <a:endParaRPr lang="en-US" sz="2400" dirty="0">
              <a:ea typeface="Calibri" panose="020F0502020204030204"/>
              <a:cs typeface="Times New Roman" panose="02020603050405020304"/>
            </a:endParaRPr>
          </a:p>
          <a:p>
            <a:pPr indent="457200" algn="just">
              <a:lnSpc>
                <a:spcPct val="115000"/>
              </a:lnSpc>
            </a:pPr>
            <a:r>
              <a:rPr lang="en-US" sz="1000" dirty="0">
                <a:solidFill>
                  <a:srgbClr val="000000"/>
                </a:solidFill>
                <a:ea typeface="Calibri" panose="020F0502020204030204"/>
                <a:cs typeface="Calibri" panose="020F0502020204030204"/>
              </a:rPr>
              <a:t> </a:t>
            </a:r>
            <a:endParaRPr lang="en-US" sz="1400" dirty="0">
              <a:ea typeface="Calibri" panose="020F0502020204030204"/>
              <a:cs typeface="Times New Roman" panose="02020603050405020304"/>
            </a:endParaRPr>
          </a:p>
          <a:p>
            <a:pPr indent="457200" algn="just">
              <a:lnSpc>
                <a:spcPct val="115000"/>
              </a:lnSpc>
            </a:pPr>
            <a:r>
              <a:rPr lang="en-US" sz="2400" dirty="0" err="1">
                <a:solidFill>
                  <a:srgbClr val="000000"/>
                </a:solidFill>
                <a:ea typeface="Calibri" panose="020F0502020204030204"/>
                <a:cs typeface="Calibri" panose="020F0502020204030204"/>
              </a:rPr>
              <a:t>Pra-jahāti</a:t>
            </a:r>
            <a:r>
              <a:rPr lang="en-US" sz="2400" dirty="0">
                <a:solidFill>
                  <a:srgbClr val="000000"/>
                </a:solidFill>
                <a:ea typeface="Calibri" panose="020F0502020204030204"/>
                <a:cs typeface="Calibri" panose="020F0502020204030204"/>
              </a:rPr>
              <a:t> yadā </a:t>
            </a:r>
            <a:r>
              <a:rPr lang="en-US" sz="2400" dirty="0" err="1">
                <a:solidFill>
                  <a:srgbClr val="000000"/>
                </a:solidFill>
                <a:ea typeface="Calibri" panose="020F0502020204030204"/>
                <a:cs typeface="Calibri" panose="020F0502020204030204"/>
              </a:rPr>
              <a:t>kāmān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sarvān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Pārtha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manah</a:t>
            </a:r>
            <a:r>
              <a:rPr lang="en-US" sz="2400" dirty="0">
                <a:solidFill>
                  <a:srgbClr val="000000"/>
                </a:solidFill>
                <a:ea typeface="Calibri" panose="020F0502020204030204"/>
                <a:cs typeface="Calibri" panose="020F0502020204030204"/>
              </a:rPr>
              <a:t>̣-</a:t>
            </a:r>
            <a:r>
              <a:rPr lang="en-US" sz="2400" dirty="0" err="1">
                <a:solidFill>
                  <a:srgbClr val="000000"/>
                </a:solidFill>
                <a:ea typeface="Calibri" panose="020F0502020204030204"/>
                <a:cs typeface="Calibri" panose="020F0502020204030204"/>
              </a:rPr>
              <a:t>gatān</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57200" algn="just">
              <a:lnSpc>
                <a:spcPct val="115000"/>
              </a:lnSpc>
            </a:pPr>
            <a:r>
              <a:rPr lang="en-US" sz="2400" dirty="0" err="1">
                <a:solidFill>
                  <a:srgbClr val="000000"/>
                </a:solidFill>
                <a:ea typeface="Calibri" panose="020F0502020204030204"/>
                <a:cs typeface="Calibri" panose="020F0502020204030204"/>
              </a:rPr>
              <a:t>ātmani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eva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ātmana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tuṣṭah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sthita-prajñah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tada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ucyate</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57200" algn="just">
              <a:lnSpc>
                <a:spcPct val="115000"/>
              </a:lnSpc>
            </a:pPr>
            <a:r>
              <a:rPr lang="en-US" dirty="0">
                <a:solidFill>
                  <a:srgbClr val="000000"/>
                </a:solidFill>
                <a:ea typeface="Calibri" panose="020F0502020204030204"/>
                <a:cs typeface="Calibri" panose="020F0502020204030204"/>
              </a:rPr>
              <a:t> </a:t>
            </a:r>
            <a:endParaRPr lang="en-US" sz="1400" dirty="0">
              <a:ea typeface="Calibri" panose="020F0502020204030204"/>
              <a:cs typeface="Times New Roman" panose="02020603050405020304"/>
            </a:endParaRPr>
          </a:p>
          <a:p>
            <a:pPr algn="just">
              <a:lnSpc>
                <a:spcPct val="115000"/>
              </a:lnSpc>
            </a:pPr>
            <a:r>
              <a:rPr lang="en-US" sz="2400" b="1" dirty="0">
                <a:solidFill>
                  <a:srgbClr val="000000"/>
                </a:solidFill>
                <a:ea typeface="Calibri" panose="020F0502020204030204"/>
                <a:cs typeface="BRHKan01"/>
              </a:rPr>
              <a:t>The Lord said:</a:t>
            </a:r>
            <a:endParaRPr lang="en-US" sz="2400" dirty="0">
              <a:ea typeface="Calibri" panose="020F0502020204030204"/>
              <a:cs typeface="Times New Roman" panose="02020603050405020304"/>
            </a:endParaRPr>
          </a:p>
          <a:p>
            <a:r>
              <a:rPr lang="en-US" sz="2400" b="1" dirty="0" err="1">
                <a:solidFill>
                  <a:srgbClr val="000000"/>
                </a:solidFill>
                <a:ea typeface="Calibri" panose="020F0502020204030204"/>
                <a:cs typeface="BRHKan01"/>
              </a:rPr>
              <a:t>Pārtha</a:t>
            </a:r>
            <a:r>
              <a:rPr lang="en-US" sz="2400" b="1" dirty="0">
                <a:solidFill>
                  <a:srgbClr val="000000"/>
                </a:solidFill>
                <a:ea typeface="Calibri" panose="020F0502020204030204"/>
                <a:cs typeface="BRHKan01"/>
              </a:rPr>
              <a:t>! When a person fully renounces all the desires belonging to the mind and remains content in the Self alone through the Self, then he is called a person of steady wisdom.</a:t>
            </a:r>
            <a:r>
              <a:rPr lang="en-US" sz="2400" dirty="0">
                <a:solidFill>
                  <a:srgbClr val="000000"/>
                </a:solidFill>
                <a:ea typeface="Calibri" panose="020F0502020204030204"/>
              </a:rPr>
              <a:t> </a:t>
            </a:r>
            <a:endParaRPr lang="en-US" sz="2400"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317540"/>
            <a:ext cx="8763000" cy="3785652"/>
          </a:xfrm>
          <a:prstGeom prst="rect">
            <a:avLst/>
          </a:prstGeom>
        </p:spPr>
        <p:txBody>
          <a:bodyPr wrap="square">
            <a:spAutoFit/>
          </a:bodyPr>
          <a:lstStyle/>
          <a:p>
            <a:r>
              <a:rPr lang="vi-VN" sz="2400" dirty="0">
                <a:latin typeface="Calibri" panose="020F0502020204030204" pitchFamily="34" charset="0"/>
                <a:cs typeface="Calibri" panose="020F0502020204030204" pitchFamily="34" charset="0"/>
              </a:rPr>
              <a:t>duḥkheṣvanudvignamanāḥ sukheṣu vigataspṛhaḥ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vītarāgabhayakrodhaḥ sthitadhīrmunirucyate ||2-56||</a:t>
            </a:r>
            <a:endParaRPr lang="vi-VN" sz="2400"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duḥkheṣu an-udvigna-manāḥ   sukheṣu vigata-spṛhaḥ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vīta-rāga-bhaya-krodhaḥ   sthita-dhīḥ muniḥ ucyate ||</a:t>
            </a:r>
            <a:endParaRPr lang="vi-VN" sz="2400"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r>
              <a:rPr lang="vi-VN" sz="2400" b="1" dirty="0">
                <a:latin typeface="Calibri" panose="020F0502020204030204" pitchFamily="34" charset="0"/>
                <a:cs typeface="Calibri" panose="020F0502020204030204" pitchFamily="34" charset="0"/>
              </a:rPr>
              <a:t>The saint who remains unperturbed in sorrows and void of longing for delights, free from attachment, fear and anger, is a man of steady wisdom. </a:t>
            </a:r>
            <a:endParaRPr lang="vi-VN" sz="2400" b="1"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08836"/>
            <a:ext cx="8763000" cy="3785652"/>
          </a:xfrm>
          <a:prstGeom prst="rect">
            <a:avLst/>
          </a:prstGeom>
        </p:spPr>
        <p:txBody>
          <a:bodyPr wrap="square">
            <a:spAutoFit/>
          </a:bodyPr>
          <a:lstStyle/>
          <a:p>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yaḥ sarvatrānabhisnehastattatprāpya śubhāśubham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nābhinandati na dveṣṭi tasya prajn</a:t>
            </a:r>
            <a:r>
              <a:rPr lang="vi-VN" sz="2400" dirty="0">
                <a:latin typeface="Calibri" panose="020F0502020204030204"/>
                <a:cs typeface="Calibri" panose="020F0502020204030204"/>
              </a:rPr>
              <a:t>̃</a:t>
            </a:r>
            <a:r>
              <a:rPr lang="vi-VN" sz="2400" dirty="0">
                <a:latin typeface="Calibri" panose="020F0502020204030204" pitchFamily="34" charset="0"/>
                <a:cs typeface="Calibri" panose="020F0502020204030204" pitchFamily="34" charset="0"/>
              </a:rPr>
              <a:t>ā pratiṣṭitā ||2-57||</a:t>
            </a:r>
            <a:endParaRPr lang="vi-VN" sz="2400"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yaḥ sarvatra an-abhi-snehaḥ   tat tat prāpya śubha-aśubham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na abhi-nandati na dveṣṭi   tasya prajn</a:t>
            </a:r>
            <a:r>
              <a:rPr lang="vi-VN" sz="2400" dirty="0">
                <a:latin typeface="Calibri" panose="020F0502020204030204"/>
                <a:cs typeface="Calibri" panose="020F0502020204030204"/>
              </a:rPr>
              <a:t>̃</a:t>
            </a:r>
            <a:r>
              <a:rPr lang="vi-VN" sz="2400" dirty="0">
                <a:latin typeface="Calibri" panose="020F0502020204030204" pitchFamily="34" charset="0"/>
                <a:cs typeface="Calibri" panose="020F0502020204030204" pitchFamily="34" charset="0"/>
              </a:rPr>
              <a:t>ā prati-ṣṭitā ||</a:t>
            </a:r>
            <a:endParaRPr lang="vi-VN" sz="2400"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r>
              <a:rPr lang="vi-VN" sz="2400" b="1" dirty="0">
                <a:latin typeface="Calibri" panose="020F0502020204030204" pitchFamily="34" charset="0"/>
                <a:cs typeface="Calibri" panose="020F0502020204030204" pitchFamily="34" charset="0"/>
              </a:rPr>
              <a:t>A person remains established in steady wisdom when he remains unattached everywhere and receives good or bad without delight or dejection.</a:t>
            </a:r>
            <a:endParaRPr lang="vi-VN" sz="2400" b="1" dirty="0">
              <a:latin typeface="Calibri" panose="020F0502020204030204" pitchFamily="34" charset="0"/>
              <a:cs typeface="Calibri" panose="020F0502020204030204" pitchFamily="34"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85750"/>
            <a:ext cx="8763000" cy="4314707"/>
          </a:xfrm>
          <a:prstGeom prst="rect">
            <a:avLst/>
          </a:prstGeom>
        </p:spPr>
        <p:txBody>
          <a:bodyPr wrap="square">
            <a:spAutoFit/>
          </a:bodyPr>
          <a:lstStyle/>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a:cs typeface="Calibri" panose="020F0502020204030204" pitchFamily="34" charset="0"/>
              </a:rPr>
              <a:t>yadā </a:t>
            </a:r>
            <a:r>
              <a:rPr lang="en-US" sz="2400" dirty="0" err="1">
                <a:solidFill>
                  <a:srgbClr val="000000"/>
                </a:solidFill>
                <a:latin typeface="Calibri" panose="020F0502020204030204" pitchFamily="34" charset="0"/>
                <a:ea typeface="Calibri" panose="020F0502020204030204"/>
                <a:cs typeface="Calibri" panose="020F0502020204030204" pitchFamily="34" charset="0"/>
              </a:rPr>
              <a:t>saṁharate</a:t>
            </a:r>
            <a:r>
              <a:rPr lang="en-US" sz="2400" dirty="0">
                <a:solidFill>
                  <a:srgbClr val="000000"/>
                </a:solidFill>
                <a:latin typeface="Calibri" panose="020F0502020204030204" pitchFamily="34" charset="0"/>
                <a:ea typeface="Calibri" panose="020F0502020204030204"/>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a:cs typeface="Calibri" panose="020F0502020204030204" pitchFamily="34" charset="0"/>
              </a:rPr>
              <a:t>cāyam</a:t>
            </a:r>
            <a:r>
              <a:rPr lang="en-US" sz="2400" dirty="0">
                <a:solidFill>
                  <a:srgbClr val="000000"/>
                </a:solidFill>
                <a:latin typeface="Calibri" panose="020F0502020204030204" pitchFamily="34" charset="0"/>
                <a:ea typeface="Calibri" panose="020F0502020204030204"/>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a:cs typeface="Calibri" panose="020F0502020204030204" pitchFamily="34" charset="0"/>
              </a:rPr>
              <a:t>kūrmo'ṅgānīva</a:t>
            </a:r>
            <a:r>
              <a:rPr lang="en-US" sz="2400" dirty="0">
                <a:solidFill>
                  <a:srgbClr val="000000"/>
                </a:solidFill>
                <a:latin typeface="Calibri" panose="020F0502020204030204" pitchFamily="34" charset="0"/>
                <a:ea typeface="Calibri" panose="020F0502020204030204"/>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a:cs typeface="Calibri" panose="020F0502020204030204" pitchFamily="34" charset="0"/>
              </a:rPr>
              <a:t>sarvaśah</a:t>
            </a:r>
            <a:r>
              <a:rPr lang="en-US" sz="2400" dirty="0">
                <a:solidFill>
                  <a:srgbClr val="000000"/>
                </a:solidFill>
                <a:latin typeface="Calibri" panose="020F0502020204030204" pitchFamily="34" charset="0"/>
                <a:ea typeface="Calibri" panose="020F0502020204030204"/>
                <a:cs typeface="Calibri" panose="020F0502020204030204" pitchFamily="34" charset="0"/>
              </a:rPr>
              <a:t>̣ |</a:t>
            </a:r>
            <a:endParaRPr lang="en-US" sz="2400" dirty="0">
              <a:latin typeface="Calibri" panose="020F0502020204030204" pitchFamily="34" charset="0"/>
              <a:ea typeface="Calibri" panose="020F0502020204030204"/>
              <a:cs typeface="Calibri" panose="020F0502020204030204"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a:cs typeface="Calibri" panose="020F0502020204030204" pitchFamily="34" charset="0"/>
              </a:rPr>
              <a:t>indriyāṇīndriyārthebhyah</a:t>
            </a:r>
            <a:r>
              <a:rPr lang="en-US" sz="2400" dirty="0">
                <a:solidFill>
                  <a:srgbClr val="000000"/>
                </a:solidFill>
                <a:latin typeface="Calibri" panose="020F0502020204030204" pitchFamily="34" charset="0"/>
                <a:ea typeface="Calibri" panose="020F0502020204030204"/>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a:cs typeface="Calibri" panose="020F0502020204030204" pitchFamily="34" charset="0"/>
              </a:rPr>
              <a:t>tasya</a:t>
            </a:r>
            <a:r>
              <a:rPr lang="en-US" sz="2400" dirty="0">
                <a:solidFill>
                  <a:srgbClr val="000000"/>
                </a:solidFill>
                <a:latin typeface="Calibri" panose="020F0502020204030204" pitchFamily="34" charset="0"/>
                <a:ea typeface="Calibri" panose="020F0502020204030204"/>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a:cs typeface="Calibri" panose="020F0502020204030204" pitchFamily="34" charset="0"/>
              </a:rPr>
              <a:t>prajña</a:t>
            </a:r>
            <a:r>
              <a:rPr lang="en-US" sz="2400" dirty="0">
                <a:solidFill>
                  <a:srgbClr val="000000"/>
                </a:solidFill>
                <a:latin typeface="Calibri" panose="020F0502020204030204" pitchFamily="34" charset="0"/>
                <a:ea typeface="Calibri" panose="020F0502020204030204"/>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a:cs typeface="Calibri" panose="020F0502020204030204" pitchFamily="34" charset="0"/>
              </a:rPr>
              <a:t>pratiṣṭita</a:t>
            </a:r>
            <a:r>
              <a:rPr lang="en-US" sz="2400" dirty="0">
                <a:solidFill>
                  <a:srgbClr val="000000"/>
                </a:solidFill>
                <a:latin typeface="Calibri" panose="020F0502020204030204" pitchFamily="34" charset="0"/>
                <a:ea typeface="Calibri" panose="020F0502020204030204"/>
                <a:cs typeface="Calibri" panose="020F0502020204030204" pitchFamily="34" charset="0"/>
              </a:rPr>
              <a:t>̄ ||2-58||</a:t>
            </a:r>
            <a:endParaRPr lang="en-US" sz="2400" dirty="0">
              <a:latin typeface="Calibri" panose="020F0502020204030204" pitchFamily="34" charset="0"/>
              <a:ea typeface="Calibri" panose="020F0502020204030204"/>
              <a:cs typeface="Calibri" panose="020F0502020204030204" pitchFamily="34" charset="0"/>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a:cs typeface="Calibri" panose="020F0502020204030204" pitchFamily="34" charset="0"/>
              </a:rPr>
              <a:t>yadā </a:t>
            </a:r>
            <a:r>
              <a:rPr lang="en-US" sz="2400" dirty="0" err="1">
                <a:solidFill>
                  <a:srgbClr val="000000"/>
                </a:solidFill>
                <a:latin typeface="Calibri" panose="020F0502020204030204" pitchFamily="34" charset="0"/>
                <a:ea typeface="Calibri" panose="020F0502020204030204"/>
                <a:cs typeface="Calibri" panose="020F0502020204030204" pitchFamily="34" charset="0"/>
              </a:rPr>
              <a:t>sam-harate</a:t>
            </a:r>
            <a:r>
              <a:rPr lang="en-US" sz="2400" dirty="0">
                <a:solidFill>
                  <a:srgbClr val="000000"/>
                </a:solidFill>
                <a:latin typeface="Calibri" panose="020F0502020204030204" pitchFamily="34" charset="0"/>
                <a:ea typeface="Calibri" panose="020F0502020204030204"/>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a:cs typeface="Calibri" panose="020F0502020204030204" pitchFamily="34" charset="0"/>
              </a:rPr>
              <a:t>ayam</a:t>
            </a:r>
            <a:r>
              <a:rPr lang="en-US" sz="2400" dirty="0">
                <a:solidFill>
                  <a:srgbClr val="000000"/>
                </a:solidFill>
                <a:latin typeface="Calibri" panose="020F0502020204030204" pitchFamily="34" charset="0"/>
                <a:ea typeface="Calibri" panose="020F0502020204030204"/>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a:cs typeface="Calibri" panose="020F0502020204030204" pitchFamily="34" charset="0"/>
              </a:rPr>
              <a:t>kūrmah</a:t>
            </a:r>
            <a:r>
              <a:rPr lang="en-US" sz="2400" dirty="0">
                <a:solidFill>
                  <a:srgbClr val="000000"/>
                </a:solidFill>
                <a:latin typeface="Calibri" panose="020F0502020204030204" pitchFamily="34" charset="0"/>
                <a:ea typeface="Calibri" panose="020F0502020204030204"/>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a:cs typeface="Calibri" panose="020F0502020204030204" pitchFamily="34" charset="0"/>
              </a:rPr>
              <a:t>aṅgāni</a:t>
            </a:r>
            <a:r>
              <a:rPr lang="en-US" sz="2400" dirty="0">
                <a:solidFill>
                  <a:srgbClr val="000000"/>
                </a:solidFill>
                <a:latin typeface="Calibri" panose="020F0502020204030204" pitchFamily="34" charset="0"/>
                <a:ea typeface="Calibri" panose="020F0502020204030204"/>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a:cs typeface="Calibri" panose="020F0502020204030204" pitchFamily="34" charset="0"/>
              </a:rPr>
              <a:t>iva</a:t>
            </a:r>
            <a:r>
              <a:rPr lang="en-US" sz="2400" dirty="0">
                <a:solidFill>
                  <a:srgbClr val="000000"/>
                </a:solidFill>
                <a:latin typeface="Calibri" panose="020F0502020204030204" pitchFamily="34" charset="0"/>
                <a:ea typeface="Calibri" panose="020F0502020204030204"/>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a:cs typeface="Calibri" panose="020F0502020204030204" pitchFamily="34" charset="0"/>
              </a:rPr>
              <a:t>sarvaśah</a:t>
            </a:r>
            <a:r>
              <a:rPr lang="en-US" sz="2400" dirty="0">
                <a:solidFill>
                  <a:srgbClr val="000000"/>
                </a:solidFill>
                <a:latin typeface="Calibri" panose="020F0502020204030204" pitchFamily="34" charset="0"/>
                <a:ea typeface="Calibri" panose="020F0502020204030204"/>
                <a:cs typeface="Calibri" panose="020F0502020204030204" pitchFamily="34" charset="0"/>
              </a:rPr>
              <a:t>̣ |</a:t>
            </a:r>
            <a:endParaRPr lang="en-US" sz="2400" dirty="0">
              <a:latin typeface="Calibri" panose="020F0502020204030204" pitchFamily="34" charset="0"/>
              <a:ea typeface="Calibri" panose="020F0502020204030204"/>
              <a:cs typeface="Calibri" panose="020F0502020204030204"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a:cs typeface="Calibri" panose="020F0502020204030204" pitchFamily="34" charset="0"/>
              </a:rPr>
              <a:t>indriyāṇi</a:t>
            </a:r>
            <a:r>
              <a:rPr lang="en-US" sz="2400" dirty="0">
                <a:solidFill>
                  <a:srgbClr val="000000"/>
                </a:solidFill>
                <a:latin typeface="Calibri" panose="020F0502020204030204" pitchFamily="34" charset="0"/>
                <a:ea typeface="Calibri" panose="020F0502020204030204"/>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a:cs typeface="Calibri" panose="020F0502020204030204" pitchFamily="34" charset="0"/>
              </a:rPr>
              <a:t>indriya-arthebhyah</a:t>
            </a:r>
            <a:r>
              <a:rPr lang="en-US" sz="2400" dirty="0">
                <a:solidFill>
                  <a:srgbClr val="000000"/>
                </a:solidFill>
                <a:latin typeface="Calibri" panose="020F0502020204030204" pitchFamily="34" charset="0"/>
                <a:ea typeface="Calibri" panose="020F0502020204030204"/>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a:cs typeface="Calibri" panose="020F0502020204030204" pitchFamily="34" charset="0"/>
              </a:rPr>
              <a:t>tasya</a:t>
            </a:r>
            <a:r>
              <a:rPr lang="en-US" sz="2400" dirty="0">
                <a:solidFill>
                  <a:srgbClr val="000000"/>
                </a:solidFill>
                <a:latin typeface="Calibri" panose="020F0502020204030204" pitchFamily="34" charset="0"/>
                <a:ea typeface="Calibri" panose="020F0502020204030204"/>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a:cs typeface="Calibri" panose="020F0502020204030204" pitchFamily="34" charset="0"/>
              </a:rPr>
              <a:t>prajña</a:t>
            </a:r>
            <a:r>
              <a:rPr lang="en-US" sz="2400" dirty="0">
                <a:solidFill>
                  <a:srgbClr val="000000"/>
                </a:solidFill>
                <a:latin typeface="Calibri" panose="020F0502020204030204" pitchFamily="34" charset="0"/>
                <a:ea typeface="Calibri" panose="020F0502020204030204"/>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a:cs typeface="Calibri" panose="020F0502020204030204" pitchFamily="34" charset="0"/>
              </a:rPr>
              <a:t>pra-tiṣṭita</a:t>
            </a:r>
            <a:r>
              <a:rPr lang="en-US" sz="2400" dirty="0">
                <a:solidFill>
                  <a:srgbClr val="000000"/>
                </a:solidFill>
                <a:latin typeface="Calibri" panose="020F0502020204030204" pitchFamily="34" charset="0"/>
                <a:ea typeface="Calibri" panose="020F0502020204030204"/>
                <a:cs typeface="Calibri" panose="020F0502020204030204" pitchFamily="34" charset="0"/>
              </a:rPr>
              <a:t>̄ ||</a:t>
            </a:r>
            <a:endParaRPr lang="en-US" sz="2400" dirty="0">
              <a:latin typeface="Calibri" panose="020F0502020204030204" pitchFamily="34" charset="0"/>
              <a:ea typeface="Calibri" panose="020F0502020204030204"/>
              <a:cs typeface="Calibri" panose="020F0502020204030204" pitchFamily="34" charset="0"/>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b="1" dirty="0">
                <a:solidFill>
                  <a:srgbClr val="000000"/>
                </a:solidFill>
                <a:ea typeface="Calibri" panose="020F0502020204030204"/>
                <a:cs typeface="BRHKan01"/>
              </a:rPr>
              <a:t>When one withdraws his sense organs from the sense objects like the turtle withdrawing its limbs, then he remains established in wisdom.</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85750"/>
            <a:ext cx="8686800" cy="3889976"/>
          </a:xfrm>
          <a:prstGeom prst="rect">
            <a:avLst/>
          </a:prstGeom>
        </p:spPr>
        <p:txBody>
          <a:bodyPr wrap="square">
            <a:spAutoFit/>
          </a:bodyPr>
          <a:lstStyle/>
          <a:p>
            <a:pPr marL="457200" marR="0" algn="just">
              <a:lnSpc>
                <a:spcPct val="115000"/>
              </a:lnSpc>
              <a:spcBef>
                <a:spcPts val="0"/>
              </a:spcBef>
              <a:spcAft>
                <a:spcPts val="0"/>
              </a:spcAft>
              <a:tabLst>
                <a:tab pos="171450" algn="l"/>
              </a:tabLst>
            </a:pPr>
            <a:r>
              <a:rPr lang="en-US" sz="2400" dirty="0" err="1">
                <a:solidFill>
                  <a:srgbClr val="000000"/>
                </a:solidFill>
                <a:ea typeface="Calibri" panose="020F0502020204030204"/>
                <a:cs typeface="Calibri" panose="020F0502020204030204"/>
              </a:rPr>
              <a:t>viṣaya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vinivartante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nirāhārasya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dehinah</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tabLst>
                <a:tab pos="171450" algn="l"/>
              </a:tabLst>
            </a:pPr>
            <a:r>
              <a:rPr lang="en-US" sz="2400" dirty="0" err="1">
                <a:solidFill>
                  <a:srgbClr val="000000"/>
                </a:solidFill>
                <a:ea typeface="Calibri" panose="020F0502020204030204"/>
                <a:cs typeface="Calibri" panose="020F0502020204030204"/>
              </a:rPr>
              <a:t>rasavarjam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raso</a:t>
            </a:r>
            <a:r>
              <a:rPr lang="en-US" sz="2400" dirty="0" err="1">
                <a:solidFill>
                  <a:srgbClr val="000000"/>
                </a:solidFill>
                <a:latin typeface="Nirmala UI" panose="020B0502040204020203"/>
                <a:ea typeface="Calibri" panose="020F0502020204030204"/>
                <a:cs typeface="Times New Roman" panose="02020603050405020304"/>
              </a:rPr>
              <a:t>'</a:t>
            </a:r>
            <a:r>
              <a:rPr lang="en-US" sz="2400" dirty="0" err="1">
                <a:solidFill>
                  <a:srgbClr val="000000"/>
                </a:solidFill>
                <a:ea typeface="Calibri" panose="020F0502020204030204"/>
                <a:cs typeface="Calibri" panose="020F0502020204030204"/>
              </a:rPr>
              <a:t>pyasya</a:t>
            </a:r>
            <a:r>
              <a:rPr lang="en-US" sz="2400" dirty="0">
                <a:solidFill>
                  <a:srgbClr val="000000"/>
                </a:solidFill>
                <a:ea typeface="Calibri" panose="020F0502020204030204"/>
                <a:cs typeface="Calibri" panose="020F0502020204030204"/>
              </a:rPr>
              <a:t> paraṁ </a:t>
            </a:r>
            <a:r>
              <a:rPr lang="en-US" sz="2400" dirty="0" err="1">
                <a:solidFill>
                  <a:srgbClr val="000000"/>
                </a:solidFill>
                <a:ea typeface="Calibri" panose="020F0502020204030204"/>
                <a:cs typeface="Calibri" panose="020F0502020204030204"/>
              </a:rPr>
              <a:t>dṛṣṭva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nivartate</a:t>
            </a:r>
            <a:r>
              <a:rPr lang="en-US" sz="2400" dirty="0">
                <a:solidFill>
                  <a:srgbClr val="000000"/>
                </a:solidFill>
                <a:ea typeface="Calibri" panose="020F0502020204030204"/>
                <a:cs typeface="Calibri" panose="020F0502020204030204"/>
              </a:rPr>
              <a:t> ||2-59||</a:t>
            </a:r>
            <a:endParaRPr lang="en-US" sz="2400" dirty="0">
              <a:solidFill>
                <a:srgbClr val="000000"/>
              </a:solidFill>
              <a:ea typeface="Calibri" panose="020F0502020204030204"/>
              <a:cs typeface="Calibri" panose="020F0502020204030204"/>
            </a:endParaRPr>
          </a:p>
          <a:p>
            <a:pPr marL="457200" marR="0" algn="just">
              <a:lnSpc>
                <a:spcPct val="115000"/>
              </a:lnSpc>
              <a:spcBef>
                <a:spcPts val="0"/>
              </a:spcBef>
              <a:spcAft>
                <a:spcPts val="0"/>
              </a:spcAft>
              <a:tabLst>
                <a:tab pos="171450" algn="l"/>
              </a:tabLst>
            </a:pPr>
            <a:endParaRPr lang="en-US" sz="2400" dirty="0">
              <a:ea typeface="Calibri" panose="020F0502020204030204"/>
              <a:cs typeface="Times New Roman" panose="02020603050405020304"/>
            </a:endParaRPr>
          </a:p>
          <a:p>
            <a:pPr marL="457200" marR="0" algn="just">
              <a:lnSpc>
                <a:spcPct val="115000"/>
              </a:lnSpc>
              <a:spcBef>
                <a:spcPts val="0"/>
              </a:spcBef>
              <a:spcAft>
                <a:spcPts val="0"/>
              </a:spcAft>
              <a:tabLst>
                <a:tab pos="171450" algn="l"/>
              </a:tabLst>
            </a:pPr>
            <a:r>
              <a:rPr lang="en-US" sz="2400" dirty="0" err="1">
                <a:solidFill>
                  <a:srgbClr val="000000"/>
                </a:solidFill>
                <a:ea typeface="Calibri" panose="020F0502020204030204"/>
                <a:cs typeface="Calibri" panose="020F0502020204030204"/>
              </a:rPr>
              <a:t>viṣayāh</a:t>
            </a:r>
            <a:r>
              <a:rPr lang="en-US" sz="2400" dirty="0">
                <a:solidFill>
                  <a:srgbClr val="000000"/>
                </a:solidFill>
                <a:ea typeface="Calibri" panose="020F0502020204030204"/>
                <a:cs typeface="Calibri" panose="020F0502020204030204"/>
              </a:rPr>
              <a:t>̣ vi-</a:t>
            </a:r>
            <a:r>
              <a:rPr lang="en-US" sz="2400" dirty="0" err="1">
                <a:solidFill>
                  <a:srgbClr val="000000"/>
                </a:solidFill>
                <a:ea typeface="Calibri" panose="020F0502020204030204"/>
                <a:cs typeface="Calibri" panose="020F0502020204030204"/>
              </a:rPr>
              <a:t>ni</a:t>
            </a:r>
            <a:r>
              <a:rPr lang="en-US" sz="2400" dirty="0">
                <a:solidFill>
                  <a:srgbClr val="000000"/>
                </a:solidFill>
                <a:ea typeface="Calibri" panose="020F0502020204030204"/>
                <a:cs typeface="Calibri" panose="020F0502020204030204"/>
              </a:rPr>
              <a:t>-</a:t>
            </a:r>
            <a:r>
              <a:rPr lang="en-US" sz="2400" dirty="0" err="1">
                <a:solidFill>
                  <a:srgbClr val="000000"/>
                </a:solidFill>
                <a:ea typeface="Calibri" panose="020F0502020204030204"/>
                <a:cs typeface="Calibri" panose="020F0502020204030204"/>
              </a:rPr>
              <a:t>vartante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nir</a:t>
            </a:r>
            <a:r>
              <a:rPr lang="en-US" sz="2400" dirty="0">
                <a:solidFill>
                  <a:srgbClr val="000000"/>
                </a:solidFill>
                <a:ea typeface="Calibri" panose="020F0502020204030204"/>
                <a:cs typeface="Calibri" panose="020F0502020204030204"/>
              </a:rPr>
              <a:t>-ā-</a:t>
            </a:r>
            <a:r>
              <a:rPr lang="en-US" sz="2400" dirty="0" err="1">
                <a:solidFill>
                  <a:srgbClr val="000000"/>
                </a:solidFill>
                <a:ea typeface="Calibri" panose="020F0502020204030204"/>
                <a:cs typeface="Calibri" panose="020F0502020204030204"/>
              </a:rPr>
              <a:t>hārasya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dehinah</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tabLst>
                <a:tab pos="171450" algn="l"/>
              </a:tabLst>
            </a:pPr>
            <a:r>
              <a:rPr lang="en-US" sz="2400" dirty="0">
                <a:solidFill>
                  <a:srgbClr val="000000"/>
                </a:solidFill>
                <a:ea typeface="Calibri" panose="020F0502020204030204"/>
                <a:cs typeface="Calibri" panose="020F0502020204030204"/>
              </a:rPr>
              <a:t>rasa-</a:t>
            </a:r>
            <a:r>
              <a:rPr lang="en-US" sz="2400" dirty="0" err="1">
                <a:solidFill>
                  <a:srgbClr val="000000"/>
                </a:solidFill>
                <a:ea typeface="Calibri" panose="020F0502020204030204"/>
                <a:cs typeface="Calibri" panose="020F0502020204030204"/>
              </a:rPr>
              <a:t>varjam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rasah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api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asya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param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dṛṣṭva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ni-vartate</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b="1" dirty="0">
                <a:solidFill>
                  <a:srgbClr val="000000"/>
                </a:solidFill>
                <a:ea typeface="Calibri" panose="020F0502020204030204"/>
                <a:cs typeface="BRHKan01"/>
              </a:rPr>
              <a:t>Even as the sense objects recede from a persuasive person, the longing for their tastes remain, which also recedes after realizing the Absolute.</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24123"/>
            <a:ext cx="8763000" cy="3889976"/>
          </a:xfrm>
          <a:prstGeom prst="rect">
            <a:avLst/>
          </a:prstGeom>
        </p:spPr>
        <p:txBody>
          <a:bodyPr wrap="square">
            <a:spAutoFit/>
          </a:bodyPr>
          <a:lstStyle/>
          <a:p>
            <a:pPr marL="457200" marR="0" algn="just">
              <a:lnSpc>
                <a:spcPct val="115000"/>
              </a:lnSpc>
              <a:spcBef>
                <a:spcPts val="0"/>
              </a:spcBef>
              <a:spcAft>
                <a:spcPts val="0"/>
              </a:spcAft>
              <a:tabLst>
                <a:tab pos="457200" algn="l"/>
              </a:tabLst>
            </a:pPr>
            <a:r>
              <a:rPr lang="en-US" sz="2400" dirty="0" err="1">
                <a:solidFill>
                  <a:srgbClr val="000000"/>
                </a:solidFill>
                <a:ea typeface="Calibri" panose="020F0502020204030204"/>
                <a:cs typeface="Calibri" panose="020F0502020204030204"/>
              </a:rPr>
              <a:t>yatato</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hyapi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Kaunteya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puruṣasya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vipaścitah</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tabLst>
                <a:tab pos="457200" algn="l"/>
              </a:tabLst>
            </a:pPr>
            <a:r>
              <a:rPr lang="en-US" sz="2400" dirty="0" err="1">
                <a:solidFill>
                  <a:srgbClr val="000000"/>
                </a:solidFill>
                <a:ea typeface="Calibri" panose="020F0502020204030204"/>
                <a:cs typeface="Calibri" panose="020F0502020204030204"/>
              </a:rPr>
              <a:t>indriyāṇi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pramāthīni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haranti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prasabham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manah</a:t>
            </a:r>
            <a:r>
              <a:rPr lang="en-US" sz="2400" dirty="0">
                <a:solidFill>
                  <a:srgbClr val="000000"/>
                </a:solidFill>
                <a:ea typeface="Calibri" panose="020F0502020204030204"/>
                <a:cs typeface="Calibri" panose="020F0502020204030204"/>
              </a:rPr>
              <a:t>̣ ||2-60||</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yatatah</a:t>
            </a:r>
            <a:r>
              <a:rPr lang="en-US" sz="2400" dirty="0">
                <a:solidFill>
                  <a:srgbClr val="000000"/>
                </a:solidFill>
                <a:ea typeface="Calibri" panose="020F0502020204030204"/>
                <a:cs typeface="Calibri" panose="020F0502020204030204"/>
              </a:rPr>
              <a:t>̣ hi </a:t>
            </a:r>
            <a:r>
              <a:rPr lang="en-US" sz="2400" dirty="0" err="1">
                <a:solidFill>
                  <a:srgbClr val="000000"/>
                </a:solidFill>
                <a:ea typeface="Calibri" panose="020F0502020204030204"/>
                <a:cs typeface="Calibri" panose="020F0502020204030204"/>
              </a:rPr>
              <a:t>api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Kaunteya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puruṣasya</a:t>
            </a:r>
            <a:r>
              <a:rPr lang="en-US" sz="2400" dirty="0">
                <a:solidFill>
                  <a:srgbClr val="000000"/>
                </a:solidFill>
                <a:ea typeface="Calibri" panose="020F0502020204030204"/>
                <a:cs typeface="Calibri" panose="020F0502020204030204"/>
              </a:rPr>
              <a:t> vi-</a:t>
            </a:r>
            <a:r>
              <a:rPr lang="en-US" sz="2400" dirty="0" err="1">
                <a:solidFill>
                  <a:srgbClr val="000000"/>
                </a:solidFill>
                <a:ea typeface="Calibri" panose="020F0502020204030204"/>
                <a:cs typeface="Calibri" panose="020F0502020204030204"/>
              </a:rPr>
              <a:t>paścitah</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indriyāṇi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pra-māthīni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haranti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prasabham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manah</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b="1" dirty="0" err="1">
                <a:solidFill>
                  <a:srgbClr val="000000"/>
                </a:solidFill>
                <a:ea typeface="Calibri" panose="020F0502020204030204"/>
                <a:cs typeface="BRHKan01"/>
              </a:rPr>
              <a:t>Kaunteya</a:t>
            </a:r>
            <a:r>
              <a:rPr lang="en-US" sz="2400" b="1" dirty="0">
                <a:solidFill>
                  <a:srgbClr val="000000"/>
                </a:solidFill>
                <a:ea typeface="Calibri" panose="020F0502020204030204"/>
                <a:cs typeface="BRHKan01"/>
              </a:rPr>
              <a:t>! Even as he is trying diligently, the unsettled sense organs forcefully try to draw away the mind of an intelligent person.</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24123"/>
            <a:ext cx="8763000" cy="3327834"/>
          </a:xfrm>
          <a:prstGeom prst="rect">
            <a:avLst/>
          </a:prstGeom>
        </p:spPr>
        <p:txBody>
          <a:bodyPr wrap="square">
            <a:spAutoFit/>
          </a:bodyPr>
          <a:lstStyle/>
          <a:p>
            <a:pPr algn="just">
              <a:lnSpc>
                <a:spcPct val="115000"/>
              </a:lnSpc>
            </a:pPr>
            <a:r>
              <a:rPr lang="en-US" sz="1000" dirty="0">
                <a:solidFill>
                  <a:srgbClr val="000000"/>
                </a:solidFill>
                <a:ea typeface="Calibri" panose="020F0502020204030204"/>
                <a:cs typeface="Calibri" panose="020F0502020204030204"/>
              </a:rPr>
              <a:t> </a:t>
            </a:r>
            <a:endParaRPr lang="en-US" sz="1400" dirty="0">
              <a:ea typeface="Calibri" panose="020F0502020204030204"/>
              <a:cs typeface="Times New Roman" panose="02020603050405020304"/>
            </a:endParaRPr>
          </a:p>
          <a:p>
            <a:pPr marL="457200" marR="0" algn="just">
              <a:lnSpc>
                <a:spcPct val="115000"/>
              </a:lnSpc>
              <a:spcBef>
                <a:spcPts val="0"/>
              </a:spcBef>
              <a:spcAft>
                <a:spcPts val="0"/>
              </a:spcAft>
            </a:pPr>
            <a:r>
              <a:rPr lang="en-US" sz="2000" dirty="0" err="1">
                <a:solidFill>
                  <a:srgbClr val="000000"/>
                </a:solidFill>
                <a:ea typeface="Calibri" panose="020F0502020204030204"/>
                <a:cs typeface="Calibri" panose="020F0502020204030204"/>
              </a:rPr>
              <a:t>tāni</a:t>
            </a:r>
            <a:r>
              <a:rPr lang="en-US" sz="2000" dirty="0">
                <a:solidFill>
                  <a:srgbClr val="000000"/>
                </a:solidFill>
                <a:ea typeface="Calibri" panose="020F0502020204030204"/>
                <a:cs typeface="Calibri" panose="020F0502020204030204"/>
              </a:rPr>
              <a:t> </a:t>
            </a:r>
            <a:r>
              <a:rPr lang="en-US" sz="2000" dirty="0" err="1">
                <a:solidFill>
                  <a:srgbClr val="000000"/>
                </a:solidFill>
                <a:ea typeface="Calibri" panose="020F0502020204030204"/>
                <a:cs typeface="Calibri" panose="020F0502020204030204"/>
              </a:rPr>
              <a:t>sarvāṇi</a:t>
            </a:r>
            <a:r>
              <a:rPr lang="en-US" sz="2000" dirty="0">
                <a:solidFill>
                  <a:srgbClr val="000000"/>
                </a:solidFill>
                <a:ea typeface="Calibri" panose="020F0502020204030204"/>
                <a:cs typeface="Calibri" panose="020F0502020204030204"/>
              </a:rPr>
              <a:t> </a:t>
            </a:r>
            <a:r>
              <a:rPr lang="en-US" sz="2000" dirty="0" err="1">
                <a:solidFill>
                  <a:srgbClr val="000000"/>
                </a:solidFill>
                <a:ea typeface="Calibri" panose="020F0502020204030204"/>
                <a:cs typeface="Calibri" panose="020F0502020204030204"/>
              </a:rPr>
              <a:t>saṁyamya</a:t>
            </a:r>
            <a:r>
              <a:rPr lang="en-US" sz="2000" dirty="0">
                <a:solidFill>
                  <a:srgbClr val="000000"/>
                </a:solidFill>
                <a:ea typeface="Calibri" panose="020F0502020204030204"/>
                <a:cs typeface="Calibri" panose="020F0502020204030204"/>
              </a:rPr>
              <a:t> </a:t>
            </a:r>
            <a:r>
              <a:rPr lang="en-US" sz="2000" dirty="0" err="1">
                <a:solidFill>
                  <a:srgbClr val="000000"/>
                </a:solidFill>
                <a:ea typeface="Calibri" panose="020F0502020204030204"/>
                <a:cs typeface="Calibri" panose="020F0502020204030204"/>
              </a:rPr>
              <a:t>yukta</a:t>
            </a:r>
            <a:r>
              <a:rPr lang="en-US" sz="2000" dirty="0">
                <a:solidFill>
                  <a:srgbClr val="000000"/>
                </a:solidFill>
                <a:ea typeface="Calibri" panose="020F0502020204030204"/>
                <a:cs typeface="Calibri" panose="020F0502020204030204"/>
              </a:rPr>
              <a:t> </a:t>
            </a:r>
            <a:r>
              <a:rPr lang="en-US" sz="2000" dirty="0" err="1">
                <a:solidFill>
                  <a:srgbClr val="000000"/>
                </a:solidFill>
                <a:ea typeface="Calibri" panose="020F0502020204030204"/>
                <a:cs typeface="Calibri" panose="020F0502020204030204"/>
              </a:rPr>
              <a:t>āsīta</a:t>
            </a:r>
            <a:r>
              <a:rPr lang="en-US" sz="2000" dirty="0">
                <a:solidFill>
                  <a:srgbClr val="000000"/>
                </a:solidFill>
                <a:ea typeface="Calibri" panose="020F0502020204030204"/>
                <a:cs typeface="Calibri" panose="020F0502020204030204"/>
              </a:rPr>
              <a:t> </a:t>
            </a:r>
            <a:r>
              <a:rPr lang="en-US" sz="2000" dirty="0" err="1">
                <a:solidFill>
                  <a:srgbClr val="000000"/>
                </a:solidFill>
                <a:ea typeface="Calibri" panose="020F0502020204030204"/>
                <a:cs typeface="Calibri" panose="020F0502020204030204"/>
              </a:rPr>
              <a:t>matparah</a:t>
            </a:r>
            <a:r>
              <a:rPr lang="en-US" sz="2000" dirty="0">
                <a:solidFill>
                  <a:srgbClr val="000000"/>
                </a:solidFill>
                <a:ea typeface="Calibri" panose="020F0502020204030204"/>
                <a:cs typeface="Calibri" panose="020F0502020204030204"/>
              </a:rPr>
              <a:t>̣ |</a:t>
            </a:r>
            <a:endParaRPr lang="en-US" sz="2000" dirty="0">
              <a:ea typeface="Calibri" panose="020F0502020204030204"/>
              <a:cs typeface="Times New Roman" panose="02020603050405020304"/>
            </a:endParaRPr>
          </a:p>
          <a:p>
            <a:pPr marL="457200" marR="0" algn="just">
              <a:lnSpc>
                <a:spcPct val="115000"/>
              </a:lnSpc>
              <a:spcBef>
                <a:spcPts val="0"/>
              </a:spcBef>
              <a:spcAft>
                <a:spcPts val="0"/>
              </a:spcAft>
            </a:pPr>
            <a:r>
              <a:rPr lang="en-US" sz="2000" dirty="0" err="1">
                <a:solidFill>
                  <a:srgbClr val="000000"/>
                </a:solidFill>
                <a:ea typeface="Calibri" panose="020F0502020204030204"/>
                <a:cs typeface="Calibri" panose="020F0502020204030204"/>
              </a:rPr>
              <a:t>vaśe</a:t>
            </a:r>
            <a:r>
              <a:rPr lang="en-US" sz="2000" dirty="0">
                <a:solidFill>
                  <a:srgbClr val="000000"/>
                </a:solidFill>
                <a:ea typeface="Calibri" panose="020F0502020204030204"/>
                <a:cs typeface="Calibri" panose="020F0502020204030204"/>
              </a:rPr>
              <a:t> hi </a:t>
            </a:r>
            <a:r>
              <a:rPr lang="en-US" sz="2000" dirty="0" err="1">
                <a:solidFill>
                  <a:srgbClr val="000000"/>
                </a:solidFill>
                <a:ea typeface="Calibri" panose="020F0502020204030204"/>
                <a:cs typeface="Calibri" panose="020F0502020204030204"/>
              </a:rPr>
              <a:t>yasyendriyaṇi</a:t>
            </a:r>
            <a:r>
              <a:rPr lang="en-US" sz="2000" dirty="0">
                <a:solidFill>
                  <a:srgbClr val="000000"/>
                </a:solidFill>
                <a:ea typeface="Calibri" panose="020F0502020204030204"/>
                <a:cs typeface="Calibri" panose="020F0502020204030204"/>
              </a:rPr>
              <a:t> </a:t>
            </a:r>
            <a:r>
              <a:rPr lang="en-US" sz="2000" dirty="0" err="1">
                <a:solidFill>
                  <a:srgbClr val="000000"/>
                </a:solidFill>
                <a:ea typeface="Calibri" panose="020F0502020204030204"/>
                <a:cs typeface="Calibri" panose="020F0502020204030204"/>
              </a:rPr>
              <a:t>tasya</a:t>
            </a:r>
            <a:r>
              <a:rPr lang="en-US" sz="2000" dirty="0">
                <a:solidFill>
                  <a:srgbClr val="000000"/>
                </a:solidFill>
                <a:ea typeface="Calibri" panose="020F0502020204030204"/>
                <a:cs typeface="Calibri" panose="020F0502020204030204"/>
              </a:rPr>
              <a:t> </a:t>
            </a:r>
            <a:r>
              <a:rPr lang="en-US" sz="2000" dirty="0" err="1">
                <a:solidFill>
                  <a:srgbClr val="000000"/>
                </a:solidFill>
                <a:ea typeface="Calibri" panose="020F0502020204030204"/>
                <a:cs typeface="Calibri" panose="020F0502020204030204"/>
              </a:rPr>
              <a:t>prajña</a:t>
            </a:r>
            <a:r>
              <a:rPr lang="en-US" sz="2000" dirty="0">
                <a:solidFill>
                  <a:srgbClr val="000000"/>
                </a:solidFill>
                <a:ea typeface="Calibri" panose="020F0502020204030204"/>
                <a:cs typeface="Calibri" panose="020F0502020204030204"/>
              </a:rPr>
              <a:t>̄ </a:t>
            </a:r>
            <a:r>
              <a:rPr lang="en-US" sz="2000" dirty="0" err="1">
                <a:solidFill>
                  <a:srgbClr val="000000"/>
                </a:solidFill>
                <a:ea typeface="Calibri" panose="020F0502020204030204"/>
                <a:cs typeface="Calibri" panose="020F0502020204030204"/>
              </a:rPr>
              <a:t>pratiṣṭita</a:t>
            </a:r>
            <a:r>
              <a:rPr lang="en-US" sz="2000" dirty="0">
                <a:solidFill>
                  <a:srgbClr val="000000"/>
                </a:solidFill>
                <a:ea typeface="Calibri" panose="020F0502020204030204"/>
                <a:cs typeface="Calibri" panose="020F0502020204030204"/>
              </a:rPr>
              <a:t>̄ ||2-61||</a:t>
            </a:r>
            <a:endParaRPr lang="en-US" sz="2000" dirty="0">
              <a:solidFill>
                <a:srgbClr val="000000"/>
              </a:solidFill>
              <a:ea typeface="Calibri" panose="020F0502020204030204"/>
              <a:cs typeface="Calibri" panose="020F0502020204030204"/>
            </a:endParaRPr>
          </a:p>
          <a:p>
            <a:pPr marL="457200" marR="0" algn="just">
              <a:lnSpc>
                <a:spcPct val="115000"/>
              </a:lnSpc>
              <a:spcBef>
                <a:spcPts val="0"/>
              </a:spcBef>
              <a:spcAft>
                <a:spcPts val="0"/>
              </a:spcAft>
            </a:pPr>
            <a:endParaRPr lang="en-US" sz="2000" dirty="0">
              <a:ea typeface="Calibri" panose="020F0502020204030204"/>
              <a:cs typeface="Times New Roman" panose="02020603050405020304"/>
            </a:endParaRPr>
          </a:p>
          <a:p>
            <a:pPr marL="457200" marR="0" algn="just">
              <a:lnSpc>
                <a:spcPct val="115000"/>
              </a:lnSpc>
              <a:spcBef>
                <a:spcPts val="0"/>
              </a:spcBef>
              <a:spcAft>
                <a:spcPts val="0"/>
              </a:spcAft>
            </a:pPr>
            <a:r>
              <a:rPr lang="en-US" sz="2000" dirty="0" err="1">
                <a:solidFill>
                  <a:srgbClr val="000000"/>
                </a:solidFill>
                <a:ea typeface="Calibri" panose="020F0502020204030204"/>
                <a:cs typeface="Calibri" panose="020F0502020204030204"/>
              </a:rPr>
              <a:t>tāni</a:t>
            </a:r>
            <a:r>
              <a:rPr lang="en-US" sz="2000" dirty="0">
                <a:solidFill>
                  <a:srgbClr val="000000"/>
                </a:solidFill>
                <a:ea typeface="Calibri" panose="020F0502020204030204"/>
                <a:cs typeface="Calibri" panose="020F0502020204030204"/>
              </a:rPr>
              <a:t> </a:t>
            </a:r>
            <a:r>
              <a:rPr lang="en-US" sz="2000" dirty="0" err="1">
                <a:solidFill>
                  <a:srgbClr val="000000"/>
                </a:solidFill>
                <a:ea typeface="Calibri" panose="020F0502020204030204"/>
                <a:cs typeface="Calibri" panose="020F0502020204030204"/>
              </a:rPr>
              <a:t>sarvāṇi</a:t>
            </a:r>
            <a:r>
              <a:rPr lang="en-US" sz="2000" dirty="0">
                <a:solidFill>
                  <a:srgbClr val="000000"/>
                </a:solidFill>
                <a:ea typeface="Calibri" panose="020F0502020204030204"/>
                <a:cs typeface="Calibri" panose="020F0502020204030204"/>
              </a:rPr>
              <a:t> </a:t>
            </a:r>
            <a:r>
              <a:rPr lang="en-US" sz="2000" dirty="0" err="1">
                <a:solidFill>
                  <a:srgbClr val="000000"/>
                </a:solidFill>
                <a:ea typeface="Calibri" panose="020F0502020204030204"/>
                <a:cs typeface="Calibri" panose="020F0502020204030204"/>
              </a:rPr>
              <a:t>sam-yamya</a:t>
            </a:r>
            <a:r>
              <a:rPr lang="en-US" sz="2000" dirty="0">
                <a:solidFill>
                  <a:srgbClr val="000000"/>
                </a:solidFill>
                <a:ea typeface="Calibri" panose="020F0502020204030204"/>
                <a:cs typeface="Calibri" panose="020F0502020204030204"/>
              </a:rPr>
              <a:t>   </a:t>
            </a:r>
            <a:r>
              <a:rPr lang="en-US" sz="2000" dirty="0" err="1">
                <a:solidFill>
                  <a:srgbClr val="000000"/>
                </a:solidFill>
                <a:ea typeface="Calibri" panose="020F0502020204030204"/>
                <a:cs typeface="Calibri" panose="020F0502020204030204"/>
              </a:rPr>
              <a:t>yuktah</a:t>
            </a:r>
            <a:r>
              <a:rPr lang="en-US" sz="2000" dirty="0">
                <a:solidFill>
                  <a:srgbClr val="000000"/>
                </a:solidFill>
                <a:ea typeface="Calibri" panose="020F0502020204030204"/>
                <a:cs typeface="Calibri" panose="020F0502020204030204"/>
              </a:rPr>
              <a:t>̣ </a:t>
            </a:r>
            <a:r>
              <a:rPr lang="en-US" sz="2000" dirty="0" err="1">
                <a:solidFill>
                  <a:srgbClr val="000000"/>
                </a:solidFill>
                <a:ea typeface="Calibri" panose="020F0502020204030204"/>
                <a:cs typeface="Calibri" panose="020F0502020204030204"/>
              </a:rPr>
              <a:t>āsīta</a:t>
            </a:r>
            <a:r>
              <a:rPr lang="en-US" sz="2000" dirty="0">
                <a:solidFill>
                  <a:srgbClr val="000000"/>
                </a:solidFill>
                <a:ea typeface="Calibri" panose="020F0502020204030204"/>
                <a:cs typeface="Calibri" panose="020F0502020204030204"/>
              </a:rPr>
              <a:t> </a:t>
            </a:r>
            <a:r>
              <a:rPr lang="en-US" sz="2000" dirty="0" err="1">
                <a:solidFill>
                  <a:srgbClr val="000000"/>
                </a:solidFill>
                <a:ea typeface="Calibri" panose="020F0502020204030204"/>
                <a:cs typeface="Calibri" panose="020F0502020204030204"/>
              </a:rPr>
              <a:t>matparah</a:t>
            </a:r>
            <a:r>
              <a:rPr lang="en-US" sz="2000" dirty="0">
                <a:solidFill>
                  <a:srgbClr val="000000"/>
                </a:solidFill>
                <a:ea typeface="Calibri" panose="020F0502020204030204"/>
                <a:cs typeface="Calibri" panose="020F0502020204030204"/>
              </a:rPr>
              <a:t>̣ |</a:t>
            </a:r>
            <a:endParaRPr lang="en-US" sz="2000" dirty="0">
              <a:ea typeface="Calibri" panose="020F0502020204030204"/>
              <a:cs typeface="Times New Roman" panose="02020603050405020304"/>
            </a:endParaRPr>
          </a:p>
          <a:p>
            <a:pPr marL="457200" marR="0" algn="just">
              <a:lnSpc>
                <a:spcPct val="115000"/>
              </a:lnSpc>
              <a:spcBef>
                <a:spcPts val="0"/>
              </a:spcBef>
              <a:spcAft>
                <a:spcPts val="0"/>
              </a:spcAft>
            </a:pPr>
            <a:r>
              <a:rPr lang="en-US" sz="2000" dirty="0" err="1">
                <a:solidFill>
                  <a:srgbClr val="000000"/>
                </a:solidFill>
                <a:ea typeface="Calibri" panose="020F0502020204030204"/>
                <a:cs typeface="Calibri" panose="020F0502020204030204"/>
              </a:rPr>
              <a:t>vaśe</a:t>
            </a:r>
            <a:r>
              <a:rPr lang="en-US" sz="2000" dirty="0">
                <a:solidFill>
                  <a:srgbClr val="000000"/>
                </a:solidFill>
                <a:ea typeface="Calibri" panose="020F0502020204030204"/>
                <a:cs typeface="Calibri" panose="020F0502020204030204"/>
              </a:rPr>
              <a:t> hi </a:t>
            </a:r>
            <a:r>
              <a:rPr lang="en-US" sz="2000" dirty="0" err="1">
                <a:solidFill>
                  <a:srgbClr val="000000"/>
                </a:solidFill>
                <a:ea typeface="Calibri" panose="020F0502020204030204"/>
                <a:cs typeface="Calibri" panose="020F0502020204030204"/>
              </a:rPr>
              <a:t>yasya</a:t>
            </a:r>
            <a:r>
              <a:rPr lang="en-US" sz="2000" dirty="0">
                <a:solidFill>
                  <a:srgbClr val="000000"/>
                </a:solidFill>
                <a:ea typeface="Calibri" panose="020F0502020204030204"/>
                <a:cs typeface="Calibri" panose="020F0502020204030204"/>
              </a:rPr>
              <a:t> </a:t>
            </a:r>
            <a:r>
              <a:rPr lang="en-US" sz="2000" dirty="0" err="1">
                <a:solidFill>
                  <a:srgbClr val="000000"/>
                </a:solidFill>
                <a:ea typeface="Calibri" panose="020F0502020204030204"/>
                <a:cs typeface="Calibri" panose="020F0502020204030204"/>
              </a:rPr>
              <a:t>indriyaṇi</a:t>
            </a:r>
            <a:r>
              <a:rPr lang="en-US" sz="2000" dirty="0">
                <a:solidFill>
                  <a:srgbClr val="000000"/>
                </a:solidFill>
                <a:ea typeface="Calibri" panose="020F0502020204030204"/>
                <a:cs typeface="Calibri" panose="020F0502020204030204"/>
              </a:rPr>
              <a:t>   </a:t>
            </a:r>
            <a:r>
              <a:rPr lang="en-US" sz="2000" dirty="0" err="1">
                <a:solidFill>
                  <a:srgbClr val="000000"/>
                </a:solidFill>
                <a:ea typeface="Calibri" panose="020F0502020204030204"/>
                <a:cs typeface="Calibri" panose="020F0502020204030204"/>
              </a:rPr>
              <a:t>tasya</a:t>
            </a:r>
            <a:r>
              <a:rPr lang="en-US" sz="2000" dirty="0">
                <a:solidFill>
                  <a:srgbClr val="000000"/>
                </a:solidFill>
                <a:ea typeface="Calibri" panose="020F0502020204030204"/>
                <a:cs typeface="Calibri" panose="020F0502020204030204"/>
              </a:rPr>
              <a:t> </a:t>
            </a:r>
            <a:r>
              <a:rPr lang="en-US" sz="2000" dirty="0" err="1">
                <a:solidFill>
                  <a:srgbClr val="000000"/>
                </a:solidFill>
                <a:ea typeface="Calibri" panose="020F0502020204030204"/>
                <a:cs typeface="Calibri" panose="020F0502020204030204"/>
              </a:rPr>
              <a:t>prajña</a:t>
            </a:r>
            <a:r>
              <a:rPr lang="en-US" sz="2000" dirty="0">
                <a:solidFill>
                  <a:srgbClr val="000000"/>
                </a:solidFill>
                <a:ea typeface="Calibri" panose="020F0502020204030204"/>
                <a:cs typeface="Calibri" panose="020F0502020204030204"/>
              </a:rPr>
              <a:t>̄ </a:t>
            </a:r>
            <a:r>
              <a:rPr lang="en-US" sz="2000" dirty="0" err="1">
                <a:solidFill>
                  <a:srgbClr val="000000"/>
                </a:solidFill>
                <a:ea typeface="Calibri" panose="020F0502020204030204"/>
                <a:cs typeface="Calibri" panose="020F0502020204030204"/>
              </a:rPr>
              <a:t>pra-tiṣṭita</a:t>
            </a:r>
            <a:r>
              <a:rPr lang="en-US" sz="2000" dirty="0">
                <a:solidFill>
                  <a:srgbClr val="000000"/>
                </a:solidFill>
                <a:ea typeface="Calibri" panose="020F0502020204030204"/>
                <a:cs typeface="Calibri" panose="020F0502020204030204"/>
              </a:rPr>
              <a:t>̄ ||</a:t>
            </a:r>
            <a:endParaRPr lang="en-US" sz="2000" dirty="0">
              <a:ea typeface="Calibri" panose="020F0502020204030204"/>
              <a:cs typeface="Times New Roman" panose="02020603050405020304"/>
            </a:endParaRPr>
          </a:p>
          <a:p>
            <a:pPr algn="just">
              <a:lnSpc>
                <a:spcPct val="115000"/>
              </a:lnSpc>
            </a:pPr>
            <a:r>
              <a:rPr lang="en-US" sz="1000" dirty="0">
                <a:solidFill>
                  <a:srgbClr val="000000"/>
                </a:solidFill>
                <a:ea typeface="Calibri" panose="020F0502020204030204"/>
                <a:cs typeface="Calibri" panose="020F0502020204030204"/>
              </a:rPr>
              <a:t> </a:t>
            </a:r>
            <a:endParaRPr lang="en-US" sz="1400" dirty="0">
              <a:ea typeface="Calibri" panose="020F0502020204030204"/>
              <a:cs typeface="Times New Roman" panose="02020603050405020304"/>
            </a:endParaRPr>
          </a:p>
          <a:p>
            <a:pPr algn="just">
              <a:lnSpc>
                <a:spcPct val="115000"/>
              </a:lnSpc>
            </a:pPr>
            <a:r>
              <a:rPr lang="en-US" sz="2000" b="1" dirty="0">
                <a:solidFill>
                  <a:srgbClr val="000000"/>
                </a:solidFill>
                <a:ea typeface="Calibri" panose="020F0502020204030204"/>
                <a:cs typeface="BRHKan01"/>
              </a:rPr>
              <a:t>Controlling all sense organs and established in concentration, he should accept Me as the Supreme; in controlling his sense organs, his wisdom is controlled and remains steadfast.</a:t>
            </a:r>
            <a:r>
              <a:rPr lang="en-US" sz="2000" dirty="0">
                <a:solidFill>
                  <a:srgbClr val="000000"/>
                </a:solidFill>
                <a:ea typeface="Calibri" panose="020F0502020204030204"/>
                <a:cs typeface="Calibri" panose="020F0502020204030204"/>
              </a:rPr>
              <a:t> </a:t>
            </a:r>
            <a:endParaRPr lang="en-US" sz="2000" dirty="0">
              <a:ea typeface="Calibri" panose="020F0502020204030204"/>
              <a:cs typeface="Times New Roman" panose="02020603050405020304"/>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10375"/>
            <a:ext cx="8763000" cy="4739439"/>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dhyāyato</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viṣayān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puṁsah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san</a:t>
            </a:r>
            <a:r>
              <a:rPr lang="en-US" sz="2400" dirty="0" err="1">
                <a:solidFill>
                  <a:srgbClr val="000000"/>
                </a:solidFill>
                <a:latin typeface="Calibri" panose="020F0502020204030204"/>
                <a:ea typeface="Calibri" panose="020F0502020204030204"/>
                <a:cs typeface="Calibri" panose="020F0502020204030204"/>
              </a:rPr>
              <a:t>̇</a:t>
            </a:r>
            <a:r>
              <a:rPr lang="en-US" sz="2400" dirty="0" err="1">
                <a:solidFill>
                  <a:srgbClr val="000000"/>
                </a:solidFill>
                <a:ea typeface="Calibri" panose="020F0502020204030204"/>
                <a:cs typeface="Calibri" panose="020F0502020204030204"/>
              </a:rPr>
              <a:t>gasteṣūpajāyate</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san</a:t>
            </a:r>
            <a:r>
              <a:rPr lang="en-US" sz="2400" dirty="0" err="1">
                <a:solidFill>
                  <a:srgbClr val="000000"/>
                </a:solidFill>
                <a:latin typeface="Calibri" panose="020F0502020204030204"/>
                <a:ea typeface="Calibri" panose="020F0502020204030204"/>
                <a:cs typeface="Calibri" panose="020F0502020204030204"/>
              </a:rPr>
              <a:t>̇</a:t>
            </a:r>
            <a:r>
              <a:rPr lang="en-US" sz="2400" dirty="0" err="1">
                <a:solidFill>
                  <a:srgbClr val="000000"/>
                </a:solidFill>
                <a:ea typeface="Calibri" panose="020F0502020204030204"/>
                <a:cs typeface="Calibri" panose="020F0502020204030204"/>
              </a:rPr>
              <a:t>gāt</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a:t>
            </a:r>
            <a:r>
              <a:rPr lang="en-US" sz="2400" dirty="0" err="1">
                <a:solidFill>
                  <a:srgbClr val="000000"/>
                </a:solidFill>
                <a:latin typeface="Calibri" panose="020F0502020204030204" pitchFamily="34" charset="0"/>
                <a:ea typeface="Calibri" panose="020F0502020204030204"/>
                <a:cs typeface="Calibri" panose="020F0502020204030204" pitchFamily="34" charset="0"/>
              </a:rPr>
              <a:t>ñ</a:t>
            </a:r>
            <a:r>
              <a:rPr lang="en-US" sz="2400" dirty="0" err="1">
                <a:solidFill>
                  <a:srgbClr val="000000"/>
                </a:solidFill>
                <a:ea typeface="Calibri" panose="020F0502020204030204"/>
                <a:cs typeface="Calibri" panose="020F0502020204030204"/>
              </a:rPr>
              <a:t>jāyate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kāmah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kāmātkrodho</a:t>
            </a:r>
            <a:r>
              <a:rPr lang="en-US" sz="2400" dirty="0" err="1">
                <a:solidFill>
                  <a:srgbClr val="000000"/>
                </a:solidFill>
                <a:latin typeface="Nirmala UI" panose="020B0502040204020203"/>
                <a:ea typeface="Calibri" panose="020F0502020204030204"/>
                <a:cs typeface="Times New Roman" panose="02020603050405020304"/>
              </a:rPr>
              <a:t>'</a:t>
            </a:r>
            <a:r>
              <a:rPr lang="en-US" sz="2400" dirty="0" err="1">
                <a:solidFill>
                  <a:srgbClr val="000000"/>
                </a:solidFill>
                <a:ea typeface="Calibri" panose="020F0502020204030204"/>
                <a:cs typeface="Calibri" panose="020F0502020204030204"/>
              </a:rPr>
              <a:t>bhijayate</a:t>
            </a:r>
            <a:r>
              <a:rPr lang="en-US" sz="2400" dirty="0">
                <a:solidFill>
                  <a:srgbClr val="000000"/>
                </a:solidFill>
                <a:ea typeface="Calibri" panose="020F0502020204030204"/>
                <a:cs typeface="Calibri" panose="020F0502020204030204"/>
              </a:rPr>
              <a:t> ||2-62||</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dhyāyatah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viṣayān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puṁsah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saṅgah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teṣu</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upajāyate</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saṅgāt</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sañ-jāyate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kāmah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kāmāt</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krodhah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abhijayate</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b="1" dirty="0">
                <a:solidFill>
                  <a:srgbClr val="000000"/>
                </a:solidFill>
                <a:ea typeface="Calibri" panose="020F0502020204030204"/>
                <a:cs typeface="BRHKan01"/>
              </a:rPr>
              <a:t>The person dwelling on sense objects, develops attachment towards them; the attachment generates desire and desire gives rise to anger.</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endParaRPr lang="en-US" sz="2400" dirty="0">
              <a:ea typeface="Calibri" panose="020F0502020204030204"/>
              <a:cs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95250"/>
            <a:ext cx="9601200" cy="5386090"/>
          </a:xfrm>
          <a:prstGeom prst="rect">
            <a:avLst/>
          </a:prstGeom>
        </p:spPr>
        <p:txBody>
          <a:bodyPr wrap="square">
            <a:spAutoFit/>
          </a:bodyPr>
          <a:lstStyle/>
          <a:p>
            <a:r>
              <a:rPr lang="en-US" sz="2800" b="1" dirty="0"/>
              <a:t>Names of sounds pronounced from each point:</a:t>
            </a:r>
            <a:endParaRPr lang="en-US" sz="2800" b="1" dirty="0"/>
          </a:p>
          <a:p>
            <a:endParaRPr lang="en-US" sz="800" b="1" dirty="0"/>
          </a:p>
          <a:p>
            <a:r>
              <a:rPr lang="en-US" sz="2800" b="1" dirty="0"/>
              <a:t>1. Gutturals [</a:t>
            </a:r>
            <a:r>
              <a:rPr lang="vi-VN" sz="2800" b="1" dirty="0"/>
              <a:t>kaṇṭh</a:t>
            </a:r>
            <a:r>
              <a:rPr lang="en-US" sz="2800" b="1" dirty="0" err="1"/>
              <a:t>yā</a:t>
            </a:r>
            <a:r>
              <a:rPr lang="vi-VN" sz="2800" b="1" dirty="0"/>
              <a:t>ḥ</a:t>
            </a:r>
            <a:r>
              <a:rPr lang="en-US" sz="2800" b="1" dirty="0"/>
              <a:t>] are the sounds pronounced from the throat.</a:t>
            </a:r>
            <a:endParaRPr lang="en-US" sz="2800" b="1" dirty="0"/>
          </a:p>
          <a:p>
            <a:r>
              <a:rPr lang="en-US" sz="2800" b="1" dirty="0"/>
              <a:t>2. Palatals [</a:t>
            </a:r>
            <a:r>
              <a:rPr lang="en-US" sz="2800" b="1" dirty="0" err="1"/>
              <a:t>tālavyā</a:t>
            </a:r>
            <a:r>
              <a:rPr lang="vi-VN" sz="2800" b="1" dirty="0"/>
              <a:t>ḥ</a:t>
            </a:r>
            <a:r>
              <a:rPr lang="en-US" sz="2800" b="1" dirty="0"/>
              <a:t>] are the sounds pronounced from the palate.</a:t>
            </a:r>
            <a:endParaRPr lang="en-US" sz="2800" b="1" dirty="0"/>
          </a:p>
          <a:p>
            <a:r>
              <a:rPr lang="en-US" sz="2800" b="1" dirty="0"/>
              <a:t>3. Cerebrals [</a:t>
            </a:r>
            <a:r>
              <a:rPr lang="en-US" sz="2800" b="1" dirty="0" err="1"/>
              <a:t>mūrdhanyā</a:t>
            </a:r>
            <a:r>
              <a:rPr lang="vi-VN" sz="2800" b="1" dirty="0"/>
              <a:t>ḥ</a:t>
            </a:r>
            <a:r>
              <a:rPr lang="en-US" sz="2800" b="1" dirty="0"/>
              <a:t>] are the sounds pronounced from the roof.</a:t>
            </a:r>
            <a:endParaRPr lang="en-US" sz="2800" b="1" dirty="0"/>
          </a:p>
          <a:p>
            <a:r>
              <a:rPr lang="en-US" sz="2800" b="1" dirty="0"/>
              <a:t>4. Dentals [</a:t>
            </a:r>
            <a:r>
              <a:rPr lang="en-US" sz="2800" b="1" dirty="0" err="1"/>
              <a:t>dantyā</a:t>
            </a:r>
            <a:r>
              <a:rPr lang="vi-VN" sz="2800" b="1" dirty="0"/>
              <a:t>ḥ</a:t>
            </a:r>
            <a:r>
              <a:rPr lang="en-US" sz="2800" b="1" dirty="0"/>
              <a:t>] are the sounds pronounced from the teeth.</a:t>
            </a:r>
            <a:endParaRPr lang="en-US" sz="2800" b="1" dirty="0"/>
          </a:p>
          <a:p>
            <a:r>
              <a:rPr lang="en-US" sz="2800" b="1" dirty="0"/>
              <a:t>5. Labials [</a:t>
            </a:r>
            <a:r>
              <a:rPr lang="vi-VN" sz="2800" b="1" dirty="0"/>
              <a:t>oṣṭh</a:t>
            </a:r>
            <a:r>
              <a:rPr lang="en-US" sz="2800" b="1" dirty="0" err="1"/>
              <a:t>yā</a:t>
            </a:r>
            <a:r>
              <a:rPr lang="vi-VN" sz="2800" b="1" dirty="0"/>
              <a:t>ḥ</a:t>
            </a:r>
            <a:r>
              <a:rPr lang="en-US" sz="2800" b="1" dirty="0"/>
              <a:t>̣] are the sounds pronounced from the lips.</a:t>
            </a:r>
            <a:endParaRPr lang="en-US" sz="2800" b="1" dirty="0"/>
          </a:p>
          <a:p>
            <a:r>
              <a:rPr lang="en-US" sz="2800" b="1" dirty="0"/>
              <a:t>6. Nasals [</a:t>
            </a:r>
            <a:r>
              <a:rPr lang="en-US" sz="2800" b="1" dirty="0" err="1"/>
              <a:t>anunāsikā</a:t>
            </a:r>
            <a:r>
              <a:rPr lang="vi-VN" sz="2800" b="1" dirty="0"/>
              <a:t>ḥ</a:t>
            </a:r>
            <a:r>
              <a:rPr lang="en-US" sz="2800" b="1" dirty="0"/>
              <a:t>] are the sounds pronounced from the nose.</a:t>
            </a:r>
            <a:endParaRPr lang="en-US" sz="2800" b="1"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10375"/>
            <a:ext cx="8763000" cy="3889976"/>
          </a:xfrm>
          <a:prstGeom prst="rect">
            <a:avLst/>
          </a:prstGeom>
        </p:spPr>
        <p:txBody>
          <a:bodyPr wrap="square">
            <a:spAutoFit/>
          </a:bodyPr>
          <a:lstStyle/>
          <a:p>
            <a:pPr>
              <a:lnSpc>
                <a:spcPct val="115000"/>
              </a:lnSpc>
            </a:pPr>
            <a:r>
              <a:rPr lang="en-US" sz="2400" dirty="0" err="1">
                <a:solidFill>
                  <a:srgbClr val="000000"/>
                </a:solidFill>
                <a:ea typeface="Calibri" panose="020F0502020204030204"/>
                <a:cs typeface="Calibri" panose="020F0502020204030204"/>
              </a:rPr>
              <a:t>krodhādbhavati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saṁmohah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saṁmohātsmṛtivibhramah</a:t>
            </a:r>
            <a:r>
              <a:rPr lang="en-US" sz="2400" dirty="0">
                <a:solidFill>
                  <a:srgbClr val="000000"/>
                </a:solidFill>
                <a:ea typeface="Calibri" panose="020F0502020204030204"/>
                <a:cs typeface="Calibri" panose="020F0502020204030204"/>
              </a:rPr>
              <a:t>̣ |</a:t>
            </a:r>
            <a:endParaRPr lang="en-US" sz="2400" dirty="0">
              <a:solidFill>
                <a:srgbClr val="000000"/>
              </a:solidFill>
              <a:ea typeface="Calibri" panose="020F0502020204030204"/>
              <a:cs typeface="Calibri" panose="020F0502020204030204"/>
            </a:endParaRPr>
          </a:p>
          <a:p>
            <a:pPr>
              <a:lnSpc>
                <a:spcPct val="115000"/>
              </a:lnSpc>
            </a:pPr>
            <a:r>
              <a:rPr lang="en-US" sz="2400" dirty="0" err="1">
                <a:solidFill>
                  <a:srgbClr val="000000"/>
                </a:solidFill>
                <a:ea typeface="Calibri" panose="020F0502020204030204"/>
                <a:cs typeface="Calibri" panose="020F0502020204030204"/>
              </a:rPr>
              <a:t>smṛtibhraṁśādbuddhināśo</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buddhināśāt</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praṇaśyati</a:t>
            </a:r>
            <a:r>
              <a:rPr lang="en-US" sz="2400" dirty="0">
                <a:solidFill>
                  <a:srgbClr val="000000"/>
                </a:solidFill>
                <a:ea typeface="Calibri" panose="020F0502020204030204"/>
                <a:cs typeface="Calibri" panose="020F0502020204030204"/>
              </a:rPr>
              <a:t> ||2-63||</a:t>
            </a:r>
            <a:endParaRPr lang="en-US" sz="2400" dirty="0">
              <a:ea typeface="Calibri" panose="020F0502020204030204"/>
              <a:cs typeface="Times New Roman" panose="02020603050405020304"/>
            </a:endParaRPr>
          </a:p>
          <a:p>
            <a:pPr algn="just">
              <a:lnSpc>
                <a:spcPct val="115000"/>
              </a:lnSpc>
            </a:pPr>
            <a:endParaRPr lang="en-US" sz="2400" dirty="0">
              <a:solidFill>
                <a:srgbClr val="000000"/>
              </a:solidFill>
              <a:ea typeface="Calibri" panose="020F0502020204030204"/>
              <a:cs typeface="Calibri" panose="020F0502020204030204"/>
            </a:endParaRPr>
          </a:p>
          <a:p>
            <a:pPr algn="just">
              <a:lnSpc>
                <a:spcPct val="115000"/>
              </a:lnSpc>
            </a:pPr>
            <a:r>
              <a:rPr lang="en-US" sz="2400" dirty="0" err="1">
                <a:solidFill>
                  <a:srgbClr val="000000"/>
                </a:solidFill>
                <a:ea typeface="Calibri" panose="020F0502020204030204"/>
                <a:cs typeface="Calibri" panose="020F0502020204030204"/>
              </a:rPr>
              <a:t>krodhāt</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bhavati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sam</a:t>
            </a:r>
            <a:r>
              <a:rPr lang="en-US" sz="2400" dirty="0">
                <a:solidFill>
                  <a:srgbClr val="000000"/>
                </a:solidFill>
                <a:ea typeface="Calibri" panose="020F0502020204030204"/>
                <a:cs typeface="Calibri" panose="020F0502020204030204"/>
              </a:rPr>
              <a:t>̇-</a:t>
            </a:r>
            <a:r>
              <a:rPr lang="en-US" sz="2400" dirty="0" err="1">
                <a:solidFill>
                  <a:srgbClr val="000000"/>
                </a:solidFill>
                <a:ea typeface="Calibri" panose="020F0502020204030204"/>
                <a:cs typeface="Calibri" panose="020F0502020204030204"/>
              </a:rPr>
              <a:t>mohah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sam</a:t>
            </a:r>
            <a:r>
              <a:rPr lang="en-US" sz="2400" dirty="0">
                <a:solidFill>
                  <a:srgbClr val="000000"/>
                </a:solidFill>
                <a:ea typeface="Calibri" panose="020F0502020204030204"/>
                <a:cs typeface="Calibri" panose="020F0502020204030204"/>
              </a:rPr>
              <a:t>̇-</a:t>
            </a:r>
            <a:r>
              <a:rPr lang="en-US" sz="2400" dirty="0" err="1">
                <a:solidFill>
                  <a:srgbClr val="000000"/>
                </a:solidFill>
                <a:ea typeface="Calibri" panose="020F0502020204030204"/>
                <a:cs typeface="Calibri" panose="020F0502020204030204"/>
              </a:rPr>
              <a:t>mohāt</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smṛti-vi-bhramah</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err="1">
                <a:solidFill>
                  <a:srgbClr val="000000"/>
                </a:solidFill>
                <a:ea typeface="Calibri" panose="020F0502020204030204"/>
                <a:cs typeface="Calibri" panose="020F0502020204030204"/>
              </a:rPr>
              <a:t>smṛti-bhraṁśāt</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buddhi-nāśah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buddhi-nāśat</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pra-ṇaśyati</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b="1" dirty="0">
                <a:solidFill>
                  <a:srgbClr val="000000"/>
                </a:solidFill>
                <a:ea typeface="Calibri" panose="020F0502020204030204"/>
                <a:cs typeface="BRHKan01"/>
              </a:rPr>
              <a:t>Anger leads to delusion and delusion creates confused memory; confused memory causes loss of understanding, from which he perishes.</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85750"/>
            <a:ext cx="8763000" cy="3046988"/>
          </a:xfrm>
          <a:prstGeom prst="rect">
            <a:avLst/>
          </a:prstGeom>
        </p:spPr>
        <p:txBody>
          <a:bodyPr wrap="square">
            <a:spAutoFit/>
          </a:bodyPr>
          <a:lstStyle/>
          <a:p>
            <a:r>
              <a:rPr lang="vi-VN" sz="2400" dirty="0">
                <a:latin typeface="Calibri" panose="020F0502020204030204" pitchFamily="34" charset="0"/>
                <a:cs typeface="Calibri" panose="020F0502020204030204" pitchFamily="34" charset="0"/>
              </a:rPr>
              <a:t>rāgadveṣaviyuktaistu viṣayānindriyaiścaran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ātmavaśyairvidheyātmā prasādamadhigacc̣ati ||2-64||</a:t>
            </a:r>
            <a:endParaRPr lang="vi-VN" sz="2400"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rāga-dveṣa-viyuktaiḥ tu   viṣayān indriyaiḥ caran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ātma-vaśyaiḥ vi-dheya-ātmā   pra-sādam adhi-gacc̣ati ||</a:t>
            </a:r>
            <a:endParaRPr lang="vi-VN" sz="2400"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r>
              <a:rPr lang="vi-VN" sz="2400" b="1" dirty="0">
                <a:latin typeface="Calibri" panose="020F0502020204030204" pitchFamily="34" charset="0"/>
                <a:cs typeface="Calibri" panose="020F0502020204030204" pitchFamily="34" charset="0"/>
              </a:rPr>
              <a:t>Released from the hold of attachment and hate, experiencing the objects with controlled sense organs, he obtains tranquility.</a:t>
            </a:r>
            <a:endParaRPr lang="vi-VN" sz="2400" b="1" dirty="0">
              <a:latin typeface="Calibri" panose="020F0502020204030204" pitchFamily="34" charset="0"/>
              <a:cs typeface="Calibri" panose="020F0502020204030204" pitchFamily="34"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09550"/>
            <a:ext cx="8763000" cy="3046988"/>
          </a:xfrm>
          <a:prstGeom prst="rect">
            <a:avLst/>
          </a:prstGeom>
        </p:spPr>
        <p:txBody>
          <a:bodyPr wrap="square">
            <a:spAutoFit/>
          </a:bodyPr>
          <a:lstStyle/>
          <a:p>
            <a:r>
              <a:rPr lang="vi-VN" sz="2400" dirty="0">
                <a:latin typeface="Calibri" panose="020F0502020204030204" pitchFamily="34" charset="0"/>
                <a:cs typeface="Calibri" panose="020F0502020204030204" pitchFamily="34" charset="0"/>
              </a:rPr>
              <a:t>prasāde sarvaduḥkhānāṁ hāni</a:t>
            </a:r>
            <a:r>
              <a:rPr lang="en-US" sz="2400" dirty="0">
                <a:latin typeface="Calibri" panose="020F0502020204030204" pitchFamily="34" charset="0"/>
                <a:cs typeface="Calibri" panose="020F0502020204030204" pitchFamily="34" charset="0"/>
              </a:rPr>
              <a:t>-</a:t>
            </a:r>
            <a:r>
              <a:rPr lang="vi-VN" sz="2400" dirty="0">
                <a:latin typeface="Calibri" panose="020F0502020204030204" pitchFamily="34" charset="0"/>
                <a:cs typeface="Calibri" panose="020F0502020204030204" pitchFamily="34" charset="0"/>
              </a:rPr>
              <a:t>rasyopajāyate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prasannacetaso hyāśu buddhiḥ paryavatiṣṭate ||2-65||</a:t>
            </a:r>
            <a:endParaRPr lang="vi-VN" sz="2400"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prasāde sarva duḥkhānām   hāniḥ asya upa-jāyate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prasanna cetasaḥ hi āśu   buddhiḥ pari-ava-tiṣṭate ||</a:t>
            </a:r>
            <a:endParaRPr lang="vi-VN" sz="2400"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r>
              <a:rPr lang="vi-VN" sz="2400" b="1" dirty="0">
                <a:latin typeface="Calibri" panose="020F0502020204030204" pitchFamily="34" charset="0"/>
                <a:cs typeface="Calibri" panose="020F0502020204030204" pitchFamily="34" charset="0"/>
              </a:rPr>
              <a:t>Attaining serenity, he enjoys the purge of all sorrows; because the wisdom of man of serenity soon becomes established in equipoise. </a:t>
            </a:r>
            <a:endParaRPr lang="vi-VN" sz="2400" b="1" dirty="0">
              <a:latin typeface="Calibri" panose="020F0502020204030204" pitchFamily="34" charset="0"/>
              <a:cs typeface="Calibri" panose="020F0502020204030204" pitchFamily="34"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09550"/>
            <a:ext cx="8763000" cy="3416320"/>
          </a:xfrm>
          <a:prstGeom prst="rect">
            <a:avLst/>
          </a:prstGeom>
        </p:spPr>
        <p:txBody>
          <a:bodyPr wrap="square">
            <a:spAutoFit/>
          </a:bodyPr>
          <a:lstStyle/>
          <a:p>
            <a:r>
              <a:rPr lang="vi-VN" sz="2400" dirty="0"/>
              <a:t>nāsti buddhi</a:t>
            </a:r>
            <a:r>
              <a:rPr lang="en-US" sz="2400" dirty="0"/>
              <a:t>-</a:t>
            </a:r>
            <a:r>
              <a:rPr lang="vi-VN" sz="2400" dirty="0"/>
              <a:t>rayuktasya na cāyuktasya bhāvanā |</a:t>
            </a:r>
            <a:endParaRPr lang="vi-VN" sz="2400" dirty="0"/>
          </a:p>
          <a:p>
            <a:r>
              <a:rPr lang="vi-VN" sz="2400" dirty="0"/>
              <a:t>na cābhāvayataḥ śāntiḥ aśāntasya kutaḥ sukham ||2-66||</a:t>
            </a:r>
            <a:endParaRPr lang="vi-VN" sz="2400" dirty="0"/>
          </a:p>
          <a:p>
            <a:endParaRPr lang="vi-VN" sz="2400" dirty="0"/>
          </a:p>
          <a:p>
            <a:r>
              <a:rPr lang="vi-VN" sz="2400" dirty="0"/>
              <a:t>na asti buddhih a-yuktasya   na ca a-yuktasya bhāvanā |</a:t>
            </a:r>
            <a:endParaRPr lang="vi-VN" sz="2400" dirty="0"/>
          </a:p>
          <a:p>
            <a:r>
              <a:rPr lang="vi-VN" sz="2400" dirty="0"/>
              <a:t>na ca a-bhāva-yataḥ śāntiḥ   a-śānta-sya kutaḥ sukham ||</a:t>
            </a:r>
            <a:endParaRPr lang="vi-VN" sz="2400" dirty="0"/>
          </a:p>
          <a:p>
            <a:endParaRPr lang="vi-VN" sz="2400" dirty="0"/>
          </a:p>
          <a:p>
            <a:r>
              <a:rPr lang="vi-VN" sz="2400" b="1" dirty="0">
                <a:latin typeface="Calibri" panose="020F0502020204030204" pitchFamily="34" charset="0"/>
                <a:cs typeface="Calibri" panose="020F0502020204030204" pitchFamily="34" charset="0"/>
              </a:rPr>
              <a:t>For the un-controlled (in mind), there is no wisdom and he looses focus. For the un-focused person there is no peace. And how can there be happiness without peace? </a:t>
            </a:r>
            <a:endParaRPr lang="vi-VN" sz="2400" b="1" dirty="0">
              <a:latin typeface="Calibri" panose="020F0502020204030204" pitchFamily="34" charset="0"/>
              <a:cs typeface="Calibri" panose="020F0502020204030204" pitchFamily="34"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09551"/>
            <a:ext cx="8763000" cy="3416320"/>
          </a:xfrm>
          <a:prstGeom prst="rect">
            <a:avLst/>
          </a:prstGeom>
        </p:spPr>
        <p:txBody>
          <a:bodyPr wrap="square">
            <a:spAutoFit/>
          </a:bodyPr>
          <a:lstStyle/>
          <a:p>
            <a:r>
              <a:rPr lang="vi-VN" sz="2400" dirty="0"/>
              <a:t>indriyāṇāṁ hi caratāṁ yanmano</a:t>
            </a:r>
            <a:r>
              <a:rPr lang="en-US" sz="2400" dirty="0">
                <a:solidFill>
                  <a:srgbClr val="000000"/>
                </a:solidFill>
                <a:latin typeface="Nirmala UI" panose="020B0502040204020203"/>
                <a:ea typeface="Calibri" panose="020F0502020204030204"/>
                <a:cs typeface="Times New Roman" panose="02020603050405020304"/>
              </a:rPr>
              <a:t>'</a:t>
            </a:r>
            <a:r>
              <a:rPr lang="vi-VN" sz="2400" dirty="0"/>
              <a:t>nuvidhīyate |</a:t>
            </a:r>
            <a:endParaRPr lang="vi-VN" sz="2400" dirty="0"/>
          </a:p>
          <a:p>
            <a:r>
              <a:rPr lang="vi-VN" sz="2400" dirty="0"/>
              <a:t>tadasya harati prajñāṁ vāyurnāvamivāmbhasi ||2-67||</a:t>
            </a:r>
            <a:endParaRPr lang="en-US" sz="2400" dirty="0"/>
          </a:p>
          <a:p>
            <a:endParaRPr lang="vi-VN" sz="2400" dirty="0"/>
          </a:p>
          <a:p>
            <a:r>
              <a:rPr lang="vi-VN" sz="2400" dirty="0"/>
              <a:t>indriyāṇām hi caratām   yat manaḥ anu-vi-dhīyate |</a:t>
            </a:r>
            <a:endParaRPr lang="vi-VN" sz="2400" dirty="0"/>
          </a:p>
          <a:p>
            <a:r>
              <a:rPr lang="vi-VN" sz="2400" dirty="0"/>
              <a:t>tat asya harati prajñām   vāyuḥ nāvam iva ambhasi ||</a:t>
            </a:r>
            <a:endParaRPr lang="vi-VN" sz="2400" dirty="0"/>
          </a:p>
          <a:p>
            <a:endParaRPr lang="vi-VN" sz="2400" dirty="0"/>
          </a:p>
          <a:p>
            <a:r>
              <a:rPr lang="vi-VN" sz="2400" b="1" dirty="0"/>
              <a:t>The mind of a person following the wandering sense organs, his intellect is kidnapped like the heavy wind drives away a boat.</a:t>
            </a:r>
            <a:endParaRPr lang="vi-VN" sz="2400" b="1"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09550"/>
            <a:ext cx="8686800" cy="3416320"/>
          </a:xfrm>
          <a:prstGeom prst="rect">
            <a:avLst/>
          </a:prstGeom>
        </p:spPr>
        <p:txBody>
          <a:bodyPr wrap="square">
            <a:spAutoFit/>
          </a:bodyPr>
          <a:lstStyle/>
          <a:p>
            <a:r>
              <a:rPr lang="vi-VN" sz="2400" dirty="0">
                <a:latin typeface="Calibri" panose="020F0502020204030204" pitchFamily="34" charset="0"/>
                <a:cs typeface="Calibri" panose="020F0502020204030204" pitchFamily="34" charset="0"/>
              </a:rPr>
              <a:t>tasmādyasya Mahābāho! nigṛhītāni sarvaśaḥ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indriyāṇīndriyārthebhyaḥ tasya prajñā pratiṣṭ</a:t>
            </a:r>
            <a:r>
              <a:rPr lang="en-US" sz="2400" dirty="0">
                <a:latin typeface="Calibri" panose="020F0502020204030204" pitchFamily="34" charset="0"/>
                <a:cs typeface="Calibri" panose="020F0502020204030204" pitchFamily="34" charset="0"/>
              </a:rPr>
              <a:t>h</a:t>
            </a:r>
            <a:r>
              <a:rPr lang="vi-VN" sz="2400" dirty="0">
                <a:latin typeface="Calibri" panose="020F0502020204030204" pitchFamily="34" charset="0"/>
                <a:cs typeface="Calibri" panose="020F0502020204030204" pitchFamily="34" charset="0"/>
              </a:rPr>
              <a:t>itā ||2-68||</a:t>
            </a:r>
            <a:endParaRPr lang="vi-VN" sz="2400"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tasmāt yasya Mahā-bāho ni-gṛhītāni sarvaśaḥ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indriyāṇi indriyaḥ arthebhyaḥ   tasya prajñā pra-tiṣṭ</a:t>
            </a:r>
            <a:r>
              <a:rPr lang="en-US" sz="2400" dirty="0">
                <a:latin typeface="Calibri" panose="020F0502020204030204" pitchFamily="34" charset="0"/>
                <a:cs typeface="Calibri" panose="020F0502020204030204" pitchFamily="34" charset="0"/>
              </a:rPr>
              <a:t>h</a:t>
            </a:r>
            <a:r>
              <a:rPr lang="vi-VN" sz="2400" dirty="0">
                <a:latin typeface="Calibri" panose="020F0502020204030204" pitchFamily="34" charset="0"/>
                <a:cs typeface="Calibri" panose="020F0502020204030204" pitchFamily="34" charset="0"/>
              </a:rPr>
              <a:t>itā ||</a:t>
            </a:r>
            <a:endParaRPr lang="vi-VN" sz="2400"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r>
              <a:rPr lang="vi-VN" sz="2400" b="1" dirty="0">
                <a:latin typeface="Calibri" panose="020F0502020204030204" pitchFamily="34" charset="0"/>
                <a:cs typeface="Calibri" panose="020F0502020204030204" pitchFamily="34" charset="0"/>
              </a:rPr>
              <a:t>Therefore, Oh! Mighty armed! His wisdom becomes established, whose all sense organs are withdrawn from their sense objects. </a:t>
            </a:r>
            <a:endParaRPr lang="vi-VN" sz="2400" b="1"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09550"/>
            <a:ext cx="8763000" cy="3416320"/>
          </a:xfrm>
          <a:prstGeom prst="rect">
            <a:avLst/>
          </a:prstGeom>
        </p:spPr>
        <p:txBody>
          <a:bodyPr wrap="square">
            <a:spAutoFit/>
          </a:bodyPr>
          <a:lstStyle/>
          <a:p>
            <a:r>
              <a:rPr lang="vi-VN" sz="2400" dirty="0">
                <a:latin typeface="Calibri" panose="020F0502020204030204" pitchFamily="34" charset="0"/>
                <a:cs typeface="Calibri" panose="020F0502020204030204" pitchFamily="34" charset="0"/>
              </a:rPr>
              <a:t>yā niśā sarvabhūtānāṁ tasyāṁ jāgarti saṁyami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yasyāṁ jāgrati bhūtāni sā niśā paśyat</a:t>
            </a:r>
            <a:r>
              <a:rPr lang="en-US" sz="2400" dirty="0">
                <a:latin typeface="Calibri" panose="020F0502020204030204" pitchFamily="34" charset="0"/>
                <a:cs typeface="Calibri" panose="020F0502020204030204" pitchFamily="34" charset="0"/>
              </a:rPr>
              <a:t>o</a:t>
            </a:r>
            <a:r>
              <a:rPr lang="vi-VN" sz="2400" dirty="0">
                <a:latin typeface="Calibri" panose="020F0502020204030204" pitchFamily="34" charset="0"/>
                <a:cs typeface="Calibri" panose="020F0502020204030204" pitchFamily="34" charset="0"/>
              </a:rPr>
              <a:t> muneḥ ||2-69||</a:t>
            </a:r>
            <a:endParaRPr lang="vi-VN" sz="2400"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yā niśā sarva bhūtānām   tasyām jāgarti sam-yami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yasyām jāgrati bhūtāni   sā niśā paśyataḥ muneḥ ||</a:t>
            </a:r>
            <a:endParaRPr lang="vi-VN" sz="2400"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r>
              <a:rPr lang="vi-VN" sz="2400" b="1" dirty="0">
                <a:latin typeface="Calibri" panose="020F0502020204030204" pitchFamily="34" charset="0"/>
                <a:cs typeface="Calibri" panose="020F0502020204030204" pitchFamily="34" charset="0"/>
              </a:rPr>
              <a:t>The controlled is awake when it is night for all beings; that in which the beings are awake, it is night to the sage who sees. </a:t>
            </a:r>
            <a:endParaRPr lang="vi-VN" sz="2400" b="1"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09550"/>
            <a:ext cx="8763000" cy="48006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1711720" y="2114550"/>
            <a:ext cx="1412480" cy="1006417"/>
          </a:xfrm>
          <a:prstGeom prst="ellipse">
            <a:avLst/>
          </a:prstGeom>
          <a:gradFill>
            <a:gsLst>
              <a:gs pos="3000">
                <a:srgbClr val="FFC000">
                  <a:alpha val="50000"/>
                </a:srgbClr>
              </a:gs>
              <a:gs pos="39000">
                <a:srgbClr val="FF0000">
                  <a:alpha val="61000"/>
                </a:srgbClr>
              </a:gs>
              <a:gs pos="25000">
                <a:schemeClr val="accent6">
                  <a:lumMod val="75000"/>
                  <a:alpha val="55000"/>
                </a:schemeClr>
              </a:gs>
              <a:gs pos="78762">
                <a:schemeClr val="bg2">
                  <a:lumMod val="50000"/>
                  <a:alpha val="66000"/>
                </a:schemeClr>
              </a:gs>
              <a:gs pos="59000">
                <a:schemeClr val="accent2">
                  <a:lumMod val="75000"/>
                  <a:alpha val="68000"/>
                </a:schemeClr>
              </a:gs>
              <a:gs pos="100000">
                <a:schemeClr val="tx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46759" y="1809750"/>
            <a:ext cx="1905000" cy="1403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301386" y="767775"/>
            <a:ext cx="1651614" cy="584775"/>
          </a:xfrm>
          <a:prstGeom prst="rect">
            <a:avLst/>
          </a:prstGeom>
          <a:noFill/>
        </p:spPr>
        <p:txBody>
          <a:bodyPr wrap="square" rtlCol="0">
            <a:spAutoFit/>
          </a:bodyPr>
          <a:lstStyle/>
          <a:p>
            <a:r>
              <a:rPr lang="en-US" sz="3200" b="1" dirty="0" err="1">
                <a:latin typeface="Calibri" panose="020F0502020204030204" pitchFamily="34" charset="0"/>
                <a:cs typeface="Calibri" panose="020F0502020204030204" pitchFamily="34" charset="0"/>
              </a:rPr>
              <a:t>Ajñāni</a:t>
            </a:r>
            <a:endParaRPr lang="en-US" sz="3200" b="1" dirty="0">
              <a:latin typeface="Calibri" panose="020F0502020204030204" pitchFamily="34" charset="0"/>
              <a:cs typeface="Calibri" panose="020F0502020204030204" pitchFamily="34" charset="0"/>
            </a:endParaRPr>
          </a:p>
        </p:txBody>
      </p:sp>
      <p:grpSp>
        <p:nvGrpSpPr>
          <p:cNvPr id="17" name="Group 16"/>
          <p:cNvGrpSpPr/>
          <p:nvPr/>
        </p:nvGrpSpPr>
        <p:grpSpPr>
          <a:xfrm>
            <a:off x="2961631" y="945283"/>
            <a:ext cx="4500639" cy="1769029"/>
            <a:chOff x="2961631" y="945283"/>
            <a:chExt cx="4500639" cy="1769029"/>
          </a:xfrm>
        </p:grpSpPr>
        <p:sp>
          <p:nvSpPr>
            <p:cNvPr id="8" name="Oval 7"/>
            <p:cNvSpPr/>
            <p:nvPr/>
          </p:nvSpPr>
          <p:spPr>
            <a:xfrm rot="12585845">
              <a:off x="2961631" y="945283"/>
              <a:ext cx="4500639" cy="1769029"/>
            </a:xfrm>
            <a:prstGeom prst="ellipse">
              <a:avLst/>
            </a:prstGeom>
            <a:gradFill>
              <a:gsLst>
                <a:gs pos="3000">
                  <a:schemeClr val="tx1">
                    <a:alpha val="31000"/>
                  </a:schemeClr>
                </a:gs>
                <a:gs pos="39000">
                  <a:schemeClr val="tx1">
                    <a:lumMod val="75000"/>
                    <a:lumOff val="25000"/>
                    <a:alpha val="50000"/>
                  </a:schemeClr>
                </a:gs>
                <a:gs pos="25000">
                  <a:schemeClr val="tx1">
                    <a:lumMod val="85000"/>
                    <a:lumOff val="15000"/>
                    <a:alpha val="69000"/>
                  </a:schemeClr>
                </a:gs>
                <a:gs pos="78762">
                  <a:schemeClr val="tx1">
                    <a:lumMod val="65000"/>
                    <a:lumOff val="35000"/>
                    <a:alpha val="59000"/>
                  </a:schemeClr>
                </a:gs>
                <a:gs pos="59000">
                  <a:schemeClr val="tx1">
                    <a:lumMod val="75000"/>
                    <a:lumOff val="25000"/>
                    <a:alpha val="61000"/>
                  </a:schemeClr>
                </a:gs>
                <a:gs pos="100000">
                  <a:schemeClr val="tx1">
                    <a:lumMod val="50000"/>
                    <a:lumOff val="50000"/>
                    <a:alpha val="61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rot="2379325">
              <a:off x="5157600" y="1257076"/>
              <a:ext cx="997389" cy="523220"/>
            </a:xfrm>
            <a:prstGeom prst="rect">
              <a:avLst/>
            </a:prstGeom>
            <a:noFill/>
          </p:spPr>
          <p:txBody>
            <a:bodyPr wrap="none" rtlCol="0">
              <a:spAutoFit/>
            </a:bodyPr>
            <a:lstStyle/>
            <a:p>
              <a:r>
                <a:rPr lang="en-US" sz="2800" b="1" dirty="0">
                  <a:solidFill>
                    <a:schemeClr val="bg1">
                      <a:lumMod val="85000"/>
                    </a:schemeClr>
                  </a:solidFill>
                </a:rPr>
                <a:t>Night</a:t>
              </a:r>
              <a:endParaRPr lang="en-US" sz="2800" b="1" dirty="0">
                <a:solidFill>
                  <a:schemeClr val="bg1">
                    <a:lumMod val="85000"/>
                  </a:schemeClr>
                </a:solidFill>
              </a:endParaRPr>
            </a:p>
          </p:txBody>
        </p:sp>
      </p:grpSp>
      <p:grpSp>
        <p:nvGrpSpPr>
          <p:cNvPr id="20" name="Group 19"/>
          <p:cNvGrpSpPr/>
          <p:nvPr/>
        </p:nvGrpSpPr>
        <p:grpSpPr>
          <a:xfrm>
            <a:off x="1072130" y="2429188"/>
            <a:ext cx="4500639" cy="1769029"/>
            <a:chOff x="1072130" y="2429188"/>
            <a:chExt cx="4500639" cy="1769029"/>
          </a:xfrm>
        </p:grpSpPr>
        <p:sp>
          <p:nvSpPr>
            <p:cNvPr id="11" name="Oval 10"/>
            <p:cNvSpPr/>
            <p:nvPr/>
          </p:nvSpPr>
          <p:spPr>
            <a:xfrm rot="12585845">
              <a:off x="1072130" y="2429188"/>
              <a:ext cx="4500639" cy="1769029"/>
            </a:xfrm>
            <a:prstGeom prst="ellipse">
              <a:avLst/>
            </a:prstGeom>
            <a:gradFill>
              <a:gsLst>
                <a:gs pos="3000">
                  <a:schemeClr val="tx1">
                    <a:alpha val="31000"/>
                  </a:schemeClr>
                </a:gs>
                <a:gs pos="39000">
                  <a:schemeClr val="tx1">
                    <a:lumMod val="75000"/>
                    <a:lumOff val="25000"/>
                    <a:alpha val="50000"/>
                  </a:schemeClr>
                </a:gs>
                <a:gs pos="25000">
                  <a:schemeClr val="tx1">
                    <a:lumMod val="85000"/>
                    <a:lumOff val="15000"/>
                    <a:alpha val="69000"/>
                  </a:schemeClr>
                </a:gs>
                <a:gs pos="78762">
                  <a:schemeClr val="tx1">
                    <a:lumMod val="65000"/>
                    <a:lumOff val="35000"/>
                    <a:alpha val="59000"/>
                  </a:schemeClr>
                </a:gs>
                <a:gs pos="59000">
                  <a:schemeClr val="tx1">
                    <a:lumMod val="75000"/>
                    <a:lumOff val="25000"/>
                    <a:alpha val="61000"/>
                  </a:schemeClr>
                </a:gs>
                <a:gs pos="100000">
                  <a:schemeClr val="tx1">
                    <a:lumMod val="50000"/>
                    <a:lumOff val="50000"/>
                    <a:alpha val="61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2379325">
              <a:off x="2947800" y="3466876"/>
              <a:ext cx="997389" cy="523220"/>
            </a:xfrm>
            <a:prstGeom prst="rect">
              <a:avLst/>
            </a:prstGeom>
            <a:noFill/>
          </p:spPr>
          <p:txBody>
            <a:bodyPr wrap="none" rtlCol="0">
              <a:spAutoFit/>
            </a:bodyPr>
            <a:lstStyle/>
            <a:p>
              <a:r>
                <a:rPr lang="en-US" sz="2800" b="1" dirty="0">
                  <a:solidFill>
                    <a:schemeClr val="bg1">
                      <a:lumMod val="85000"/>
                    </a:schemeClr>
                  </a:solidFill>
                </a:rPr>
                <a:t>Night</a:t>
              </a:r>
              <a:endParaRPr lang="en-US" sz="2800" b="1" dirty="0">
                <a:solidFill>
                  <a:schemeClr val="bg1">
                    <a:lumMod val="85000"/>
                  </a:schemeClr>
                </a:solidFill>
              </a:endParaRPr>
            </a:p>
          </p:txBody>
        </p:sp>
      </p:grpSp>
      <p:grpSp>
        <p:nvGrpSpPr>
          <p:cNvPr id="19" name="Group 18"/>
          <p:cNvGrpSpPr/>
          <p:nvPr/>
        </p:nvGrpSpPr>
        <p:grpSpPr>
          <a:xfrm>
            <a:off x="1256515" y="1126301"/>
            <a:ext cx="3687044" cy="1711125"/>
            <a:chOff x="1256515" y="1126301"/>
            <a:chExt cx="3687044" cy="1711125"/>
          </a:xfrm>
        </p:grpSpPr>
        <p:sp>
          <p:nvSpPr>
            <p:cNvPr id="5" name="Oval 4"/>
            <p:cNvSpPr/>
            <p:nvPr/>
          </p:nvSpPr>
          <p:spPr>
            <a:xfrm rot="19167290">
              <a:off x="1256515" y="1126301"/>
              <a:ext cx="3687044" cy="1711125"/>
            </a:xfrm>
            <a:prstGeom prst="ellipse">
              <a:avLst/>
            </a:prstGeom>
            <a:gradFill>
              <a:gsLst>
                <a:gs pos="4000">
                  <a:schemeClr val="bg1">
                    <a:lumMod val="85000"/>
                    <a:alpha val="26000"/>
                  </a:schemeClr>
                </a:gs>
                <a:gs pos="39000">
                  <a:schemeClr val="bg1">
                    <a:lumMod val="85000"/>
                    <a:alpha val="20000"/>
                  </a:schemeClr>
                </a:gs>
                <a:gs pos="25000">
                  <a:schemeClr val="bg1">
                    <a:lumMod val="85000"/>
                    <a:alpha val="30000"/>
                  </a:schemeClr>
                </a:gs>
                <a:gs pos="78762">
                  <a:schemeClr val="bg1">
                    <a:lumMod val="95000"/>
                    <a:alpha val="24000"/>
                  </a:schemeClr>
                </a:gs>
                <a:gs pos="59000">
                  <a:schemeClr val="bg1">
                    <a:lumMod val="85000"/>
                    <a:alpha val="33000"/>
                  </a:schemeClr>
                </a:gs>
                <a:gs pos="100000">
                  <a:schemeClr val="bg1">
                    <a:lumMod val="85000"/>
                    <a:alpha val="3000"/>
                  </a:schemeClr>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rot="19045401">
              <a:off x="2572782" y="1257922"/>
              <a:ext cx="758541" cy="523220"/>
            </a:xfrm>
            <a:prstGeom prst="rect">
              <a:avLst/>
            </a:prstGeom>
            <a:noFill/>
          </p:spPr>
          <p:txBody>
            <a:bodyPr wrap="none" rtlCol="0">
              <a:spAutoFit/>
            </a:bodyPr>
            <a:lstStyle/>
            <a:p>
              <a:r>
                <a:rPr lang="en-US" sz="2800" b="1" dirty="0"/>
                <a:t>Day</a:t>
              </a:r>
              <a:endParaRPr lang="en-US" sz="2800" b="1" dirty="0"/>
            </a:p>
          </p:txBody>
        </p:sp>
      </p:grpSp>
      <p:grpSp>
        <p:nvGrpSpPr>
          <p:cNvPr id="18" name="Group 17"/>
          <p:cNvGrpSpPr/>
          <p:nvPr/>
        </p:nvGrpSpPr>
        <p:grpSpPr>
          <a:xfrm>
            <a:off x="3681298" y="2379165"/>
            <a:ext cx="3517579" cy="1606634"/>
            <a:chOff x="3681298" y="2379165"/>
            <a:chExt cx="3517579" cy="1606634"/>
          </a:xfrm>
        </p:grpSpPr>
        <p:sp>
          <p:nvSpPr>
            <p:cNvPr id="12" name="Oval 11"/>
            <p:cNvSpPr/>
            <p:nvPr/>
          </p:nvSpPr>
          <p:spPr>
            <a:xfrm rot="19167290">
              <a:off x="3681298" y="2379165"/>
              <a:ext cx="3517579" cy="1606634"/>
            </a:xfrm>
            <a:prstGeom prst="ellipse">
              <a:avLst/>
            </a:prstGeom>
            <a:gradFill>
              <a:gsLst>
                <a:gs pos="4000">
                  <a:schemeClr val="bg1">
                    <a:lumMod val="85000"/>
                    <a:alpha val="26000"/>
                  </a:schemeClr>
                </a:gs>
                <a:gs pos="39000">
                  <a:schemeClr val="bg1">
                    <a:lumMod val="85000"/>
                    <a:alpha val="20000"/>
                  </a:schemeClr>
                </a:gs>
                <a:gs pos="25000">
                  <a:schemeClr val="bg1">
                    <a:lumMod val="85000"/>
                    <a:alpha val="30000"/>
                  </a:schemeClr>
                </a:gs>
                <a:gs pos="78762">
                  <a:schemeClr val="bg1">
                    <a:lumMod val="95000"/>
                    <a:alpha val="24000"/>
                  </a:schemeClr>
                </a:gs>
                <a:gs pos="59000">
                  <a:schemeClr val="bg1">
                    <a:lumMod val="85000"/>
                    <a:alpha val="33000"/>
                  </a:schemeClr>
                </a:gs>
                <a:gs pos="100000">
                  <a:schemeClr val="bg1">
                    <a:lumMod val="85000"/>
                    <a:alpha val="3000"/>
                  </a:schemeClr>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rot="19045401">
              <a:off x="5243020" y="3315322"/>
              <a:ext cx="752065" cy="523220"/>
            </a:xfrm>
            <a:prstGeom prst="rect">
              <a:avLst/>
            </a:prstGeom>
            <a:noFill/>
          </p:spPr>
          <p:txBody>
            <a:bodyPr wrap="none" rtlCol="0">
              <a:spAutoFit/>
            </a:bodyPr>
            <a:lstStyle/>
            <a:p>
              <a:r>
                <a:rPr lang="en-US" sz="2800" b="1" dirty="0"/>
                <a:t>Day</a:t>
              </a:r>
              <a:endParaRPr lang="en-US" sz="2800" b="1" dirty="0"/>
            </a:p>
          </p:txBody>
        </p:sp>
      </p:grpSp>
      <p:sp>
        <p:nvSpPr>
          <p:cNvPr id="6" name="TextBox 5"/>
          <p:cNvSpPr txBox="1"/>
          <p:nvPr/>
        </p:nvSpPr>
        <p:spPr>
          <a:xfrm>
            <a:off x="4114800" y="3802618"/>
            <a:ext cx="1306200" cy="584775"/>
          </a:xfrm>
          <a:prstGeom prst="rect">
            <a:avLst/>
          </a:prstGeom>
          <a:noFill/>
        </p:spPr>
        <p:txBody>
          <a:bodyPr wrap="square" rtlCol="0">
            <a:spAutoFit/>
          </a:bodyPr>
          <a:lstStyle/>
          <a:p>
            <a:r>
              <a:rPr lang="en-US" sz="3200" b="1" dirty="0" err="1">
                <a:solidFill>
                  <a:srgbClr val="BC8432"/>
                </a:solidFill>
                <a:latin typeface="Calibri" panose="020F0502020204030204" pitchFamily="34" charset="0"/>
                <a:cs typeface="Calibri" panose="020F0502020204030204" pitchFamily="34" charset="0"/>
              </a:rPr>
              <a:t>Jñāni</a:t>
            </a:r>
            <a:endParaRPr lang="en-US" sz="3200" b="1" dirty="0">
              <a:solidFill>
                <a:srgbClr val="BC8432"/>
              </a:solidFill>
              <a:latin typeface="Calibri" panose="020F0502020204030204" pitchFamily="34" charset="0"/>
              <a:cs typeface="Calibri" panose="020F0502020204030204" pitchFamily="34" charset="0"/>
            </a:endParaRPr>
          </a:p>
        </p:txBody>
      </p:sp>
      <p:sp>
        <p:nvSpPr>
          <p:cNvPr id="9" name="TextBox 8"/>
          <p:cNvSpPr txBox="1"/>
          <p:nvPr/>
        </p:nvSpPr>
        <p:spPr>
          <a:xfrm>
            <a:off x="7298775" y="2571750"/>
            <a:ext cx="997389" cy="523220"/>
          </a:xfrm>
          <a:prstGeom prst="rect">
            <a:avLst/>
          </a:prstGeom>
          <a:noFill/>
        </p:spPr>
        <p:txBody>
          <a:bodyPr wrap="none" rtlCol="0">
            <a:spAutoFit/>
          </a:bodyPr>
          <a:lstStyle/>
          <a:p>
            <a:r>
              <a:rPr lang="en-US" sz="2800" b="1" dirty="0" err="1"/>
              <a:t>Atma</a:t>
            </a:r>
            <a:endParaRPr lang="en-US" sz="2800" b="1" dirty="0"/>
          </a:p>
        </p:txBody>
      </p:sp>
      <p:sp>
        <p:nvSpPr>
          <p:cNvPr id="10" name="TextBox 9"/>
          <p:cNvSpPr txBox="1"/>
          <p:nvPr/>
        </p:nvSpPr>
        <p:spPr>
          <a:xfrm>
            <a:off x="248809" y="2343150"/>
            <a:ext cx="1309975" cy="954107"/>
          </a:xfrm>
          <a:prstGeom prst="rect">
            <a:avLst/>
          </a:prstGeom>
          <a:noFill/>
        </p:spPr>
        <p:txBody>
          <a:bodyPr wrap="none" rtlCol="0">
            <a:spAutoFit/>
          </a:bodyPr>
          <a:lstStyle/>
          <a:p>
            <a:pPr algn="ctr"/>
            <a:r>
              <a:rPr lang="en-US" sz="2800" b="1" dirty="0"/>
              <a:t>Sense </a:t>
            </a:r>
            <a:endParaRPr lang="en-US" sz="2800" b="1" dirty="0"/>
          </a:p>
          <a:p>
            <a:pPr algn="ctr"/>
            <a:r>
              <a:rPr lang="en-US" sz="2800" b="1" dirty="0"/>
              <a:t>Objects</a:t>
            </a:r>
            <a:endParaRPr lang="en-US" sz="2800" b="1" dirty="0"/>
          </a:p>
        </p:txBody>
      </p:sp>
      <p:sp>
        <p:nvSpPr>
          <p:cNvPr id="21" name="TextBox 20"/>
          <p:cNvSpPr txBox="1"/>
          <p:nvPr/>
        </p:nvSpPr>
        <p:spPr>
          <a:xfrm>
            <a:off x="4800600" y="438150"/>
            <a:ext cx="1698607" cy="369332"/>
          </a:xfrm>
          <a:prstGeom prst="rect">
            <a:avLst/>
          </a:prstGeom>
          <a:noFill/>
        </p:spPr>
        <p:txBody>
          <a:bodyPr wrap="none" rtlCol="0">
            <a:spAutoFit/>
          </a:bodyPr>
          <a:lstStyle/>
          <a:p>
            <a:r>
              <a:rPr lang="en-US" b="1" dirty="0"/>
              <a:t>Ignorant Person</a:t>
            </a:r>
            <a:endParaRPr lang="en-US" b="1" dirty="0"/>
          </a:p>
        </p:txBody>
      </p:sp>
      <p:sp>
        <p:nvSpPr>
          <p:cNvPr id="22" name="TextBox 21"/>
          <p:cNvSpPr txBox="1"/>
          <p:nvPr/>
        </p:nvSpPr>
        <p:spPr>
          <a:xfrm>
            <a:off x="5273742" y="4171950"/>
            <a:ext cx="2422458" cy="369332"/>
          </a:xfrm>
          <a:prstGeom prst="rect">
            <a:avLst/>
          </a:prstGeom>
          <a:noFill/>
        </p:spPr>
        <p:txBody>
          <a:bodyPr wrap="none" rtlCol="0">
            <a:spAutoFit/>
          </a:bodyPr>
          <a:lstStyle/>
          <a:p>
            <a:r>
              <a:rPr lang="en-US" b="1" dirty="0"/>
              <a:t>Knowledgeable Person </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133350"/>
            <a:ext cx="8763000" cy="4893647"/>
          </a:xfrm>
          <a:prstGeom prst="rect">
            <a:avLst/>
          </a:prstGeom>
        </p:spPr>
        <p:txBody>
          <a:bodyPr wrap="square">
            <a:spAutoFit/>
          </a:bodyPr>
          <a:lstStyle/>
          <a:p>
            <a:r>
              <a:rPr lang="vi-VN" sz="2400" dirty="0">
                <a:latin typeface="Calibri" panose="020F0502020204030204" pitchFamily="34" charset="0"/>
                <a:cs typeface="Calibri" panose="020F0502020204030204" pitchFamily="34" charset="0"/>
              </a:rPr>
              <a:t>āpūryamāṇamacalapratiṣṭhaṁ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samudramāpaḥ praviśanti yadvat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tadvatkāmā yaṁ praviśanti sarve</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sa śāntimāpnoti na kāmakāmī ||2-70||</a:t>
            </a:r>
            <a:endParaRPr lang="vi-VN" sz="2400"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āpūryamāṇam a-cala-pratiṣṭham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samudram āpaḥ pra-viśanti yad-vat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tadvat kāmāḥ yam pra-viśanti sarve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saḥ śāntim āpnoti na kāma-kāmī ||</a:t>
            </a:r>
            <a:endParaRPr lang="vi-VN" sz="2400"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r>
              <a:rPr lang="vi-VN" sz="2400" b="1" dirty="0">
                <a:latin typeface="Calibri" panose="020F0502020204030204" pitchFamily="34" charset="0"/>
                <a:cs typeface="Calibri" panose="020F0502020204030204" pitchFamily="34" charset="0"/>
              </a:rPr>
              <a:t>Even as the sea remains steady as the waters of the rivers enter it, the man in whom desires enter the same way, he attains peace and not the man who seeks desires. </a:t>
            </a:r>
            <a:endParaRPr lang="vi-VN" sz="2400" b="1" dirty="0">
              <a:latin typeface="Calibri" panose="020F0502020204030204" pitchFamily="34" charset="0"/>
              <a:cs typeface="Calibri" panose="020F0502020204030204" pitchFamily="34" charset="0"/>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09550"/>
            <a:ext cx="8763000" cy="3416320"/>
          </a:xfrm>
          <a:prstGeom prst="rect">
            <a:avLst/>
          </a:prstGeom>
        </p:spPr>
        <p:txBody>
          <a:bodyPr wrap="square">
            <a:spAutoFit/>
          </a:bodyPr>
          <a:lstStyle/>
          <a:p>
            <a:r>
              <a:rPr lang="vi-VN" sz="2400" dirty="0">
                <a:latin typeface="Calibri" panose="020F0502020204030204" pitchFamily="34" charset="0"/>
                <a:cs typeface="Calibri" panose="020F0502020204030204" pitchFamily="34" charset="0"/>
              </a:rPr>
              <a:t>vihāya kāmān yaḥ sarvān pumāṁścarati niḥspṛhaḥ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nirmamo nirahaṅkāraḥ sa śāntimadhigacc̣ati ||2-71||</a:t>
            </a:r>
            <a:endParaRPr lang="vi-VN" sz="2400"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vihāya kāmān yaḥ sarvān   pumān carati niḥ-spṛhaḥ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nirmamo nir-ahaṅkāraḥ   sa śāntim adhi-gacc̣ati ||</a:t>
            </a:r>
            <a:endParaRPr lang="vi-VN" sz="2400"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r>
              <a:rPr lang="vi-VN" sz="2400" b="1" dirty="0">
                <a:latin typeface="Calibri" panose="020F0502020204030204" pitchFamily="34" charset="0"/>
                <a:cs typeface="Calibri" panose="020F0502020204030204" pitchFamily="34" charset="0"/>
              </a:rPr>
              <a:t>The man who moves about free of hankering, after rejecting all objects of enjoyment, without the emotion of me and mine, and devoid of pride, he attains peace. </a:t>
            </a:r>
            <a:endParaRPr lang="vi-VN" sz="2400" b="1" dirty="0">
              <a:latin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5250"/>
            <a:ext cx="9372600" cy="3539430"/>
          </a:xfrm>
          <a:prstGeom prst="rect">
            <a:avLst/>
          </a:prstGeom>
        </p:spPr>
        <p:txBody>
          <a:bodyPr wrap="square">
            <a:spAutoFit/>
          </a:bodyPr>
          <a:lstStyle/>
          <a:p>
            <a:r>
              <a:rPr lang="en-US" sz="2800" b="1" dirty="0"/>
              <a:t>The classes [</a:t>
            </a:r>
            <a:r>
              <a:rPr lang="en-US" sz="2800" b="1" dirty="0" err="1"/>
              <a:t>vargā</a:t>
            </a:r>
            <a:r>
              <a:rPr lang="en-US" sz="2800" b="1" dirty="0"/>
              <a:t>=]</a:t>
            </a:r>
            <a:endParaRPr lang="en-US" sz="2800" b="1" dirty="0"/>
          </a:p>
          <a:p>
            <a:r>
              <a:rPr lang="en-US" sz="2800" b="1" dirty="0"/>
              <a:t> 25 (5 x 5) consonants are classified into five classes by the points of articulation.</a:t>
            </a:r>
            <a:endParaRPr lang="en-US" sz="2800" b="1" dirty="0"/>
          </a:p>
          <a:p>
            <a:r>
              <a:rPr lang="en-US" sz="2800" b="1" dirty="0"/>
              <a:t>1. Five gutturals k, </a:t>
            </a:r>
            <a:r>
              <a:rPr lang="en-US" sz="2800" b="1" dirty="0" err="1"/>
              <a:t>kh</a:t>
            </a:r>
            <a:r>
              <a:rPr lang="en-US" sz="2800" b="1" dirty="0"/>
              <a:t>, g, </a:t>
            </a:r>
            <a:r>
              <a:rPr lang="en-US" sz="2800" b="1" dirty="0" err="1"/>
              <a:t>gh</a:t>
            </a:r>
            <a:r>
              <a:rPr lang="en-US" sz="2800" b="1" dirty="0"/>
              <a:t>, ng are classified to [ka-Series]</a:t>
            </a:r>
            <a:endParaRPr lang="en-US" sz="2800" b="1" dirty="0"/>
          </a:p>
          <a:p>
            <a:r>
              <a:rPr lang="en-US" sz="2800" b="1" dirty="0"/>
              <a:t>2. Five palatals c, </a:t>
            </a:r>
            <a:r>
              <a:rPr lang="en-US" sz="2800" b="1" dirty="0" err="1"/>
              <a:t>ch</a:t>
            </a:r>
            <a:r>
              <a:rPr lang="en-US" sz="2800" b="1" dirty="0"/>
              <a:t>, j, </a:t>
            </a:r>
            <a:r>
              <a:rPr lang="en-US" sz="2800" b="1" dirty="0" err="1"/>
              <a:t>jh</a:t>
            </a:r>
            <a:r>
              <a:rPr lang="en-US" sz="2800" b="1" dirty="0"/>
              <a:t>, </a:t>
            </a:r>
            <a:r>
              <a:rPr lang="en-US" sz="2800" b="1" dirty="0" err="1"/>
              <a:t>nya</a:t>
            </a:r>
            <a:r>
              <a:rPr lang="en-US" sz="2800" b="1" dirty="0"/>
              <a:t> are classified to [ca-Series]</a:t>
            </a:r>
            <a:endParaRPr lang="en-US" sz="2800" b="1" dirty="0"/>
          </a:p>
          <a:p>
            <a:r>
              <a:rPr lang="en-US" sz="2800" b="1" dirty="0"/>
              <a:t> 3. Five cerebrals </a:t>
            </a:r>
            <a:r>
              <a:rPr lang="vi-VN" sz="2800" b="1" dirty="0"/>
              <a:t>ṭ</a:t>
            </a:r>
            <a:r>
              <a:rPr lang="en-US" sz="2800" b="1" dirty="0"/>
              <a:t>, </a:t>
            </a:r>
            <a:r>
              <a:rPr lang="vi-VN" sz="2800" b="1" dirty="0"/>
              <a:t>ṭ</a:t>
            </a:r>
            <a:r>
              <a:rPr lang="en-US" sz="2800" b="1" dirty="0"/>
              <a:t>h, d</a:t>
            </a:r>
            <a:r>
              <a:rPr lang="en-US" sz="2800" b="1" dirty="0">
                <a:latin typeface="Calibri" panose="020F0502020204030204"/>
                <a:cs typeface="Calibri" panose="020F0502020204030204"/>
              </a:rPr>
              <a:t>̣</a:t>
            </a:r>
            <a:r>
              <a:rPr lang="en-US" sz="2800" b="1" dirty="0"/>
              <a:t>, </a:t>
            </a:r>
            <a:r>
              <a:rPr lang="en-US" sz="2800" b="1" dirty="0" err="1"/>
              <a:t>d</a:t>
            </a:r>
            <a:r>
              <a:rPr lang="en-US" sz="2800" b="1" dirty="0" err="1">
                <a:latin typeface="Calibri" panose="020F0502020204030204"/>
                <a:cs typeface="Calibri" panose="020F0502020204030204"/>
              </a:rPr>
              <a:t>̣</a:t>
            </a:r>
            <a:r>
              <a:rPr lang="en-US" sz="2800" b="1" dirty="0" err="1"/>
              <a:t>h</a:t>
            </a:r>
            <a:r>
              <a:rPr lang="en-US" sz="2800" b="1" dirty="0"/>
              <a:t> n</a:t>
            </a:r>
            <a:r>
              <a:rPr lang="en-US" sz="2800" b="1" dirty="0">
                <a:latin typeface="Calibri" panose="020F0502020204030204"/>
                <a:cs typeface="Calibri" panose="020F0502020204030204"/>
              </a:rPr>
              <a:t>̣</a:t>
            </a:r>
            <a:r>
              <a:rPr lang="en-US" sz="2800" b="1" dirty="0"/>
              <a:t> are classified to [</a:t>
            </a:r>
            <a:r>
              <a:rPr lang="vi-VN" sz="2800" b="1" dirty="0"/>
              <a:t>ṭ</a:t>
            </a:r>
            <a:r>
              <a:rPr lang="en-US" sz="2800" b="1" dirty="0"/>
              <a:t>a-Series] </a:t>
            </a:r>
            <a:endParaRPr lang="en-US" sz="2800" b="1" dirty="0"/>
          </a:p>
          <a:p>
            <a:r>
              <a:rPr lang="en-US" sz="2800" b="1" dirty="0"/>
              <a:t>4. Five dentals t, </a:t>
            </a:r>
            <a:r>
              <a:rPr lang="en-US" sz="2800" b="1" dirty="0" err="1"/>
              <a:t>th</a:t>
            </a:r>
            <a:r>
              <a:rPr lang="en-US" sz="2800" b="1" dirty="0"/>
              <a:t>, d, dh, n are classified to [ta-Series]</a:t>
            </a:r>
            <a:endParaRPr lang="en-US" sz="2800" b="1" dirty="0"/>
          </a:p>
          <a:p>
            <a:r>
              <a:rPr lang="en-US" sz="2800" b="1" dirty="0"/>
              <a:t>5. Five labials p, </a:t>
            </a:r>
            <a:r>
              <a:rPr lang="en-US" sz="2800" b="1" dirty="0" err="1"/>
              <a:t>ph</a:t>
            </a:r>
            <a:r>
              <a:rPr lang="en-US" sz="2800" b="1" dirty="0"/>
              <a:t>, b, </a:t>
            </a:r>
            <a:r>
              <a:rPr lang="en-US" sz="2800" b="1" dirty="0" err="1"/>
              <a:t>bh</a:t>
            </a:r>
            <a:r>
              <a:rPr lang="en-US" sz="2800" b="1" dirty="0"/>
              <a:t>, m are classified to [pa-Series]</a:t>
            </a:r>
            <a:endParaRPr lang="en-US" sz="2800" b="1"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133350"/>
            <a:ext cx="8763000" cy="4893647"/>
          </a:xfrm>
          <a:prstGeom prst="rect">
            <a:avLst/>
          </a:prstGeom>
        </p:spPr>
        <p:txBody>
          <a:bodyPr wrap="square">
            <a:spAutoFit/>
          </a:bodyPr>
          <a:lstStyle/>
          <a:p>
            <a:r>
              <a:rPr lang="vi-VN" sz="2400" dirty="0">
                <a:latin typeface="Calibri" panose="020F0502020204030204" pitchFamily="34" charset="0"/>
                <a:cs typeface="Calibri" panose="020F0502020204030204" pitchFamily="34" charset="0"/>
              </a:rPr>
              <a:t>eṣā brāhmī sthitiḥ Pārtha! naināṁ prāpya vimuhyati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sthitvā</a:t>
            </a:r>
            <a:r>
              <a:rPr lang="en-US" sz="2400" dirty="0">
                <a:solidFill>
                  <a:srgbClr val="000000"/>
                </a:solidFill>
                <a:latin typeface="Nirmala UI" panose="020B0502040204020203"/>
                <a:ea typeface="Calibri" panose="020F0502020204030204"/>
                <a:cs typeface="Times New Roman" panose="02020603050405020304"/>
              </a:rPr>
              <a:t>'</a:t>
            </a:r>
            <a:r>
              <a:rPr lang="vi-VN" sz="2400" dirty="0">
                <a:latin typeface="Calibri" panose="020F0502020204030204" pitchFamily="34" charset="0"/>
                <a:cs typeface="Calibri" panose="020F0502020204030204" pitchFamily="34" charset="0"/>
              </a:rPr>
              <a:t>syāmantakāle</a:t>
            </a:r>
            <a:r>
              <a:rPr lang="hi-IN" sz="2400" dirty="0">
                <a:latin typeface="Calibri" panose="020F0502020204030204" pitchFamily="34" charset="0"/>
              </a:rPr>
              <a:t>'</a:t>
            </a:r>
            <a:r>
              <a:rPr lang="vi-VN" sz="2400" dirty="0">
                <a:latin typeface="Calibri" panose="020F0502020204030204" pitchFamily="34" charset="0"/>
                <a:cs typeface="Calibri" panose="020F0502020204030204" pitchFamily="34" charset="0"/>
              </a:rPr>
              <a:t>pi brahmanirvāṇamṛcc̣ati ||2-72||</a:t>
            </a:r>
            <a:endParaRPr lang="en-US" sz="2400" dirty="0">
              <a:latin typeface="Calibri" panose="020F0502020204030204" pitchFamily="34" charset="0"/>
              <a:cs typeface="Calibri" panose="020F0502020204030204" pitchFamily="34" charset="0"/>
            </a:endParaRPr>
          </a:p>
          <a:p>
            <a:endParaRPr lang="vi-VN" sz="1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eṣā brahmī sthitiḥ Pārtha   na enām prāpya vi-muhyati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sthitvā asyām anta-kālaḥ api   brahma nirvaṇam ṛcc̣ati ||</a:t>
            </a:r>
            <a:endParaRPr lang="en-US" sz="2400"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r>
              <a:rPr lang="vi-VN" sz="2400" b="1" dirty="0">
                <a:latin typeface="Calibri" panose="020F0502020204030204" pitchFamily="34" charset="0"/>
                <a:cs typeface="Calibri" panose="020F0502020204030204" pitchFamily="34" charset="0"/>
              </a:rPr>
              <a:t>Pārtha! This is the steadfastness of a man established in Brahman, attaining which he is not deluded. Maintaining this state </a:t>
            </a:r>
            <a:r>
              <a:rPr lang="en-US" sz="2400" b="1" dirty="0">
                <a:latin typeface="Calibri" panose="020F0502020204030204" pitchFamily="34" charset="0"/>
                <a:cs typeface="Calibri" panose="020F0502020204030204" pitchFamily="34" charset="0"/>
              </a:rPr>
              <a:t>even </a:t>
            </a:r>
            <a:r>
              <a:rPr lang="vi-VN" sz="2400" b="1" dirty="0">
                <a:latin typeface="Calibri" panose="020F0502020204030204" pitchFamily="34" charset="0"/>
                <a:cs typeface="Calibri" panose="020F0502020204030204" pitchFamily="34" charset="0"/>
              </a:rPr>
              <a:t>in his dying moments, he attains oneness with Brahman.</a:t>
            </a:r>
            <a:endParaRPr lang="vi-VN" sz="2400" b="1"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pPr algn="ctr"/>
            <a:r>
              <a:rPr lang="vi-VN" sz="2400" dirty="0">
                <a:latin typeface="Calibri" panose="020F0502020204030204" pitchFamily="34" charset="0"/>
                <a:cs typeface="Calibri" panose="020F0502020204030204" pitchFamily="34" charset="0"/>
              </a:rPr>
              <a:t>Oṁ tatsat |</a:t>
            </a:r>
            <a:endParaRPr lang="vi-VN" sz="2400" dirty="0">
              <a:latin typeface="Calibri" panose="020F0502020204030204" pitchFamily="34" charset="0"/>
              <a:cs typeface="Calibri" panose="020F0502020204030204" pitchFamily="34" charset="0"/>
            </a:endParaRPr>
          </a:p>
          <a:p>
            <a:pPr algn="ctr"/>
            <a:r>
              <a:rPr lang="vi-VN" sz="2400" dirty="0">
                <a:latin typeface="Calibri" panose="020F0502020204030204" pitchFamily="34" charset="0"/>
                <a:cs typeface="Calibri" panose="020F0502020204030204" pitchFamily="34" charset="0"/>
              </a:rPr>
              <a:t>iti śrīmadbhagavadgītāsūpaniṣatsu brahmavidyāyāṁ yogaśāstre</a:t>
            </a:r>
            <a:endParaRPr lang="vi-VN" sz="2400" dirty="0">
              <a:latin typeface="Calibri" panose="020F0502020204030204" pitchFamily="34" charset="0"/>
              <a:cs typeface="Calibri" panose="020F0502020204030204" pitchFamily="34" charset="0"/>
            </a:endParaRPr>
          </a:p>
          <a:p>
            <a:pPr algn="ctr"/>
            <a:r>
              <a:rPr lang="vi-VN" sz="2400" dirty="0">
                <a:latin typeface="Calibri" panose="020F0502020204030204" pitchFamily="34" charset="0"/>
                <a:cs typeface="Calibri" panose="020F0502020204030204" pitchFamily="34" charset="0"/>
              </a:rPr>
              <a:t>Sri KṛṣṇArjunasamvāde sāṅkhyayogo nāma dvitīyo</a:t>
            </a:r>
            <a:r>
              <a:rPr lang="hi-IN" sz="2400" dirty="0">
                <a:latin typeface="Calibri" panose="020F0502020204030204" pitchFamily="34" charset="0"/>
              </a:rPr>
              <a:t>'</a:t>
            </a:r>
            <a:r>
              <a:rPr lang="vi-VN" sz="2400" dirty="0">
                <a:latin typeface="Calibri" panose="020F0502020204030204" pitchFamily="34" charset="0"/>
                <a:cs typeface="Calibri" panose="020F0502020204030204" pitchFamily="34" charset="0"/>
              </a:rPr>
              <a:t>dhyaḥ ||</a:t>
            </a:r>
            <a:endParaRPr lang="vi-VN" sz="2400" dirty="0">
              <a:latin typeface="Calibri" panose="020F0502020204030204" pitchFamily="34" charset="0"/>
              <a:cs typeface="Calibri" panose="020F0502020204030204" pitchFamily="34" charset="0"/>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167640"/>
            <a:ext cx="8763000" cy="4832092"/>
          </a:xfrm>
          <a:prstGeom prst="rect">
            <a:avLst/>
          </a:prstGeom>
        </p:spPr>
        <p:txBody>
          <a:bodyPr wrap="square">
            <a:spAutoFit/>
          </a:bodyPr>
          <a:lstStyle/>
          <a:p>
            <a:pPr algn="ctr"/>
            <a:r>
              <a:rPr lang="en-US" sz="2000" b="1" dirty="0" err="1"/>
              <a:t>Śri</a:t>
            </a:r>
            <a:r>
              <a:rPr lang="en-US" sz="2000" b="1" dirty="0"/>
              <a:t>̄ </a:t>
            </a:r>
            <a:r>
              <a:rPr lang="en-US" sz="2000" b="1" dirty="0" err="1"/>
              <a:t>Kṛṣṇa</a:t>
            </a:r>
            <a:r>
              <a:rPr lang="en-US" sz="2000" b="1" dirty="0"/>
              <a:t> </a:t>
            </a:r>
            <a:r>
              <a:rPr lang="en-US" sz="2000" b="1" dirty="0" err="1"/>
              <a:t>parabrahmaṇe</a:t>
            </a:r>
            <a:r>
              <a:rPr lang="en-US" sz="2000" b="1" dirty="0"/>
              <a:t> </a:t>
            </a:r>
            <a:r>
              <a:rPr lang="en-US" sz="2000" b="1" dirty="0" err="1"/>
              <a:t>namah</a:t>
            </a:r>
            <a:r>
              <a:rPr lang="en-US" sz="2000" b="1" dirty="0"/>
              <a:t>̣</a:t>
            </a:r>
            <a:endParaRPr lang="en-US" sz="2000" b="1" dirty="0"/>
          </a:p>
          <a:p>
            <a:pPr algn="ctr"/>
            <a:r>
              <a:rPr lang="en-US" sz="2000" b="1" dirty="0" err="1"/>
              <a:t>ŚrīmadBhagavadgīta</a:t>
            </a:r>
            <a:r>
              <a:rPr lang="en-US" sz="2000" b="1" dirty="0"/>
              <a:t>̄</a:t>
            </a:r>
            <a:endParaRPr lang="en-US" sz="2000" b="1" dirty="0"/>
          </a:p>
          <a:p>
            <a:pPr algn="ctr"/>
            <a:r>
              <a:rPr lang="en-US" sz="2000" b="1" dirty="0" err="1"/>
              <a:t>atha</a:t>
            </a:r>
            <a:r>
              <a:rPr lang="en-US" sz="2000" b="1" dirty="0"/>
              <a:t> </a:t>
            </a:r>
            <a:r>
              <a:rPr lang="en-US" sz="2000" b="1" dirty="0" err="1"/>
              <a:t>tṛtīyodhyāyah</a:t>
            </a:r>
            <a:r>
              <a:rPr lang="en-US" sz="2000" b="1" dirty="0"/>
              <a:t>̣</a:t>
            </a:r>
            <a:endParaRPr lang="en-US" sz="2000" b="1" dirty="0"/>
          </a:p>
          <a:p>
            <a:endParaRPr lang="en-US" sz="1000" dirty="0"/>
          </a:p>
          <a:p>
            <a:pPr algn="ctr"/>
            <a:r>
              <a:rPr lang="en-US" sz="2000" b="1" dirty="0" err="1"/>
              <a:t>Karmayogah</a:t>
            </a:r>
            <a:r>
              <a:rPr lang="en-US" sz="2000" b="1" dirty="0"/>
              <a:t>̣</a:t>
            </a:r>
            <a:endParaRPr lang="en-US" sz="2000" b="1" dirty="0"/>
          </a:p>
          <a:p>
            <a:endParaRPr lang="en-US" sz="1000" dirty="0"/>
          </a:p>
          <a:p>
            <a:r>
              <a:rPr lang="en-US" sz="2400" dirty="0"/>
              <a:t>Arjuna </a:t>
            </a:r>
            <a:r>
              <a:rPr lang="en-US" sz="2400" dirty="0" err="1"/>
              <a:t>uvāca</a:t>
            </a:r>
            <a:r>
              <a:rPr lang="en-US" sz="2400" dirty="0"/>
              <a:t>:</a:t>
            </a:r>
            <a:endParaRPr lang="en-US" sz="2400" dirty="0"/>
          </a:p>
          <a:p>
            <a:endParaRPr lang="en-US" sz="800" dirty="0"/>
          </a:p>
          <a:p>
            <a:r>
              <a:rPr lang="en-US" sz="2400" dirty="0" err="1"/>
              <a:t>jyāyasi</a:t>
            </a:r>
            <a:r>
              <a:rPr lang="en-US" sz="2400" dirty="0"/>
              <a:t>̄ </a:t>
            </a:r>
            <a:r>
              <a:rPr lang="en-US" sz="2400" dirty="0" err="1"/>
              <a:t>cet</a:t>
            </a:r>
            <a:r>
              <a:rPr lang="en-US" sz="2400" dirty="0"/>
              <a:t> </a:t>
            </a:r>
            <a:r>
              <a:rPr lang="en-US" sz="2400" dirty="0" err="1"/>
              <a:t>karmaṇaste</a:t>
            </a:r>
            <a:r>
              <a:rPr lang="en-US" sz="2400" dirty="0"/>
              <a:t> </a:t>
            </a:r>
            <a:r>
              <a:rPr lang="en-US" sz="2400" dirty="0" err="1"/>
              <a:t>mata</a:t>
            </a:r>
            <a:r>
              <a:rPr lang="en-US" sz="2400" dirty="0"/>
              <a:t>̄ </a:t>
            </a:r>
            <a:r>
              <a:rPr lang="en-US" sz="2400" dirty="0" err="1"/>
              <a:t>buddhirJanārdana</a:t>
            </a:r>
            <a:r>
              <a:rPr lang="en-US" sz="2400" dirty="0"/>
              <a:t>! |</a:t>
            </a:r>
            <a:endParaRPr lang="en-US" sz="2400" dirty="0"/>
          </a:p>
          <a:p>
            <a:r>
              <a:rPr lang="en-US" sz="2400" dirty="0" err="1"/>
              <a:t>tatkim</a:t>
            </a:r>
            <a:r>
              <a:rPr lang="en-US" sz="2400" dirty="0"/>
              <a:t>̇ </a:t>
            </a:r>
            <a:r>
              <a:rPr lang="en-US" sz="2400" dirty="0" err="1"/>
              <a:t>karmaṇi</a:t>
            </a:r>
            <a:r>
              <a:rPr lang="en-US" sz="2400" dirty="0"/>
              <a:t> </a:t>
            </a:r>
            <a:r>
              <a:rPr lang="en-US" sz="2400" dirty="0" err="1"/>
              <a:t>ghore</a:t>
            </a:r>
            <a:r>
              <a:rPr lang="en-US" sz="2400" dirty="0"/>
              <a:t> </a:t>
            </a:r>
            <a:r>
              <a:rPr lang="en-US" sz="2400" dirty="0" err="1"/>
              <a:t>mām</a:t>
            </a:r>
            <a:r>
              <a:rPr lang="en-US" sz="2400" dirty="0"/>
              <a:t>̇ </a:t>
            </a:r>
            <a:r>
              <a:rPr lang="en-US" sz="2400" dirty="0" err="1"/>
              <a:t>niyojayasi</a:t>
            </a:r>
            <a:r>
              <a:rPr lang="en-US" sz="2400" dirty="0"/>
              <a:t> </a:t>
            </a:r>
            <a:r>
              <a:rPr lang="en-US" sz="2400" dirty="0" err="1"/>
              <a:t>Keśava</a:t>
            </a:r>
            <a:r>
              <a:rPr lang="en-US" sz="2400" dirty="0"/>
              <a:t>! ||3-1||</a:t>
            </a:r>
            <a:endParaRPr lang="en-US" sz="2400" dirty="0"/>
          </a:p>
          <a:p>
            <a:endParaRPr lang="en-US" sz="800" dirty="0"/>
          </a:p>
          <a:p>
            <a:r>
              <a:rPr lang="en-US" sz="2400" dirty="0" err="1"/>
              <a:t>jyāyasi</a:t>
            </a:r>
            <a:r>
              <a:rPr lang="en-US" sz="2400" dirty="0"/>
              <a:t>̄ </a:t>
            </a:r>
            <a:r>
              <a:rPr lang="en-US" sz="2400" dirty="0" err="1"/>
              <a:t>cet</a:t>
            </a:r>
            <a:r>
              <a:rPr lang="en-US" sz="2400" dirty="0"/>
              <a:t> </a:t>
            </a:r>
            <a:r>
              <a:rPr lang="en-US" sz="2400" dirty="0" err="1"/>
              <a:t>karmaṇah</a:t>
            </a:r>
            <a:r>
              <a:rPr lang="en-US" sz="2400" dirty="0"/>
              <a:t>̣ </a:t>
            </a:r>
            <a:r>
              <a:rPr lang="en-US" sz="2400" dirty="0" err="1"/>
              <a:t>te</a:t>
            </a:r>
            <a:r>
              <a:rPr lang="en-US" sz="2400" dirty="0"/>
              <a:t>   </a:t>
            </a:r>
            <a:r>
              <a:rPr lang="en-US" sz="2400" dirty="0" err="1"/>
              <a:t>mata</a:t>
            </a:r>
            <a:r>
              <a:rPr lang="en-US" sz="2400" dirty="0"/>
              <a:t>̄ </a:t>
            </a:r>
            <a:r>
              <a:rPr lang="en-US" sz="2400" dirty="0" err="1"/>
              <a:t>buddhih</a:t>
            </a:r>
            <a:r>
              <a:rPr lang="en-US" sz="2400" dirty="0"/>
              <a:t>̣ </a:t>
            </a:r>
            <a:r>
              <a:rPr lang="en-US" sz="2400" dirty="0" err="1"/>
              <a:t>Janārdana</a:t>
            </a:r>
            <a:r>
              <a:rPr lang="en-US" sz="2400" dirty="0"/>
              <a:t> |</a:t>
            </a:r>
            <a:endParaRPr lang="en-US" sz="2400" dirty="0"/>
          </a:p>
          <a:p>
            <a:r>
              <a:rPr lang="en-US" sz="2400" dirty="0"/>
              <a:t>tat </a:t>
            </a:r>
            <a:r>
              <a:rPr lang="en-US" sz="2400" dirty="0" err="1"/>
              <a:t>kim</a:t>
            </a:r>
            <a:r>
              <a:rPr lang="en-US" sz="2400" dirty="0"/>
              <a:t> </a:t>
            </a:r>
            <a:r>
              <a:rPr lang="en-US" sz="2400" dirty="0" err="1"/>
              <a:t>karmaṇi</a:t>
            </a:r>
            <a:r>
              <a:rPr lang="en-US" sz="2400" dirty="0"/>
              <a:t> </a:t>
            </a:r>
            <a:r>
              <a:rPr lang="en-US" sz="2400" dirty="0" err="1"/>
              <a:t>ghore</a:t>
            </a:r>
            <a:r>
              <a:rPr lang="en-US" sz="2400" dirty="0"/>
              <a:t> </a:t>
            </a:r>
            <a:r>
              <a:rPr lang="en-US" sz="2400" dirty="0" err="1"/>
              <a:t>mām</a:t>
            </a:r>
            <a:r>
              <a:rPr lang="en-US" sz="2400" dirty="0"/>
              <a:t>   </a:t>
            </a:r>
            <a:r>
              <a:rPr lang="en-US" sz="2400" dirty="0" err="1"/>
              <a:t>ni-yojayasi</a:t>
            </a:r>
            <a:r>
              <a:rPr lang="en-US" sz="2400" dirty="0"/>
              <a:t> </a:t>
            </a:r>
            <a:r>
              <a:rPr lang="en-US" sz="2400" dirty="0" err="1"/>
              <a:t>Keśava</a:t>
            </a:r>
            <a:r>
              <a:rPr lang="en-US" sz="2400" dirty="0"/>
              <a:t> || </a:t>
            </a:r>
            <a:endParaRPr lang="en-US" sz="2400" dirty="0"/>
          </a:p>
          <a:p>
            <a:endParaRPr lang="en-US" sz="800" dirty="0"/>
          </a:p>
          <a:p>
            <a:r>
              <a:rPr lang="en-US" sz="2000" b="1" dirty="0"/>
              <a:t>Arjuna said:</a:t>
            </a:r>
            <a:endParaRPr lang="en-US" sz="2000" b="1" dirty="0"/>
          </a:p>
          <a:p>
            <a:r>
              <a:rPr lang="en-US" sz="2000" b="1" dirty="0" err="1"/>
              <a:t>Janārdana</a:t>
            </a:r>
            <a:r>
              <a:rPr lang="en-US" sz="2000" b="1" dirty="0"/>
              <a:t>! If it be Your opinion that wisdom is superior to action, why then do You exhort me to take up this awful action, Keshava?</a:t>
            </a:r>
            <a:endParaRPr lang="en-US" sz="2000" b="1"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304800" y="285750"/>
            <a:ext cx="8458200" cy="3889976"/>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vyāmiśreṇeva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vākyena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buddhim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mohayasīva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me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tadekam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vada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niścitya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śreyo</a:t>
            </a:r>
            <a:r>
              <a:rPr lang="en-US" sz="2400" dirty="0" err="1">
                <a:solidFill>
                  <a:srgbClr val="000000"/>
                </a:solidFill>
                <a:latin typeface="Mangal" panose="02040503050203030202" pitchFamily="18" charset="0"/>
                <a:ea typeface="Calibri" panose="020F0502020204030204" pitchFamily="34" charset="0"/>
                <a:cs typeface="Tunga" panose="020B0502040204020203"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hamāpnuyām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||3-2||</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miśreṇa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vākyena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buddhim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mohayasi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me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tat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ekam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vada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ni-ścitya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śreyah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āpnuyām</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000000"/>
                </a:solidFill>
                <a:latin typeface="Calibri" panose="020F0502020204030204" pitchFamily="34" charset="0"/>
                <a:ea typeface="Calibri" panose="020F0502020204030204" pitchFamily="34" charset="0"/>
              </a:rPr>
              <a:t>You seem to confound me by a seemingly confusing statement; therefore tell me for certain that by which I may attain the highest-good.</a:t>
            </a:r>
            <a:endParaRPr lang="en-US" sz="2400"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194429"/>
            <a:ext cx="8610600" cy="4524315"/>
          </a:xfrm>
          <a:prstGeom prst="rect">
            <a:avLst/>
          </a:prstGeom>
        </p:spPr>
        <p:txBody>
          <a:bodyPr wrap="square">
            <a:spAutoFit/>
          </a:bodyPr>
          <a:lstStyle/>
          <a:p>
            <a:r>
              <a:rPr lang="en-US" sz="2400" dirty="0" err="1"/>
              <a:t>śri</a:t>
            </a:r>
            <a:r>
              <a:rPr lang="en-US" sz="2400" dirty="0"/>
              <a:t>̄ </a:t>
            </a:r>
            <a:r>
              <a:rPr lang="en-US" sz="2400" dirty="0" err="1"/>
              <a:t>Bhagavān</a:t>
            </a:r>
            <a:r>
              <a:rPr lang="en-US" sz="2400" dirty="0"/>
              <a:t> </a:t>
            </a:r>
            <a:r>
              <a:rPr lang="en-US" sz="2400" dirty="0" err="1"/>
              <a:t>uvāca</a:t>
            </a:r>
            <a:r>
              <a:rPr lang="en-US" sz="2400" dirty="0"/>
              <a:t>:</a:t>
            </a:r>
            <a:endParaRPr lang="en-US" sz="2400" dirty="0"/>
          </a:p>
          <a:p>
            <a:endParaRPr lang="en-US" sz="2400" dirty="0"/>
          </a:p>
          <a:p>
            <a:r>
              <a:rPr lang="en-US" sz="2400" dirty="0" err="1"/>
              <a:t>loke</a:t>
            </a:r>
            <a:r>
              <a:rPr lang="hi-IN" sz="2400" dirty="0"/>
              <a:t>'</a:t>
            </a:r>
            <a:r>
              <a:rPr lang="en-US" sz="2400" dirty="0" err="1"/>
              <a:t>smin</a:t>
            </a:r>
            <a:r>
              <a:rPr lang="en-US" sz="2400" dirty="0"/>
              <a:t> </a:t>
            </a:r>
            <a:r>
              <a:rPr lang="en-US" sz="2400" dirty="0" err="1"/>
              <a:t>dvividha</a:t>
            </a:r>
            <a:r>
              <a:rPr lang="en-US" sz="2400" dirty="0"/>
              <a:t>̄ </a:t>
            </a:r>
            <a:r>
              <a:rPr lang="en-US" sz="2400" dirty="0" err="1"/>
              <a:t>niṣṭa</a:t>
            </a:r>
            <a:r>
              <a:rPr lang="en-US" sz="2400" dirty="0"/>
              <a:t>̄ </a:t>
            </a:r>
            <a:r>
              <a:rPr lang="en-US" sz="2400" dirty="0" err="1"/>
              <a:t>pura</a:t>
            </a:r>
            <a:r>
              <a:rPr lang="en-US" sz="2400" dirty="0"/>
              <a:t>̄ </a:t>
            </a:r>
            <a:r>
              <a:rPr lang="en-US" sz="2400" dirty="0" err="1"/>
              <a:t>prokta</a:t>
            </a:r>
            <a:r>
              <a:rPr lang="en-US" sz="2400" dirty="0"/>
              <a:t>̄ </a:t>
            </a:r>
            <a:r>
              <a:rPr lang="en-US" sz="2400" dirty="0" err="1"/>
              <a:t>mayānagha</a:t>
            </a:r>
            <a:r>
              <a:rPr lang="en-US" sz="2400" dirty="0"/>
              <a:t> |</a:t>
            </a:r>
            <a:endParaRPr lang="en-US" sz="2400" dirty="0"/>
          </a:p>
          <a:p>
            <a:r>
              <a:rPr lang="en-US" sz="2400" dirty="0" err="1"/>
              <a:t>jñānayogena</a:t>
            </a:r>
            <a:r>
              <a:rPr lang="en-US" sz="2400" dirty="0"/>
              <a:t> </a:t>
            </a:r>
            <a:r>
              <a:rPr lang="en-US" sz="2400" dirty="0" err="1"/>
              <a:t>sāṅkhyānām</a:t>
            </a:r>
            <a:r>
              <a:rPr lang="en-US" sz="2400" dirty="0"/>
              <a:t>̇ </a:t>
            </a:r>
            <a:r>
              <a:rPr lang="en-US" sz="2400" dirty="0" err="1"/>
              <a:t>karmayogena</a:t>
            </a:r>
            <a:r>
              <a:rPr lang="en-US" sz="2400" dirty="0"/>
              <a:t> </a:t>
            </a:r>
            <a:r>
              <a:rPr lang="en-US" sz="2400" dirty="0" err="1"/>
              <a:t>yoginām</a:t>
            </a:r>
            <a:r>
              <a:rPr lang="en-US" sz="2400" dirty="0"/>
              <a:t> ||3-3||</a:t>
            </a:r>
            <a:endParaRPr lang="en-US" sz="2400" dirty="0"/>
          </a:p>
          <a:p>
            <a:endParaRPr lang="en-US" sz="2400" dirty="0"/>
          </a:p>
          <a:p>
            <a:r>
              <a:rPr lang="en-US" sz="2400" dirty="0" err="1"/>
              <a:t>loke</a:t>
            </a:r>
            <a:r>
              <a:rPr lang="en-US" sz="2400" dirty="0"/>
              <a:t> </a:t>
            </a:r>
            <a:r>
              <a:rPr lang="en-US" sz="2400" dirty="0" err="1"/>
              <a:t>asmin</a:t>
            </a:r>
            <a:r>
              <a:rPr lang="en-US" sz="2400" dirty="0"/>
              <a:t> dvi-</a:t>
            </a:r>
            <a:r>
              <a:rPr lang="en-US" sz="2400" dirty="0" err="1"/>
              <a:t>vidha</a:t>
            </a:r>
            <a:r>
              <a:rPr lang="en-US" sz="2400" dirty="0"/>
              <a:t>̄ </a:t>
            </a:r>
            <a:r>
              <a:rPr lang="en-US" sz="2400" dirty="0" err="1"/>
              <a:t>niṣṭa</a:t>
            </a:r>
            <a:r>
              <a:rPr lang="en-US" sz="2400" dirty="0"/>
              <a:t>̄   </a:t>
            </a:r>
            <a:r>
              <a:rPr lang="en-US" sz="2400" dirty="0" err="1"/>
              <a:t>pura</a:t>
            </a:r>
            <a:r>
              <a:rPr lang="en-US" sz="2400" dirty="0"/>
              <a:t>̄ </a:t>
            </a:r>
            <a:r>
              <a:rPr lang="en-US" sz="2400" dirty="0" err="1"/>
              <a:t>prokta</a:t>
            </a:r>
            <a:r>
              <a:rPr lang="en-US" sz="2400" dirty="0"/>
              <a:t>̄ </a:t>
            </a:r>
            <a:r>
              <a:rPr lang="en-US" sz="2400" dirty="0" err="1"/>
              <a:t>maya</a:t>
            </a:r>
            <a:r>
              <a:rPr lang="en-US" sz="2400" dirty="0"/>
              <a:t> </a:t>
            </a:r>
            <a:r>
              <a:rPr lang="en-US" sz="2400" dirty="0" err="1"/>
              <a:t>anagha</a:t>
            </a:r>
            <a:r>
              <a:rPr lang="en-US" sz="2400" dirty="0"/>
              <a:t> |</a:t>
            </a:r>
            <a:endParaRPr lang="en-US" sz="2400" dirty="0"/>
          </a:p>
          <a:p>
            <a:r>
              <a:rPr lang="en-US" sz="2400" dirty="0" err="1"/>
              <a:t>jñāna-yogena</a:t>
            </a:r>
            <a:r>
              <a:rPr lang="en-US" sz="2400" dirty="0"/>
              <a:t> </a:t>
            </a:r>
            <a:r>
              <a:rPr lang="en-US" sz="2400" dirty="0" err="1"/>
              <a:t>sāṅkhyānām</a:t>
            </a:r>
            <a:r>
              <a:rPr lang="en-US" sz="2400" dirty="0"/>
              <a:t>   karma-</a:t>
            </a:r>
            <a:r>
              <a:rPr lang="en-US" sz="2400" dirty="0" err="1"/>
              <a:t>yogena</a:t>
            </a:r>
            <a:r>
              <a:rPr lang="en-US" sz="2400" dirty="0"/>
              <a:t> </a:t>
            </a:r>
            <a:r>
              <a:rPr lang="en-US" sz="2400" dirty="0" err="1"/>
              <a:t>yoginām</a:t>
            </a:r>
            <a:r>
              <a:rPr lang="en-US" sz="2400" dirty="0"/>
              <a:t>  ||</a:t>
            </a:r>
            <a:endParaRPr lang="en-US" sz="2400" dirty="0"/>
          </a:p>
          <a:p>
            <a:endParaRPr lang="en-US" sz="2400" dirty="0"/>
          </a:p>
          <a:p>
            <a:r>
              <a:rPr lang="en-US" sz="2400" b="1" dirty="0"/>
              <a:t>The Lord said:</a:t>
            </a:r>
            <a:endParaRPr lang="en-US" sz="2400" b="1" dirty="0"/>
          </a:p>
          <a:p>
            <a:r>
              <a:rPr lang="en-US" sz="2400" b="1" dirty="0"/>
              <a:t>Oh! The unblemished one! In the past, the people were prescribed two paths by me – the path of knowledge for the advanced and the path of action for the beginners (of yoga). </a:t>
            </a:r>
            <a:endParaRPr lang="en-US" sz="2400" b="1"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339626"/>
            <a:ext cx="8686800" cy="3416320"/>
          </a:xfrm>
          <a:prstGeom prst="rect">
            <a:avLst/>
          </a:prstGeom>
        </p:spPr>
        <p:txBody>
          <a:bodyPr wrap="square">
            <a:spAutoFit/>
          </a:bodyPr>
          <a:lstStyle/>
          <a:p>
            <a:r>
              <a:rPr lang="en-US" sz="2400" dirty="0" err="1"/>
              <a:t>na</a:t>
            </a:r>
            <a:r>
              <a:rPr lang="en-US" sz="2400" dirty="0"/>
              <a:t> </a:t>
            </a:r>
            <a:r>
              <a:rPr lang="en-US" sz="2400" dirty="0" err="1"/>
              <a:t>karmaṇāmanārambhāt</a:t>
            </a:r>
            <a:r>
              <a:rPr lang="en-US" sz="2400" dirty="0"/>
              <a:t> </a:t>
            </a:r>
            <a:r>
              <a:rPr lang="en-US" sz="2400" dirty="0" err="1"/>
              <a:t>naiṣkarmyam</a:t>
            </a:r>
            <a:r>
              <a:rPr lang="en-US" sz="2400" dirty="0"/>
              <a:t>̇ </a:t>
            </a:r>
            <a:r>
              <a:rPr lang="en-US" sz="2400"/>
              <a:t>puruṣo’śnute</a:t>
            </a:r>
            <a:r>
              <a:rPr lang="en-US" sz="2400" dirty="0"/>
              <a:t> |</a:t>
            </a:r>
            <a:endParaRPr lang="en-US" sz="2400" dirty="0"/>
          </a:p>
          <a:p>
            <a:r>
              <a:rPr lang="en-US" sz="2400" dirty="0" err="1"/>
              <a:t>na</a:t>
            </a:r>
            <a:r>
              <a:rPr lang="en-US" sz="2400" dirty="0"/>
              <a:t> ca </a:t>
            </a:r>
            <a:r>
              <a:rPr lang="en-US" sz="2400" dirty="0" err="1"/>
              <a:t>saṁnyasanādeva</a:t>
            </a:r>
            <a:r>
              <a:rPr lang="en-US" sz="2400" dirty="0"/>
              <a:t> </a:t>
            </a:r>
            <a:r>
              <a:rPr lang="en-US" sz="2400" dirty="0" err="1"/>
              <a:t>siddhim</a:t>
            </a:r>
            <a:r>
              <a:rPr lang="en-US" sz="2400" dirty="0"/>
              <a:t>̇ </a:t>
            </a:r>
            <a:r>
              <a:rPr lang="en-US" sz="2400" dirty="0" err="1"/>
              <a:t>samadhigacc̣ati</a:t>
            </a:r>
            <a:r>
              <a:rPr lang="en-US" sz="2400" dirty="0"/>
              <a:t> ||3-4||</a:t>
            </a:r>
            <a:endParaRPr lang="en-US" sz="2400" dirty="0"/>
          </a:p>
          <a:p>
            <a:endParaRPr lang="en-US" sz="2400" dirty="0"/>
          </a:p>
          <a:p>
            <a:r>
              <a:rPr lang="en-US" sz="2400" dirty="0" err="1"/>
              <a:t>na</a:t>
            </a:r>
            <a:r>
              <a:rPr lang="en-US" sz="2400" dirty="0"/>
              <a:t> </a:t>
            </a:r>
            <a:r>
              <a:rPr lang="en-US" sz="2400" dirty="0" err="1"/>
              <a:t>karmaṇām</a:t>
            </a:r>
            <a:r>
              <a:rPr lang="en-US" sz="2400" dirty="0"/>
              <a:t> </a:t>
            </a:r>
            <a:r>
              <a:rPr lang="en-US" sz="2400" dirty="0" err="1"/>
              <a:t>an-ārambhāt</a:t>
            </a:r>
            <a:r>
              <a:rPr lang="en-US" sz="2400" dirty="0"/>
              <a:t>   </a:t>
            </a:r>
            <a:r>
              <a:rPr lang="en-US" sz="2400" dirty="0" err="1"/>
              <a:t>nais</a:t>
            </a:r>
            <a:r>
              <a:rPr lang="en-US" sz="2400" dirty="0"/>
              <a:t>̣-</a:t>
            </a:r>
            <a:r>
              <a:rPr lang="en-US" sz="2400" dirty="0" err="1"/>
              <a:t>karmyam</a:t>
            </a:r>
            <a:r>
              <a:rPr lang="en-US" sz="2400" dirty="0"/>
              <a:t> </a:t>
            </a:r>
            <a:r>
              <a:rPr lang="en-US" sz="2400" dirty="0" err="1"/>
              <a:t>puruṣah</a:t>
            </a:r>
            <a:r>
              <a:rPr lang="en-US" sz="2400" dirty="0"/>
              <a:t>̣ </a:t>
            </a:r>
            <a:r>
              <a:rPr lang="en-US" sz="2400" dirty="0" err="1"/>
              <a:t>aśnute</a:t>
            </a:r>
            <a:r>
              <a:rPr lang="en-US" sz="2400" dirty="0"/>
              <a:t> |</a:t>
            </a:r>
            <a:endParaRPr lang="en-US" sz="2400" dirty="0"/>
          </a:p>
          <a:p>
            <a:r>
              <a:rPr lang="en-US" sz="2400" dirty="0" err="1"/>
              <a:t>na</a:t>
            </a:r>
            <a:r>
              <a:rPr lang="en-US" sz="2400" dirty="0"/>
              <a:t> ca </a:t>
            </a:r>
            <a:r>
              <a:rPr lang="en-US" sz="2400" dirty="0" err="1"/>
              <a:t>sam-nyasanāt</a:t>
            </a:r>
            <a:r>
              <a:rPr lang="en-US" sz="2400" dirty="0"/>
              <a:t> </a:t>
            </a:r>
            <a:r>
              <a:rPr lang="en-US" sz="2400" dirty="0" err="1"/>
              <a:t>eva</a:t>
            </a:r>
            <a:r>
              <a:rPr lang="en-US" sz="2400" dirty="0"/>
              <a:t>   </a:t>
            </a:r>
            <a:r>
              <a:rPr lang="en-US" sz="2400" dirty="0" err="1"/>
              <a:t>siddhim</a:t>
            </a:r>
            <a:r>
              <a:rPr lang="en-US" sz="2400" dirty="0"/>
              <a:t> </a:t>
            </a:r>
            <a:r>
              <a:rPr lang="en-US" sz="2400" dirty="0" err="1"/>
              <a:t>samadhi-gacc̣ati</a:t>
            </a:r>
            <a:r>
              <a:rPr lang="en-US" sz="2400" dirty="0"/>
              <a:t> ||</a:t>
            </a:r>
            <a:endParaRPr lang="en-US" sz="2400" dirty="0"/>
          </a:p>
          <a:p>
            <a:endParaRPr lang="en-US" sz="2400" dirty="0"/>
          </a:p>
          <a:p>
            <a:r>
              <a:rPr lang="en-US" sz="2400" b="1" dirty="0"/>
              <a:t>A person does not attain freedom from action by the non-performance of action; nor does he attain perfection by renunciation alone. </a:t>
            </a:r>
            <a:endParaRPr lang="en-US" sz="2400" b="1"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361950"/>
            <a:ext cx="8534400" cy="3046988"/>
          </a:xfrm>
          <a:prstGeom prst="rect">
            <a:avLst/>
          </a:prstGeom>
        </p:spPr>
        <p:txBody>
          <a:bodyPr wrap="square">
            <a:spAutoFit/>
          </a:bodyPr>
          <a:lstStyle/>
          <a:p>
            <a:r>
              <a:rPr lang="en-US" sz="2400" dirty="0" err="1"/>
              <a:t>na</a:t>
            </a:r>
            <a:r>
              <a:rPr lang="en-US" sz="2400" dirty="0"/>
              <a:t> hi </a:t>
            </a:r>
            <a:r>
              <a:rPr lang="en-US" sz="2400" dirty="0" err="1"/>
              <a:t>kaścit</a:t>
            </a:r>
            <a:r>
              <a:rPr lang="en-US" sz="2400" dirty="0"/>
              <a:t> </a:t>
            </a:r>
            <a:r>
              <a:rPr lang="en-US" sz="2400" dirty="0" err="1"/>
              <a:t>kṣaṇamapi</a:t>
            </a:r>
            <a:r>
              <a:rPr lang="en-US" sz="2400" dirty="0"/>
              <a:t> </a:t>
            </a:r>
            <a:r>
              <a:rPr lang="en-US" sz="2400" dirty="0" err="1"/>
              <a:t>jātu</a:t>
            </a:r>
            <a:r>
              <a:rPr lang="en-US" sz="2400" dirty="0"/>
              <a:t> </a:t>
            </a:r>
            <a:r>
              <a:rPr lang="en-US" sz="2400" dirty="0" err="1"/>
              <a:t>tiṣṭatyakarmakṛt</a:t>
            </a:r>
            <a:r>
              <a:rPr lang="en-US" sz="2400" dirty="0"/>
              <a:t> | </a:t>
            </a:r>
            <a:endParaRPr lang="en-US" sz="2400" dirty="0"/>
          </a:p>
          <a:p>
            <a:r>
              <a:rPr lang="en-US" sz="2400" dirty="0" err="1"/>
              <a:t>kāryate</a:t>
            </a:r>
            <a:r>
              <a:rPr lang="en-US" sz="2400" dirty="0"/>
              <a:t> </a:t>
            </a:r>
            <a:r>
              <a:rPr lang="en-US" sz="2400" dirty="0" err="1"/>
              <a:t>hyavaśah</a:t>
            </a:r>
            <a:r>
              <a:rPr lang="en-US" sz="2400" dirty="0"/>
              <a:t>̣ karma </a:t>
            </a:r>
            <a:r>
              <a:rPr lang="en-US" sz="2400" dirty="0" err="1"/>
              <a:t>sarvah</a:t>
            </a:r>
            <a:r>
              <a:rPr lang="en-US" sz="2400" dirty="0"/>
              <a:t>̣ </a:t>
            </a:r>
            <a:r>
              <a:rPr lang="en-US" sz="2400" dirty="0" err="1"/>
              <a:t>prakṛtijairguṇaih</a:t>
            </a:r>
            <a:r>
              <a:rPr lang="en-US" sz="2400" dirty="0"/>
              <a:t>̣ ||3-5||</a:t>
            </a:r>
            <a:endParaRPr lang="en-US" sz="2400" dirty="0"/>
          </a:p>
          <a:p>
            <a:endParaRPr lang="en-US" sz="2400" dirty="0"/>
          </a:p>
          <a:p>
            <a:r>
              <a:rPr lang="en-US" sz="2400" dirty="0" err="1"/>
              <a:t>na</a:t>
            </a:r>
            <a:r>
              <a:rPr lang="en-US" sz="2400" dirty="0"/>
              <a:t> hi </a:t>
            </a:r>
            <a:r>
              <a:rPr lang="en-US" sz="2400" dirty="0" err="1"/>
              <a:t>kaścit</a:t>
            </a:r>
            <a:r>
              <a:rPr lang="en-US" sz="2400" dirty="0"/>
              <a:t> </a:t>
            </a:r>
            <a:r>
              <a:rPr lang="en-US" sz="2400" dirty="0" err="1"/>
              <a:t>kṣaṇam</a:t>
            </a:r>
            <a:r>
              <a:rPr lang="en-US" sz="2400" dirty="0"/>
              <a:t> </a:t>
            </a:r>
            <a:r>
              <a:rPr lang="en-US" sz="2400" dirty="0" err="1"/>
              <a:t>api</a:t>
            </a:r>
            <a:r>
              <a:rPr lang="en-US" sz="2400" dirty="0"/>
              <a:t>   </a:t>
            </a:r>
            <a:r>
              <a:rPr lang="en-US" sz="2400" dirty="0" err="1"/>
              <a:t>jātu</a:t>
            </a:r>
            <a:r>
              <a:rPr lang="en-US" sz="2400" dirty="0"/>
              <a:t> </a:t>
            </a:r>
            <a:r>
              <a:rPr lang="en-US" sz="2400" dirty="0" err="1"/>
              <a:t>tiṣṭati</a:t>
            </a:r>
            <a:r>
              <a:rPr lang="en-US" sz="2400" dirty="0"/>
              <a:t> </a:t>
            </a:r>
            <a:r>
              <a:rPr lang="en-US" sz="2400" dirty="0" err="1"/>
              <a:t>a-karma-kṛt</a:t>
            </a:r>
            <a:r>
              <a:rPr lang="en-US" sz="2400" dirty="0"/>
              <a:t> | </a:t>
            </a:r>
            <a:endParaRPr lang="en-US" sz="2400" dirty="0"/>
          </a:p>
          <a:p>
            <a:r>
              <a:rPr lang="en-US" sz="2400" dirty="0" err="1"/>
              <a:t>kāryate</a:t>
            </a:r>
            <a:r>
              <a:rPr lang="en-US" sz="2400" dirty="0"/>
              <a:t> hi a-</a:t>
            </a:r>
            <a:r>
              <a:rPr lang="en-US" sz="2400" dirty="0" err="1"/>
              <a:t>vaśah</a:t>
            </a:r>
            <a:r>
              <a:rPr lang="en-US" sz="2400" dirty="0"/>
              <a:t>̣ karma   </a:t>
            </a:r>
            <a:r>
              <a:rPr lang="en-US" sz="2400" dirty="0" err="1"/>
              <a:t>sarvah</a:t>
            </a:r>
            <a:r>
              <a:rPr lang="en-US" sz="2400" dirty="0"/>
              <a:t>̣ </a:t>
            </a:r>
            <a:r>
              <a:rPr lang="en-US" sz="2400" dirty="0" err="1"/>
              <a:t>prakṛti-jaih</a:t>
            </a:r>
            <a:r>
              <a:rPr lang="en-US" sz="2400" dirty="0"/>
              <a:t>̣ </a:t>
            </a:r>
            <a:r>
              <a:rPr lang="en-US" sz="2400" dirty="0" err="1"/>
              <a:t>guṇaih</a:t>
            </a:r>
            <a:r>
              <a:rPr lang="en-US" sz="2400" dirty="0"/>
              <a:t>̣ ||</a:t>
            </a:r>
            <a:endParaRPr lang="en-US" sz="2400" dirty="0"/>
          </a:p>
          <a:p>
            <a:endParaRPr lang="en-US" sz="2400" dirty="0"/>
          </a:p>
          <a:p>
            <a:r>
              <a:rPr lang="en-US" sz="2400" b="1" dirty="0"/>
              <a:t>Because none can ever remain action-less even for a moment; all are impelled to work by the proclivities born of Nature. </a:t>
            </a:r>
            <a:endParaRPr lang="en-US" sz="2400" b="1"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304800" y="285751"/>
            <a:ext cx="8534400" cy="3046988"/>
          </a:xfrm>
          <a:prstGeom prst="rect">
            <a:avLst/>
          </a:prstGeom>
        </p:spPr>
        <p:txBody>
          <a:bodyPr wrap="square">
            <a:spAutoFit/>
          </a:bodyPr>
          <a:lstStyle/>
          <a:p>
            <a:r>
              <a:rPr lang="en-US" sz="2400" dirty="0" err="1"/>
              <a:t>karmendriyāṇi</a:t>
            </a:r>
            <a:r>
              <a:rPr lang="en-US" sz="2400" dirty="0"/>
              <a:t> </a:t>
            </a:r>
            <a:r>
              <a:rPr lang="en-US" sz="2400" dirty="0" err="1"/>
              <a:t>saṁyamya</a:t>
            </a:r>
            <a:r>
              <a:rPr lang="en-US" sz="2400" dirty="0"/>
              <a:t> </a:t>
            </a:r>
            <a:r>
              <a:rPr lang="en-US" sz="2400" dirty="0" err="1"/>
              <a:t>ya</a:t>
            </a:r>
            <a:r>
              <a:rPr lang="en-US" sz="2400" dirty="0"/>
              <a:t> </a:t>
            </a:r>
            <a:r>
              <a:rPr lang="en-US" sz="2400" dirty="0" err="1"/>
              <a:t>āste</a:t>
            </a:r>
            <a:r>
              <a:rPr lang="en-US" sz="2400" dirty="0"/>
              <a:t> </a:t>
            </a:r>
            <a:r>
              <a:rPr lang="en-US" sz="2400" dirty="0" err="1"/>
              <a:t>manasa</a:t>
            </a:r>
            <a:r>
              <a:rPr lang="en-US" sz="2400" dirty="0"/>
              <a:t>̄ </a:t>
            </a:r>
            <a:r>
              <a:rPr lang="en-US" sz="2400" dirty="0" err="1"/>
              <a:t>smaran</a:t>
            </a:r>
            <a:r>
              <a:rPr lang="en-US" sz="2400" dirty="0"/>
              <a:t> |</a:t>
            </a:r>
            <a:endParaRPr lang="en-US" sz="2400" dirty="0"/>
          </a:p>
          <a:p>
            <a:r>
              <a:rPr lang="en-US" sz="2400" dirty="0" err="1"/>
              <a:t>indriyārthān</a:t>
            </a:r>
            <a:r>
              <a:rPr lang="en-US" sz="2400" dirty="0"/>
              <a:t> </a:t>
            </a:r>
            <a:r>
              <a:rPr lang="en-US" sz="2400" dirty="0" err="1"/>
              <a:t>vimūḍhātma</a:t>
            </a:r>
            <a:r>
              <a:rPr lang="en-US" sz="2400" dirty="0"/>
              <a:t>̄ </a:t>
            </a:r>
            <a:r>
              <a:rPr lang="en-US" sz="2400" dirty="0" err="1"/>
              <a:t>mithyācārah</a:t>
            </a:r>
            <a:r>
              <a:rPr lang="en-US" sz="2400" dirty="0"/>
              <a:t>̣ </a:t>
            </a:r>
            <a:r>
              <a:rPr lang="en-US" sz="2400" dirty="0" err="1"/>
              <a:t>sa</a:t>
            </a:r>
            <a:r>
              <a:rPr lang="en-US" sz="2400" dirty="0"/>
              <a:t> </a:t>
            </a:r>
            <a:r>
              <a:rPr lang="en-US" sz="2400" dirty="0" err="1"/>
              <a:t>ucyate</a:t>
            </a:r>
            <a:r>
              <a:rPr lang="en-US" sz="2400" dirty="0"/>
              <a:t> ||3-6||</a:t>
            </a:r>
            <a:endParaRPr lang="en-US" sz="2400" dirty="0"/>
          </a:p>
          <a:p>
            <a:endParaRPr lang="en-US" sz="2400" dirty="0"/>
          </a:p>
          <a:p>
            <a:r>
              <a:rPr lang="en-US" sz="2400" dirty="0"/>
              <a:t>karma </a:t>
            </a:r>
            <a:r>
              <a:rPr lang="en-US" sz="2400" dirty="0" err="1"/>
              <a:t>indriyāṇi</a:t>
            </a:r>
            <a:r>
              <a:rPr lang="en-US" sz="2400" dirty="0"/>
              <a:t> </a:t>
            </a:r>
            <a:r>
              <a:rPr lang="en-US" sz="2400" dirty="0" err="1"/>
              <a:t>sam-yamya</a:t>
            </a:r>
            <a:r>
              <a:rPr lang="en-US" sz="2400" dirty="0"/>
              <a:t>   yaḥ </a:t>
            </a:r>
            <a:r>
              <a:rPr lang="en-US" sz="2400" dirty="0" err="1"/>
              <a:t>āste</a:t>
            </a:r>
            <a:r>
              <a:rPr lang="en-US" sz="2400" dirty="0"/>
              <a:t> </a:t>
            </a:r>
            <a:r>
              <a:rPr lang="en-US" sz="2400" dirty="0" err="1"/>
              <a:t>manasa</a:t>
            </a:r>
            <a:r>
              <a:rPr lang="en-US" sz="2400" dirty="0"/>
              <a:t>̄ </a:t>
            </a:r>
            <a:r>
              <a:rPr lang="en-US" sz="2400" dirty="0" err="1"/>
              <a:t>smaran</a:t>
            </a:r>
            <a:r>
              <a:rPr lang="en-US" sz="2400" dirty="0"/>
              <a:t> |</a:t>
            </a:r>
            <a:endParaRPr lang="en-US" sz="2400" dirty="0"/>
          </a:p>
          <a:p>
            <a:r>
              <a:rPr lang="en-US" sz="2400" dirty="0" err="1"/>
              <a:t>indriya</a:t>
            </a:r>
            <a:r>
              <a:rPr lang="en-US" sz="2400" dirty="0"/>
              <a:t> </a:t>
            </a:r>
            <a:r>
              <a:rPr lang="en-US" sz="2400" dirty="0" err="1"/>
              <a:t>arthān</a:t>
            </a:r>
            <a:r>
              <a:rPr lang="en-US" sz="2400" dirty="0"/>
              <a:t> </a:t>
            </a:r>
            <a:r>
              <a:rPr lang="en-US" sz="2400" dirty="0" err="1"/>
              <a:t>vi-mūḍha-ātma</a:t>
            </a:r>
            <a:r>
              <a:rPr lang="en-US" sz="2400" dirty="0"/>
              <a:t>̄   </a:t>
            </a:r>
            <a:r>
              <a:rPr lang="en-US" sz="2400" dirty="0" err="1"/>
              <a:t>mithya-ācārah</a:t>
            </a:r>
            <a:r>
              <a:rPr lang="en-US" sz="2400" dirty="0"/>
              <a:t>̣ </a:t>
            </a:r>
            <a:r>
              <a:rPr lang="en-US" sz="2400" dirty="0" err="1"/>
              <a:t>sa</a:t>
            </a:r>
            <a:r>
              <a:rPr lang="en-US" sz="2400" dirty="0"/>
              <a:t> </a:t>
            </a:r>
            <a:r>
              <a:rPr lang="en-US" sz="2400" dirty="0" err="1"/>
              <a:t>ucyate</a:t>
            </a:r>
            <a:r>
              <a:rPr lang="en-US" sz="2400" dirty="0"/>
              <a:t> </a:t>
            </a:r>
            <a:endParaRPr lang="en-US" sz="2400" dirty="0"/>
          </a:p>
          <a:p>
            <a:endParaRPr lang="en-US" sz="2400" dirty="0"/>
          </a:p>
          <a:p>
            <a:r>
              <a:rPr lang="en-US" sz="2400" b="1" dirty="0"/>
              <a:t>He who controls the organs of action and ponders over in mind the objects of senses, is deluded and is called a hypocrite. </a:t>
            </a:r>
            <a:endParaRPr lang="en-US" sz="2400" b="1"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09550"/>
            <a:ext cx="8534400" cy="3465244"/>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yastvindriyāṇi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manasa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niyamyārabhate’rjuna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karmendriyaih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karmayogam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asaktah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viśiṣyate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||3-7||</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yaḥ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indriyāṇi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manasa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niyamya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rabhate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Arjuna |</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karma-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indriyaih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karma-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yogam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saktah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vi-śiṣyate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endParaRPr lang="en-US" sz="2400" dirty="0">
              <a:latin typeface="Calibri" panose="020F0502020204030204" pitchFamily="34" charset="0"/>
              <a:ea typeface="Calibri" panose="020F0502020204030204" pitchFamily="34" charset="0"/>
              <a:cs typeface="Calibri" panose="020F0502020204030204"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Arjuna! He is superior who controls his organs with his mind and performs actions unattached in the spirit of karmayoga.</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133350"/>
            <a:ext cx="8610600" cy="3889976"/>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niyatam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kuru karma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tvam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karma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jyāyo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hyakarmaṇah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śarīrayātrāpi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prasiddhyed-akarmaṇah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||3-8||</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niyatam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kuru karma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tvam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karma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jyāyo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hi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a-karmaṇah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śarīra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yātra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api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pra-siddhyet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a-karmaṇah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You engage in prescribed duties, because action is superior to inaction; inaction fails to support even maintenance of your body.</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09551"/>
            <a:ext cx="8763000" cy="2969724"/>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yajñārthātkarmaṇonyatra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loko’yam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karmabandhanah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tadartham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karma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Kaunteya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muktasaṅgah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samācara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||3-9||</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endParaRPr lang="en-US" sz="1000" dirty="0">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yajña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arthāt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karmaṇah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anyatra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lokah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karma-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bandhanah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tad-</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artham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karma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Kaunteya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mukta-saṅgah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sam-ācara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endParaRPr lang="en-US" sz="1000" dirty="0">
              <a:latin typeface="Calibri" panose="020F0502020204030204" pitchFamily="34" charset="0"/>
              <a:ea typeface="Calibri" panose="020F0502020204030204" pitchFamily="34" charset="0"/>
              <a:cs typeface="Calibri" panose="020F0502020204030204"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Any action performed in this world other than in the spirit of a sacrifice is binding; therefore Arjuna! Perform actions unattached.</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09550"/>
            <a:ext cx="86868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p:cNvSpPr>
            <a:spLocks noGrp="1"/>
          </p:cNvSpPr>
          <p:nvPr>
            <p:ph type="title"/>
          </p:nvPr>
        </p:nvSpPr>
        <p:spPr/>
        <p:txBody>
          <a:bodyPr>
            <a:normAutofit/>
          </a:bodyPr>
          <a:lstStyle/>
          <a:p>
            <a:r>
              <a:rPr lang="en-US" sz="3200" b="1" dirty="0"/>
              <a:t>Transliteration Rules for </a:t>
            </a:r>
            <a:r>
              <a:rPr lang="en-US" sz="3200" b="1" dirty="0" err="1"/>
              <a:t>Devanāgari</a:t>
            </a:r>
            <a:r>
              <a:rPr lang="en-US" sz="3200" b="1" dirty="0"/>
              <a:t> script</a:t>
            </a:r>
            <a:endParaRPr lang="en-US" sz="3200" b="1" dirty="0"/>
          </a:p>
        </p:txBody>
      </p:sp>
      <p:sp>
        <p:nvSpPr>
          <p:cNvPr id="11" name="Content Placeholder 10"/>
          <p:cNvSpPr>
            <a:spLocks noGrp="1"/>
          </p:cNvSpPr>
          <p:nvPr>
            <p:ph sz="half" idx="1"/>
          </p:nvPr>
        </p:nvSpPr>
        <p:spPr>
          <a:xfrm>
            <a:off x="457200" y="1200150"/>
            <a:ext cx="4038600" cy="3657599"/>
          </a:xfrm>
        </p:spPr>
        <p:txBody>
          <a:bodyPr>
            <a:noAutofit/>
          </a:bodyPr>
          <a:lstStyle/>
          <a:p>
            <a:pPr marL="0" indent="0">
              <a:buNone/>
            </a:pPr>
            <a:r>
              <a:rPr lang="en-US" sz="1600" b="1" dirty="0"/>
              <a:t>Vowels</a:t>
            </a:r>
            <a:endParaRPr lang="en-US" sz="1600" b="1" dirty="0"/>
          </a:p>
          <a:p>
            <a:pPr marL="0" indent="0">
              <a:buNone/>
            </a:pPr>
            <a:r>
              <a:rPr lang="hi-IN" sz="1200" b="1" dirty="0"/>
              <a:t>अ </a:t>
            </a:r>
            <a:r>
              <a:rPr lang="en-US" sz="1200" b="1" dirty="0"/>
              <a:t>a (o in son, u like in fun)</a:t>
            </a:r>
            <a:endParaRPr lang="en-US" sz="1200" b="1" dirty="0"/>
          </a:p>
          <a:p>
            <a:pPr marL="0" indent="0">
              <a:buNone/>
            </a:pPr>
            <a:r>
              <a:rPr lang="hi-IN" sz="1200" b="1" dirty="0"/>
              <a:t>आ </a:t>
            </a:r>
            <a:r>
              <a:rPr lang="en-US" sz="1200" b="1" dirty="0"/>
              <a:t>ā (a in far, o in dog)</a:t>
            </a:r>
            <a:endParaRPr lang="en-US" sz="1200" b="1" dirty="0"/>
          </a:p>
          <a:p>
            <a:pPr marL="0" indent="0">
              <a:buNone/>
            </a:pPr>
            <a:r>
              <a:rPr lang="hi-IN" sz="1200" b="1" dirty="0"/>
              <a:t>इ </a:t>
            </a:r>
            <a:r>
              <a:rPr lang="en-US" sz="1200" b="1" dirty="0" err="1"/>
              <a:t>i</a:t>
            </a:r>
            <a:r>
              <a:rPr lang="en-US" sz="1200" b="1" dirty="0"/>
              <a:t> (</a:t>
            </a:r>
            <a:r>
              <a:rPr lang="en-US" sz="1200" b="1" dirty="0" err="1"/>
              <a:t>i</a:t>
            </a:r>
            <a:r>
              <a:rPr lang="en-US" sz="1200" b="1" dirty="0"/>
              <a:t> in fit)</a:t>
            </a:r>
            <a:endParaRPr lang="en-US" sz="1200" b="1" dirty="0"/>
          </a:p>
          <a:p>
            <a:pPr marL="0" indent="0">
              <a:buNone/>
            </a:pPr>
            <a:r>
              <a:rPr lang="hi-IN" sz="1200" b="1" dirty="0"/>
              <a:t>ई </a:t>
            </a:r>
            <a:r>
              <a:rPr lang="en-US" sz="1200" b="1" dirty="0"/>
              <a:t>ī (</a:t>
            </a:r>
            <a:r>
              <a:rPr lang="en-US" sz="1200" b="1" dirty="0" err="1"/>
              <a:t>ee</a:t>
            </a:r>
            <a:r>
              <a:rPr lang="en-US" sz="1200" b="1" dirty="0"/>
              <a:t> in deed)</a:t>
            </a:r>
            <a:endParaRPr lang="en-US" sz="1200" b="1" dirty="0"/>
          </a:p>
          <a:p>
            <a:pPr marL="0" indent="0">
              <a:buNone/>
            </a:pPr>
            <a:r>
              <a:rPr lang="hi-IN" sz="1200" b="1" dirty="0"/>
              <a:t>उ </a:t>
            </a:r>
            <a:r>
              <a:rPr lang="en-US" sz="1200" b="1" dirty="0"/>
              <a:t>u (u in pull)</a:t>
            </a:r>
            <a:endParaRPr lang="en-US" sz="1200" b="1" dirty="0"/>
          </a:p>
          <a:p>
            <a:pPr marL="0" indent="0">
              <a:buNone/>
            </a:pPr>
            <a:r>
              <a:rPr lang="hi-IN" sz="1200" b="1" dirty="0"/>
              <a:t>ऊ </a:t>
            </a:r>
            <a:r>
              <a:rPr lang="en-US" sz="1200" b="1" dirty="0"/>
              <a:t>ū (</a:t>
            </a:r>
            <a:r>
              <a:rPr lang="en-US" sz="1200" b="1" dirty="0" err="1"/>
              <a:t>oo</a:t>
            </a:r>
            <a:r>
              <a:rPr lang="en-US" sz="1200" b="1" dirty="0"/>
              <a:t> in moon)</a:t>
            </a:r>
            <a:endParaRPr lang="en-US" sz="1200" b="1" dirty="0"/>
          </a:p>
          <a:p>
            <a:pPr marL="0" indent="0">
              <a:buNone/>
            </a:pPr>
            <a:r>
              <a:rPr lang="hi-IN" sz="1200" b="1" dirty="0"/>
              <a:t>ऋ </a:t>
            </a:r>
            <a:r>
              <a:rPr lang="en-US" sz="1200" b="1" dirty="0"/>
              <a:t>ṛ (r with vowel between a and u )</a:t>
            </a:r>
            <a:endParaRPr lang="en-US" sz="1200" b="1" dirty="0"/>
          </a:p>
          <a:p>
            <a:pPr marL="0" indent="0">
              <a:buNone/>
            </a:pPr>
            <a:r>
              <a:rPr lang="hi-IN" sz="1200" b="1" dirty="0"/>
              <a:t>ॠ </a:t>
            </a:r>
            <a:r>
              <a:rPr lang="en-US" sz="1200" b="1" dirty="0"/>
              <a:t>ṝ (r with vowel between a and ū)</a:t>
            </a:r>
            <a:endParaRPr lang="en-US" sz="1200" b="1" dirty="0"/>
          </a:p>
          <a:p>
            <a:pPr marL="0" indent="0">
              <a:buNone/>
            </a:pPr>
            <a:r>
              <a:rPr lang="hi-IN" sz="1200" b="1" dirty="0"/>
              <a:t>ए </a:t>
            </a:r>
            <a:r>
              <a:rPr lang="en-US" sz="1200" b="1" dirty="0"/>
              <a:t>e (a in fade)</a:t>
            </a:r>
            <a:endParaRPr lang="en-US" sz="1200" b="1" dirty="0"/>
          </a:p>
          <a:p>
            <a:pPr marL="0" indent="0">
              <a:buNone/>
            </a:pPr>
            <a:r>
              <a:rPr lang="hi-IN" sz="1200" b="1" dirty="0"/>
              <a:t>ऐ </a:t>
            </a:r>
            <a:r>
              <a:rPr lang="en-US" sz="1200" b="1" dirty="0"/>
              <a:t>ai (y in my)</a:t>
            </a:r>
            <a:endParaRPr lang="en-US" sz="1200" b="1" dirty="0"/>
          </a:p>
          <a:p>
            <a:pPr marL="0" indent="0">
              <a:buNone/>
            </a:pPr>
            <a:r>
              <a:rPr lang="hi-IN" sz="1200" b="1" dirty="0"/>
              <a:t>ओ </a:t>
            </a:r>
            <a:r>
              <a:rPr lang="en-US" sz="1200" b="1" dirty="0"/>
              <a:t>o (o home)</a:t>
            </a:r>
            <a:endParaRPr lang="en-US" sz="1200" b="1" dirty="0"/>
          </a:p>
          <a:p>
            <a:pPr marL="0" indent="0">
              <a:buNone/>
            </a:pPr>
            <a:r>
              <a:rPr lang="hi-IN" sz="1200" b="1" dirty="0"/>
              <a:t>औ </a:t>
            </a:r>
            <a:r>
              <a:rPr lang="en-US" sz="1200" b="1" dirty="0" err="1"/>
              <a:t>ou</a:t>
            </a:r>
            <a:r>
              <a:rPr lang="en-US" sz="1200" b="1" dirty="0"/>
              <a:t> /au (</a:t>
            </a:r>
            <a:r>
              <a:rPr lang="en-US" sz="1200" b="1" dirty="0" err="1"/>
              <a:t>ou</a:t>
            </a:r>
            <a:r>
              <a:rPr lang="en-US" sz="1200" b="1" dirty="0"/>
              <a:t> in shout)</a:t>
            </a:r>
            <a:endParaRPr lang="en-US" sz="1200" b="1" dirty="0"/>
          </a:p>
          <a:p>
            <a:pPr marL="0" indent="0">
              <a:buNone/>
            </a:pPr>
            <a:r>
              <a:rPr lang="hi-IN" sz="1200" b="1" dirty="0" err="1"/>
              <a:t>अं</a:t>
            </a:r>
            <a:r>
              <a:rPr lang="hi-IN" sz="1200" b="1" dirty="0"/>
              <a:t> </a:t>
            </a:r>
            <a:r>
              <a:rPr lang="en-US" sz="1200" b="1" dirty="0"/>
              <a:t>M (the dot over Sanskrit </a:t>
            </a:r>
            <a:r>
              <a:rPr lang="hi-IN" sz="1200" b="1" dirty="0"/>
              <a:t>अ, </a:t>
            </a:r>
            <a:r>
              <a:rPr lang="en-US" sz="1200" b="1" dirty="0"/>
              <a:t>m in him)</a:t>
            </a:r>
            <a:endParaRPr lang="en-US" sz="1200" b="1" dirty="0"/>
          </a:p>
          <a:p>
            <a:pPr marL="0" indent="0">
              <a:buNone/>
            </a:pPr>
            <a:r>
              <a:rPr lang="hi-IN" sz="1200" b="1" dirty="0" err="1"/>
              <a:t>अः</a:t>
            </a:r>
            <a:r>
              <a:rPr lang="hi-IN" sz="1200" b="1" dirty="0"/>
              <a:t> </a:t>
            </a:r>
            <a:r>
              <a:rPr lang="en-US" sz="1200" b="1" dirty="0"/>
              <a:t>ḥ (the sound of h ending with the vowel</a:t>
            </a:r>
            <a:endParaRPr lang="en-US" sz="1200" b="1" dirty="0"/>
          </a:p>
          <a:p>
            <a:pPr marL="0" indent="0">
              <a:buNone/>
            </a:pPr>
            <a:r>
              <a:rPr lang="en-US" sz="1200" b="1" dirty="0"/>
              <a:t>preceding it)</a:t>
            </a:r>
            <a:endParaRPr lang="en-US" sz="1200" b="1" dirty="0"/>
          </a:p>
          <a:p>
            <a:endParaRPr lang="en-US" sz="1200" b="1" dirty="0"/>
          </a:p>
        </p:txBody>
      </p:sp>
      <p:sp>
        <p:nvSpPr>
          <p:cNvPr id="12" name="Content Placeholder 11"/>
          <p:cNvSpPr>
            <a:spLocks noGrp="1"/>
          </p:cNvSpPr>
          <p:nvPr>
            <p:ph sz="half" idx="2"/>
          </p:nvPr>
        </p:nvSpPr>
        <p:spPr>
          <a:xfrm>
            <a:off x="4648200" y="1047750"/>
            <a:ext cx="4114800" cy="3886200"/>
          </a:xfrm>
        </p:spPr>
        <p:txBody>
          <a:bodyPr>
            <a:normAutofit fontScale="25000" lnSpcReduction="20000"/>
          </a:bodyPr>
          <a:lstStyle/>
          <a:p>
            <a:pPr marL="0" indent="0">
              <a:buNone/>
            </a:pPr>
            <a:r>
              <a:rPr lang="en-US" sz="6400" b="1" dirty="0"/>
              <a:t>Consonants</a:t>
            </a:r>
            <a:endParaRPr lang="en-US" sz="6400" b="1" dirty="0"/>
          </a:p>
          <a:p>
            <a:pPr marL="0" indent="0">
              <a:buNone/>
            </a:pPr>
            <a:r>
              <a:rPr lang="en-US" sz="4800" b="1" dirty="0"/>
              <a:t>Gutturals</a:t>
            </a:r>
            <a:endParaRPr lang="en-US" sz="4800" b="1" dirty="0"/>
          </a:p>
          <a:p>
            <a:pPr marL="0" indent="0">
              <a:buNone/>
            </a:pPr>
            <a:r>
              <a:rPr lang="hi-IN" sz="4800" b="1" dirty="0"/>
              <a:t>क </a:t>
            </a:r>
            <a:r>
              <a:rPr lang="en-US" sz="4800" b="1" dirty="0"/>
              <a:t>k (k in kit)</a:t>
            </a:r>
            <a:endParaRPr lang="en-US" sz="4800" b="1" dirty="0"/>
          </a:p>
          <a:p>
            <a:pPr marL="0" indent="0">
              <a:buNone/>
            </a:pPr>
            <a:r>
              <a:rPr lang="hi-IN" sz="4800" b="1" dirty="0"/>
              <a:t>ख </a:t>
            </a:r>
            <a:r>
              <a:rPr lang="en-US" sz="4800" b="1" dirty="0" err="1"/>
              <a:t>kh</a:t>
            </a:r>
            <a:r>
              <a:rPr lang="en-US" sz="4800" b="1" dirty="0"/>
              <a:t> (</a:t>
            </a:r>
            <a:r>
              <a:rPr lang="en-US" sz="4800" b="1" dirty="0" err="1"/>
              <a:t>kh</a:t>
            </a:r>
            <a:r>
              <a:rPr lang="en-US" sz="4800" b="1" dirty="0"/>
              <a:t> in blockhead)</a:t>
            </a:r>
            <a:endParaRPr lang="en-US" sz="4800" b="1" dirty="0"/>
          </a:p>
          <a:p>
            <a:pPr marL="0" indent="0">
              <a:buNone/>
            </a:pPr>
            <a:r>
              <a:rPr lang="hi-IN" sz="4800" b="1" dirty="0"/>
              <a:t>ग </a:t>
            </a:r>
            <a:r>
              <a:rPr lang="en-US" sz="4800" b="1" dirty="0"/>
              <a:t>g (g in god)</a:t>
            </a:r>
            <a:endParaRPr lang="en-US" sz="4800" b="1" dirty="0"/>
          </a:p>
          <a:p>
            <a:pPr marL="0" indent="0">
              <a:buNone/>
            </a:pPr>
            <a:r>
              <a:rPr lang="hi-IN" sz="4800" b="1" dirty="0"/>
              <a:t>घ </a:t>
            </a:r>
            <a:r>
              <a:rPr lang="en-US" sz="4800" b="1" dirty="0" err="1"/>
              <a:t>gh</a:t>
            </a:r>
            <a:r>
              <a:rPr lang="en-US" sz="4800" b="1" dirty="0"/>
              <a:t> (</a:t>
            </a:r>
            <a:r>
              <a:rPr lang="en-US" sz="4800" b="1" dirty="0" err="1"/>
              <a:t>gh</a:t>
            </a:r>
            <a:r>
              <a:rPr lang="en-US" sz="4800" b="1" dirty="0"/>
              <a:t> in ghetto)</a:t>
            </a:r>
            <a:endParaRPr lang="en-US" sz="4800" b="1" dirty="0"/>
          </a:p>
          <a:p>
            <a:pPr marL="0" indent="0">
              <a:buNone/>
            </a:pPr>
            <a:r>
              <a:rPr lang="hi-IN" sz="4800" b="1" dirty="0"/>
              <a:t>ङ </a:t>
            </a:r>
            <a:r>
              <a:rPr lang="en-US" sz="4800" b="1" dirty="0"/>
              <a:t>ṅ (n in king)</a:t>
            </a:r>
            <a:endParaRPr lang="en-US" sz="4800" b="1" dirty="0"/>
          </a:p>
          <a:p>
            <a:pPr marL="0" indent="0">
              <a:buNone/>
            </a:pPr>
            <a:r>
              <a:rPr lang="en-US" sz="4800" b="1" dirty="0" err="1"/>
              <a:t>Palatials</a:t>
            </a:r>
            <a:endParaRPr lang="en-US" sz="4800" b="1" dirty="0"/>
          </a:p>
          <a:p>
            <a:pPr marL="0" indent="0">
              <a:buNone/>
            </a:pPr>
            <a:r>
              <a:rPr lang="hi-IN" sz="4800" b="1" dirty="0"/>
              <a:t>च </a:t>
            </a:r>
            <a:r>
              <a:rPr lang="en-US" sz="4800" b="1" dirty="0"/>
              <a:t>c (</a:t>
            </a:r>
            <a:r>
              <a:rPr lang="en-US" sz="4800" b="1" dirty="0" err="1"/>
              <a:t>ch</a:t>
            </a:r>
            <a:r>
              <a:rPr lang="en-US" sz="4800" b="1" dirty="0"/>
              <a:t> in china)</a:t>
            </a:r>
            <a:endParaRPr lang="en-US" sz="4800" b="1" dirty="0"/>
          </a:p>
          <a:p>
            <a:pPr marL="0" indent="0">
              <a:buNone/>
            </a:pPr>
            <a:r>
              <a:rPr lang="hi-IN" sz="4800" b="1" dirty="0"/>
              <a:t>छ </a:t>
            </a:r>
            <a:r>
              <a:rPr lang="en-US" sz="4800" b="1" dirty="0"/>
              <a:t>c̣ (</a:t>
            </a:r>
            <a:r>
              <a:rPr lang="en-US" sz="4800" b="1" dirty="0" err="1"/>
              <a:t>chh</a:t>
            </a:r>
            <a:r>
              <a:rPr lang="en-US" sz="4800" b="1" dirty="0"/>
              <a:t> in catch him)</a:t>
            </a:r>
            <a:endParaRPr lang="en-US" sz="4800" b="1" dirty="0"/>
          </a:p>
          <a:p>
            <a:pPr marL="0" indent="0">
              <a:buNone/>
            </a:pPr>
            <a:r>
              <a:rPr lang="hi-IN" sz="4800" b="1" dirty="0"/>
              <a:t>ज </a:t>
            </a:r>
            <a:r>
              <a:rPr lang="en-US" sz="4800" b="1" dirty="0"/>
              <a:t>j (j in jug)</a:t>
            </a:r>
            <a:endParaRPr lang="en-US" sz="4800" b="1" dirty="0"/>
          </a:p>
          <a:p>
            <a:pPr marL="0" indent="0">
              <a:buNone/>
            </a:pPr>
            <a:r>
              <a:rPr lang="hi-IN" sz="4800" b="1" dirty="0"/>
              <a:t>झ </a:t>
            </a:r>
            <a:r>
              <a:rPr lang="en-US" sz="4800" b="1" dirty="0"/>
              <a:t>j̣ (</a:t>
            </a:r>
            <a:r>
              <a:rPr lang="en-US" sz="4800" b="1" dirty="0" err="1"/>
              <a:t>dgeh</a:t>
            </a:r>
            <a:r>
              <a:rPr lang="en-US" sz="4800" b="1" dirty="0"/>
              <a:t> in hedgehog or j</a:t>
            </a:r>
            <a:endParaRPr lang="en-US" sz="4800" b="1" dirty="0"/>
          </a:p>
          <a:p>
            <a:pPr marL="0" indent="0">
              <a:buNone/>
            </a:pPr>
            <a:r>
              <a:rPr lang="en-US" sz="4800" b="1" dirty="0"/>
              <a:t>stressed with a h; may be </a:t>
            </a:r>
            <a:r>
              <a:rPr lang="en-US" sz="4800" b="1" dirty="0" err="1"/>
              <a:t>joh</a:t>
            </a:r>
            <a:r>
              <a:rPr lang="en-US" sz="4800" b="1" dirty="0"/>
              <a:t> in john)</a:t>
            </a:r>
            <a:endParaRPr lang="en-US" sz="4800" b="1" dirty="0"/>
          </a:p>
          <a:p>
            <a:pPr marL="0" indent="0">
              <a:buNone/>
            </a:pPr>
            <a:r>
              <a:rPr lang="hi-IN" sz="4800" b="1" dirty="0"/>
              <a:t>ञ </a:t>
            </a:r>
            <a:r>
              <a:rPr lang="en-US" sz="4800" b="1" dirty="0"/>
              <a:t>ñ (n in ginger)</a:t>
            </a:r>
            <a:endParaRPr lang="en-US" sz="4800" b="1" dirty="0"/>
          </a:p>
          <a:p>
            <a:pPr marL="0" indent="0">
              <a:buNone/>
            </a:pPr>
            <a:endParaRPr lang="en-US" sz="4800" b="1" dirty="0"/>
          </a:p>
          <a:p>
            <a:pPr marL="0" indent="0">
              <a:buNone/>
            </a:pPr>
            <a:r>
              <a:rPr lang="en-US" sz="4800" b="1" dirty="0"/>
              <a:t>Cerebrals (</a:t>
            </a:r>
            <a:r>
              <a:rPr lang="en-US" sz="4800" b="1" dirty="0" err="1"/>
              <a:t>Linguals</a:t>
            </a:r>
            <a:r>
              <a:rPr lang="en-US" sz="4800" b="1" dirty="0"/>
              <a:t>)</a:t>
            </a:r>
            <a:endParaRPr lang="en-US" sz="4800" b="1" dirty="0"/>
          </a:p>
          <a:p>
            <a:pPr marL="0" indent="0">
              <a:buNone/>
            </a:pPr>
            <a:r>
              <a:rPr lang="hi-IN" sz="4800" b="1" dirty="0"/>
              <a:t>ट </a:t>
            </a:r>
            <a:r>
              <a:rPr lang="en-US" sz="4800" b="1" dirty="0"/>
              <a:t>t (t in Tom)</a:t>
            </a:r>
            <a:endParaRPr lang="en-US" sz="4800" b="1" dirty="0"/>
          </a:p>
          <a:p>
            <a:pPr marL="0" indent="0">
              <a:buNone/>
            </a:pPr>
            <a:r>
              <a:rPr lang="hi-IN" sz="4800" b="1" dirty="0"/>
              <a:t>ठ </a:t>
            </a:r>
            <a:r>
              <a:rPr lang="en-US" sz="4800" b="1" dirty="0"/>
              <a:t>ṭ (</a:t>
            </a:r>
            <a:r>
              <a:rPr lang="en-US" sz="4800" b="1" dirty="0" err="1"/>
              <a:t>th</a:t>
            </a:r>
            <a:r>
              <a:rPr lang="en-US" sz="4800" b="1" dirty="0"/>
              <a:t> in anthill)</a:t>
            </a:r>
            <a:endParaRPr lang="en-US" sz="4800" b="1" dirty="0"/>
          </a:p>
          <a:p>
            <a:pPr marL="0" indent="0">
              <a:buNone/>
            </a:pPr>
            <a:r>
              <a:rPr lang="hi-IN" sz="4800" b="1" dirty="0"/>
              <a:t>ड </a:t>
            </a:r>
            <a:r>
              <a:rPr lang="en-US" sz="4800" b="1" dirty="0"/>
              <a:t>d (d in dog)</a:t>
            </a:r>
            <a:endParaRPr lang="en-US" sz="4800" b="1" dirty="0"/>
          </a:p>
          <a:p>
            <a:pPr marL="0" indent="0">
              <a:buNone/>
            </a:pPr>
            <a:r>
              <a:rPr lang="hi-IN" sz="4800" b="1" dirty="0"/>
              <a:t>ढ </a:t>
            </a:r>
            <a:r>
              <a:rPr lang="en-US" sz="4800" b="1" dirty="0"/>
              <a:t>ḍ (godhead)</a:t>
            </a:r>
            <a:endParaRPr lang="en-US" sz="4800" b="1" dirty="0"/>
          </a:p>
          <a:p>
            <a:pPr marL="0" indent="0">
              <a:buNone/>
            </a:pPr>
            <a:r>
              <a:rPr lang="hi-IN" sz="4800" b="1" dirty="0"/>
              <a:t>ण </a:t>
            </a:r>
            <a:r>
              <a:rPr lang="en-US" sz="4800" b="1" dirty="0"/>
              <a:t>ṇ (n in pond</a:t>
            </a:r>
            <a:endParaRPr lang="en-US" sz="4800" b="1" dirty="0"/>
          </a:p>
          <a:p>
            <a:endParaRPr lang="en-US" b="1"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85750"/>
            <a:ext cx="8610600" cy="3889976"/>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sahayajñāh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prajāh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sṛṣṭva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purovāca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prajāpatih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anena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prasaviṣyadhvam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eṣavo</a:t>
            </a:r>
            <a:r>
              <a:rPr lang="en-US" sz="2400" dirty="0" err="1">
                <a:solidFill>
                  <a:srgbClr val="000000"/>
                </a:solidFill>
                <a:latin typeface="Mangal" panose="02040503050203030202" pitchFamily="18" charset="0"/>
                <a:ea typeface="Calibri" panose="020F0502020204030204" pitchFamily="34" charset="0"/>
                <a:cs typeface="Tunga" panose="020B0502040204020203"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stviṣṭakāmadhuk</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||3-10||</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saha-yajñāh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prajāh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sṛṣṭva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pura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uvāca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prajāpatih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anena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pra-saviṣya-dhvam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eṣa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astu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iṣṭa-kāmadhuk</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Having created humans and sacrifice along side, the creator said in the beginning – may you prosper by this, this shall be your giver of desires.</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85751"/>
            <a:ext cx="8534400" cy="3379387"/>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devān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bhāvayatānena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devā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bhāvayantu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parasparam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bhāvayantah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śreyah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paramavāpsyatha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||3-11|</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devān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bhāva-yata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anena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devā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bhāva-yantu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para-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sparam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bhāva-yantah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śreyah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param-avāpsyatha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   </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endParaRPr lang="en-US" sz="2400" dirty="0">
              <a:latin typeface="Calibri" panose="020F0502020204030204" pitchFamily="34" charset="0"/>
              <a:ea typeface="Calibri" panose="020F0502020204030204" pitchFamily="34" charset="0"/>
              <a:cs typeface="Tunga" panose="020B0502040204020203" pitchFamily="34" charset="0"/>
            </a:endParaRPr>
          </a:p>
          <a:p>
            <a:r>
              <a:rPr lang="en-US" sz="2400" b="1" dirty="0">
                <a:solidFill>
                  <a:srgbClr val="000000"/>
                </a:solidFill>
                <a:latin typeface="Calibri" panose="020F0502020204030204" pitchFamily="34" charset="0"/>
                <a:ea typeface="Calibri" panose="020F0502020204030204" pitchFamily="34" charset="0"/>
              </a:rPr>
              <a:t>May you nourish the gods with this; let the gods nourish you.  Mutually nourishing each other, may you attain highest-good.</a:t>
            </a:r>
            <a:endParaRPr lang="en-US" sz="2400"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85750"/>
            <a:ext cx="8610600" cy="3889976"/>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iṣṭān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bhogān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hi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devāh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dāsyante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yajñabhāvitāh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tairdattānapradāyaibhyo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bhuṅkte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stena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||3-12||</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iṣṭān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bhogān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hi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devāh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dāsyante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yajña-bhāvitāh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dattān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a-pra-dāya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ebhyah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yaḥ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bhuṅkte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stena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Pleased by the sacrifices, the gods favor you with coveted desires. He indeed is a thief who enjoys what have been given, without offering back to them.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133350"/>
            <a:ext cx="8610600" cy="3748719"/>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yajñaśiṣṭāśinah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santo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mucyante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sarvakilbiṣaih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bhuñjate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tvagham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pāpa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ye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pacantyātmakāraṇāt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||3-13||</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yajña-śiṣṭa-aśinah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santah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mucyante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kilbiṣaih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bhuñjate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agham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pāpāh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ye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pacanti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ātma-kāraṇāt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endParaRPr lang="en-US" sz="2400" dirty="0">
              <a:latin typeface="Calibri" panose="020F0502020204030204" pitchFamily="34" charset="0"/>
              <a:ea typeface="Calibri" panose="020F0502020204030204" pitchFamily="34" charset="0"/>
              <a:cs typeface="Tunga" panose="020B0502040204020203" pitchFamily="34" charset="0"/>
            </a:endParaRPr>
          </a:p>
          <a:p>
            <a:r>
              <a:rPr lang="en-US" sz="2400" b="1" dirty="0">
                <a:solidFill>
                  <a:srgbClr val="000000"/>
                </a:solidFill>
                <a:latin typeface="Calibri" panose="020F0502020204030204" pitchFamily="34" charset="0"/>
                <a:ea typeface="Calibri" panose="020F0502020204030204" pitchFamily="34" charset="0"/>
              </a:rPr>
              <a:t>The good who partake the remains of sacrifice are relieved of all sins; but the sinful who cook food for themselves, indeed suffer from sin.</a:t>
            </a:r>
            <a:r>
              <a:rPr lang="en-US" sz="2400" dirty="0">
                <a:solidFill>
                  <a:srgbClr val="000000"/>
                </a:solidFill>
                <a:latin typeface="Calibri" panose="020F0502020204030204" pitchFamily="34" charset="0"/>
                <a:ea typeface="Calibri" panose="020F0502020204030204" pitchFamily="34" charset="0"/>
              </a:rPr>
              <a:t> </a:t>
            </a:r>
            <a:endParaRPr lang="en-US" sz="2400"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133350"/>
            <a:ext cx="8686800" cy="3465244"/>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annādbhavanti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bhūtāni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parjanyādannasambhavah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yajñādbhavati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parjanyo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yajñah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karmasamudbhavah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||3-14||</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annāt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bhavanti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bhūtāni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parjan-yāt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anna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sam-bhavah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yajñāt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bhavati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parjan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-yaḥ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yajñah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karma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sam-ud-bhavah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Beings are born of food; rainfall causes food production; the sacrifices bring about rainfall and sacrifice is born of action.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85751"/>
            <a:ext cx="8610600" cy="4314707"/>
          </a:xfrm>
          <a:prstGeom prst="rect">
            <a:avLst/>
          </a:prstGeom>
        </p:spPr>
        <p:txBody>
          <a:bodyPr wrap="square">
            <a:spAutoFit/>
          </a:bodyPr>
          <a:lstStyle/>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karma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brahmodbhavam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viddhi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brahmākṣarasamudbhavam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tasmāt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sarvagatam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brahma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nityam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yajñe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pratiṣṭitam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||3-15||</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karma brahma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ud-bhavam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viddhi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brahma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akṣara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sam-ud-bhavam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tasmāt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sarva-gatam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brahma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nityam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yajñe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pra-tiṣṭitam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Know that action springs forth from Vedas, which has its source in the Immutable. Hence the all-pervading Veda is ever supported in sacrifice.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09550"/>
            <a:ext cx="8686800" cy="3465244"/>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pravartitam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cakram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nānuvartayatīha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yaḥ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aghāyurindriyārāmo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mogham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jīvati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||3-16||</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pra-vartitam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cakram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anu-vartayati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yaḥ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agha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ayuh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indriya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ārāmah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mogham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jīvati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Pārtha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He who violates the wheel of dharma thus set in motion, lives a wasteful life of rejoicing in sense pleasures.</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09551"/>
            <a:ext cx="8610600" cy="3379387"/>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yastvātmaratireva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syāt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ātmatṛptaśca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mānavah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ātmanyeva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santuṣṭah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tasya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vidyate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||3-17||</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yaḥ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ātma-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ratih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syāt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ātma-tṛptah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mānavah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ātmani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san-tuṣṭah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tasya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vidyate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r>
              <a:rPr lang="en-US" sz="2400" b="1" dirty="0">
                <a:solidFill>
                  <a:srgbClr val="000000"/>
                </a:solidFill>
                <a:latin typeface="Calibri" panose="020F0502020204030204" pitchFamily="34" charset="0"/>
                <a:ea typeface="Calibri" panose="020F0502020204030204" pitchFamily="34" charset="0"/>
              </a:rPr>
              <a:t>But he who rejoices in the Self, contented in the Self and remains in the Self, has no obligatory duties.</a:t>
            </a:r>
            <a:r>
              <a:rPr lang="en-US" sz="2400" dirty="0">
                <a:solidFill>
                  <a:srgbClr val="000000"/>
                </a:solidFill>
                <a:latin typeface="Calibri" panose="020F0502020204030204" pitchFamily="34" charset="0"/>
                <a:ea typeface="Calibri" panose="020F0502020204030204" pitchFamily="34" charset="0"/>
              </a:rPr>
              <a:t> </a:t>
            </a:r>
            <a:endParaRPr lang="en-US" sz="2400"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85750"/>
            <a:ext cx="8610600" cy="3465244"/>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naiva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tasya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kṛtenārtho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nākṛteneha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kaścana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cāsya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sarvabhuteṣu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kaścidarthavyapāśrayah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||3-18||</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tasya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kṛtena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arthah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a-kṛtena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kaścana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na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asya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bhuteṣu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kaścit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artha-vyapa-āśrayah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Neither does he need action nor does he suffers from inaction, for he has no need for anybody or any object.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85751"/>
            <a:ext cx="8534400" cy="3748719"/>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tasmādasaktah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satatam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karma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samācara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asakto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hyācaran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karma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paramāpnoti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pūruṣah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||3-19||</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tasmāt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saktah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satatam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karma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samācara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saktah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hi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ācaran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karma   param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āpnoti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pūruṣah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r>
              <a:rPr lang="en-US" sz="2400" b="1" dirty="0">
                <a:solidFill>
                  <a:srgbClr val="000000"/>
                </a:solidFill>
                <a:latin typeface="Calibri" panose="020F0502020204030204" pitchFamily="34" charset="0"/>
                <a:ea typeface="Calibri" panose="020F0502020204030204" pitchFamily="34" charset="0"/>
              </a:rPr>
              <a:t>Therefore, always perform required duties remaining unattached, for performing one’s duty without attachment, man attains the Supreme.</a:t>
            </a:r>
            <a:r>
              <a:rPr lang="en-US" sz="2400" dirty="0">
                <a:solidFill>
                  <a:srgbClr val="000000"/>
                </a:solidFill>
                <a:latin typeface="Calibri" panose="020F0502020204030204" pitchFamily="34" charset="0"/>
                <a:ea typeface="Calibri" panose="020F0502020204030204" pitchFamily="34" charset="0"/>
              </a:rPr>
              <a:t> </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09550"/>
            <a:ext cx="86868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p:cNvSpPr>
            <a:spLocks noGrp="1"/>
          </p:cNvSpPr>
          <p:nvPr>
            <p:ph type="title"/>
          </p:nvPr>
        </p:nvSpPr>
        <p:spPr/>
        <p:txBody>
          <a:bodyPr>
            <a:normAutofit/>
          </a:bodyPr>
          <a:lstStyle/>
          <a:p>
            <a:r>
              <a:rPr lang="en-US" sz="3200" b="1" dirty="0"/>
              <a:t>Transliteration Rules for </a:t>
            </a:r>
            <a:r>
              <a:rPr lang="en-US" sz="3200" b="1" dirty="0" err="1"/>
              <a:t>Devanāgari</a:t>
            </a:r>
            <a:r>
              <a:rPr lang="en-US" sz="3200" b="1" dirty="0"/>
              <a:t> script</a:t>
            </a:r>
            <a:endParaRPr lang="en-US" sz="3200" b="1" dirty="0"/>
          </a:p>
        </p:txBody>
      </p:sp>
      <p:sp>
        <p:nvSpPr>
          <p:cNvPr id="11" name="Content Placeholder 10"/>
          <p:cNvSpPr>
            <a:spLocks noGrp="1"/>
          </p:cNvSpPr>
          <p:nvPr>
            <p:ph sz="half" idx="1"/>
          </p:nvPr>
        </p:nvSpPr>
        <p:spPr/>
        <p:txBody>
          <a:bodyPr>
            <a:normAutofit fontScale="55000" lnSpcReduction="20000"/>
          </a:bodyPr>
          <a:lstStyle/>
          <a:p>
            <a:pPr marL="0" indent="0">
              <a:buNone/>
            </a:pPr>
            <a:r>
              <a:rPr lang="en-US" b="1" dirty="0"/>
              <a:t>Dentals</a:t>
            </a:r>
            <a:endParaRPr lang="en-US" b="1" dirty="0"/>
          </a:p>
          <a:p>
            <a:pPr marL="0" indent="0">
              <a:buNone/>
            </a:pPr>
            <a:r>
              <a:rPr lang="en-US" b="1" dirty="0"/>
              <a:t>त t (</a:t>
            </a:r>
            <a:r>
              <a:rPr lang="en-US" b="1" dirty="0" err="1"/>
              <a:t>th</a:t>
            </a:r>
            <a:r>
              <a:rPr lang="en-US" b="1" dirty="0"/>
              <a:t> in tooth)</a:t>
            </a:r>
            <a:endParaRPr lang="en-US" b="1" dirty="0"/>
          </a:p>
          <a:p>
            <a:pPr marL="0" indent="0">
              <a:buNone/>
            </a:pPr>
            <a:r>
              <a:rPr lang="en-US" b="1" dirty="0"/>
              <a:t>थ </a:t>
            </a:r>
            <a:r>
              <a:rPr lang="en-US" b="1" dirty="0" err="1"/>
              <a:t>th</a:t>
            </a:r>
            <a:r>
              <a:rPr lang="en-US" b="1" dirty="0"/>
              <a:t> (</a:t>
            </a:r>
            <a:r>
              <a:rPr lang="en-US" b="1" dirty="0" err="1"/>
              <a:t>th</a:t>
            </a:r>
            <a:r>
              <a:rPr lang="en-US" b="1" dirty="0"/>
              <a:t> in thumb)</a:t>
            </a:r>
            <a:endParaRPr lang="en-US" b="1" dirty="0"/>
          </a:p>
          <a:p>
            <a:pPr marL="0" indent="0">
              <a:buNone/>
            </a:pPr>
            <a:r>
              <a:rPr lang="en-US" b="1" dirty="0"/>
              <a:t>द d (</a:t>
            </a:r>
            <a:r>
              <a:rPr lang="en-US" b="1" dirty="0" err="1"/>
              <a:t>th</a:t>
            </a:r>
            <a:r>
              <a:rPr lang="en-US" b="1" dirty="0"/>
              <a:t> in mother)</a:t>
            </a:r>
            <a:endParaRPr lang="en-US" b="1" dirty="0"/>
          </a:p>
          <a:p>
            <a:pPr marL="0" indent="0">
              <a:buNone/>
            </a:pPr>
            <a:r>
              <a:rPr lang="en-US" b="1" dirty="0"/>
              <a:t>ध dh (the h in breathe here)</a:t>
            </a:r>
            <a:endParaRPr lang="en-US" b="1" dirty="0"/>
          </a:p>
          <a:p>
            <a:pPr marL="0" indent="0">
              <a:buNone/>
            </a:pPr>
            <a:r>
              <a:rPr lang="en-US" b="1" dirty="0"/>
              <a:t>न n (n in fun)</a:t>
            </a:r>
            <a:endParaRPr lang="en-US" b="1" dirty="0"/>
          </a:p>
          <a:p>
            <a:pPr marL="0" indent="0">
              <a:buNone/>
            </a:pPr>
            <a:endParaRPr lang="en-US" b="1" dirty="0"/>
          </a:p>
          <a:p>
            <a:pPr marL="0" indent="0">
              <a:buNone/>
            </a:pPr>
            <a:r>
              <a:rPr lang="en-US" b="1" dirty="0"/>
              <a:t>Labials</a:t>
            </a:r>
            <a:endParaRPr lang="en-US" b="1" dirty="0"/>
          </a:p>
          <a:p>
            <a:pPr marL="0" indent="0">
              <a:buNone/>
            </a:pPr>
            <a:r>
              <a:rPr lang="en-US" b="1" dirty="0"/>
              <a:t>प p (p in pet)</a:t>
            </a:r>
            <a:endParaRPr lang="en-US" b="1" dirty="0"/>
          </a:p>
          <a:p>
            <a:pPr marL="0" indent="0">
              <a:buNone/>
            </a:pPr>
            <a:r>
              <a:rPr lang="en-US" b="1" dirty="0"/>
              <a:t>फ </a:t>
            </a:r>
            <a:r>
              <a:rPr lang="en-US" b="1" dirty="0" err="1"/>
              <a:t>ph</a:t>
            </a:r>
            <a:r>
              <a:rPr lang="en-US" b="1" dirty="0"/>
              <a:t> (</a:t>
            </a:r>
            <a:r>
              <a:rPr lang="en-US" b="1" dirty="0" err="1"/>
              <a:t>ph</a:t>
            </a:r>
            <a:r>
              <a:rPr lang="en-US" b="1" dirty="0"/>
              <a:t> in loophole)</a:t>
            </a:r>
            <a:endParaRPr lang="en-US" b="1" dirty="0"/>
          </a:p>
          <a:p>
            <a:pPr marL="0" indent="0">
              <a:buNone/>
            </a:pPr>
            <a:r>
              <a:rPr lang="en-US" b="1" dirty="0"/>
              <a:t>ब b ( b in boy)</a:t>
            </a:r>
            <a:endParaRPr lang="en-US" b="1" dirty="0"/>
          </a:p>
          <a:p>
            <a:pPr marL="0" indent="0">
              <a:buNone/>
            </a:pPr>
            <a:r>
              <a:rPr lang="en-US" b="1" dirty="0" err="1"/>
              <a:t>भbh</a:t>
            </a:r>
            <a:r>
              <a:rPr lang="en-US" b="1" dirty="0"/>
              <a:t> (</a:t>
            </a:r>
            <a:r>
              <a:rPr lang="en-US" b="1" dirty="0" err="1"/>
              <a:t>bh</a:t>
            </a:r>
            <a:r>
              <a:rPr lang="en-US" b="1" dirty="0"/>
              <a:t> in abhor)</a:t>
            </a:r>
            <a:endParaRPr lang="en-US" b="1" dirty="0"/>
          </a:p>
          <a:p>
            <a:pPr marL="0" indent="0">
              <a:buNone/>
            </a:pPr>
            <a:r>
              <a:rPr lang="de-DE" b="1" dirty="0"/>
              <a:t>म m (m in man)</a:t>
            </a:r>
            <a:endParaRPr lang="en-US" b="1" dirty="0"/>
          </a:p>
        </p:txBody>
      </p:sp>
      <p:sp>
        <p:nvSpPr>
          <p:cNvPr id="12" name="Content Placeholder 11"/>
          <p:cNvSpPr>
            <a:spLocks noGrp="1"/>
          </p:cNvSpPr>
          <p:nvPr>
            <p:ph sz="half" idx="2"/>
          </p:nvPr>
        </p:nvSpPr>
        <p:spPr/>
        <p:txBody>
          <a:bodyPr>
            <a:normAutofit fontScale="55000" lnSpcReduction="20000"/>
          </a:bodyPr>
          <a:lstStyle/>
          <a:p>
            <a:pPr marL="0" indent="0">
              <a:buNone/>
            </a:pPr>
            <a:r>
              <a:rPr lang="en-US" sz="3600" b="1" dirty="0"/>
              <a:t>Combinations</a:t>
            </a:r>
            <a:endParaRPr lang="en-US" sz="3600" b="1" dirty="0"/>
          </a:p>
          <a:p>
            <a:pPr marL="0" indent="0">
              <a:buNone/>
            </a:pPr>
            <a:r>
              <a:rPr lang="hi-IN" b="1" dirty="0"/>
              <a:t>य </a:t>
            </a:r>
            <a:r>
              <a:rPr lang="en-US" b="1" dirty="0"/>
              <a:t>y (y in your)</a:t>
            </a:r>
            <a:endParaRPr lang="en-US" b="1" dirty="0"/>
          </a:p>
          <a:p>
            <a:pPr marL="0" indent="0">
              <a:buNone/>
            </a:pPr>
            <a:r>
              <a:rPr lang="hi-IN" b="1" dirty="0"/>
              <a:t>र </a:t>
            </a:r>
            <a:r>
              <a:rPr lang="en-US" b="1" dirty="0"/>
              <a:t>r(r in run)</a:t>
            </a:r>
            <a:endParaRPr lang="en-US" b="1" dirty="0"/>
          </a:p>
          <a:p>
            <a:pPr marL="0" indent="0">
              <a:buNone/>
            </a:pPr>
            <a:r>
              <a:rPr lang="hi-IN" b="1" dirty="0"/>
              <a:t>ल </a:t>
            </a:r>
            <a:r>
              <a:rPr lang="en-US" b="1" dirty="0"/>
              <a:t>l (l in love)</a:t>
            </a:r>
            <a:endParaRPr lang="en-US" b="1" dirty="0"/>
          </a:p>
          <a:p>
            <a:pPr marL="0" indent="0">
              <a:buNone/>
            </a:pPr>
            <a:r>
              <a:rPr lang="hi-IN" b="1" dirty="0"/>
              <a:t>व </a:t>
            </a:r>
            <a:r>
              <a:rPr lang="en-US" b="1" dirty="0"/>
              <a:t>v (w in wet, v in vain)</a:t>
            </a:r>
            <a:endParaRPr lang="en-US" b="1" dirty="0"/>
          </a:p>
          <a:p>
            <a:pPr marL="0" indent="0">
              <a:buNone/>
            </a:pPr>
            <a:r>
              <a:rPr lang="hi-IN" b="1" dirty="0"/>
              <a:t>श </a:t>
            </a:r>
            <a:r>
              <a:rPr lang="en-US" b="1" dirty="0"/>
              <a:t>ś (</a:t>
            </a:r>
            <a:r>
              <a:rPr lang="en-US" b="1" dirty="0" err="1"/>
              <a:t>sh</a:t>
            </a:r>
            <a:r>
              <a:rPr lang="en-US" b="1" dirty="0"/>
              <a:t> in shell)</a:t>
            </a:r>
            <a:endParaRPr lang="en-US" b="1" dirty="0"/>
          </a:p>
          <a:p>
            <a:pPr marL="0" indent="0">
              <a:buNone/>
            </a:pPr>
            <a:r>
              <a:rPr lang="hi-IN" b="1" dirty="0"/>
              <a:t>ष </a:t>
            </a:r>
            <a:r>
              <a:rPr lang="en-US" b="1" dirty="0"/>
              <a:t>ṣ (</a:t>
            </a:r>
            <a:r>
              <a:rPr lang="en-US" b="1" dirty="0" err="1"/>
              <a:t>sh</a:t>
            </a:r>
            <a:r>
              <a:rPr lang="en-US" b="1" dirty="0"/>
              <a:t> in shower)</a:t>
            </a:r>
            <a:endParaRPr lang="en-US" b="1" dirty="0"/>
          </a:p>
          <a:p>
            <a:pPr marL="0" indent="0">
              <a:buNone/>
            </a:pPr>
            <a:r>
              <a:rPr lang="hi-IN" b="1" dirty="0"/>
              <a:t>स </a:t>
            </a:r>
            <a:r>
              <a:rPr lang="en-US" b="1" dirty="0"/>
              <a:t>s (s in sun)</a:t>
            </a:r>
            <a:endParaRPr lang="en-US" b="1" dirty="0"/>
          </a:p>
          <a:p>
            <a:pPr marL="0" indent="0">
              <a:buNone/>
            </a:pPr>
            <a:r>
              <a:rPr lang="hi-IN" b="1" dirty="0"/>
              <a:t>ह </a:t>
            </a:r>
            <a:r>
              <a:rPr lang="en-US" b="1" dirty="0"/>
              <a:t>h (h in home)</a:t>
            </a:r>
            <a:endParaRPr lang="en-US" b="1" dirty="0"/>
          </a:p>
          <a:p>
            <a:pPr marL="0" indent="0">
              <a:buNone/>
            </a:pPr>
            <a:r>
              <a:rPr lang="hi-IN" b="1" dirty="0"/>
              <a:t>ळ </a:t>
            </a:r>
            <a:r>
              <a:rPr lang="en-US" b="1" dirty="0"/>
              <a:t>ḷ (as l in glow)</a:t>
            </a:r>
            <a:endParaRPr lang="en-US" b="1" dirty="0"/>
          </a:p>
          <a:p>
            <a:pPr marL="0" indent="0">
              <a:buNone/>
            </a:pPr>
            <a:r>
              <a:rPr lang="hi-IN" b="1" dirty="0" err="1"/>
              <a:t>क्ष</a:t>
            </a:r>
            <a:r>
              <a:rPr lang="hi-IN" b="1" dirty="0"/>
              <a:t> </a:t>
            </a:r>
            <a:r>
              <a:rPr lang="en-US" b="1" dirty="0" err="1"/>
              <a:t>kṣ</a:t>
            </a:r>
            <a:r>
              <a:rPr lang="en-US" b="1" dirty="0"/>
              <a:t> (</a:t>
            </a:r>
            <a:r>
              <a:rPr lang="en-US" b="1" dirty="0" err="1"/>
              <a:t>kṣ</a:t>
            </a:r>
            <a:r>
              <a:rPr lang="en-US" b="1" dirty="0"/>
              <a:t> in kshatriya or</a:t>
            </a:r>
            <a:endParaRPr lang="en-US" b="1" dirty="0"/>
          </a:p>
          <a:p>
            <a:pPr marL="0" indent="0">
              <a:buNone/>
            </a:pPr>
            <a:r>
              <a:rPr lang="en-US" b="1" dirty="0"/>
              <a:t>           </a:t>
            </a:r>
            <a:r>
              <a:rPr lang="en-US" b="1" dirty="0" err="1"/>
              <a:t>k+s</a:t>
            </a:r>
            <a:r>
              <a:rPr lang="en-US" b="1" dirty="0"/>
              <a:t>̣ in shower)</a:t>
            </a:r>
            <a:endParaRPr lang="en-US" b="1" dirty="0"/>
          </a:p>
          <a:p>
            <a:pPr marL="0" indent="0">
              <a:buNone/>
            </a:pPr>
            <a:r>
              <a:rPr lang="en-US" b="1" dirty="0"/>
              <a:t>:     ḥ (Visarga sounded as h in half)</a:t>
            </a:r>
            <a:endParaRPr lang="en-US" b="1" dirty="0"/>
          </a:p>
          <a:p>
            <a:endParaRPr lang="en-US" b="1"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133350"/>
            <a:ext cx="8610600" cy="3465244"/>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karmaṇaiva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hi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saṁsiddhim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āsthita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Janakādayah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lokasaṅgrahamevāpi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sampaśyan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kartumarharsi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||3-20||</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karmaṇa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hi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sam-siddhim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āsthitāh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Janaka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ādayah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loka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san-graham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api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sam-paśyan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kartum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arharsi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endPar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r>
              <a:rPr lang="en-US" sz="2400" b="1" dirty="0">
                <a:solidFill>
                  <a:srgbClr val="000000"/>
                </a:solidFill>
                <a:latin typeface="Calibri" panose="020F0502020204030204" pitchFamily="34" charset="0"/>
                <a:ea typeface="Calibri" panose="020F0502020204030204" pitchFamily="34" charset="0"/>
              </a:rPr>
              <a:t>The likes of Janaka attained Supreme verily by action; perform your action and lead others’ actions towards societal welfare.</a:t>
            </a:r>
            <a:endParaRPr lang="en-US" sz="2400"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85750"/>
            <a:ext cx="8534400" cy="3889976"/>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yadyadācarati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śreṣṭhah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tattadevetaro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janah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pramāṇam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kurute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lokastadanuvartate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||3-21||</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carati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śreṣṭhah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tat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itarah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janah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pramāṇam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kurute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lokah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tat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anu-vartate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The people of the world follow whatever a superior person performs; His authority they follow.</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09550"/>
            <a:ext cx="8763000" cy="3889976"/>
          </a:xfrm>
          <a:prstGeom prst="rect">
            <a:avLst/>
          </a:prstGeom>
        </p:spPr>
        <p:txBody>
          <a:bodyPr wrap="square">
            <a:spAutoFit/>
          </a:bodyPr>
          <a:lstStyle/>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na me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000000"/>
                </a:solidFill>
                <a:latin typeface="Mangal" panose="02040503050203030202" pitchFamily="18" charset="0"/>
                <a:ea typeface="Calibri" panose="020F0502020204030204" pitchFamily="34" charset="0"/>
                <a:cs typeface="Tunga" panose="020B0502040204020203"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kartavyam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triṣu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lokeṣu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ki</a:t>
            </a:r>
            <a:r>
              <a:rPr lang="en-US" sz="2400" dirty="0" err="1">
                <a:solidFill>
                  <a:srgbClr val="000000"/>
                </a:solidFill>
                <a:latin typeface="Sanskrit Text" panose="02020503050405020304" pitchFamily="18" charset="0"/>
                <a:ea typeface="Calibri" panose="020F0502020204030204" pitchFamily="34" charset="0"/>
                <a:cs typeface="Sanskrit Text" panose="02020503050405020304" pitchFamily="18" charset="0"/>
              </a:rPr>
              <a:t>ñ</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cana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nānavāptamavāptavyam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varta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karmaṇi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||3-22||</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na me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asti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kar-tavyam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triṣu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lokeṣu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kim-cana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ana-vāptam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avā-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ptavyam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varta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karmaṇi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Pārtha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I don’t have any obligatory duties in all the three worlds; I engage in karma even as I have nothing to achieve that has not been achieved.</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85750"/>
            <a:ext cx="8610600" cy="3889976"/>
          </a:xfrm>
          <a:prstGeom prst="rect">
            <a:avLst/>
          </a:prstGeom>
        </p:spPr>
        <p:txBody>
          <a:bodyPr wrap="square">
            <a:spAutoFit/>
          </a:bodyPr>
          <a:lstStyle/>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na me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000000"/>
                </a:solidFill>
                <a:latin typeface="Mangal" panose="02040503050203030202" pitchFamily="18" charset="0"/>
                <a:ea typeface="Calibri" panose="020F0502020204030204" pitchFamily="34" charset="0"/>
                <a:cs typeface="Tunga" panose="020B0502040204020203"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kartavyam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triṣu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lokeṣu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ki</a:t>
            </a:r>
            <a:r>
              <a:rPr lang="en-US" sz="2400" dirty="0" err="1">
                <a:solidFill>
                  <a:srgbClr val="000000"/>
                </a:solidFill>
                <a:latin typeface="Sanskrit Text" panose="02020503050405020304" pitchFamily="18" charset="0"/>
                <a:ea typeface="Calibri" panose="020F0502020204030204" pitchFamily="34" charset="0"/>
                <a:cs typeface="Tunga" panose="020B0502040204020203" pitchFamily="34" charset="0"/>
              </a:rPr>
              <a:t>ñ</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cana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nānavāptamavāptavyam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varta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karmaṇi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||3-22||</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na me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asti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kar-tavyam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triṣu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lokeṣu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ki</a:t>
            </a:r>
            <a:r>
              <a:rPr lang="en-US" sz="2400" dirty="0" err="1">
                <a:solidFill>
                  <a:srgbClr val="000000"/>
                </a:solidFill>
                <a:latin typeface="Sanskrit Text" panose="02020503050405020304" pitchFamily="18" charset="0"/>
                <a:ea typeface="Calibri" panose="020F0502020204030204" pitchFamily="34" charset="0"/>
                <a:cs typeface="Tunga" panose="020B0502040204020203" pitchFamily="34" charset="0"/>
              </a:rPr>
              <a:t>ñ</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-cana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ana-vāptam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avā-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ptavyam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varta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karmaṇi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Pārtha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I don’t have any obligatory duties in all the three worlds; I engage in karma even as I have nothing to achieve that has not been achieved.</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304800" y="285750"/>
            <a:ext cx="8458200" cy="3465244"/>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yadi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hyaham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varteyam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jātu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karmaṇyatandritah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mama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vartmānuvartante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manuṣyāh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sarvaśah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||3-23||</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yadi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hi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na var-</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teyam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jātu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karmaṇi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atandritah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mama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vartma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anu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-var-</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tante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manuṣyāh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sarvaśah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Pārtha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If I do not work out of laziness, then people follow me in every way.</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85750"/>
            <a:ext cx="8610600" cy="3889976"/>
          </a:xfrm>
          <a:prstGeom prst="rect">
            <a:avLst/>
          </a:prstGeom>
        </p:spPr>
        <p:txBody>
          <a:bodyPr wrap="square">
            <a:spAutoFit/>
          </a:bodyPr>
          <a:lstStyle/>
          <a:p>
            <a:pPr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utsīdeyurime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lokāh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kuryām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karma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cedaham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saṅkarasya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upahanyāmimāh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prajāh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||3-24||</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ut-sīde-yuh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ime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loka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kuryām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karma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cet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saṅ-</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karasya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upahanyām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imāh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prajāh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If I do not engage in action, these lands would be ruined; I will be responsible for the intermingling of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varṇas</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and destruction of people.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09550"/>
            <a:ext cx="8610600" cy="3465244"/>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saktāh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karmaṇyavidvāṁso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kurvanti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Bhārata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kuryādvidvān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tathāsaktah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cikīrṣuh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lokasaṅgraham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||3-25||</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saktāh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karmaṇi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a-vidvām-sah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kurvanti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Bhārata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kuryāt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vidvān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saktah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cikīrṣuh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loka-saṅgraham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Bhārata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Just as the ignorant engage in action attached to action, the wise engage in action detached for the welfare of society.</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85751"/>
            <a:ext cx="8610600" cy="3889976"/>
          </a:xfrm>
          <a:prstGeom prst="rect">
            <a:avLst/>
          </a:prstGeom>
        </p:spPr>
        <p:txBody>
          <a:bodyPr wrap="square">
            <a:spAutoFit/>
          </a:bodyPr>
          <a:lstStyle/>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buddhibhedam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janayet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ajñānām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karmasaṅginām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joṣayet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sarvakarmāṇi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vidvān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yuktah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samācaran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||3-26||</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na buddhi-</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bhedam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janayet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ajñānām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karma-saṅginām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joṣayet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sarva-karmāṇi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vidvān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yuktah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caran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No confusion be created in the ignorant attached to karma; the wise engaging in karma detached, yet shall encourage the ignorant to act.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85751"/>
            <a:ext cx="8686800" cy="3465244"/>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prakṛteh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kriyamāṇāni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guṇaih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karmāṇi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sarvaśah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ahaṅkāravimūḍhātma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kartāhamiti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manyate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||3-27||</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pra-kṛteh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kriya-māṇāni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guṇaih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karmāṇi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sarvaśah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ahan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kāra-vimūḍha-ātma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manyate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Action takes place in nature guided by the proclivities; the egotistic fool reckons ‘he is the doer.</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361950"/>
            <a:ext cx="8610600" cy="3889976"/>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tattvavittu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Mahābāho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guṇakarmavibhāgayoh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guṇāguṇeṣu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vartanta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matva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sajjate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||3-28||</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tattva-vid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bāho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guṇa karma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vi-bhāga-yoh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guṇāh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guṇeṣu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var-</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tante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matva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sajjate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Mahābāhu! The knower of karma and proclivity, realizing that proclivity (of organs) engages with proclivity (of objects), remains unattached.</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7200" b="1" dirty="0">
                <a:solidFill>
                  <a:srgbClr val="FF0000"/>
                </a:solidFill>
                <a:latin typeface="Calibri" panose="020F0502020204030204" pitchFamily="34" charset="0"/>
                <a:cs typeface="Calibri" panose="020F0502020204030204" pitchFamily="34" charset="0"/>
              </a:rPr>
              <a:t>Bhagavad Gīta</a:t>
            </a:r>
            <a:r>
              <a:rPr lang="en-US" sz="7200" b="1" dirty="0">
                <a:solidFill>
                  <a:srgbClr val="FF0000"/>
                </a:solidFill>
                <a:latin typeface="Calibri" panose="020F0502020204030204"/>
                <a:cs typeface="Calibri" panose="020F0502020204030204"/>
              </a:rPr>
              <a:t>̄</a:t>
            </a:r>
            <a:endParaRPr lang="en-US" sz="7200" b="1" dirty="0">
              <a:solidFill>
                <a:srgbClr val="FF0000"/>
              </a:solidFill>
              <a:latin typeface="+mn-lt"/>
            </a:endParaRPr>
          </a:p>
        </p:txBody>
      </p:sp>
      <p:sp>
        <p:nvSpPr>
          <p:cNvPr id="4" name="Rectangle 3"/>
          <p:cNvSpPr/>
          <p:nvPr/>
        </p:nvSpPr>
        <p:spPr>
          <a:xfrm>
            <a:off x="1371600" y="1600200"/>
            <a:ext cx="6629400" cy="114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3061810" y="3574018"/>
            <a:ext cx="3020379" cy="369332"/>
          </a:xfrm>
          <a:prstGeom prst="rect">
            <a:avLst/>
          </a:prstGeom>
        </p:spPr>
        <p:txBody>
          <a:bodyPr wrap="none">
            <a:spAutoFit/>
          </a:bodyPr>
          <a:lstStyle/>
          <a:p>
            <a:r>
              <a:rPr lang="en-US" dirty="0" err="1"/>
              <a:t>Sanātana</a:t>
            </a:r>
            <a:r>
              <a:rPr lang="en-US" dirty="0"/>
              <a:t> Dharma </a:t>
            </a:r>
            <a:r>
              <a:rPr lang="en-US" dirty="0" err="1"/>
              <a:t>Pratiṣṭhāna</a:t>
            </a:r>
            <a:r>
              <a:rPr lang="en-US" dirty="0"/>
              <a:t> </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85750"/>
            <a:ext cx="8610600" cy="3379387"/>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prakṛterguṇasaṁmūḍhāh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sajjante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guṇakarmasu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tānakr</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tsnavido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mandān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kṛtsnavinna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vicālayet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||3-29||</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prakṛteh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guṇa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sam-mūḍhāh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sajjante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guṇa-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karmasu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kr</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tsna-vidah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mandān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kṛtsna-vit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vi-cālayet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sz="2400" b="1" dirty="0">
                <a:solidFill>
                  <a:srgbClr val="000000"/>
                </a:solidFill>
                <a:latin typeface="Calibri" panose="020F0502020204030204" pitchFamily="34" charset="0"/>
                <a:ea typeface="Calibri" panose="020F0502020204030204" pitchFamily="34" charset="0"/>
              </a:rPr>
              <a:t>A person ignorant of the proclivities of Nature gets attached to proclivity and karma; the knower must not agitate the ignorant</a:t>
            </a:r>
            <a:endParaRPr lang="en-US" sz="2400"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85751"/>
            <a:ext cx="8610600" cy="3889976"/>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mayi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karmāṇi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saṁnyasyādhyātma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cetasa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nirāśi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nirmamo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bhūtva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yudhyasva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vigatajvarah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||3-30||</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mayi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karmāṇi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sam-nyasya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adhyātma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cetasa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nirāśi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nir-mamah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bhūtva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yudhya-sva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vi-</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gata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jvarah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Dedicate all actions in Me in the spirit of spiritual renunciation and fight free of emotional disturbances, setting aside desires and selfishness.</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83944"/>
            <a:ext cx="8610600" cy="3465244"/>
          </a:xfrm>
          <a:prstGeom prst="rect">
            <a:avLst/>
          </a:prstGeom>
        </p:spPr>
        <p:txBody>
          <a:bodyPr wrap="square">
            <a:spAutoFit/>
          </a:bodyPr>
          <a:lstStyle/>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ye me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matamidam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nityaṁ</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anutiṣṭhanti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mānavāh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śraddhāvanto</a:t>
            </a:r>
            <a:r>
              <a:rPr lang="en-US" sz="2400" dirty="0" err="1">
                <a:solidFill>
                  <a:srgbClr val="000000"/>
                </a:solidFill>
                <a:latin typeface="Mangal" panose="02040503050203030202" pitchFamily="18" charset="0"/>
                <a:ea typeface="Calibri" panose="020F0502020204030204" pitchFamily="34" charset="0"/>
                <a:cs typeface="Tunga" panose="020B0502040204020203"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nasūyanto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mucyante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te</a:t>
            </a:r>
            <a:r>
              <a:rPr lang="en-US" sz="2400" dirty="0" err="1">
                <a:solidFill>
                  <a:srgbClr val="000000"/>
                </a:solidFill>
                <a:latin typeface="Mangal" panose="02040503050203030202" pitchFamily="18" charset="0"/>
                <a:ea typeface="Calibri" panose="020F0502020204030204" pitchFamily="34" charset="0"/>
                <a:cs typeface="Tunga" panose="020B0502040204020203"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karmabhih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||3-31||</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ye me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idam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nityam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anu-tiṣṭhanti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mānavāh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śraddha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vantah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an-</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asu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yantah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mucya-nte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api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karma-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Those who ever abide in this teaching of Mine, with full conviction and free of cavil, they also become released from actions.</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09550"/>
            <a:ext cx="8686800" cy="3465244"/>
          </a:xfrm>
          <a:prstGeom prst="rect">
            <a:avLst/>
          </a:prstGeom>
        </p:spPr>
        <p:txBody>
          <a:bodyPr wrap="square">
            <a:spAutoFit/>
          </a:bodyPr>
          <a:lstStyle/>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ye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tveta-dabhya-sūyanto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nānutiṣṭhanti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me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sarvajñānavimūḍhāṁstān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viddhi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naṣṭānacetasah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||3-32||</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ye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etat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abhi-asu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yantah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anu-tiṣṭha-nti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me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jñāna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vi-mūḍhān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viddhi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naṣṭān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ceta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But those who doubt my teaching and fail to follow it, know those fools to be ruined.</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Rectangle 1"/>
          <p:cNvSpPr/>
          <p:nvPr/>
        </p:nvSpPr>
        <p:spPr>
          <a:xfrm>
            <a:off x="228600" y="285751"/>
            <a:ext cx="8610600" cy="3465244"/>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sadṛśam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ceṣṭate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svasyāh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prakṛterjñānavānapi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prakṛtim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yānti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bhutāni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nigrahah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kim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kariṣyati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||3-33||</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sadṛśam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ceṣṭate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svasyāh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pra-kṛteh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jñāna-vān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api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pra-kṛtim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yānti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bhutāni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ni-grahah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kim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kari-ṣyati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Even a man of wisdom behaves according to his own nature; the beings follow according to nature. Then what can restraint do?</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33606" y="209551"/>
            <a:ext cx="8605594" cy="3748719"/>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indriyasyendriyasyārthe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rāgadveṣau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vyavasthitau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tayorna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vaśamāgacc̣et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tau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hyasya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paripantinau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||3-34||</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indriya-sya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indriya-sya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arthe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rāga-dveṣau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vyava-sthitau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tayoh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vaśam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āgacc̣et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tau hi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aasya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pari-pantinau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r>
              <a:rPr lang="en-US" sz="2400" b="1" dirty="0">
                <a:solidFill>
                  <a:srgbClr val="000000"/>
                </a:solidFill>
                <a:latin typeface="Calibri" panose="020F0502020204030204" pitchFamily="34" charset="0"/>
                <a:ea typeface="Calibri" panose="020F0502020204030204" pitchFamily="34" charset="0"/>
              </a:rPr>
              <a:t>Attraction and repulsion exist between sense objects and sense organs in accordance of nature; being enemies, one should not be under their influence.</a:t>
            </a:r>
            <a:r>
              <a:rPr lang="en-US" sz="2400" dirty="0">
                <a:solidFill>
                  <a:srgbClr val="000000"/>
                </a:solidFill>
                <a:latin typeface="Calibri" panose="020F0502020204030204" pitchFamily="34" charset="0"/>
                <a:ea typeface="Calibri" panose="020F0502020204030204" pitchFamily="34" charset="0"/>
              </a:rPr>
              <a:t> </a:t>
            </a:r>
            <a:endParaRPr lang="en-US" sz="2400"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85750"/>
            <a:ext cx="8610600" cy="3748719"/>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śreyān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svadharmo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viguṇah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paradharmāt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svanuṣṭitāt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svadharma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nidhanam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śreyah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paradharmo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bhayāvahah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||3-35||</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śreyān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sva-dharmah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vi-guṇah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para-dharmāt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anu-ṣṭitāt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-dharma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nidhanam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śreyah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para-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dharmah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bhaya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vahah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r>
              <a:rPr lang="en-US" sz="2400" b="1" dirty="0">
                <a:solidFill>
                  <a:srgbClr val="000000"/>
                </a:solidFill>
                <a:latin typeface="Calibri" panose="020F0502020204030204" pitchFamily="34" charset="0"/>
                <a:ea typeface="Calibri" panose="020F0502020204030204" pitchFamily="34" charset="0"/>
              </a:rPr>
              <a:t>One’s own duty, though defective is superiorly fulfilling over another’s duty well performed; death in one’s own duty is superior while another’s duty is fraught with fear.</a:t>
            </a:r>
            <a:r>
              <a:rPr lang="en-US" sz="2400" dirty="0">
                <a:solidFill>
                  <a:srgbClr val="000000"/>
                </a:solidFill>
                <a:latin typeface="Calibri" panose="020F0502020204030204" pitchFamily="34" charset="0"/>
                <a:ea typeface="Calibri" panose="020F0502020204030204" pitchFamily="34" charset="0"/>
              </a:rPr>
              <a:t> </a:t>
            </a:r>
            <a:endParaRPr lang="en-US" sz="2400"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85750"/>
            <a:ext cx="8763000" cy="4739439"/>
          </a:xfrm>
          <a:prstGeom prst="rect">
            <a:avLst/>
          </a:prstGeom>
        </p:spPr>
        <p:txBody>
          <a:bodyPr wrap="square">
            <a:spAutoFit/>
          </a:bodyPr>
          <a:lstStyle/>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Arjuna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uvāca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prayukto</a:t>
            </a:r>
            <a:r>
              <a:rPr lang="en-US" sz="2400" dirty="0" err="1">
                <a:solidFill>
                  <a:srgbClr val="000000"/>
                </a:solidFill>
                <a:latin typeface="Mangal" panose="02040503050203030202" pitchFamily="18" charset="0"/>
                <a:ea typeface="Calibri" panose="020F0502020204030204" pitchFamily="34" charset="0"/>
                <a:cs typeface="Tunga" panose="020B0502040204020203"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pāpam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carati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pūruṣah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anicc̣annapi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Vārṣṇeya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balādiva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niyojitah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||3-36||</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-yuk-</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pāpam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carati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pūruṣah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ani-cc̣an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api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Vārṣṇeya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balāt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ni-yojitah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Arjuna said:</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Even though unwilling, what provokes a person to engage in sin as if impelled by a huge force?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85750"/>
            <a:ext cx="8610600" cy="4653582"/>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śri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Bhagavān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uvāca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kāma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eṣa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krodha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eṣa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rajoguṇa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samudbhavah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mahāśano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mahāpāpma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viddhyenamiha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vairiṇam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||3-37||</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kāma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eṣah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krodha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eṣah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rajo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-guṇa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sam-ud-bhavah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aśanah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pāpma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viddhi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vairiṇam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The Lord said:</a:t>
            </a:r>
            <a:endParaRPr lang="en-US" sz="2400" dirty="0">
              <a:latin typeface="Calibri" panose="020F0502020204030204" pitchFamily="34" charset="0"/>
              <a:ea typeface="Calibri" panose="020F0502020204030204" pitchFamily="34" charset="0"/>
              <a:cs typeface="Tunga" panose="020B0502040204020203" pitchFamily="34" charset="0"/>
            </a:endParaRPr>
          </a:p>
          <a:p>
            <a:r>
              <a:rPr lang="en-US" sz="2400" b="1" dirty="0">
                <a:solidFill>
                  <a:srgbClr val="000000"/>
                </a:solidFill>
                <a:latin typeface="Calibri" panose="020F0502020204030204" pitchFamily="34" charset="0"/>
                <a:ea typeface="Calibri" panose="020F0502020204030204" pitchFamily="34" charset="0"/>
              </a:rPr>
              <a:t>It is desire, it is anger, born of Rajas proclivity; know these to be enemies here on earth, all consuming and extremely sinful.</a:t>
            </a:r>
            <a:endParaRPr lang="en-US" sz="2400"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09551"/>
            <a:ext cx="8686800" cy="3465244"/>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dhūmenāvriyate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vahnih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000000"/>
                </a:solidFill>
                <a:latin typeface="Mangal" panose="02040503050203030202" pitchFamily="18" charset="0"/>
                <a:ea typeface="Calibri" panose="020F0502020204030204" pitchFamily="34" charset="0"/>
                <a:cs typeface="Tunga" panose="020B0502040204020203"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darśo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malena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yatholbenāvṛto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garbhah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tenedamāvṛtam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||3-38||</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dhūm-ena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vriyate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vahnih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ādarśah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malena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ulbena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āvṛtah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garbhah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idam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vṛtam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As fire is enveloped by smoke, mirror by dirt and fetus remains enclosed in the womb, so is the sin shrouded by desire and anger.</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100687"/>
            <a:ext cx="5348387" cy="1005507"/>
          </a:xfrm>
          <a:prstGeom prst="rect">
            <a:avLst/>
          </a:prstGeom>
          <a:noFill/>
        </p:spPr>
        <p:txBody>
          <a:bodyPr wrap="none" rtlCol="0">
            <a:spAutoFit/>
          </a:bodyPr>
          <a:lstStyle/>
          <a:p>
            <a:r>
              <a:rPr lang="en-US" sz="2400" b="1" dirty="0"/>
              <a:t>    Transliteration of Sanskrit to English</a:t>
            </a:r>
            <a:endParaRPr lang="en-US" sz="2400" b="1" dirty="0"/>
          </a:p>
          <a:p>
            <a:r>
              <a:rPr lang="en-US" sz="2400" b="1" dirty="0"/>
              <a:t>English Alphabets Vs. Sanskrit Alphabets</a:t>
            </a:r>
            <a:endParaRPr lang="en-US" sz="2400" b="1" dirty="0"/>
          </a:p>
        </p:txBody>
      </p:sp>
      <p:graphicFrame>
        <p:nvGraphicFramePr>
          <p:cNvPr id="3" name="Table 2"/>
          <p:cNvGraphicFramePr>
            <a:graphicFrameLocks noGrp="1"/>
          </p:cNvGraphicFramePr>
          <p:nvPr/>
        </p:nvGraphicFramePr>
        <p:xfrm>
          <a:off x="1295400" y="978800"/>
          <a:ext cx="6019800" cy="2143760"/>
        </p:xfrm>
        <a:graphic>
          <a:graphicData uri="http://schemas.openxmlformats.org/drawingml/2006/table">
            <a:tbl>
              <a:tblPr firstRow="1" bandRow="1">
                <a:tableStyleId>{5C22544A-7EE6-4342-B048-85BDC9FD1C3A}</a:tableStyleId>
              </a:tblPr>
              <a:tblGrid>
                <a:gridCol w="2006600"/>
                <a:gridCol w="2006600"/>
                <a:gridCol w="2006600"/>
              </a:tblGrid>
              <a:tr h="375920">
                <a:tc>
                  <a:txBody>
                    <a:bodyPr/>
                    <a:lstStyle/>
                    <a:p>
                      <a:r>
                        <a:rPr lang="en-US" dirty="0"/>
                        <a:t>         Category</a:t>
                      </a:r>
                      <a:endParaRPr lang="en-US" dirty="0"/>
                    </a:p>
                  </a:txBody>
                  <a:tcPr/>
                </a:tc>
                <a:tc>
                  <a:txBody>
                    <a:bodyPr/>
                    <a:lstStyle/>
                    <a:p>
                      <a:r>
                        <a:rPr lang="en-US" dirty="0"/>
                        <a:t>       English</a:t>
                      </a:r>
                      <a:endParaRPr lang="en-US" dirty="0"/>
                    </a:p>
                  </a:txBody>
                  <a:tcPr/>
                </a:tc>
                <a:tc>
                  <a:txBody>
                    <a:bodyPr/>
                    <a:lstStyle/>
                    <a:p>
                      <a:r>
                        <a:rPr lang="en-US" dirty="0"/>
                        <a:t>          Sanskrit</a:t>
                      </a:r>
                      <a:endParaRPr lang="en-US" dirty="0"/>
                    </a:p>
                  </a:txBody>
                  <a:tcPr/>
                </a:tc>
              </a:tr>
              <a:tr h="375920">
                <a:tc>
                  <a:txBody>
                    <a:bodyPr/>
                    <a:lstStyle/>
                    <a:p>
                      <a:r>
                        <a:rPr lang="en-US" dirty="0"/>
                        <a:t>             Vowels</a:t>
                      </a:r>
                      <a:endParaRPr lang="en-US" dirty="0"/>
                    </a:p>
                  </a:txBody>
                  <a:tcPr/>
                </a:tc>
                <a:tc>
                  <a:txBody>
                    <a:bodyPr/>
                    <a:lstStyle/>
                    <a:p>
                      <a:r>
                        <a:rPr lang="en-US" dirty="0"/>
                        <a:t>              5</a:t>
                      </a:r>
                      <a:endParaRPr lang="en-US" dirty="0"/>
                    </a:p>
                  </a:txBody>
                  <a:tcPr/>
                </a:tc>
                <a:tc>
                  <a:txBody>
                    <a:bodyPr/>
                    <a:lstStyle/>
                    <a:p>
                      <a:r>
                        <a:rPr lang="en-US" dirty="0"/>
                        <a:t>               14</a:t>
                      </a:r>
                      <a:endParaRPr lang="en-US" dirty="0"/>
                    </a:p>
                  </a:txBody>
                  <a:tcPr/>
                </a:tc>
              </a:tr>
              <a:tr h="375920">
                <a:tc>
                  <a:txBody>
                    <a:bodyPr/>
                    <a:lstStyle/>
                    <a:p>
                      <a:r>
                        <a:rPr lang="en-US" dirty="0"/>
                        <a:t>         Consonants</a:t>
                      </a:r>
                      <a:endParaRPr lang="en-US" dirty="0"/>
                    </a:p>
                  </a:txBody>
                  <a:tcPr/>
                </a:tc>
                <a:tc>
                  <a:txBody>
                    <a:bodyPr/>
                    <a:lstStyle/>
                    <a:p>
                      <a:r>
                        <a:rPr lang="en-US" dirty="0"/>
                        <a:t>             21</a:t>
                      </a:r>
                      <a:endParaRPr lang="en-US" dirty="0"/>
                    </a:p>
                  </a:txBody>
                  <a:tcPr/>
                </a:tc>
                <a:tc>
                  <a:txBody>
                    <a:bodyPr/>
                    <a:lstStyle/>
                    <a:p>
                      <a:r>
                        <a:rPr lang="en-US" dirty="0"/>
                        <a:t>               25</a:t>
                      </a:r>
                      <a:endParaRPr lang="en-US" dirty="0"/>
                    </a:p>
                  </a:txBody>
                  <a:tcPr/>
                </a:tc>
              </a:tr>
              <a:tr h="375920">
                <a:tc>
                  <a:txBody>
                    <a:bodyPr/>
                    <a:lstStyle/>
                    <a:p>
                      <a:r>
                        <a:rPr lang="en-US" dirty="0"/>
                        <a:t>     Semi – Vowels</a:t>
                      </a:r>
                      <a:endParaRPr lang="en-US" dirty="0"/>
                    </a:p>
                    <a:p>
                      <a:r>
                        <a:rPr lang="en-US" dirty="0"/>
                        <a:t>          Sibilants</a:t>
                      </a:r>
                      <a:endParaRPr lang="en-US" dirty="0"/>
                    </a:p>
                  </a:txBody>
                  <a:tcPr/>
                </a:tc>
                <a:tc>
                  <a:txBody>
                    <a:bodyPr/>
                    <a:lstStyle/>
                    <a:p>
                      <a:r>
                        <a:rPr lang="en-US" dirty="0"/>
                        <a:t>              0</a:t>
                      </a:r>
                      <a:endParaRPr lang="en-US" dirty="0"/>
                    </a:p>
                    <a:p>
                      <a:r>
                        <a:rPr lang="en-US" dirty="0"/>
                        <a:t>              0</a:t>
                      </a:r>
                      <a:endParaRPr lang="en-US" dirty="0"/>
                    </a:p>
                  </a:txBody>
                  <a:tcPr/>
                </a:tc>
                <a:tc>
                  <a:txBody>
                    <a:bodyPr/>
                    <a:lstStyle/>
                    <a:p>
                      <a:r>
                        <a:rPr lang="en-US" dirty="0"/>
                        <a:t>                4</a:t>
                      </a:r>
                      <a:endParaRPr lang="en-US" dirty="0"/>
                    </a:p>
                    <a:p>
                      <a:r>
                        <a:rPr lang="en-US" dirty="0"/>
                        <a:t>                4</a:t>
                      </a:r>
                      <a:endParaRPr lang="en-US" dirty="0"/>
                    </a:p>
                  </a:txBody>
                  <a:tcPr/>
                </a:tc>
              </a:tr>
              <a:tr h="375920">
                <a:tc>
                  <a:txBody>
                    <a:bodyPr/>
                    <a:lstStyle/>
                    <a:p>
                      <a:r>
                        <a:rPr lang="en-US" b="1" dirty="0"/>
                        <a:t>              Total</a:t>
                      </a:r>
                      <a:endParaRPr lang="en-US" b="1" dirty="0"/>
                    </a:p>
                  </a:txBody>
                  <a:tcPr/>
                </a:tc>
                <a:tc>
                  <a:txBody>
                    <a:bodyPr/>
                    <a:lstStyle/>
                    <a:p>
                      <a:r>
                        <a:rPr lang="en-US" b="1" dirty="0"/>
                        <a:t>             26</a:t>
                      </a:r>
                      <a:endParaRPr lang="en-US" b="1" dirty="0"/>
                    </a:p>
                  </a:txBody>
                  <a:tcPr/>
                </a:tc>
                <a:tc>
                  <a:txBody>
                    <a:bodyPr/>
                    <a:lstStyle/>
                    <a:p>
                      <a:r>
                        <a:rPr lang="en-US" b="1" dirty="0"/>
                        <a:t>               47</a:t>
                      </a:r>
                      <a:endParaRPr lang="en-US" b="1" dirty="0"/>
                    </a:p>
                  </a:txBody>
                  <a:tcPr/>
                </a:tc>
              </a:tr>
            </a:tbl>
          </a:graphicData>
        </a:graphic>
      </p:graphicFrame>
      <p:sp>
        <p:nvSpPr>
          <p:cNvPr id="7" name="Rectangle 6"/>
          <p:cNvSpPr/>
          <p:nvPr/>
        </p:nvSpPr>
        <p:spPr>
          <a:xfrm>
            <a:off x="1295400" y="971550"/>
            <a:ext cx="601980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47800" y="3333750"/>
            <a:ext cx="5907386" cy="1477328"/>
          </a:xfrm>
          <a:prstGeom prst="rect">
            <a:avLst/>
          </a:prstGeom>
          <a:noFill/>
        </p:spPr>
        <p:txBody>
          <a:bodyPr wrap="none" rtlCol="0">
            <a:spAutoFit/>
          </a:bodyPr>
          <a:lstStyle/>
          <a:p>
            <a:r>
              <a:rPr lang="en-US" dirty="0"/>
              <a:t>Note: (1) There are no equivalents of F, Q, X, and Z in Sanskrit</a:t>
            </a:r>
            <a:endParaRPr lang="en-US" dirty="0"/>
          </a:p>
          <a:p>
            <a:endParaRPr lang="en-US" dirty="0"/>
          </a:p>
          <a:p>
            <a:r>
              <a:rPr lang="en-US" dirty="0"/>
              <a:t>           (2) The 47 alphabets (sounds) of Sanskrit must be</a:t>
            </a:r>
            <a:endParaRPr lang="en-US" dirty="0"/>
          </a:p>
          <a:p>
            <a:r>
              <a:rPr lang="en-US" dirty="0"/>
              <a:t>                 Expressed in 22 alphabets of English, in </a:t>
            </a:r>
            <a:endParaRPr lang="en-US" dirty="0"/>
          </a:p>
          <a:p>
            <a:r>
              <a:rPr lang="en-US" dirty="0"/>
              <a:t>                 Transliterating Sanskrit text into English</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09550"/>
            <a:ext cx="86868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Kurukshetra and Hastinapur map à²à³ à²à²¿à²¤à³à²°à²¦ à²«à²²à²¿à²¤à²¾à²à²¶"/>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 y="210523"/>
            <a:ext cx="6349894" cy="47673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09550"/>
            <a:ext cx="8686800" cy="3465244"/>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āvṛtam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jñānametena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jñānino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nityavairiṇa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kāmarūpeṇa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Kaunteya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duṣpūreṇānalena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||3-39||</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marR="0" algn="just">
              <a:lnSpc>
                <a:spcPct val="115000"/>
              </a:lnSpc>
              <a:spcBef>
                <a:spcPts val="0"/>
              </a:spcBef>
              <a:spcAft>
                <a:spcPts val="0"/>
              </a:spcAft>
            </a:pP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vṛtam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jñānam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etena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jñāninah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nitya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vairiṇa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kāma-rūpeṇa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Kaunteya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dus</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pūreṇa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analena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Kaunteya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Knowledge is shrouded by this constant enemy of the wise in the form of desire which is insatiable like fire.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09550"/>
            <a:ext cx="8763000" cy="3465244"/>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indriyāṇi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manobuddhih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asyādhiṣṭhānamucyate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etairvimohayatyeṣa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jñānamāvṛtya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dehinam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||3-40||</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indriy-āṇi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buddhih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asya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adhiṣṭha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ucyate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etaih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vi-</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moha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eṣah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jñānam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vṛtya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dehinam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The sense organs, mind and intellect are its support; shrouding his wisdom deludes the man.</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09551"/>
            <a:ext cx="8610600" cy="3748719"/>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tasmāt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tvam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indriyāṇyādau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niyamya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Bharatarṣabha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pāpmānam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prajahi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hyenam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jñānavijñāna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nāśanam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||3-41||</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tasmāt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tvam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indriy-āṇi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ādau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ni-yamya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Bharata-ṛṣabha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pāpma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pra-jahi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hi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jñāna-vijñāna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nāśa-nam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r>
              <a:rPr lang="en-US" sz="2400" b="1" dirty="0">
                <a:solidFill>
                  <a:srgbClr val="000000"/>
                </a:solidFill>
                <a:latin typeface="Calibri" panose="020F0502020204030204" pitchFamily="34" charset="0"/>
                <a:ea typeface="Calibri" panose="020F0502020204030204" pitchFamily="34" charset="0"/>
              </a:rPr>
              <a:t>Therefore, Oh the lion among the Bharata clan! First controlling your sense organs, slay the sinful (desire), the destroyer of knowledge and wisdom.</a:t>
            </a:r>
            <a:endParaRPr lang="en-US" sz="2400"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62689" y="209550"/>
            <a:ext cx="8686800" cy="3889976"/>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indriyāṇi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parāṇyāhuh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indriyebhyah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paraṁ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manasastu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parā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buddhih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buddheh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paratastu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||3-42||</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indriy-āṇi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āhuh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indriye-bhyah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param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manasah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parā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buddhih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yaḥ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buddheh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para-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It is said that the sense organs are superior (to the body) and the mind is superior to sense organs; the intellect is superior to mind and the Self is superior to the intellect.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3512" y="133350"/>
            <a:ext cx="8838088" cy="5038584"/>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buddheh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paraṁ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buddhva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saṁstabhyātmānam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ātmana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jahi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śatrum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Mahābāho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kāmarūpam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durāsadam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||3-43||</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buddheh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param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buddhva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sam-stabhya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ātmā-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ātmana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jahi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śatrum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mahābāho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kāma-rūpam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durā-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sadam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Thus knowing the Self to be superior to intellect, restrain the self by the Self, cut asunder the enemy in the form of desire, which is difficult to overcome.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pPr>
            <a:r>
              <a:rPr lang="en-US" sz="2000" dirty="0">
                <a:latin typeface="Calibri" panose="020F0502020204030204" pitchFamily="34" charset="0"/>
                <a:ea typeface="Calibri" panose="020F0502020204030204" pitchFamily="34" charset="0"/>
                <a:cs typeface="Tunga" panose="020B0502040204020203" pitchFamily="34" charset="0"/>
              </a:rPr>
              <a:t>oṁ </a:t>
            </a:r>
            <a:r>
              <a:rPr lang="en-US" sz="2000" dirty="0" err="1">
                <a:latin typeface="Calibri" panose="020F0502020204030204" pitchFamily="34" charset="0"/>
                <a:ea typeface="Calibri" panose="020F0502020204030204" pitchFamily="34" charset="0"/>
                <a:cs typeface="Tunga" panose="020B0502040204020203" pitchFamily="34" charset="0"/>
              </a:rPr>
              <a:t>tatsat</a:t>
            </a:r>
            <a:r>
              <a:rPr lang="en-US" sz="2000" dirty="0">
                <a:latin typeface="Calibri" panose="020F0502020204030204" pitchFamily="34" charset="0"/>
                <a:ea typeface="Calibri" panose="020F0502020204030204" pitchFamily="34" charset="0"/>
                <a:cs typeface="Tunga" panose="020B0502040204020203" pitchFamily="34" charset="0"/>
              </a:rPr>
              <a:t> |</a:t>
            </a:r>
            <a:endParaRPr lang="en-US" sz="2000" dirty="0">
              <a:latin typeface="Calibri" panose="020F0502020204030204" pitchFamily="34" charset="0"/>
              <a:ea typeface="Calibri" panose="020F0502020204030204" pitchFamily="34" charset="0"/>
              <a:cs typeface="Tunga" panose="020B0502040204020203" pitchFamily="34" charset="0"/>
            </a:endParaRPr>
          </a:p>
          <a:p>
            <a:pPr algn="ctr">
              <a:lnSpc>
                <a:spcPct val="115000"/>
              </a:lnSpc>
            </a:pPr>
            <a:r>
              <a:rPr lang="en-US" sz="2000" dirty="0" err="1">
                <a:latin typeface="Calibri" panose="020F0502020204030204" pitchFamily="34" charset="0"/>
                <a:ea typeface="Calibri" panose="020F0502020204030204" pitchFamily="34" charset="0"/>
                <a:cs typeface="Tunga" panose="020B0502040204020203" pitchFamily="34" charset="0"/>
              </a:rPr>
              <a:t>iti</a:t>
            </a:r>
            <a:r>
              <a:rPr lang="en-US" sz="2000" dirty="0">
                <a:latin typeface="Calibri" panose="020F0502020204030204" pitchFamily="34" charset="0"/>
                <a:ea typeface="Calibri" panose="020F0502020204030204" pitchFamily="34" charset="0"/>
                <a:cs typeface="Tunga" panose="020B0502040204020203" pitchFamily="34" charset="0"/>
              </a:rPr>
              <a:t> </a:t>
            </a:r>
            <a:r>
              <a:rPr lang="en-US" sz="2000" dirty="0" err="1">
                <a:latin typeface="Calibri" panose="020F0502020204030204" pitchFamily="34" charset="0"/>
                <a:ea typeface="Calibri" panose="020F0502020204030204" pitchFamily="34" charset="0"/>
                <a:cs typeface="Tunga" panose="020B0502040204020203" pitchFamily="34" charset="0"/>
              </a:rPr>
              <a:t>śrīmadbhagavadgītāsūpaniṣatsu</a:t>
            </a:r>
            <a:r>
              <a:rPr lang="en-US" sz="2000" dirty="0">
                <a:latin typeface="Calibri" panose="020F0502020204030204" pitchFamily="34" charset="0"/>
                <a:ea typeface="Calibri" panose="020F0502020204030204" pitchFamily="34" charset="0"/>
                <a:cs typeface="Tunga" panose="020B0502040204020203" pitchFamily="34" charset="0"/>
              </a:rPr>
              <a:t> </a:t>
            </a:r>
            <a:r>
              <a:rPr lang="en-US" sz="2000" dirty="0" err="1">
                <a:latin typeface="Calibri" panose="020F0502020204030204" pitchFamily="34" charset="0"/>
                <a:ea typeface="Calibri" panose="020F0502020204030204" pitchFamily="34" charset="0"/>
                <a:cs typeface="Tunga" panose="020B0502040204020203" pitchFamily="34" charset="0"/>
              </a:rPr>
              <a:t>brahmavidyāyām</a:t>
            </a:r>
            <a:r>
              <a:rPr lang="en-US" sz="2000" dirty="0">
                <a:latin typeface="Calibri" panose="020F0502020204030204" pitchFamily="34" charset="0"/>
                <a:ea typeface="Calibri" panose="020F0502020204030204" pitchFamily="34" charset="0"/>
                <a:cs typeface="Tunga" panose="020B0502040204020203" pitchFamily="34" charset="0"/>
              </a:rPr>
              <a:t>̇ </a:t>
            </a:r>
            <a:r>
              <a:rPr lang="en-US" sz="2000" dirty="0" err="1">
                <a:latin typeface="Calibri" panose="020F0502020204030204" pitchFamily="34" charset="0"/>
                <a:ea typeface="Calibri" panose="020F0502020204030204" pitchFamily="34" charset="0"/>
                <a:cs typeface="Tunga" panose="020B0502040204020203" pitchFamily="34" charset="0"/>
              </a:rPr>
              <a:t>yogaśāstre</a:t>
            </a:r>
            <a:r>
              <a:rPr lang="en-US" sz="2000" dirty="0">
                <a:latin typeface="Calibri" panose="020F0502020204030204" pitchFamily="34" charset="0"/>
                <a:ea typeface="Calibri" panose="020F0502020204030204" pitchFamily="34" charset="0"/>
                <a:cs typeface="Tunga" panose="020B0502040204020203" pitchFamily="34" charset="0"/>
              </a:rPr>
              <a:t> </a:t>
            </a:r>
            <a:endParaRPr lang="en-US" sz="2000" dirty="0">
              <a:latin typeface="Calibri" panose="020F0502020204030204" pitchFamily="34" charset="0"/>
              <a:ea typeface="Calibri" panose="020F0502020204030204" pitchFamily="34" charset="0"/>
              <a:cs typeface="Tunga" panose="020B0502040204020203" pitchFamily="34" charset="0"/>
            </a:endParaRPr>
          </a:p>
          <a:p>
            <a:pPr algn="ctr">
              <a:lnSpc>
                <a:spcPct val="115000"/>
              </a:lnSpc>
            </a:pPr>
            <a:r>
              <a:rPr lang="en-US" sz="2000" dirty="0">
                <a:latin typeface="Calibri" panose="020F0502020204030204" pitchFamily="34" charset="0"/>
                <a:ea typeface="Calibri" panose="020F0502020204030204" pitchFamily="34" charset="0"/>
                <a:cs typeface="Tunga" panose="020B0502040204020203" pitchFamily="34" charset="0"/>
              </a:rPr>
              <a:t>Sri </a:t>
            </a:r>
            <a:r>
              <a:rPr lang="en-US" sz="2000" dirty="0" err="1">
                <a:latin typeface="Calibri" panose="020F0502020204030204" pitchFamily="34" charset="0"/>
                <a:ea typeface="Calibri" panose="020F0502020204030204" pitchFamily="34" charset="0"/>
                <a:cs typeface="Tunga" panose="020B0502040204020203" pitchFamily="34" charset="0"/>
              </a:rPr>
              <a:t>Kṛṣṇārjunasamvāde</a:t>
            </a:r>
            <a:r>
              <a:rPr lang="en-US" sz="2000" dirty="0">
                <a:latin typeface="Calibri" panose="020F0502020204030204" pitchFamily="34" charset="0"/>
                <a:ea typeface="Calibri" panose="020F0502020204030204" pitchFamily="34" charset="0"/>
                <a:cs typeface="Tunga" panose="020B0502040204020203" pitchFamily="34" charset="0"/>
              </a:rPr>
              <a:t> </a:t>
            </a:r>
            <a:r>
              <a:rPr lang="en-US" sz="2000" dirty="0" err="1">
                <a:latin typeface="Calibri" panose="020F0502020204030204" pitchFamily="34" charset="0"/>
                <a:ea typeface="Calibri" panose="020F0502020204030204" pitchFamily="34" charset="0"/>
                <a:cs typeface="Tunga" panose="020B0502040204020203" pitchFamily="34" charset="0"/>
              </a:rPr>
              <a:t>Karmayogo</a:t>
            </a:r>
            <a:r>
              <a:rPr lang="en-US" sz="2000" dirty="0">
                <a:latin typeface="Calibri" panose="020F0502020204030204" pitchFamily="34" charset="0"/>
                <a:ea typeface="Calibri" panose="020F0502020204030204" pitchFamily="34" charset="0"/>
                <a:cs typeface="Tunga" panose="020B0502040204020203" pitchFamily="34" charset="0"/>
              </a:rPr>
              <a:t> nāma </a:t>
            </a:r>
            <a:r>
              <a:rPr lang="en-US" sz="2000" dirty="0" err="1">
                <a:latin typeface="Calibri" panose="020F0502020204030204" pitchFamily="34" charset="0"/>
                <a:ea typeface="Calibri" panose="020F0502020204030204" pitchFamily="34" charset="0"/>
                <a:cs typeface="Tunga" panose="020B0502040204020203" pitchFamily="34" charset="0"/>
              </a:rPr>
              <a:t>tṛtīyo’dhyāyah</a:t>
            </a:r>
            <a:r>
              <a:rPr lang="en-US" sz="2000" dirty="0">
                <a:latin typeface="Calibri" panose="020F0502020204030204" pitchFamily="34" charset="0"/>
                <a:ea typeface="Calibri" panose="020F0502020204030204" pitchFamily="34" charset="0"/>
                <a:cs typeface="Tunga" panose="020B0502040204020203" pitchFamily="34" charset="0"/>
              </a:rPr>
              <a:t>̣ ||</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153233"/>
            <a:ext cx="8839200" cy="5416868"/>
          </a:xfrm>
          <a:prstGeom prst="rect">
            <a:avLst/>
          </a:prstGeom>
        </p:spPr>
        <p:txBody>
          <a:bodyPr wrap="square">
            <a:spAutoFit/>
          </a:bodyPr>
          <a:lstStyle/>
          <a:p>
            <a:pPr algn="ctr"/>
            <a:r>
              <a:rPr lang="en-US" b="1" dirty="0"/>
              <a:t>oṁ</a:t>
            </a:r>
            <a:endParaRPr lang="en-US" b="1" dirty="0"/>
          </a:p>
          <a:p>
            <a:pPr algn="ctr"/>
            <a:r>
              <a:rPr lang="en-US" b="1" dirty="0" err="1"/>
              <a:t>śri</a:t>
            </a:r>
            <a:r>
              <a:rPr lang="en-US" b="1" dirty="0"/>
              <a:t>̄ Kṛṣṇa </a:t>
            </a:r>
            <a:r>
              <a:rPr lang="en-US" b="1" dirty="0" err="1"/>
              <a:t>parabrahmaṇe</a:t>
            </a:r>
            <a:r>
              <a:rPr lang="en-US" b="1" dirty="0"/>
              <a:t> </a:t>
            </a:r>
            <a:r>
              <a:rPr lang="en-US" b="1" dirty="0" err="1"/>
              <a:t>namah</a:t>
            </a:r>
            <a:r>
              <a:rPr lang="en-US" b="1" dirty="0"/>
              <a:t>̣ </a:t>
            </a:r>
            <a:endParaRPr lang="en-US" b="1" dirty="0"/>
          </a:p>
          <a:p>
            <a:pPr algn="ctr"/>
            <a:endParaRPr lang="en-US" sz="1200" b="1" dirty="0"/>
          </a:p>
          <a:p>
            <a:pPr algn="ctr"/>
            <a:r>
              <a:rPr lang="en-US" b="1" dirty="0" err="1"/>
              <a:t>śri</a:t>
            </a:r>
            <a:r>
              <a:rPr lang="en-US" b="1" dirty="0"/>
              <a:t>̄ </a:t>
            </a:r>
            <a:r>
              <a:rPr lang="en-US" b="1" dirty="0" err="1"/>
              <a:t>madbhagavadgīta</a:t>
            </a:r>
            <a:r>
              <a:rPr lang="en-US" b="1" dirty="0"/>
              <a:t>̄</a:t>
            </a:r>
            <a:endParaRPr lang="en-US" b="1" dirty="0"/>
          </a:p>
          <a:p>
            <a:pPr algn="ctr"/>
            <a:r>
              <a:rPr lang="en-US" b="1" dirty="0" err="1"/>
              <a:t>Atha</a:t>
            </a:r>
            <a:r>
              <a:rPr lang="en-US" b="1" dirty="0"/>
              <a:t> </a:t>
            </a:r>
            <a:r>
              <a:rPr lang="en-US" b="1" dirty="0" err="1"/>
              <a:t>caturthodhyāyah</a:t>
            </a:r>
            <a:r>
              <a:rPr lang="en-US" b="1" dirty="0"/>
              <a:t>̣ </a:t>
            </a:r>
            <a:endParaRPr lang="en-US" b="1" dirty="0"/>
          </a:p>
          <a:p>
            <a:pPr algn="ctr"/>
            <a:endParaRPr lang="en-US" sz="1200" b="1" dirty="0"/>
          </a:p>
          <a:p>
            <a:pPr algn="ctr"/>
            <a:r>
              <a:rPr lang="en-US" b="1" dirty="0" err="1"/>
              <a:t>jñānayogah</a:t>
            </a:r>
            <a:r>
              <a:rPr lang="en-US" b="1" dirty="0"/>
              <a:t>̣ </a:t>
            </a:r>
            <a:endParaRPr lang="en-US" b="1" dirty="0"/>
          </a:p>
          <a:p>
            <a:endParaRPr lang="en-US" dirty="0"/>
          </a:p>
          <a:p>
            <a:r>
              <a:rPr lang="en-US" dirty="0" err="1"/>
              <a:t>śri</a:t>
            </a:r>
            <a:r>
              <a:rPr lang="en-US" dirty="0"/>
              <a:t>̄ Bhagavān </a:t>
            </a:r>
            <a:r>
              <a:rPr lang="en-US" dirty="0" err="1"/>
              <a:t>uvāca</a:t>
            </a:r>
            <a:r>
              <a:rPr lang="en-US" dirty="0"/>
              <a:t>:</a:t>
            </a:r>
            <a:endParaRPr lang="en-US" dirty="0"/>
          </a:p>
          <a:p>
            <a:endParaRPr lang="en-US" sz="1000" dirty="0"/>
          </a:p>
          <a:p>
            <a:r>
              <a:rPr lang="en-US" dirty="0"/>
              <a:t>          imaṁ </a:t>
            </a:r>
            <a:r>
              <a:rPr lang="en-US" dirty="0" err="1"/>
              <a:t>vivasvate</a:t>
            </a:r>
            <a:r>
              <a:rPr lang="en-US" dirty="0"/>
              <a:t> </a:t>
            </a:r>
            <a:r>
              <a:rPr lang="en-US" dirty="0" err="1"/>
              <a:t>yogam</a:t>
            </a:r>
            <a:r>
              <a:rPr lang="en-US" dirty="0"/>
              <a:t>̇ </a:t>
            </a:r>
            <a:r>
              <a:rPr lang="en-US" dirty="0" err="1"/>
              <a:t>proktavānahamavyayam</a:t>
            </a:r>
            <a:r>
              <a:rPr lang="en-US" dirty="0"/>
              <a:t> |</a:t>
            </a:r>
            <a:endParaRPr lang="en-US" dirty="0"/>
          </a:p>
          <a:p>
            <a:r>
              <a:rPr lang="en-US" dirty="0"/>
              <a:t>          </a:t>
            </a:r>
            <a:r>
              <a:rPr lang="en-US" dirty="0" err="1"/>
              <a:t>vivasvānmanave</a:t>
            </a:r>
            <a:r>
              <a:rPr lang="en-US" dirty="0"/>
              <a:t> </a:t>
            </a:r>
            <a:r>
              <a:rPr lang="en-US" dirty="0" err="1"/>
              <a:t>prāha</a:t>
            </a:r>
            <a:r>
              <a:rPr lang="en-US" dirty="0"/>
              <a:t> </a:t>
            </a:r>
            <a:r>
              <a:rPr lang="en-US" dirty="0" err="1"/>
              <a:t>manurikṣvākave’bravīt</a:t>
            </a:r>
            <a:r>
              <a:rPr lang="en-US" dirty="0"/>
              <a:t> ||4-1||</a:t>
            </a:r>
            <a:endParaRPr lang="en-US" dirty="0"/>
          </a:p>
          <a:p>
            <a:endParaRPr lang="en-US" sz="1000" dirty="0"/>
          </a:p>
          <a:p>
            <a:r>
              <a:rPr lang="en-US" dirty="0"/>
              <a:t>          imaṁ </a:t>
            </a:r>
            <a:r>
              <a:rPr lang="en-US" dirty="0" err="1"/>
              <a:t>vivasvate</a:t>
            </a:r>
            <a:r>
              <a:rPr lang="en-US" dirty="0"/>
              <a:t> </a:t>
            </a:r>
            <a:r>
              <a:rPr lang="en-US" dirty="0" err="1"/>
              <a:t>yogam</a:t>
            </a:r>
            <a:r>
              <a:rPr lang="en-US" dirty="0"/>
              <a:t>̇    </a:t>
            </a:r>
            <a:r>
              <a:rPr lang="en-US" dirty="0" err="1"/>
              <a:t>proktavān</a:t>
            </a:r>
            <a:r>
              <a:rPr lang="en-US" dirty="0"/>
              <a:t> </a:t>
            </a:r>
            <a:r>
              <a:rPr lang="en-US" dirty="0" err="1"/>
              <a:t>aham</a:t>
            </a:r>
            <a:r>
              <a:rPr lang="en-US" dirty="0"/>
              <a:t> </a:t>
            </a:r>
            <a:r>
              <a:rPr lang="en-US" dirty="0" err="1"/>
              <a:t>avyayam</a:t>
            </a:r>
            <a:r>
              <a:rPr lang="en-US" dirty="0"/>
              <a:t> |</a:t>
            </a:r>
            <a:endParaRPr lang="en-US" dirty="0"/>
          </a:p>
          <a:p>
            <a:r>
              <a:rPr lang="en-US" dirty="0"/>
              <a:t>          </a:t>
            </a:r>
            <a:r>
              <a:rPr lang="en-US" dirty="0" err="1"/>
              <a:t>vivasvān</a:t>
            </a:r>
            <a:r>
              <a:rPr lang="en-US" dirty="0"/>
              <a:t> </a:t>
            </a:r>
            <a:r>
              <a:rPr lang="en-US" dirty="0" err="1"/>
              <a:t>manave</a:t>
            </a:r>
            <a:r>
              <a:rPr lang="en-US" dirty="0"/>
              <a:t> </a:t>
            </a:r>
            <a:r>
              <a:rPr lang="en-US" dirty="0" err="1"/>
              <a:t>prāha</a:t>
            </a:r>
            <a:r>
              <a:rPr lang="en-US" dirty="0"/>
              <a:t>   </a:t>
            </a:r>
            <a:r>
              <a:rPr lang="en-US" dirty="0" err="1"/>
              <a:t>manuh</a:t>
            </a:r>
            <a:r>
              <a:rPr lang="en-US" dirty="0"/>
              <a:t>̣  </a:t>
            </a:r>
            <a:r>
              <a:rPr lang="en-US" dirty="0" err="1"/>
              <a:t>ikṣvākave</a:t>
            </a:r>
            <a:r>
              <a:rPr lang="en-US" dirty="0"/>
              <a:t> </a:t>
            </a:r>
            <a:r>
              <a:rPr lang="en-US" dirty="0" err="1"/>
              <a:t>abravīt</a:t>
            </a:r>
            <a:r>
              <a:rPr lang="en-US" dirty="0"/>
              <a:t> ||</a:t>
            </a:r>
            <a:endParaRPr lang="en-US" dirty="0"/>
          </a:p>
          <a:p>
            <a:endParaRPr lang="en-US" sz="800" dirty="0"/>
          </a:p>
          <a:p>
            <a:r>
              <a:rPr lang="en-US" b="1" dirty="0"/>
              <a:t>The Blessed Lord said:</a:t>
            </a:r>
            <a:endParaRPr lang="en-US" dirty="0"/>
          </a:p>
          <a:p>
            <a:r>
              <a:rPr lang="en-US" b="1" dirty="0">
                <a:latin typeface="Calibri" panose="020F0502020204030204" pitchFamily="34" charset="0"/>
                <a:cs typeface="Calibri" panose="020F0502020204030204" pitchFamily="34" charset="0"/>
              </a:rPr>
              <a:t>I taught this Yoga of Karma and </a:t>
            </a:r>
            <a:r>
              <a:rPr lang="en-US" b="1" dirty="0" err="1">
                <a:latin typeface="Calibri" panose="020F0502020204030204" pitchFamily="34" charset="0"/>
                <a:cs typeface="Calibri" panose="020F0502020204030204" pitchFamily="34" charset="0"/>
              </a:rPr>
              <a:t>Jñāna</a:t>
            </a:r>
            <a:r>
              <a:rPr lang="en-US" b="1" dirty="0">
                <a:latin typeface="Calibri" panose="020F0502020204030204" pitchFamily="34" charset="0"/>
                <a:cs typeface="Calibri" panose="020F0502020204030204" pitchFamily="34" charset="0"/>
              </a:rPr>
              <a:t> to </a:t>
            </a:r>
            <a:r>
              <a:rPr lang="en-US" b="1" dirty="0" err="1">
                <a:latin typeface="Calibri" panose="020F0502020204030204" pitchFamily="34" charset="0"/>
                <a:cs typeface="Calibri" panose="020F0502020204030204" pitchFamily="34" charset="0"/>
              </a:rPr>
              <a:t>Vivasvān</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Vivasvān</a:t>
            </a:r>
            <a:r>
              <a:rPr lang="en-US" b="1" dirty="0">
                <a:latin typeface="Calibri" panose="020F0502020204030204" pitchFamily="34" charset="0"/>
                <a:cs typeface="Calibri" panose="020F0502020204030204" pitchFamily="34" charset="0"/>
              </a:rPr>
              <a:t> taught this to his son Manu and Manu taught it to king </a:t>
            </a:r>
            <a:r>
              <a:rPr lang="en-US" b="1" dirty="0" err="1">
                <a:latin typeface="Calibri" panose="020F0502020204030204" pitchFamily="34" charset="0"/>
                <a:cs typeface="Calibri" panose="020F0502020204030204" pitchFamily="34" charset="0"/>
              </a:rPr>
              <a:t>Ikṣvāku</a:t>
            </a:r>
            <a:r>
              <a:rPr lang="en-US"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endParaRPr lang="en-US" dirty="0"/>
          </a:p>
          <a:p>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85751"/>
            <a:ext cx="8686800" cy="3256982"/>
          </a:xfrm>
          <a:prstGeom prst="rect">
            <a:avLst/>
          </a:prstGeom>
        </p:spPr>
        <p:txBody>
          <a:bodyPr wrap="square">
            <a:spAutoFit/>
          </a:bodyPr>
          <a:lstStyle/>
          <a:p>
            <a:pPr algn="ctr">
              <a:lnSpc>
                <a:spcPct val="115000"/>
              </a:lnSpc>
              <a:spcAft>
                <a:spcPts val="1000"/>
              </a:spcAft>
            </a:pPr>
            <a:endParaRPr lang="en-US" sz="2400" b="1" dirty="0">
              <a:latin typeface="Calibri" panose="020F0502020204030204" pitchFamily="34" charset="0"/>
              <a:ea typeface="Calibri" panose="020F0502020204030204" pitchFamily="34" charset="0"/>
              <a:cs typeface="Tunga" panose="020B0502040204020203" pitchFamily="34" charset="0"/>
            </a:endParaRPr>
          </a:p>
          <a:p>
            <a:pPr algn="ctr">
              <a:lnSpc>
                <a:spcPct val="115000"/>
              </a:lnSpc>
              <a:spcAft>
                <a:spcPts val="1000"/>
              </a:spcAft>
            </a:pPr>
            <a:r>
              <a:rPr lang="en-US" sz="2400" b="1" dirty="0">
                <a:latin typeface="Calibri" panose="020F0502020204030204" pitchFamily="34" charset="0"/>
                <a:ea typeface="Calibri" panose="020F0502020204030204" pitchFamily="34" charset="0"/>
                <a:cs typeface="Calibri" panose="020F0502020204030204" pitchFamily="34" charset="0"/>
              </a:rPr>
              <a:t>oṁ </a:t>
            </a:r>
            <a:r>
              <a:rPr lang="en-US" sz="2400" b="1" dirty="0" err="1">
                <a:latin typeface="Calibri" panose="020F0502020204030204" pitchFamily="34" charset="0"/>
                <a:ea typeface="Calibri" panose="020F0502020204030204" pitchFamily="34" charset="0"/>
                <a:cs typeface="Calibri" panose="020F0502020204030204" pitchFamily="34" charset="0"/>
              </a:rPr>
              <a:t>Sarve</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bhavantu</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sukhinah</a:t>
            </a:r>
            <a:r>
              <a:rPr lang="en-US" sz="2400" b="1" dirty="0">
                <a:latin typeface="Calibri" panose="020F0502020204030204" pitchFamily="34" charset="0"/>
                <a:ea typeface="Calibri" panose="020F0502020204030204" pitchFamily="34" charset="0"/>
                <a:cs typeface="Calibri" panose="020F0502020204030204" pitchFamily="34" charset="0"/>
              </a:rPr>
              <a:t>̣</a:t>
            </a:r>
            <a:endParaRPr lang="en-US" sz="2400" b="1" dirty="0">
              <a:latin typeface="Calibri" panose="020F0502020204030204" pitchFamily="34" charset="0"/>
              <a:ea typeface="Calibri" panose="020F0502020204030204" pitchFamily="34" charset="0"/>
              <a:cs typeface="Tunga" panose="020B0502040204020203" pitchFamily="34" charset="0"/>
            </a:endParaRPr>
          </a:p>
          <a:p>
            <a:pPr algn="ctr">
              <a:lnSpc>
                <a:spcPct val="115000"/>
              </a:lnSpc>
              <a:spcAft>
                <a:spcPts val="1000"/>
              </a:spcAft>
            </a:pPr>
            <a:r>
              <a:rPr lang="en-US" sz="2400" b="1" dirty="0" err="1">
                <a:latin typeface="Calibri" panose="020F0502020204030204" pitchFamily="34" charset="0"/>
                <a:ea typeface="Calibri" panose="020F0502020204030204" pitchFamily="34" charset="0"/>
                <a:cs typeface="Calibri" panose="020F0502020204030204" pitchFamily="34" charset="0"/>
              </a:rPr>
              <a:t>Sarve</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santu</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nirāmayāh</a:t>
            </a:r>
            <a:r>
              <a:rPr lang="en-US" sz="2400" b="1" dirty="0">
                <a:latin typeface="Calibri" panose="020F0502020204030204" pitchFamily="34" charset="0"/>
                <a:ea typeface="Calibri" panose="020F0502020204030204" pitchFamily="34" charset="0"/>
                <a:cs typeface="Calibri" panose="020F0502020204030204" pitchFamily="34" charset="0"/>
              </a:rPr>
              <a:t>̣</a:t>
            </a:r>
            <a:endParaRPr lang="en-US" sz="2400" b="1" dirty="0">
              <a:latin typeface="Calibri" panose="020F0502020204030204" pitchFamily="34" charset="0"/>
              <a:ea typeface="Calibri" panose="020F0502020204030204" pitchFamily="34" charset="0"/>
              <a:cs typeface="Tunga" panose="020B0502040204020203" pitchFamily="34" charset="0"/>
            </a:endParaRPr>
          </a:p>
          <a:p>
            <a:pPr algn="ctr">
              <a:lnSpc>
                <a:spcPct val="115000"/>
              </a:lnSpc>
              <a:spcAft>
                <a:spcPts val="1000"/>
              </a:spcAft>
            </a:pPr>
            <a:r>
              <a:rPr lang="en-US" sz="2400" b="1" dirty="0" err="1">
                <a:latin typeface="Calibri" panose="020F0502020204030204" pitchFamily="34" charset="0"/>
                <a:ea typeface="Calibri" panose="020F0502020204030204" pitchFamily="34" charset="0"/>
                <a:cs typeface="Calibri" panose="020F0502020204030204" pitchFamily="34" charset="0"/>
              </a:rPr>
              <a:t>Sarve</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bhadrāṇi</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paśyantu</a:t>
            </a:r>
            <a:endParaRPr lang="en-US" sz="2400" b="1" dirty="0">
              <a:latin typeface="Calibri" panose="020F0502020204030204" pitchFamily="34" charset="0"/>
              <a:ea typeface="Calibri" panose="020F0502020204030204" pitchFamily="34" charset="0"/>
              <a:cs typeface="Tunga" panose="020B0502040204020203" pitchFamily="34" charset="0"/>
            </a:endParaRPr>
          </a:p>
          <a:p>
            <a:pPr algn="ctr">
              <a:lnSpc>
                <a:spcPct val="115000"/>
              </a:lnSpc>
              <a:spcAft>
                <a:spcPts val="1000"/>
              </a:spcAft>
            </a:pPr>
            <a:r>
              <a:rPr lang="en-US" sz="2400" b="1" dirty="0">
                <a:latin typeface="Calibri" panose="020F0502020204030204" pitchFamily="34" charset="0"/>
                <a:ea typeface="Calibri" panose="020F0502020204030204" pitchFamily="34" charset="0"/>
                <a:cs typeface="Calibri" panose="020F0502020204030204" pitchFamily="34" charset="0"/>
              </a:rPr>
              <a:t>Mā </a:t>
            </a:r>
            <a:r>
              <a:rPr lang="en-US" sz="2400" b="1" dirty="0" err="1">
                <a:latin typeface="Calibri" panose="020F0502020204030204" pitchFamily="34" charset="0"/>
                <a:ea typeface="Calibri" panose="020F0502020204030204" pitchFamily="34" charset="0"/>
                <a:cs typeface="Calibri" panose="020F0502020204030204" pitchFamily="34" charset="0"/>
              </a:rPr>
              <a:t>kaścit</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duḥkha</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bhāgbhavet</a:t>
            </a:r>
            <a:endParaRPr lang="en-US" sz="2400" b="1" dirty="0">
              <a:latin typeface="Calibri" panose="020F0502020204030204" pitchFamily="34" charset="0"/>
              <a:ea typeface="Calibri" panose="020F0502020204030204" pitchFamily="34" charset="0"/>
              <a:cs typeface="Tunga" panose="020B0502040204020203" pitchFamily="34" charset="0"/>
            </a:endParaRPr>
          </a:p>
          <a:p>
            <a:pPr algn="ctr">
              <a:lnSpc>
                <a:spcPct val="115000"/>
              </a:lnSpc>
              <a:spcAft>
                <a:spcPts val="1000"/>
              </a:spcAft>
            </a:pPr>
            <a:r>
              <a:rPr lang="en-US" sz="2400" b="1" dirty="0">
                <a:latin typeface="Calibri" panose="020F0502020204030204" pitchFamily="34" charset="0"/>
                <a:ea typeface="Calibri" panose="020F0502020204030204" pitchFamily="34" charset="0"/>
                <a:cs typeface="Calibri" panose="020F0502020204030204" pitchFamily="34" charset="0"/>
              </a:rPr>
              <a:t>Oṁ </a:t>
            </a:r>
            <a:r>
              <a:rPr lang="en-US" sz="2400" b="1" dirty="0" err="1">
                <a:latin typeface="Calibri" panose="020F0502020204030204" pitchFamily="34" charset="0"/>
                <a:ea typeface="Calibri" panose="020F0502020204030204" pitchFamily="34" charset="0"/>
                <a:cs typeface="Calibri" panose="020F0502020204030204" pitchFamily="34" charset="0"/>
              </a:rPr>
              <a:t>śāntih</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śāntih</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śāntih</a:t>
            </a:r>
            <a:r>
              <a:rPr lang="en-US" sz="2400" b="1" dirty="0">
                <a:latin typeface="Calibri" panose="020F0502020204030204" pitchFamily="34" charset="0"/>
                <a:ea typeface="Calibri" panose="020F0502020204030204" pitchFamily="34" charset="0"/>
                <a:cs typeface="Calibri" panose="020F0502020204030204" pitchFamily="34" charset="0"/>
              </a:rPr>
              <a:t>̣!!!</a:t>
            </a:r>
            <a:endParaRPr lang="en-US" sz="2400" b="1"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5486400" y="752186"/>
            <a:ext cx="3362613" cy="3839666"/>
          </a:xfrm>
          <a:prstGeom prst="rect">
            <a:avLst/>
          </a:prstGeom>
        </p:spPr>
      </p:pic>
      <p:sp>
        <p:nvSpPr>
          <p:cNvPr id="7" name="Rectangle 6"/>
          <p:cNvSpPr/>
          <p:nvPr/>
        </p:nvSpPr>
        <p:spPr>
          <a:xfrm>
            <a:off x="228600" y="209550"/>
            <a:ext cx="8763000" cy="48006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2"/>
          <a:stretch>
            <a:fillRect/>
          </a:stretch>
        </p:blipFill>
        <p:spPr>
          <a:xfrm>
            <a:off x="261972" y="1964248"/>
            <a:ext cx="1932599" cy="2627604"/>
          </a:xfrm>
          <a:prstGeom prst="rect">
            <a:avLst/>
          </a:prstGeom>
        </p:spPr>
      </p:pic>
      <p:sp>
        <p:nvSpPr>
          <p:cNvPr id="16" name="Thought Bubble: Cloud 15"/>
          <p:cNvSpPr/>
          <p:nvPr/>
        </p:nvSpPr>
        <p:spPr>
          <a:xfrm>
            <a:off x="3048000" y="361950"/>
            <a:ext cx="1759737" cy="1524001"/>
          </a:xfrm>
          <a:prstGeom prst="cloudCallout">
            <a:avLst>
              <a:gd name="adj1" fmla="val -39166"/>
              <a:gd name="adj2" fmla="val 8264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
          <a:stretch>
            <a:fillRect/>
          </a:stretch>
        </p:blipFill>
        <p:spPr>
          <a:xfrm>
            <a:off x="228601" y="-793351"/>
            <a:ext cx="8763000" cy="7660007"/>
          </a:xfrm>
          <a:prstGeom prst="rect">
            <a:avLst/>
          </a:prstGeom>
        </p:spPr>
      </p:pic>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a:blip r:embed="rId2"/>
          <a:stretch>
            <a:fillRect/>
          </a:stretch>
        </p:blipFill>
        <p:spPr>
          <a:xfrm>
            <a:off x="1219200" y="37339"/>
            <a:ext cx="6934199" cy="4907049"/>
          </a:xfrm>
          <a:prstGeom prst="rect">
            <a:avLst/>
          </a:prstGeom>
        </p:spPr>
      </p:pic>
      <p:pic>
        <p:nvPicPr>
          <p:cNvPr id="3" name="Picture 2"/>
          <p:cNvPicPr>
            <a:picLocks noChangeAspect="1"/>
          </p:cNvPicPr>
          <p:nvPr/>
        </p:nvPicPr>
        <p:blipFill>
          <a:blip r:embed="rId1"/>
          <a:stretch>
            <a:fillRect/>
          </a:stretch>
        </p:blipFill>
        <p:spPr>
          <a:xfrm>
            <a:off x="2366010" y="615554"/>
            <a:ext cx="747921" cy="853606"/>
          </a:xfrm>
          <a:prstGeom prst="rect">
            <a:avLst/>
          </a:prstGeom>
        </p:spPr>
      </p:pic>
      <p:pic>
        <p:nvPicPr>
          <p:cNvPr id="5" name="Picture 4"/>
          <p:cNvPicPr>
            <a:picLocks noChangeAspect="1"/>
          </p:cNvPicPr>
          <p:nvPr/>
        </p:nvPicPr>
        <p:blipFill>
          <a:blip r:embed="rId1"/>
          <a:stretch>
            <a:fillRect/>
          </a:stretch>
        </p:blipFill>
        <p:spPr>
          <a:xfrm>
            <a:off x="5671928" y="2409593"/>
            <a:ext cx="747921" cy="853606"/>
          </a:xfrm>
          <a:prstGeom prst="rect">
            <a:avLst/>
          </a:prstGeom>
        </p:spPr>
      </p:pic>
      <p:pic>
        <p:nvPicPr>
          <p:cNvPr id="6" name="Picture 5"/>
          <p:cNvPicPr>
            <a:picLocks noChangeAspect="1"/>
          </p:cNvPicPr>
          <p:nvPr/>
        </p:nvPicPr>
        <p:blipFill>
          <a:blip r:embed="rId1"/>
          <a:stretch>
            <a:fillRect/>
          </a:stretch>
        </p:blipFill>
        <p:spPr>
          <a:xfrm>
            <a:off x="4686299" y="2490863"/>
            <a:ext cx="747921" cy="853606"/>
          </a:xfrm>
          <a:prstGeom prst="rect">
            <a:avLst/>
          </a:prstGeom>
        </p:spPr>
      </p:pic>
      <p:pic>
        <p:nvPicPr>
          <p:cNvPr id="7" name="Picture 6"/>
          <p:cNvPicPr>
            <a:picLocks noChangeAspect="1"/>
          </p:cNvPicPr>
          <p:nvPr/>
        </p:nvPicPr>
        <p:blipFill>
          <a:blip r:embed="rId1"/>
          <a:stretch>
            <a:fillRect/>
          </a:stretch>
        </p:blipFill>
        <p:spPr>
          <a:xfrm>
            <a:off x="3537132" y="2609850"/>
            <a:ext cx="747921" cy="853606"/>
          </a:xfrm>
          <a:prstGeom prst="rect">
            <a:avLst/>
          </a:prstGeom>
        </p:spPr>
      </p:pic>
      <p:pic>
        <p:nvPicPr>
          <p:cNvPr id="8" name="Picture 7"/>
          <p:cNvPicPr>
            <a:picLocks noChangeAspect="1"/>
          </p:cNvPicPr>
          <p:nvPr/>
        </p:nvPicPr>
        <p:blipFill>
          <a:blip r:embed="rId1"/>
          <a:stretch>
            <a:fillRect/>
          </a:stretch>
        </p:blipFill>
        <p:spPr>
          <a:xfrm>
            <a:off x="2366010" y="3973747"/>
            <a:ext cx="747921" cy="853606"/>
          </a:xfrm>
          <a:prstGeom prst="rect">
            <a:avLst/>
          </a:prstGeom>
        </p:spPr>
      </p:pic>
      <p:pic>
        <p:nvPicPr>
          <p:cNvPr id="9" name="Picture 8"/>
          <p:cNvPicPr>
            <a:picLocks noChangeAspect="1"/>
          </p:cNvPicPr>
          <p:nvPr/>
        </p:nvPicPr>
        <p:blipFill>
          <a:blip r:embed="rId1"/>
          <a:stretch>
            <a:fillRect/>
          </a:stretch>
        </p:blipFill>
        <p:spPr>
          <a:xfrm>
            <a:off x="6096000" y="728404"/>
            <a:ext cx="747921" cy="853606"/>
          </a:xfrm>
          <a:prstGeom prst="rect">
            <a:avLst/>
          </a:prstGeom>
        </p:spPr>
      </p:pic>
      <p:pic>
        <p:nvPicPr>
          <p:cNvPr id="10" name="Picture 9"/>
          <p:cNvPicPr>
            <a:picLocks noChangeAspect="1"/>
          </p:cNvPicPr>
          <p:nvPr/>
        </p:nvPicPr>
        <p:blipFill>
          <a:blip r:embed="rId1"/>
          <a:stretch>
            <a:fillRect/>
          </a:stretch>
        </p:blipFill>
        <p:spPr>
          <a:xfrm>
            <a:off x="3879160" y="637662"/>
            <a:ext cx="747921" cy="853606"/>
          </a:xfrm>
          <a:prstGeom prst="rect">
            <a:avLst/>
          </a:prstGeom>
        </p:spPr>
      </p:pic>
      <p:pic>
        <p:nvPicPr>
          <p:cNvPr id="11" name="Picture 10"/>
          <p:cNvPicPr>
            <a:picLocks noChangeAspect="1"/>
          </p:cNvPicPr>
          <p:nvPr/>
        </p:nvPicPr>
        <p:blipFill>
          <a:blip r:embed="rId1"/>
          <a:stretch>
            <a:fillRect/>
          </a:stretch>
        </p:blipFill>
        <p:spPr>
          <a:xfrm>
            <a:off x="6077559" y="3762622"/>
            <a:ext cx="747921" cy="853606"/>
          </a:xfrm>
          <a:prstGeom prst="rect">
            <a:avLst/>
          </a:prstGeom>
        </p:spPr>
      </p:pic>
      <p:pic>
        <p:nvPicPr>
          <p:cNvPr id="12" name="Picture 11"/>
          <p:cNvPicPr>
            <a:picLocks noChangeAspect="1"/>
          </p:cNvPicPr>
          <p:nvPr/>
        </p:nvPicPr>
        <p:blipFill>
          <a:blip r:embed="rId1"/>
          <a:stretch>
            <a:fillRect/>
          </a:stretch>
        </p:blipFill>
        <p:spPr>
          <a:xfrm>
            <a:off x="7208550" y="3546944"/>
            <a:ext cx="747921" cy="853606"/>
          </a:xfrm>
          <a:prstGeom prst="rect">
            <a:avLst/>
          </a:prstGeom>
        </p:spPr>
      </p:pic>
      <p:pic>
        <p:nvPicPr>
          <p:cNvPr id="13" name="Picture 12"/>
          <p:cNvPicPr>
            <a:picLocks noChangeAspect="1"/>
          </p:cNvPicPr>
          <p:nvPr/>
        </p:nvPicPr>
        <p:blipFill>
          <a:blip r:embed="rId1"/>
          <a:stretch>
            <a:fillRect/>
          </a:stretch>
        </p:blipFill>
        <p:spPr>
          <a:xfrm>
            <a:off x="6912663" y="2183047"/>
            <a:ext cx="747921" cy="853606"/>
          </a:xfrm>
          <a:prstGeom prst="rect">
            <a:avLst/>
          </a:prstGeom>
        </p:spPr>
      </p:pic>
      <p:pic>
        <p:nvPicPr>
          <p:cNvPr id="14" name="Picture 13"/>
          <p:cNvPicPr>
            <a:picLocks noChangeAspect="1"/>
          </p:cNvPicPr>
          <p:nvPr/>
        </p:nvPicPr>
        <p:blipFill>
          <a:blip r:embed="rId1"/>
          <a:stretch>
            <a:fillRect/>
          </a:stretch>
        </p:blipFill>
        <p:spPr>
          <a:xfrm>
            <a:off x="4749640" y="3973747"/>
            <a:ext cx="747921" cy="85360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09550"/>
            <a:ext cx="86868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Mahabharat Stories: 7 Important Tales From the Epic"/>
          <p:cNvPicPr/>
          <p:nvPr/>
        </p:nvPicPr>
        <p:blipFill>
          <a:blip r:embed="rId1">
            <a:extLst>
              <a:ext uri="{28A0092B-C50C-407E-A947-70E740481C1C}">
                <a14:useLocalDpi xmlns:a14="http://schemas.microsoft.com/office/drawing/2010/main" val="0"/>
              </a:ext>
            </a:extLst>
          </a:blip>
          <a:srcRect/>
          <a:stretch>
            <a:fillRect/>
          </a:stretch>
        </p:blipFill>
        <p:spPr bwMode="auto">
          <a:xfrm>
            <a:off x="228600" y="0"/>
            <a:ext cx="8686800" cy="5143500"/>
          </a:xfrm>
          <a:prstGeom prst="rect">
            <a:avLst/>
          </a:prstGeom>
          <a:noFill/>
          <a:ln>
            <a:noFill/>
          </a:ln>
        </p:spPr>
      </p:pic>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402457" y="451976"/>
            <a:ext cx="3362613" cy="3839666"/>
          </a:xfrm>
          <a:prstGeom prst="rect">
            <a:avLst/>
          </a:prstGeom>
        </p:spPr>
      </p:pic>
      <p:sp>
        <p:nvSpPr>
          <p:cNvPr id="7" name="Rectangle 6"/>
          <p:cNvSpPr/>
          <p:nvPr/>
        </p:nvSpPr>
        <p:spPr>
          <a:xfrm>
            <a:off x="228600" y="209550"/>
            <a:ext cx="8763000" cy="48006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p:nvGrpSpPr>
        <p:grpSpPr>
          <a:xfrm>
            <a:off x="1526209" y="335785"/>
            <a:ext cx="2519528" cy="4440087"/>
            <a:chOff x="1526209" y="335785"/>
            <a:chExt cx="2519528" cy="4440087"/>
          </a:xfrm>
        </p:grpSpPr>
        <p:pic>
          <p:nvPicPr>
            <p:cNvPr id="4" name="Picture 3"/>
            <p:cNvPicPr>
              <a:picLocks noChangeAspect="1"/>
            </p:cNvPicPr>
            <p:nvPr/>
          </p:nvPicPr>
          <p:blipFill>
            <a:blip r:embed="rId2"/>
            <a:stretch>
              <a:fillRect/>
            </a:stretch>
          </p:blipFill>
          <p:spPr>
            <a:xfrm>
              <a:off x="1526209" y="2148268"/>
              <a:ext cx="1932599" cy="2627604"/>
            </a:xfrm>
            <a:prstGeom prst="rect">
              <a:avLst/>
            </a:prstGeom>
          </p:spPr>
        </p:pic>
        <p:sp>
          <p:nvSpPr>
            <p:cNvPr id="16" name="Thought Bubble: Cloud 15"/>
            <p:cNvSpPr/>
            <p:nvPr/>
          </p:nvSpPr>
          <p:spPr>
            <a:xfrm>
              <a:off x="2286000" y="335785"/>
              <a:ext cx="1759737" cy="1524001"/>
            </a:xfrm>
            <a:prstGeom prst="cloudCallout">
              <a:avLst>
                <a:gd name="adj1" fmla="val -39166"/>
                <a:gd name="adj2" fmla="val 8264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1490855" y="3565011"/>
            <a:ext cx="2120260" cy="671630"/>
            <a:chOff x="1490855" y="3565011"/>
            <a:chExt cx="2120260" cy="671630"/>
          </a:xfrm>
        </p:grpSpPr>
        <p:pic>
          <p:nvPicPr>
            <p:cNvPr id="1026" name="Picture 2" descr="https://i.pinimg.com/736x/67/18/52/671852f220060bbe2b865212bd504ef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3591789">
              <a:off x="3026797" y="3652323"/>
              <a:ext cx="671630" cy="4970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eisterstück Le Petit Prince Solitaire Midsize Ballpoint 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513851">
              <a:off x="1490855" y="3764678"/>
              <a:ext cx="460608" cy="4606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p:cNvGrpSpPr/>
          <p:nvPr/>
        </p:nvGrpSpPr>
        <p:grpSpPr>
          <a:xfrm>
            <a:off x="4495800" y="3335037"/>
            <a:ext cx="3539558" cy="1356487"/>
            <a:chOff x="4495800" y="3335037"/>
            <a:chExt cx="3539558" cy="1356487"/>
          </a:xfrm>
        </p:grpSpPr>
        <p:pic>
          <p:nvPicPr>
            <p:cNvPr id="18" name="Picture 17"/>
            <p:cNvPicPr>
              <a:picLocks noChangeAspect="1"/>
            </p:cNvPicPr>
            <p:nvPr/>
          </p:nvPicPr>
          <p:blipFill>
            <a:blip r:embed="rId2"/>
            <a:stretch>
              <a:fillRect/>
            </a:stretch>
          </p:blipFill>
          <p:spPr>
            <a:xfrm>
              <a:off x="4495800" y="3335037"/>
              <a:ext cx="997694" cy="1356487"/>
            </a:xfrm>
            <a:prstGeom prst="rect">
              <a:avLst/>
            </a:prstGeom>
          </p:spPr>
        </p:pic>
        <p:sp>
          <p:nvSpPr>
            <p:cNvPr id="20" name="Thought Bubble: Cloud 19"/>
            <p:cNvSpPr/>
            <p:nvPr/>
          </p:nvSpPr>
          <p:spPr>
            <a:xfrm rot="18683981">
              <a:off x="7321606" y="3509203"/>
              <a:ext cx="758148" cy="669357"/>
            </a:xfrm>
            <a:prstGeom prst="cloudCallout">
              <a:avLst>
                <a:gd name="adj1" fmla="val -39166"/>
                <a:gd name="adj2" fmla="val 8264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https://upload.wikimedia.org/wikipedia/commons/thumb/e/e8/Tamil_Smartha_Brahman.jpg/220px-Tamil_Smartha_Brahman.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3377" y="1122363"/>
            <a:ext cx="741870" cy="15107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indiadivine.org/wp-content/uploads/2015/08/brahmin-Avani-avattam-upakarm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60643"/>
            <a:ext cx="1090947" cy="9724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68" y="-31601"/>
            <a:ext cx="9601200" cy="5450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457200" y="438150"/>
            <a:ext cx="9220200" cy="3785652"/>
          </a:xfrm>
          <a:prstGeom prst="rect">
            <a:avLst/>
          </a:prstGeom>
          <a:noFill/>
        </p:spPr>
        <p:txBody>
          <a:bodyPr wrap="square" rtlCol="0">
            <a:spAutoFit/>
          </a:bodyPr>
          <a:lstStyle/>
          <a:p>
            <a:pPr algn="ctr"/>
            <a:r>
              <a:rPr lang="en-US" b="1" dirty="0" err="1"/>
              <a:t>Śri</a:t>
            </a:r>
            <a:r>
              <a:rPr lang="en-US" b="1" dirty="0"/>
              <a:t>̄ </a:t>
            </a:r>
            <a:r>
              <a:rPr lang="en-US" b="1" dirty="0" err="1"/>
              <a:t>Gaṇeśāya</a:t>
            </a:r>
            <a:r>
              <a:rPr lang="en-US" b="1" dirty="0"/>
              <a:t> </a:t>
            </a:r>
            <a:r>
              <a:rPr lang="en-US" b="1" dirty="0" err="1"/>
              <a:t>namah</a:t>
            </a:r>
            <a:r>
              <a:rPr lang="en-US" b="1" dirty="0"/>
              <a:t>̣</a:t>
            </a:r>
            <a:endParaRPr lang="en-US" b="1" dirty="0"/>
          </a:p>
          <a:p>
            <a:pPr algn="ctr"/>
            <a:endParaRPr lang="en-US" b="1" dirty="0"/>
          </a:p>
          <a:p>
            <a:pPr algn="ctr"/>
            <a:r>
              <a:rPr lang="en-US" b="1" dirty="0" err="1"/>
              <a:t>Maṅgalācaraṇam</a:t>
            </a:r>
            <a:endParaRPr lang="en-US" b="1" dirty="0"/>
          </a:p>
          <a:p>
            <a:endParaRPr lang="en-US" b="1" dirty="0"/>
          </a:p>
          <a:p>
            <a:r>
              <a:rPr lang="en-US" sz="2400" dirty="0" err="1"/>
              <a:t>Śuklāmbaradharam</a:t>
            </a:r>
            <a:r>
              <a:rPr lang="en-US" sz="2400" dirty="0"/>
              <a:t>̇ </a:t>
            </a:r>
            <a:r>
              <a:rPr lang="en-US" sz="2400" dirty="0" err="1"/>
              <a:t>viṣṇum</a:t>
            </a:r>
            <a:r>
              <a:rPr lang="en-US" sz="2400" dirty="0"/>
              <a:t>̇ </a:t>
            </a:r>
            <a:r>
              <a:rPr lang="en-US" sz="2400" dirty="0" err="1"/>
              <a:t>śaśi</a:t>
            </a:r>
            <a:r>
              <a:rPr lang="en-US" sz="2400" dirty="0"/>
              <a:t> </a:t>
            </a:r>
            <a:r>
              <a:rPr lang="en-US" sz="2400" dirty="0" err="1"/>
              <a:t>varṇam</a:t>
            </a:r>
            <a:r>
              <a:rPr lang="en-US" sz="2400" dirty="0"/>
              <a:t>̇ </a:t>
            </a:r>
            <a:r>
              <a:rPr lang="en-US" sz="2400" dirty="0" err="1"/>
              <a:t>caturbhujam</a:t>
            </a:r>
            <a:r>
              <a:rPr lang="en-US" sz="2400" dirty="0"/>
              <a:t> |</a:t>
            </a:r>
            <a:endParaRPr lang="en-US" sz="2400" dirty="0"/>
          </a:p>
          <a:p>
            <a:r>
              <a:rPr lang="en-US" sz="2400" dirty="0"/>
              <a:t>Prasanna </a:t>
            </a:r>
            <a:r>
              <a:rPr lang="en-US" sz="2400" dirty="0" err="1"/>
              <a:t>vadanam</a:t>
            </a:r>
            <a:r>
              <a:rPr lang="en-US" sz="2400" dirty="0"/>
              <a:t>̇ </a:t>
            </a:r>
            <a:r>
              <a:rPr lang="en-US" sz="2400" dirty="0" err="1"/>
              <a:t>dhyāyet</a:t>
            </a:r>
            <a:r>
              <a:rPr lang="en-US" sz="2400" dirty="0"/>
              <a:t> </a:t>
            </a:r>
            <a:r>
              <a:rPr lang="en-US" sz="2400" dirty="0" err="1"/>
              <a:t>sarva</a:t>
            </a:r>
            <a:r>
              <a:rPr lang="en-US" sz="2400" dirty="0"/>
              <a:t> </a:t>
            </a:r>
            <a:r>
              <a:rPr lang="en-US" sz="2400" dirty="0" err="1"/>
              <a:t>vighnopaśāntaye</a:t>
            </a:r>
            <a:r>
              <a:rPr lang="en-US" sz="2400" dirty="0"/>
              <a:t> ||</a:t>
            </a:r>
            <a:endParaRPr lang="en-US" sz="2400" dirty="0"/>
          </a:p>
          <a:p>
            <a:endParaRPr lang="en-US" sz="2400" dirty="0"/>
          </a:p>
          <a:p>
            <a:r>
              <a:rPr lang="en-US" sz="2400" dirty="0" err="1"/>
              <a:t>GururBrahma</a:t>
            </a:r>
            <a:r>
              <a:rPr lang="en-US" sz="2400" dirty="0"/>
              <a:t>̄ </a:t>
            </a:r>
            <a:r>
              <a:rPr lang="en-US" sz="2400" dirty="0" err="1"/>
              <a:t>gururViṣṇuh</a:t>
            </a:r>
            <a:r>
              <a:rPr lang="en-US" sz="2400" dirty="0"/>
              <a:t>̣ </a:t>
            </a:r>
            <a:r>
              <a:rPr lang="en-US" sz="2400" dirty="0" err="1"/>
              <a:t>gururdevo</a:t>
            </a:r>
            <a:r>
              <a:rPr lang="en-US" sz="2400" dirty="0"/>
              <a:t> </a:t>
            </a:r>
            <a:r>
              <a:rPr lang="en-US" sz="2400" dirty="0" err="1"/>
              <a:t>Maheśvarah</a:t>
            </a:r>
            <a:r>
              <a:rPr lang="en-US" sz="2400" dirty="0"/>
              <a:t>̣ |</a:t>
            </a:r>
            <a:endParaRPr lang="en-US" sz="2400" dirty="0"/>
          </a:p>
          <a:p>
            <a:r>
              <a:rPr lang="en-US" sz="2400" dirty="0" err="1"/>
              <a:t>Gurussākṣhāt</a:t>
            </a:r>
            <a:r>
              <a:rPr lang="en-US" sz="2400" dirty="0"/>
              <a:t> Paraṁ Brahma </a:t>
            </a:r>
            <a:r>
              <a:rPr lang="en-US" sz="2400" dirty="0" err="1"/>
              <a:t>tasmai</a:t>
            </a:r>
            <a:r>
              <a:rPr lang="en-US" sz="2400" dirty="0"/>
              <a:t> </a:t>
            </a:r>
            <a:r>
              <a:rPr lang="en-US" sz="2400" dirty="0" err="1"/>
              <a:t>śrigurave</a:t>
            </a:r>
            <a:r>
              <a:rPr lang="en-US" sz="2400" dirty="0"/>
              <a:t> </a:t>
            </a:r>
            <a:r>
              <a:rPr lang="en-US" sz="2400" dirty="0" err="1"/>
              <a:t>namah</a:t>
            </a:r>
            <a:r>
              <a:rPr lang="en-US" sz="2400" dirty="0"/>
              <a:t>̣ ||</a:t>
            </a:r>
            <a:endParaRPr lang="en-US" sz="2400" dirty="0"/>
          </a:p>
          <a:p>
            <a:endParaRPr lang="en-US" sz="2400" dirty="0"/>
          </a:p>
          <a:p>
            <a:r>
              <a:rPr lang="en-US" sz="2400" dirty="0"/>
              <a:t>oṁ </a:t>
            </a:r>
            <a:r>
              <a:rPr lang="en-US" sz="2400" dirty="0" err="1"/>
              <a:t>śāntih</a:t>
            </a:r>
            <a:r>
              <a:rPr lang="en-US" sz="2400" dirty="0"/>
              <a:t>̣ </a:t>
            </a:r>
            <a:r>
              <a:rPr lang="en-US" sz="2400" dirty="0" err="1"/>
              <a:t>śāntih</a:t>
            </a:r>
            <a:r>
              <a:rPr lang="en-US" sz="2400" dirty="0"/>
              <a:t>̣ </a:t>
            </a:r>
            <a:r>
              <a:rPr lang="en-US" sz="2400" dirty="0" err="1"/>
              <a:t>śāntih</a:t>
            </a:r>
            <a:r>
              <a:rPr lang="en-US" sz="2400" dirty="0"/>
              <a:t>̣</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304800" y="209550"/>
            <a:ext cx="8458200" cy="4892675"/>
          </a:xfrm>
          <a:prstGeom prst="rect">
            <a:avLst/>
          </a:prstGeom>
        </p:spPr>
        <p:txBody>
          <a:bodyPr wrap="square">
            <a:spAutoFit/>
          </a:bodyPr>
          <a:lstStyle/>
          <a:p>
            <a:pPr algn="ctr"/>
            <a:r>
              <a:rPr lang="en-US" b="1" dirty="0" err="1"/>
              <a:t>ŚrīmadBhagavadgīta</a:t>
            </a:r>
            <a:r>
              <a:rPr lang="en-US" b="1" dirty="0"/>
              <a:t>̄</a:t>
            </a:r>
            <a:endParaRPr lang="en-US" b="1" dirty="0"/>
          </a:p>
          <a:p>
            <a:pPr algn="ctr"/>
            <a:r>
              <a:rPr lang="en-US" b="1" dirty="0"/>
              <a:t>Gītā </a:t>
            </a:r>
            <a:r>
              <a:rPr lang="en-US" b="1" dirty="0" err="1"/>
              <a:t>dhyānaślokah</a:t>
            </a:r>
            <a:r>
              <a:rPr lang="en-US" b="1" dirty="0"/>
              <a:t>̣</a:t>
            </a:r>
            <a:endParaRPr lang="en-US" b="1" dirty="0"/>
          </a:p>
          <a:p>
            <a:pPr algn="ctr"/>
            <a:endParaRPr lang="en-US" b="1" dirty="0"/>
          </a:p>
          <a:p>
            <a:endParaRPr lang="en-US" sz="2400" dirty="0"/>
          </a:p>
          <a:p>
            <a:r>
              <a:rPr lang="en-US" sz="2400" dirty="0"/>
              <a:t>Oṁ </a:t>
            </a:r>
            <a:r>
              <a:rPr lang="en-US" sz="2400" dirty="0" err="1"/>
              <a:t>Pārthāya</a:t>
            </a:r>
            <a:r>
              <a:rPr lang="en-US" sz="2400" dirty="0"/>
              <a:t> </a:t>
            </a:r>
            <a:r>
              <a:rPr lang="en-US" sz="2400" dirty="0" err="1"/>
              <a:t>prati-bodhitām</a:t>
            </a:r>
            <a:r>
              <a:rPr lang="en-US" sz="2400" dirty="0"/>
              <a:t>̇ </a:t>
            </a:r>
            <a:r>
              <a:rPr lang="en-US" sz="2400" dirty="0" err="1"/>
              <a:t>Bhagavata</a:t>
            </a:r>
            <a:r>
              <a:rPr lang="en-US" sz="2400" dirty="0"/>
              <a:t>̄ </a:t>
            </a:r>
            <a:r>
              <a:rPr lang="en-US" sz="2400" dirty="0" err="1"/>
              <a:t>Nārāyaṇena</a:t>
            </a:r>
            <a:r>
              <a:rPr lang="en-US" sz="2400" dirty="0"/>
              <a:t> </a:t>
            </a:r>
            <a:r>
              <a:rPr lang="en-US" sz="2400" dirty="0" err="1"/>
              <a:t>svayam</a:t>
            </a:r>
            <a:r>
              <a:rPr lang="en-US" sz="2400" dirty="0"/>
              <a:t> |</a:t>
            </a:r>
            <a:endParaRPr lang="en-US" sz="2400" dirty="0"/>
          </a:p>
          <a:p>
            <a:r>
              <a:rPr lang="en-US" sz="2400" dirty="0" err="1"/>
              <a:t>Vyāsena</a:t>
            </a:r>
            <a:r>
              <a:rPr lang="en-US" sz="2400" dirty="0"/>
              <a:t> </a:t>
            </a:r>
            <a:r>
              <a:rPr lang="en-US" sz="2400" dirty="0" err="1"/>
              <a:t>grathitām</a:t>
            </a:r>
            <a:r>
              <a:rPr lang="en-US" sz="2400" dirty="0"/>
              <a:t>̇ </a:t>
            </a:r>
            <a:r>
              <a:rPr lang="en-US" sz="2400" dirty="0" err="1"/>
              <a:t>purāṇa-munina</a:t>
            </a:r>
            <a:r>
              <a:rPr lang="en-US" sz="2400" dirty="0"/>
              <a:t>̄ </a:t>
            </a:r>
            <a:r>
              <a:rPr lang="en-US" sz="2400" dirty="0" err="1"/>
              <a:t>madhye</a:t>
            </a:r>
            <a:r>
              <a:rPr lang="en-US" sz="2400" dirty="0"/>
              <a:t> </a:t>
            </a:r>
            <a:r>
              <a:rPr lang="en-US" sz="2400" dirty="0" err="1"/>
              <a:t>mahāBhāratam</a:t>
            </a:r>
            <a:r>
              <a:rPr lang="en-US" sz="2400" dirty="0"/>
              <a:t> |</a:t>
            </a:r>
            <a:endParaRPr lang="en-US" sz="2400" dirty="0"/>
          </a:p>
          <a:p>
            <a:r>
              <a:rPr lang="en-US" sz="2400" dirty="0" err="1"/>
              <a:t>Advaitāmṛta</a:t>
            </a:r>
            <a:r>
              <a:rPr lang="en-US" sz="2400" dirty="0"/>
              <a:t> </a:t>
            </a:r>
            <a:r>
              <a:rPr lang="en-US" sz="2400" dirty="0" err="1"/>
              <a:t>varṣiṇīm</a:t>
            </a:r>
            <a:r>
              <a:rPr lang="en-US" sz="2400" dirty="0"/>
              <a:t>̇ </a:t>
            </a:r>
            <a:r>
              <a:rPr lang="en-US" sz="2400" dirty="0" err="1"/>
              <a:t>Bhagavatīm</a:t>
            </a:r>
            <a:r>
              <a:rPr lang="en-US" sz="2400" dirty="0"/>
              <a:t>̇ </a:t>
            </a:r>
            <a:r>
              <a:rPr lang="en-US" sz="2400" dirty="0" err="1"/>
              <a:t>aṣṭādaśa</a:t>
            </a:r>
            <a:r>
              <a:rPr lang="en-US" sz="2400" dirty="0"/>
              <a:t>̄-</a:t>
            </a:r>
            <a:r>
              <a:rPr lang="en-US" sz="2400" dirty="0" err="1"/>
              <a:t>dhyāyinīm</a:t>
            </a:r>
            <a:r>
              <a:rPr lang="en-US" sz="2400" dirty="0"/>
              <a:t>|</a:t>
            </a:r>
            <a:endParaRPr lang="en-US" sz="2400" dirty="0"/>
          </a:p>
          <a:p>
            <a:r>
              <a:rPr lang="en-US" sz="2400" dirty="0"/>
              <a:t>Amba </a:t>
            </a:r>
            <a:r>
              <a:rPr lang="en-US" sz="2400" dirty="0" err="1"/>
              <a:t>tvām-anusandadhāmi</a:t>
            </a:r>
            <a:r>
              <a:rPr lang="en-US" sz="2400" dirty="0"/>
              <a:t> </a:t>
            </a:r>
            <a:r>
              <a:rPr lang="en-US" sz="2400" dirty="0" err="1"/>
              <a:t>Bhagavadgīte</a:t>
            </a:r>
            <a:r>
              <a:rPr lang="en-US" sz="2400" dirty="0"/>
              <a:t> </a:t>
            </a:r>
            <a:r>
              <a:rPr lang="en-US" sz="2400" dirty="0" err="1"/>
              <a:t>bhavadveṣiṇīm</a:t>
            </a:r>
            <a:r>
              <a:rPr lang="en-US" sz="2400" dirty="0"/>
              <a:t>    ||1||          </a:t>
            </a:r>
            <a:endParaRPr lang="en-US" sz="2400" dirty="0"/>
          </a:p>
          <a:p>
            <a:endParaRPr lang="en-US" sz="2400" dirty="0"/>
          </a:p>
          <a:p>
            <a:r>
              <a:rPr lang="en-US" sz="2400" dirty="0" err="1"/>
              <a:t>Namo’stu</a:t>
            </a:r>
            <a:r>
              <a:rPr lang="en-US" sz="2400" dirty="0"/>
              <a:t> </a:t>
            </a:r>
            <a:r>
              <a:rPr lang="en-US" sz="2400" dirty="0" err="1"/>
              <a:t>te</a:t>
            </a:r>
            <a:r>
              <a:rPr lang="en-US" sz="2400" dirty="0"/>
              <a:t> Vyāsa </a:t>
            </a:r>
            <a:r>
              <a:rPr lang="en-US" sz="2400" dirty="0" err="1"/>
              <a:t>viśālabuddhe</a:t>
            </a:r>
            <a:endParaRPr lang="en-US" sz="2400" dirty="0"/>
          </a:p>
          <a:p>
            <a:r>
              <a:rPr lang="en-US" sz="2400" dirty="0" err="1"/>
              <a:t>pullāra-vinda</a:t>
            </a:r>
            <a:r>
              <a:rPr lang="en-US" sz="2400" dirty="0"/>
              <a:t>̄-</a:t>
            </a:r>
            <a:r>
              <a:rPr lang="en-US" sz="2400" dirty="0" err="1"/>
              <a:t>yatapatranetra</a:t>
            </a:r>
            <a:r>
              <a:rPr lang="en-US" sz="2400" dirty="0"/>
              <a:t> |</a:t>
            </a:r>
            <a:endParaRPr lang="en-US" sz="2400" dirty="0"/>
          </a:p>
          <a:p>
            <a:r>
              <a:rPr lang="en-US" sz="2400" dirty="0" err="1"/>
              <a:t>yena</a:t>
            </a:r>
            <a:r>
              <a:rPr lang="en-US" sz="2400" dirty="0"/>
              <a:t> </a:t>
            </a:r>
            <a:r>
              <a:rPr lang="en-US" sz="2400" dirty="0" err="1"/>
              <a:t>tvaya</a:t>
            </a:r>
            <a:r>
              <a:rPr lang="en-US" sz="2400" dirty="0"/>
              <a:t>̄ </a:t>
            </a:r>
            <a:r>
              <a:rPr lang="en-US" sz="2400" dirty="0" err="1"/>
              <a:t>Bhārata</a:t>
            </a:r>
            <a:r>
              <a:rPr lang="en-US" sz="2400" dirty="0"/>
              <a:t> </a:t>
            </a:r>
            <a:r>
              <a:rPr lang="en-US" sz="2400" dirty="0" err="1"/>
              <a:t>taila-pūrṇah</a:t>
            </a:r>
            <a:r>
              <a:rPr lang="en-US" sz="2400" dirty="0"/>
              <a:t>̣ </a:t>
            </a:r>
            <a:endParaRPr lang="en-US" sz="2400" dirty="0"/>
          </a:p>
          <a:p>
            <a:r>
              <a:rPr lang="en-US" sz="2400" dirty="0" err="1"/>
              <a:t>prajvālito</a:t>
            </a:r>
            <a:r>
              <a:rPr lang="en-US" sz="2400" dirty="0"/>
              <a:t> </a:t>
            </a:r>
            <a:r>
              <a:rPr lang="en-US" sz="2400" dirty="0" err="1"/>
              <a:t>jñāna-mayah</a:t>
            </a:r>
            <a:r>
              <a:rPr lang="en-US" sz="2400" dirty="0"/>
              <a:t>̣ </a:t>
            </a:r>
            <a:r>
              <a:rPr lang="en-US" sz="2400" dirty="0" err="1"/>
              <a:t>pradīpah</a:t>
            </a:r>
            <a:r>
              <a:rPr lang="en-US" sz="2400" dirty="0"/>
              <a:t>̣        ||2||</a:t>
            </a:r>
            <a:endParaRPr lang="en-US" sz="2400" dirty="0"/>
          </a:p>
          <a:p>
            <a:r>
              <a:rPr lang="en-US" dirty="0"/>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304800" y="285750"/>
            <a:ext cx="8763000" cy="4462760"/>
          </a:xfrm>
          <a:prstGeom prst="rect">
            <a:avLst/>
          </a:prstGeom>
        </p:spPr>
        <p:txBody>
          <a:bodyPr wrap="square">
            <a:spAutoFit/>
          </a:bodyPr>
          <a:lstStyle/>
          <a:p>
            <a:r>
              <a:rPr lang="en-US" sz="2400" dirty="0" err="1"/>
              <a:t>Prapanna-pārijātāya</a:t>
            </a:r>
            <a:r>
              <a:rPr lang="en-US" sz="2400" dirty="0"/>
              <a:t> </a:t>
            </a:r>
            <a:r>
              <a:rPr lang="en-US" sz="2400" dirty="0" err="1"/>
              <a:t>totra-vetraika-pāṇaye</a:t>
            </a:r>
            <a:r>
              <a:rPr lang="en-US" sz="2400" dirty="0"/>
              <a:t> |</a:t>
            </a:r>
            <a:endParaRPr lang="en-US" sz="2400" dirty="0"/>
          </a:p>
          <a:p>
            <a:r>
              <a:rPr lang="en-US" sz="2400" dirty="0" err="1"/>
              <a:t>jñāna-mudrāya</a:t>
            </a:r>
            <a:r>
              <a:rPr lang="en-US" sz="2400" dirty="0"/>
              <a:t> </a:t>
            </a:r>
            <a:r>
              <a:rPr lang="en-US" sz="2400" dirty="0" err="1"/>
              <a:t>Kṛṣṇāya</a:t>
            </a:r>
            <a:r>
              <a:rPr lang="en-US" sz="2400" dirty="0"/>
              <a:t> </a:t>
            </a:r>
            <a:r>
              <a:rPr lang="en-US" sz="2400" dirty="0" err="1"/>
              <a:t>gītāmṛta-duhe</a:t>
            </a:r>
            <a:r>
              <a:rPr lang="en-US" sz="2400" dirty="0"/>
              <a:t> </a:t>
            </a:r>
            <a:r>
              <a:rPr lang="en-US" sz="2400" dirty="0" err="1"/>
              <a:t>namah</a:t>
            </a:r>
            <a:r>
              <a:rPr lang="en-US" sz="2400" dirty="0"/>
              <a:t>̣                    ||3||</a:t>
            </a:r>
            <a:endParaRPr lang="en-US" sz="2400" dirty="0"/>
          </a:p>
          <a:p>
            <a:endParaRPr lang="en-US" sz="1000" dirty="0"/>
          </a:p>
          <a:p>
            <a:r>
              <a:rPr lang="en-US" sz="2400" dirty="0" err="1"/>
              <a:t>Prapanna-pārijātāya</a:t>
            </a:r>
            <a:r>
              <a:rPr lang="en-US" sz="2400" dirty="0"/>
              <a:t> </a:t>
            </a:r>
            <a:r>
              <a:rPr lang="en-US" sz="2400" dirty="0" err="1"/>
              <a:t>totra-vetra</a:t>
            </a:r>
            <a:r>
              <a:rPr lang="en-US" sz="2400" dirty="0"/>
              <a:t> </a:t>
            </a:r>
            <a:r>
              <a:rPr lang="en-US" sz="2400" dirty="0" err="1"/>
              <a:t>eka-pāṇaye</a:t>
            </a:r>
            <a:r>
              <a:rPr lang="en-US" sz="2400" dirty="0"/>
              <a:t> |</a:t>
            </a:r>
            <a:endParaRPr lang="en-US" sz="2400" dirty="0"/>
          </a:p>
          <a:p>
            <a:r>
              <a:rPr lang="en-US" sz="2400" dirty="0" err="1"/>
              <a:t>jñāna-mudrāya</a:t>
            </a:r>
            <a:r>
              <a:rPr lang="en-US" sz="2400" dirty="0"/>
              <a:t> </a:t>
            </a:r>
            <a:r>
              <a:rPr lang="en-US" sz="2400" dirty="0" err="1"/>
              <a:t>Kṛṣṇāya</a:t>
            </a:r>
            <a:r>
              <a:rPr lang="en-US" sz="2400" dirty="0"/>
              <a:t> </a:t>
            </a:r>
            <a:r>
              <a:rPr lang="en-US" sz="2400" dirty="0" err="1"/>
              <a:t>gīta</a:t>
            </a:r>
            <a:r>
              <a:rPr lang="en-US" sz="2400" dirty="0"/>
              <a:t>̄ </a:t>
            </a:r>
            <a:r>
              <a:rPr lang="en-US" sz="2400" dirty="0" err="1"/>
              <a:t>amṛta-duhe</a:t>
            </a:r>
            <a:r>
              <a:rPr lang="en-US" sz="2400" dirty="0"/>
              <a:t> </a:t>
            </a:r>
            <a:r>
              <a:rPr lang="en-US" sz="2400" dirty="0" err="1"/>
              <a:t>namah</a:t>
            </a:r>
            <a:r>
              <a:rPr lang="en-US" sz="2400" dirty="0"/>
              <a:t>̣ </a:t>
            </a:r>
            <a:endParaRPr lang="en-US" sz="2400" dirty="0"/>
          </a:p>
          <a:p>
            <a:endParaRPr lang="en-US" sz="2400" dirty="0"/>
          </a:p>
          <a:p>
            <a:endParaRPr lang="en-US" sz="2400" dirty="0"/>
          </a:p>
          <a:p>
            <a:r>
              <a:rPr lang="en-US" sz="2400" dirty="0" err="1"/>
              <a:t>Sarvopaniṣado</a:t>
            </a:r>
            <a:r>
              <a:rPr lang="en-US" sz="2400" dirty="0"/>
              <a:t> </a:t>
            </a:r>
            <a:r>
              <a:rPr lang="en-US" sz="2400" dirty="0" err="1"/>
              <a:t>gāvo</a:t>
            </a:r>
            <a:r>
              <a:rPr lang="en-US" sz="2400" dirty="0"/>
              <a:t> </a:t>
            </a:r>
            <a:r>
              <a:rPr lang="en-US" sz="2400" dirty="0" err="1"/>
              <a:t>dogdha</a:t>
            </a:r>
            <a:r>
              <a:rPr lang="en-US" sz="2400" dirty="0"/>
              <a:t>̄ </a:t>
            </a:r>
            <a:r>
              <a:rPr lang="en-US" sz="2400" dirty="0" err="1"/>
              <a:t>gopālanandanah</a:t>
            </a:r>
            <a:r>
              <a:rPr lang="en-US" sz="2400" dirty="0"/>
              <a:t>̣ |</a:t>
            </a:r>
            <a:endParaRPr lang="en-US" sz="2400" dirty="0"/>
          </a:p>
          <a:p>
            <a:r>
              <a:rPr lang="en-US" sz="2400" dirty="0" err="1"/>
              <a:t>Pārtho</a:t>
            </a:r>
            <a:r>
              <a:rPr lang="en-US" sz="2400" dirty="0"/>
              <a:t> </a:t>
            </a:r>
            <a:r>
              <a:rPr lang="en-US" sz="2400" dirty="0" err="1"/>
              <a:t>vatsah</a:t>
            </a:r>
            <a:r>
              <a:rPr lang="en-US" sz="2400" dirty="0"/>
              <a:t>̣ </a:t>
            </a:r>
            <a:r>
              <a:rPr lang="en-US" sz="2400" dirty="0" err="1"/>
              <a:t>sudhīrbhokta</a:t>
            </a:r>
            <a:r>
              <a:rPr lang="en-US" sz="2400" dirty="0"/>
              <a:t>̄ </a:t>
            </a:r>
            <a:r>
              <a:rPr lang="en-US" sz="2400" dirty="0" err="1"/>
              <a:t>dugdham</a:t>
            </a:r>
            <a:r>
              <a:rPr lang="en-US" sz="2400" dirty="0"/>
              <a:t>̇ </a:t>
            </a:r>
            <a:r>
              <a:rPr lang="en-US" sz="2400" dirty="0" err="1"/>
              <a:t>gītāmṛtam</a:t>
            </a:r>
            <a:r>
              <a:rPr lang="en-US" sz="2400" dirty="0"/>
              <a:t>̇ </a:t>
            </a:r>
            <a:r>
              <a:rPr lang="en-US" sz="2400" dirty="0" err="1"/>
              <a:t>mahat</a:t>
            </a:r>
            <a:r>
              <a:rPr lang="en-US" sz="2400" dirty="0"/>
              <a:t>              ||4||</a:t>
            </a:r>
            <a:endParaRPr lang="en-US" sz="2400" dirty="0"/>
          </a:p>
          <a:p>
            <a:endParaRPr lang="en-US" sz="1000" dirty="0"/>
          </a:p>
          <a:p>
            <a:r>
              <a:rPr lang="en-US" sz="2400" dirty="0" err="1"/>
              <a:t>sarva</a:t>
            </a:r>
            <a:r>
              <a:rPr lang="en-US" sz="2400" dirty="0"/>
              <a:t> </a:t>
            </a:r>
            <a:r>
              <a:rPr lang="en-US" sz="2400" dirty="0" err="1"/>
              <a:t>upaniṣadah</a:t>
            </a:r>
            <a:r>
              <a:rPr lang="en-US" sz="2400" dirty="0"/>
              <a:t>̣ </a:t>
            </a:r>
            <a:r>
              <a:rPr lang="en-US" sz="2400" dirty="0" err="1"/>
              <a:t>gāvo</a:t>
            </a:r>
            <a:r>
              <a:rPr lang="en-US" sz="2400" dirty="0"/>
              <a:t> </a:t>
            </a:r>
            <a:r>
              <a:rPr lang="en-US" sz="2400" dirty="0" err="1"/>
              <a:t>dogdha</a:t>
            </a:r>
            <a:r>
              <a:rPr lang="en-US" sz="2400" dirty="0"/>
              <a:t>̄ </a:t>
            </a:r>
            <a:r>
              <a:rPr lang="en-US" sz="2400" dirty="0" err="1"/>
              <a:t>gopāla-nandanah</a:t>
            </a:r>
            <a:r>
              <a:rPr lang="en-US" sz="2400" dirty="0"/>
              <a:t>̣ |</a:t>
            </a:r>
            <a:endParaRPr lang="en-US" sz="2400" dirty="0"/>
          </a:p>
          <a:p>
            <a:r>
              <a:rPr lang="en-US" sz="2400" dirty="0" err="1"/>
              <a:t>Pārthah</a:t>
            </a:r>
            <a:r>
              <a:rPr lang="en-US" sz="2400" dirty="0"/>
              <a:t>̣ </a:t>
            </a:r>
            <a:r>
              <a:rPr lang="en-US" sz="2400" dirty="0" err="1"/>
              <a:t>vatsah</a:t>
            </a:r>
            <a:r>
              <a:rPr lang="en-US" sz="2400" dirty="0"/>
              <a:t>̣ </a:t>
            </a:r>
            <a:r>
              <a:rPr lang="en-US" sz="2400" dirty="0" err="1"/>
              <a:t>sudhīh</a:t>
            </a:r>
            <a:r>
              <a:rPr lang="en-US" sz="2400" dirty="0"/>
              <a:t>̣ </a:t>
            </a:r>
            <a:r>
              <a:rPr lang="en-US" sz="2400" dirty="0" err="1"/>
              <a:t>bhokta</a:t>
            </a:r>
            <a:r>
              <a:rPr lang="en-US" sz="2400" dirty="0"/>
              <a:t>̄ </a:t>
            </a:r>
            <a:r>
              <a:rPr lang="en-US" sz="2400" dirty="0" err="1"/>
              <a:t>dugdham</a:t>
            </a:r>
            <a:r>
              <a:rPr lang="en-US" sz="2400" dirty="0"/>
              <a:t>̇ </a:t>
            </a:r>
            <a:r>
              <a:rPr lang="en-US" sz="2400" dirty="0" err="1"/>
              <a:t>gīta</a:t>
            </a:r>
            <a:r>
              <a:rPr lang="en-US" sz="2400" dirty="0"/>
              <a:t>̄ </a:t>
            </a:r>
            <a:r>
              <a:rPr lang="en-US" sz="2400" dirty="0" err="1"/>
              <a:t>amṛtam</a:t>
            </a:r>
            <a:r>
              <a:rPr lang="en-US" sz="2400" dirty="0"/>
              <a:t>̇ </a:t>
            </a:r>
            <a:r>
              <a:rPr lang="en-US" sz="2400" dirty="0" err="1"/>
              <a:t>mahat</a:t>
            </a:r>
            <a:r>
              <a:rPr lang="en-US" sz="2400" dirty="0"/>
              <a:t> </a:t>
            </a:r>
            <a:endParaRPr lang="en-US" sz="2400" dirty="0"/>
          </a:p>
          <a:p>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133350"/>
            <a:ext cx="8610600" cy="5786199"/>
          </a:xfrm>
          <a:prstGeom prst="rect">
            <a:avLst/>
          </a:prstGeom>
        </p:spPr>
        <p:txBody>
          <a:bodyPr wrap="square">
            <a:spAutoFit/>
          </a:bodyPr>
          <a:lstStyle/>
          <a:p>
            <a:r>
              <a:rPr lang="en-US" sz="2400" dirty="0"/>
              <a:t>Vasudeva-</a:t>
            </a:r>
            <a:r>
              <a:rPr lang="en-US" sz="2400" dirty="0" err="1"/>
              <a:t>sutam</a:t>
            </a:r>
            <a:r>
              <a:rPr lang="en-US" sz="2400" dirty="0"/>
              <a:t>̇ </a:t>
            </a:r>
            <a:r>
              <a:rPr lang="en-US" sz="2400" dirty="0" err="1"/>
              <a:t>devam</a:t>
            </a:r>
            <a:r>
              <a:rPr lang="en-US" sz="2400" dirty="0"/>
              <a:t>̇ </a:t>
            </a:r>
            <a:r>
              <a:rPr lang="en-US" sz="2400" dirty="0" err="1"/>
              <a:t>Kaṁsa</a:t>
            </a:r>
            <a:r>
              <a:rPr lang="en-US" sz="2400" dirty="0"/>
              <a:t> </a:t>
            </a:r>
            <a:r>
              <a:rPr lang="en-US" sz="2400" dirty="0" err="1"/>
              <a:t>Chāṇūra</a:t>
            </a:r>
            <a:r>
              <a:rPr lang="en-US" sz="2400" dirty="0"/>
              <a:t> </a:t>
            </a:r>
            <a:r>
              <a:rPr lang="en-US" sz="2400" dirty="0" err="1"/>
              <a:t>mardanam</a:t>
            </a:r>
            <a:r>
              <a:rPr lang="en-US" sz="2400" dirty="0"/>
              <a:t> |</a:t>
            </a:r>
            <a:endParaRPr lang="en-US" sz="2400" dirty="0"/>
          </a:p>
          <a:p>
            <a:r>
              <a:rPr lang="en-US" sz="2400" dirty="0"/>
              <a:t>Devakī-</a:t>
            </a:r>
            <a:r>
              <a:rPr lang="en-US" sz="2400" dirty="0" err="1"/>
              <a:t>paramānandam</a:t>
            </a:r>
            <a:r>
              <a:rPr lang="en-US" sz="2400" dirty="0"/>
              <a:t>̇ </a:t>
            </a:r>
            <a:r>
              <a:rPr lang="en-US" sz="2400" dirty="0" err="1"/>
              <a:t>Kṛṣṇam</a:t>
            </a:r>
            <a:r>
              <a:rPr lang="en-US" sz="2400" dirty="0"/>
              <a:t>̇ </a:t>
            </a:r>
            <a:r>
              <a:rPr lang="en-US" sz="2400" dirty="0" err="1"/>
              <a:t>vande</a:t>
            </a:r>
            <a:r>
              <a:rPr lang="en-US" sz="2400" dirty="0"/>
              <a:t> </a:t>
            </a:r>
            <a:r>
              <a:rPr lang="en-US" sz="2400" dirty="0" err="1"/>
              <a:t>jagadgurum</a:t>
            </a:r>
            <a:r>
              <a:rPr lang="en-US" sz="2400" dirty="0"/>
              <a:t>              ||5||</a:t>
            </a:r>
            <a:endParaRPr lang="en-US" sz="2400" dirty="0"/>
          </a:p>
          <a:p>
            <a:endParaRPr lang="en-US" sz="1000" dirty="0"/>
          </a:p>
          <a:p>
            <a:r>
              <a:rPr lang="en-US" sz="2400" dirty="0"/>
              <a:t>Vasudeva </a:t>
            </a:r>
            <a:r>
              <a:rPr lang="en-US" sz="2400" dirty="0" err="1"/>
              <a:t>sutam</a:t>
            </a:r>
            <a:r>
              <a:rPr lang="en-US" sz="2400" dirty="0"/>
              <a:t>̇ </a:t>
            </a:r>
            <a:r>
              <a:rPr lang="en-US" sz="2400" dirty="0" err="1"/>
              <a:t>devam</a:t>
            </a:r>
            <a:r>
              <a:rPr lang="en-US" sz="2400" dirty="0"/>
              <a:t> </a:t>
            </a:r>
            <a:r>
              <a:rPr lang="en-US" sz="2400" dirty="0" err="1"/>
              <a:t>Kaṁsa</a:t>
            </a:r>
            <a:r>
              <a:rPr lang="en-US" sz="2400" dirty="0"/>
              <a:t> </a:t>
            </a:r>
            <a:r>
              <a:rPr lang="en-US" sz="2400" dirty="0" err="1"/>
              <a:t>Chāṇūra</a:t>
            </a:r>
            <a:r>
              <a:rPr lang="en-US" sz="2400" dirty="0"/>
              <a:t> </a:t>
            </a:r>
            <a:r>
              <a:rPr lang="en-US" sz="2400" dirty="0" err="1"/>
              <a:t>mardanam</a:t>
            </a:r>
            <a:r>
              <a:rPr lang="en-US" sz="2400" dirty="0"/>
              <a:t> |</a:t>
            </a:r>
            <a:endParaRPr lang="en-US" sz="2400" dirty="0"/>
          </a:p>
          <a:p>
            <a:r>
              <a:rPr lang="en-US" sz="2400" dirty="0"/>
              <a:t>Devakī parama </a:t>
            </a:r>
            <a:r>
              <a:rPr lang="en-US" sz="2400" dirty="0" err="1"/>
              <a:t>ānandam</a:t>
            </a:r>
            <a:r>
              <a:rPr lang="en-US" sz="2400" dirty="0"/>
              <a:t> </a:t>
            </a:r>
            <a:r>
              <a:rPr lang="en-US" sz="2400" dirty="0" err="1"/>
              <a:t>Kṛṣṇam</a:t>
            </a:r>
            <a:r>
              <a:rPr lang="en-US" sz="2400" dirty="0"/>
              <a:t>̇ </a:t>
            </a:r>
            <a:r>
              <a:rPr lang="en-US" sz="2400" dirty="0" err="1"/>
              <a:t>vande</a:t>
            </a:r>
            <a:r>
              <a:rPr lang="en-US" sz="2400" dirty="0"/>
              <a:t> </a:t>
            </a:r>
            <a:r>
              <a:rPr lang="en-US" sz="2400" dirty="0" err="1"/>
              <a:t>jagadgurum</a:t>
            </a:r>
            <a:r>
              <a:rPr lang="en-US" sz="2400" dirty="0"/>
              <a:t> ||</a:t>
            </a:r>
            <a:endParaRPr lang="en-US" sz="2400" dirty="0"/>
          </a:p>
          <a:p>
            <a:endParaRPr lang="en-US" sz="2400" dirty="0"/>
          </a:p>
          <a:p>
            <a:r>
              <a:rPr lang="en-US" sz="2400" dirty="0" err="1"/>
              <a:t>Mūkam</a:t>
            </a:r>
            <a:r>
              <a:rPr lang="en-US" sz="2400" dirty="0"/>
              <a:t>̇ </a:t>
            </a:r>
            <a:r>
              <a:rPr lang="en-US" sz="2400" dirty="0" err="1"/>
              <a:t>karoti</a:t>
            </a:r>
            <a:r>
              <a:rPr lang="en-US" sz="2400" dirty="0"/>
              <a:t> </a:t>
            </a:r>
            <a:r>
              <a:rPr lang="en-US" sz="2400" dirty="0" err="1"/>
              <a:t>vācālam</a:t>
            </a:r>
            <a:r>
              <a:rPr lang="en-US" sz="2400" dirty="0"/>
              <a:t>̇ </a:t>
            </a:r>
            <a:r>
              <a:rPr lang="en-US" sz="2400" dirty="0" err="1"/>
              <a:t>paṅgum</a:t>
            </a:r>
            <a:r>
              <a:rPr lang="en-US" sz="2400" dirty="0"/>
              <a:t>̇ </a:t>
            </a:r>
            <a:r>
              <a:rPr lang="en-US" sz="2400" dirty="0" err="1"/>
              <a:t>laṅghayate</a:t>
            </a:r>
            <a:r>
              <a:rPr lang="en-US" sz="2400" dirty="0"/>
              <a:t> </a:t>
            </a:r>
            <a:r>
              <a:rPr lang="en-US" sz="2400" dirty="0" err="1"/>
              <a:t>girim</a:t>
            </a:r>
            <a:r>
              <a:rPr lang="en-US" sz="2400" dirty="0"/>
              <a:t> |</a:t>
            </a:r>
            <a:endParaRPr lang="en-US" sz="2400" dirty="0"/>
          </a:p>
          <a:p>
            <a:r>
              <a:rPr lang="en-US" sz="2400" dirty="0" err="1"/>
              <a:t>yat-kṛpa</a:t>
            </a:r>
            <a:r>
              <a:rPr lang="en-US" sz="2400" dirty="0"/>
              <a:t>̄ </a:t>
            </a:r>
            <a:r>
              <a:rPr lang="en-US" sz="2400" dirty="0" err="1"/>
              <a:t>tamaham</a:t>
            </a:r>
            <a:r>
              <a:rPr lang="en-US" sz="2400" dirty="0"/>
              <a:t>̇ </a:t>
            </a:r>
            <a:r>
              <a:rPr lang="en-US" sz="2400" dirty="0" err="1"/>
              <a:t>vande</a:t>
            </a:r>
            <a:r>
              <a:rPr lang="en-US" sz="2400" dirty="0"/>
              <a:t> </a:t>
            </a:r>
            <a:r>
              <a:rPr lang="en-US" sz="2400" dirty="0" err="1"/>
              <a:t>paramānanda</a:t>
            </a:r>
            <a:r>
              <a:rPr lang="en-US" sz="2400" dirty="0"/>
              <a:t> </a:t>
            </a:r>
            <a:r>
              <a:rPr lang="en-US" sz="2400" dirty="0" err="1"/>
              <a:t>Mādhavam</a:t>
            </a:r>
            <a:r>
              <a:rPr lang="en-US" sz="2400" dirty="0"/>
              <a:t>                   ||9||</a:t>
            </a:r>
            <a:endParaRPr lang="en-US" sz="2400" dirty="0"/>
          </a:p>
          <a:p>
            <a:endParaRPr lang="en-US" sz="2400" dirty="0"/>
          </a:p>
          <a:p>
            <a:r>
              <a:rPr lang="en-US" sz="2400" dirty="0" err="1"/>
              <a:t>Mūkam</a:t>
            </a:r>
            <a:r>
              <a:rPr lang="en-US" sz="2400" dirty="0"/>
              <a:t> </a:t>
            </a:r>
            <a:r>
              <a:rPr lang="en-US" sz="2400" dirty="0" err="1"/>
              <a:t>karoti</a:t>
            </a:r>
            <a:r>
              <a:rPr lang="en-US" sz="2400" dirty="0"/>
              <a:t> </a:t>
            </a:r>
            <a:r>
              <a:rPr lang="en-US" sz="2400" dirty="0" err="1"/>
              <a:t>vācālam</a:t>
            </a:r>
            <a:r>
              <a:rPr lang="en-US" sz="2400" dirty="0"/>
              <a:t>̇ </a:t>
            </a:r>
            <a:r>
              <a:rPr lang="en-US" sz="2400" dirty="0" err="1"/>
              <a:t>paṅgum</a:t>
            </a:r>
            <a:r>
              <a:rPr lang="en-US" sz="2400" dirty="0"/>
              <a:t> </a:t>
            </a:r>
            <a:r>
              <a:rPr lang="en-US" sz="2400" dirty="0" err="1"/>
              <a:t>laṅghayate</a:t>
            </a:r>
            <a:r>
              <a:rPr lang="en-US" sz="2400" dirty="0"/>
              <a:t> </a:t>
            </a:r>
            <a:r>
              <a:rPr lang="en-US" sz="2400" dirty="0" err="1"/>
              <a:t>girim</a:t>
            </a:r>
            <a:r>
              <a:rPr lang="en-US" sz="2400" dirty="0"/>
              <a:t> |</a:t>
            </a:r>
            <a:endParaRPr lang="en-US" sz="2400" dirty="0"/>
          </a:p>
          <a:p>
            <a:r>
              <a:rPr lang="en-US" sz="2400" dirty="0" err="1"/>
              <a:t>yat-kṛpa</a:t>
            </a:r>
            <a:r>
              <a:rPr lang="en-US" sz="2400" dirty="0"/>
              <a:t>̄ </a:t>
            </a:r>
            <a:r>
              <a:rPr lang="en-US" sz="2400" dirty="0" err="1"/>
              <a:t>tamaham</a:t>
            </a:r>
            <a:r>
              <a:rPr lang="en-US" sz="2400" dirty="0"/>
              <a:t>̇ </a:t>
            </a:r>
            <a:r>
              <a:rPr lang="en-US" sz="2400" dirty="0" err="1"/>
              <a:t>vande</a:t>
            </a:r>
            <a:r>
              <a:rPr lang="en-US" sz="2400" dirty="0"/>
              <a:t> </a:t>
            </a:r>
            <a:r>
              <a:rPr lang="en-US" sz="2400" dirty="0" err="1"/>
              <a:t>parama</a:t>
            </a:r>
            <a:r>
              <a:rPr lang="en-US" sz="2400" dirty="0"/>
              <a:t> </a:t>
            </a:r>
            <a:r>
              <a:rPr lang="en-US" sz="2400" dirty="0" err="1"/>
              <a:t>ānanda</a:t>
            </a:r>
            <a:r>
              <a:rPr lang="en-US" sz="2400" dirty="0"/>
              <a:t> </a:t>
            </a:r>
            <a:r>
              <a:rPr lang="en-US" sz="2400" dirty="0" err="1"/>
              <a:t>Mādhavam</a:t>
            </a:r>
            <a:r>
              <a:rPr lang="en-US" sz="2400" dirty="0"/>
              <a:t> ||</a:t>
            </a:r>
            <a:endParaRPr lang="en-US" sz="2400" dirty="0"/>
          </a:p>
          <a:p>
            <a:endParaRPr lang="en-US" sz="2400" dirty="0"/>
          </a:p>
          <a:p>
            <a:endParaRPr lang="en-US" sz="2400" dirty="0"/>
          </a:p>
          <a:p>
            <a:endParaRPr lang="en-US" sz="2400" dirty="0"/>
          </a:p>
          <a:p>
            <a:endParaRPr lang="en-US" sz="2400" dirty="0"/>
          </a:p>
          <a:p>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09550"/>
            <a:ext cx="8915400" cy="4862870"/>
          </a:xfrm>
          <a:prstGeom prst="rect">
            <a:avLst/>
          </a:prstGeom>
        </p:spPr>
        <p:txBody>
          <a:bodyPr wrap="square">
            <a:spAutoFit/>
          </a:bodyPr>
          <a:lstStyle/>
          <a:p>
            <a:r>
              <a:rPr lang="en-US" sz="2400" dirty="0"/>
              <a:t>Yaṁ Brahmā </a:t>
            </a:r>
            <a:r>
              <a:rPr lang="en-US" sz="2400" dirty="0" err="1"/>
              <a:t>Varuṇendra-RudraMarutah</a:t>
            </a:r>
            <a:r>
              <a:rPr lang="en-US" sz="2400" dirty="0"/>
              <a:t>̣ </a:t>
            </a:r>
            <a:r>
              <a:rPr lang="en-US" sz="2400" dirty="0" err="1"/>
              <a:t>stunvanti</a:t>
            </a:r>
            <a:r>
              <a:rPr lang="en-US" sz="2400" dirty="0"/>
              <a:t> </a:t>
            </a:r>
            <a:r>
              <a:rPr lang="en-US" sz="2400" dirty="0" err="1"/>
              <a:t>divyaih</a:t>
            </a:r>
            <a:r>
              <a:rPr lang="en-US" sz="2400" dirty="0"/>
              <a:t>̣ </a:t>
            </a:r>
            <a:r>
              <a:rPr lang="en-US" sz="2400" dirty="0" err="1"/>
              <a:t>stavaih</a:t>
            </a:r>
            <a:r>
              <a:rPr lang="en-US" sz="2400" dirty="0"/>
              <a:t>̣ |</a:t>
            </a:r>
            <a:endParaRPr lang="en-US" sz="2400" dirty="0"/>
          </a:p>
          <a:p>
            <a:r>
              <a:rPr lang="en-US" sz="2400" dirty="0" err="1"/>
              <a:t>vedaih</a:t>
            </a:r>
            <a:r>
              <a:rPr lang="en-US" sz="2400" dirty="0"/>
              <a:t>̣ </a:t>
            </a:r>
            <a:r>
              <a:rPr lang="en-US" sz="2400" dirty="0" err="1"/>
              <a:t>sāṅga-padakramopaniṣadair-gāyanti</a:t>
            </a:r>
            <a:r>
              <a:rPr lang="en-US" sz="2400" dirty="0"/>
              <a:t> yaṁ </a:t>
            </a:r>
            <a:r>
              <a:rPr lang="en-US" sz="2400" dirty="0" err="1"/>
              <a:t>sāmagāh</a:t>
            </a:r>
            <a:r>
              <a:rPr lang="en-US" sz="2400" dirty="0"/>
              <a:t>̣ ||10||</a:t>
            </a:r>
            <a:endParaRPr lang="en-US" sz="2400" dirty="0"/>
          </a:p>
          <a:p>
            <a:endParaRPr lang="en-US" sz="1000" dirty="0"/>
          </a:p>
          <a:p>
            <a:r>
              <a:rPr lang="en-US" sz="2400" dirty="0"/>
              <a:t>Yam Brahmā </a:t>
            </a:r>
            <a:r>
              <a:rPr lang="en-US" sz="2400" dirty="0" err="1"/>
              <a:t>Varuṇa</a:t>
            </a:r>
            <a:r>
              <a:rPr lang="en-US" sz="2400" dirty="0"/>
              <a:t> Indra-Rudra </a:t>
            </a:r>
            <a:r>
              <a:rPr lang="en-US" sz="2400" dirty="0" err="1"/>
              <a:t>Marutah</a:t>
            </a:r>
            <a:r>
              <a:rPr lang="en-US" sz="2400" dirty="0"/>
              <a:t>̣ </a:t>
            </a:r>
            <a:r>
              <a:rPr lang="en-US" sz="2400" dirty="0" err="1"/>
              <a:t>stunvanti</a:t>
            </a:r>
            <a:r>
              <a:rPr lang="en-US" sz="2400" dirty="0"/>
              <a:t> </a:t>
            </a:r>
            <a:r>
              <a:rPr lang="en-US" sz="2400" dirty="0" err="1"/>
              <a:t>divyaih</a:t>
            </a:r>
            <a:r>
              <a:rPr lang="en-US" sz="2400" dirty="0"/>
              <a:t>̣ </a:t>
            </a:r>
            <a:r>
              <a:rPr lang="en-US" sz="2400" dirty="0" err="1"/>
              <a:t>stavaih</a:t>
            </a:r>
            <a:r>
              <a:rPr lang="en-US" sz="2400" dirty="0"/>
              <a:t>̣ |</a:t>
            </a:r>
            <a:endParaRPr lang="en-US" sz="2400" dirty="0"/>
          </a:p>
          <a:p>
            <a:r>
              <a:rPr lang="en-US" sz="2400" dirty="0" err="1"/>
              <a:t>vedaih</a:t>
            </a:r>
            <a:r>
              <a:rPr lang="en-US" sz="2400" dirty="0"/>
              <a:t>̣ </a:t>
            </a:r>
            <a:r>
              <a:rPr lang="en-US" sz="2400" dirty="0" err="1"/>
              <a:t>sa</a:t>
            </a:r>
            <a:r>
              <a:rPr lang="en-US" sz="2400" dirty="0"/>
              <a:t> </a:t>
            </a:r>
            <a:r>
              <a:rPr lang="en-US" sz="2400" dirty="0" err="1"/>
              <a:t>aṅga-pada</a:t>
            </a:r>
            <a:r>
              <a:rPr lang="en-US" sz="2400" dirty="0"/>
              <a:t> krama </a:t>
            </a:r>
            <a:r>
              <a:rPr lang="en-US" sz="2400" dirty="0" err="1"/>
              <a:t>upaniṣadaih</a:t>
            </a:r>
            <a:r>
              <a:rPr lang="en-US" sz="2400" dirty="0"/>
              <a:t>̣ -</a:t>
            </a:r>
            <a:r>
              <a:rPr lang="en-US" sz="2400" dirty="0" err="1"/>
              <a:t>gāyanti</a:t>
            </a:r>
            <a:r>
              <a:rPr lang="en-US" sz="2400" dirty="0"/>
              <a:t> yaṁ </a:t>
            </a:r>
            <a:r>
              <a:rPr lang="en-US" sz="2400" dirty="0" err="1"/>
              <a:t>sāmagāh</a:t>
            </a:r>
            <a:r>
              <a:rPr lang="en-US" sz="2400" dirty="0"/>
              <a:t>̣ ||</a:t>
            </a:r>
            <a:endParaRPr lang="en-US" sz="2400" dirty="0"/>
          </a:p>
          <a:p>
            <a:endParaRPr lang="en-US" sz="3200" dirty="0"/>
          </a:p>
          <a:p>
            <a:r>
              <a:rPr lang="en-US" sz="2400" dirty="0"/>
              <a:t>dhyānā-</a:t>
            </a:r>
            <a:r>
              <a:rPr lang="en-US" sz="2400" dirty="0" err="1"/>
              <a:t>vasthita</a:t>
            </a:r>
            <a:r>
              <a:rPr lang="en-US" sz="2400" dirty="0"/>
              <a:t> </a:t>
            </a:r>
            <a:r>
              <a:rPr lang="en-US" sz="2400" dirty="0" err="1"/>
              <a:t>tadgatena</a:t>
            </a:r>
            <a:r>
              <a:rPr lang="en-US" sz="2400" dirty="0"/>
              <a:t> </a:t>
            </a:r>
            <a:r>
              <a:rPr lang="en-US" sz="2400" dirty="0" err="1"/>
              <a:t>manasa</a:t>
            </a:r>
            <a:r>
              <a:rPr lang="en-US" sz="2400" dirty="0"/>
              <a:t>̄ </a:t>
            </a:r>
            <a:r>
              <a:rPr lang="en-US" sz="2400" dirty="0" err="1"/>
              <a:t>paśyanti</a:t>
            </a:r>
            <a:r>
              <a:rPr lang="en-US" sz="2400" dirty="0"/>
              <a:t> yaṁ </a:t>
            </a:r>
            <a:r>
              <a:rPr lang="en-US" sz="2400" dirty="0" err="1"/>
              <a:t>yogino</a:t>
            </a:r>
            <a:r>
              <a:rPr lang="en-US" sz="2400" dirty="0"/>
              <a:t> |</a:t>
            </a:r>
            <a:endParaRPr lang="en-US" sz="2400" dirty="0"/>
          </a:p>
          <a:p>
            <a:r>
              <a:rPr lang="en-US" sz="2400" dirty="0" err="1"/>
              <a:t>yasyāntam</a:t>
            </a:r>
            <a:r>
              <a:rPr lang="en-US" sz="2400" dirty="0"/>
              <a:t>̇ na </a:t>
            </a:r>
            <a:r>
              <a:rPr lang="en-US" sz="2400" dirty="0" err="1"/>
              <a:t>viduh</a:t>
            </a:r>
            <a:r>
              <a:rPr lang="en-US" sz="2400" dirty="0"/>
              <a:t>̣ </a:t>
            </a:r>
            <a:r>
              <a:rPr lang="en-US" sz="2400" dirty="0" err="1"/>
              <a:t>surāsuragaṇa</a:t>
            </a:r>
            <a:r>
              <a:rPr lang="en-US" sz="2400" dirty="0"/>
              <a:t>̄ </a:t>
            </a:r>
            <a:r>
              <a:rPr lang="en-US" sz="2400" dirty="0" err="1"/>
              <a:t>devāya</a:t>
            </a:r>
            <a:r>
              <a:rPr lang="en-US" sz="2400" dirty="0"/>
              <a:t> </a:t>
            </a:r>
            <a:r>
              <a:rPr lang="en-US" sz="2400" dirty="0" err="1"/>
              <a:t>tasmai</a:t>
            </a:r>
            <a:r>
              <a:rPr lang="en-US" sz="2400" dirty="0"/>
              <a:t> </a:t>
            </a:r>
            <a:r>
              <a:rPr lang="en-US" sz="2400" dirty="0" err="1"/>
              <a:t>namah</a:t>
            </a:r>
            <a:r>
              <a:rPr lang="en-US" sz="2400" dirty="0"/>
              <a:t>̣ ||11||</a:t>
            </a:r>
            <a:endParaRPr lang="en-US" sz="2400" dirty="0"/>
          </a:p>
          <a:p>
            <a:endParaRPr lang="en-US" sz="1000" dirty="0"/>
          </a:p>
          <a:p>
            <a:r>
              <a:rPr lang="en-US" sz="2400" dirty="0"/>
              <a:t>dhyāna </a:t>
            </a:r>
            <a:r>
              <a:rPr lang="en-US" sz="2400" dirty="0" err="1"/>
              <a:t>avasthita</a:t>
            </a:r>
            <a:r>
              <a:rPr lang="en-US" sz="2400" dirty="0"/>
              <a:t> tat </a:t>
            </a:r>
            <a:r>
              <a:rPr lang="en-US" sz="2400" dirty="0" err="1"/>
              <a:t>gatena</a:t>
            </a:r>
            <a:r>
              <a:rPr lang="en-US" sz="2400" dirty="0"/>
              <a:t> </a:t>
            </a:r>
            <a:r>
              <a:rPr lang="en-US" sz="2400" dirty="0" err="1"/>
              <a:t>manasa</a:t>
            </a:r>
            <a:r>
              <a:rPr lang="en-US" sz="2400" dirty="0"/>
              <a:t>̄ </a:t>
            </a:r>
            <a:r>
              <a:rPr lang="en-US" sz="2400" dirty="0" err="1"/>
              <a:t>paśyanti</a:t>
            </a:r>
            <a:r>
              <a:rPr lang="en-US" sz="2400" dirty="0"/>
              <a:t> yaṁ </a:t>
            </a:r>
            <a:r>
              <a:rPr lang="en-US" sz="2400" dirty="0" err="1"/>
              <a:t>yoginah</a:t>
            </a:r>
            <a:r>
              <a:rPr lang="en-US" sz="2400" dirty="0"/>
              <a:t>̣ |</a:t>
            </a:r>
            <a:endParaRPr lang="en-US" sz="2400" dirty="0"/>
          </a:p>
          <a:p>
            <a:r>
              <a:rPr lang="en-US" sz="2400" dirty="0" err="1"/>
              <a:t>Yasya</a:t>
            </a:r>
            <a:r>
              <a:rPr lang="en-US" sz="2400" dirty="0"/>
              <a:t> </a:t>
            </a:r>
            <a:r>
              <a:rPr lang="en-US" sz="2400" dirty="0" err="1"/>
              <a:t>antam</a:t>
            </a:r>
            <a:r>
              <a:rPr lang="en-US" sz="2400" dirty="0"/>
              <a:t>̇ na </a:t>
            </a:r>
            <a:r>
              <a:rPr lang="en-US" sz="2400" dirty="0" err="1"/>
              <a:t>viduh</a:t>
            </a:r>
            <a:r>
              <a:rPr lang="en-US" sz="2400" dirty="0"/>
              <a:t>̣ </a:t>
            </a:r>
            <a:r>
              <a:rPr lang="en-US" sz="2400" dirty="0" err="1"/>
              <a:t>sura</a:t>
            </a:r>
            <a:r>
              <a:rPr lang="en-US" sz="2400" dirty="0"/>
              <a:t>̄ asura </a:t>
            </a:r>
            <a:r>
              <a:rPr lang="en-US" sz="2400" dirty="0" err="1"/>
              <a:t>gaṇa</a:t>
            </a:r>
            <a:r>
              <a:rPr lang="en-US" sz="2400" dirty="0"/>
              <a:t>̄ </a:t>
            </a:r>
            <a:r>
              <a:rPr lang="en-US" sz="2400" dirty="0" err="1"/>
              <a:t>devāya</a:t>
            </a:r>
            <a:r>
              <a:rPr lang="en-US" sz="2400" dirty="0"/>
              <a:t> </a:t>
            </a:r>
            <a:r>
              <a:rPr lang="en-US" sz="2400" dirty="0" err="1"/>
              <a:t>tasmai</a:t>
            </a:r>
            <a:r>
              <a:rPr lang="en-US" sz="2400" dirty="0"/>
              <a:t> </a:t>
            </a:r>
            <a:r>
              <a:rPr lang="en-US" sz="2400" dirty="0" err="1"/>
              <a:t>namah</a:t>
            </a:r>
            <a:r>
              <a:rPr lang="en-US" sz="2400" dirty="0"/>
              <a:t>̣ ||</a:t>
            </a:r>
            <a:endParaRPr lang="en-US" sz="2400" dirty="0"/>
          </a:p>
          <a:p>
            <a:endParaRPr lang="en-US" sz="2400" dirty="0"/>
          </a:p>
          <a:p>
            <a:endParaRPr lang="en-US" sz="2400"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09550"/>
            <a:ext cx="86868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hritarashtra and sanjaya à²à³ à²à²¿à²¤à³à²°à²¦ à²«à²²à²¿à²¤à²¾à²à²¶"/>
          <p:cNvPicPr/>
          <p:nvPr/>
        </p:nvPicPr>
        <p:blipFill>
          <a:blip r:embed="rId1">
            <a:extLst>
              <a:ext uri="{28A0092B-C50C-407E-A947-70E740481C1C}">
                <a14:useLocalDpi xmlns:a14="http://schemas.microsoft.com/office/drawing/2010/main" val="0"/>
              </a:ext>
            </a:extLst>
          </a:blip>
          <a:srcRect/>
          <a:stretch>
            <a:fillRect/>
          </a:stretch>
        </p:blipFill>
        <p:spPr bwMode="auto">
          <a:xfrm>
            <a:off x="838200" y="361950"/>
            <a:ext cx="7239000" cy="4419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76200" y="23780"/>
            <a:ext cx="8915400" cy="5114290"/>
          </a:xfrm>
          <a:prstGeom prst="rect">
            <a:avLst/>
          </a:prstGeom>
        </p:spPr>
        <p:txBody>
          <a:bodyPr wrap="square">
            <a:spAutoFit/>
          </a:bodyPr>
          <a:lstStyle/>
          <a:p>
            <a:pPr algn="ctr">
              <a:lnSpc>
                <a:spcPct val="115000"/>
              </a:lnSpc>
            </a:pPr>
            <a:r>
              <a:rPr lang="en-US" b="1" dirty="0" err="1">
                <a:solidFill>
                  <a:srgbClr val="000000"/>
                </a:solidFill>
                <a:latin typeface="Calibri" panose="020F0502020204030204" pitchFamily="34" charset="0"/>
                <a:ea typeface="Calibri" panose="020F0502020204030204" pitchFamily="34" charset="0"/>
                <a:cs typeface="Calibri" panose="020F0502020204030204" pitchFamily="34" charset="0"/>
              </a:rPr>
              <a:t>ŚrīmadBhagavadgīta</a:t>
            </a:r>
            <a:r>
              <a:rPr lang="en-US" b="1"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1400" dirty="0">
              <a:latin typeface="Calibri" panose="020F0502020204030204" pitchFamily="34" charset="0"/>
              <a:ea typeface="Calibri" panose="020F0502020204030204" pitchFamily="34" charset="0"/>
              <a:cs typeface="Tunga" panose="020B0502040204020203" pitchFamily="34" charset="0"/>
            </a:endParaRPr>
          </a:p>
          <a:p>
            <a:pPr algn="ctr">
              <a:lnSpc>
                <a:spcPct val="115000"/>
              </a:lnSpc>
            </a:pPr>
            <a:r>
              <a:rPr lang="en-US" b="1" dirty="0" err="1">
                <a:solidFill>
                  <a:srgbClr val="000000"/>
                </a:solidFill>
                <a:latin typeface="Calibri" panose="020F0502020204030204" pitchFamily="34" charset="0"/>
                <a:ea typeface="Calibri" panose="020F0502020204030204" pitchFamily="34" charset="0"/>
                <a:cs typeface="Calibri" panose="020F0502020204030204" pitchFamily="34" charset="0"/>
              </a:rPr>
              <a:t>Atha</a:t>
            </a:r>
            <a:r>
              <a:rPr lang="en-US"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b="1" dirty="0" err="1">
                <a:solidFill>
                  <a:srgbClr val="000000"/>
                </a:solidFill>
                <a:latin typeface="Calibri" panose="020F0502020204030204" pitchFamily="34" charset="0"/>
                <a:ea typeface="Calibri" panose="020F0502020204030204" pitchFamily="34" charset="0"/>
                <a:cs typeface="Calibri" panose="020F0502020204030204" pitchFamily="34" charset="0"/>
              </a:rPr>
              <a:t>prathamo</a:t>
            </a:r>
            <a:r>
              <a:rPr lang="en-US" b="1" dirty="0" err="1">
                <a:solidFill>
                  <a:srgbClr val="000000"/>
                </a:solidFill>
                <a:latin typeface="Mangal" panose="02040503050203030202" pitchFamily="18" charset="0"/>
                <a:ea typeface="Calibri" panose="020F0502020204030204" pitchFamily="34" charset="0"/>
                <a:cs typeface="Tunga" panose="020B0502040204020203" pitchFamily="34" charset="0"/>
              </a:rPr>
              <a:t>’</a:t>
            </a:r>
            <a:r>
              <a:rPr lang="en-US" b="1" dirty="0" err="1">
                <a:solidFill>
                  <a:srgbClr val="000000"/>
                </a:solidFill>
                <a:latin typeface="Calibri" panose="020F0502020204030204" pitchFamily="34" charset="0"/>
                <a:ea typeface="Calibri" panose="020F0502020204030204" pitchFamily="34" charset="0"/>
                <a:cs typeface="Calibri" panose="020F0502020204030204" pitchFamily="34" charset="0"/>
              </a:rPr>
              <a:t>dhyāyah</a:t>
            </a:r>
            <a:r>
              <a:rPr lang="en-US" b="1"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1400" dirty="0">
              <a:latin typeface="Calibri" panose="020F0502020204030204" pitchFamily="34" charset="0"/>
              <a:ea typeface="Calibri" panose="020F0502020204030204" pitchFamily="34" charset="0"/>
              <a:cs typeface="Tunga" panose="020B0502040204020203" pitchFamily="34" charset="0"/>
            </a:endParaRPr>
          </a:p>
          <a:p>
            <a:pPr algn="ctr">
              <a:lnSpc>
                <a:spcPct val="115000"/>
              </a:lnSpc>
            </a:pPr>
            <a:r>
              <a:rPr lang="en-US" sz="10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unga" panose="020B0502040204020203" pitchFamily="34" charset="0"/>
            </a:endParaRPr>
          </a:p>
          <a:p>
            <a:pPr algn="ctr">
              <a:lnSpc>
                <a:spcPct val="115000"/>
              </a:lnSpc>
            </a:pPr>
            <a:r>
              <a:rPr lang="en-US" b="1" dirty="0">
                <a:solidFill>
                  <a:srgbClr val="000000"/>
                </a:solidFill>
                <a:latin typeface="Calibri" panose="020F0502020204030204" pitchFamily="34" charset="0"/>
                <a:ea typeface="Calibri" panose="020F0502020204030204" pitchFamily="34" charset="0"/>
                <a:cs typeface="Calibri" panose="020F0502020204030204" pitchFamily="34" charset="0"/>
              </a:rPr>
              <a:t>Arjuna </a:t>
            </a:r>
            <a:r>
              <a:rPr lang="en-US" b="1" dirty="0" err="1">
                <a:solidFill>
                  <a:srgbClr val="000000"/>
                </a:solidFill>
                <a:latin typeface="Calibri" panose="020F0502020204030204" pitchFamily="34" charset="0"/>
                <a:ea typeface="Calibri" panose="020F0502020204030204" pitchFamily="34" charset="0"/>
                <a:cs typeface="Calibri" panose="020F0502020204030204" pitchFamily="34" charset="0"/>
              </a:rPr>
              <a:t>viṣāda yogah</a:t>
            </a:r>
            <a:r>
              <a:rPr lang="en-US" b="1"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1400" dirty="0">
              <a:latin typeface="Calibri" panose="020F0502020204030204" pitchFamily="34" charset="0"/>
              <a:ea typeface="Calibri" panose="020F0502020204030204" pitchFamily="34" charset="0"/>
              <a:cs typeface="Tunga" panose="020B0502040204020203" pitchFamily="34" charset="0"/>
            </a:endParaRPr>
          </a:p>
          <a:p>
            <a:pPr algn="ctr">
              <a:lnSpc>
                <a:spcPct val="115000"/>
              </a:lnSpc>
            </a:pPr>
            <a:r>
              <a:rPr lang="en-US" sz="10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unga" panose="020B0502040204020203" pitchFamily="34" charset="0"/>
            </a:endParaRPr>
          </a:p>
          <a:p>
            <a:pPr>
              <a:lnSpc>
                <a:spcPct val="115000"/>
              </a:lnSpc>
            </a:pPr>
            <a:r>
              <a:rPr lang="en-US"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Dhṛtarāṣṭra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uvāca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dharmakṣetre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kurukṣetre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samaveta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yuyutsavah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māmakāh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Pāṇḍavāścaiva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kimakurvata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Sañjaya ||1-1||</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dharmakṣetre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kurukṣetre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samaveta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yuyutsavah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māmakāh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pāṇḍavāh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kim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akurvata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Sañjaya ||</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lnSpc>
                <a:spcPct val="115000"/>
              </a:lnSpc>
            </a:pPr>
            <a:endParaRPr lang="en-US" sz="10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lnSpc>
                <a:spcPct val="115000"/>
              </a:lnSpc>
            </a:pPr>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Dhṛtarāṣṭra said:</a:t>
            </a:r>
            <a:endParaRPr lang="en-US" sz="20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Sañjaya! Assembled in the righteous land of Kurukṣetra, what did my war-chasing sons and those of </a:t>
            </a:r>
            <a:r>
              <a:rPr lang="en-US" sz="2000" b="1" dirty="0" err="1">
                <a:solidFill>
                  <a:srgbClr val="000000"/>
                </a:solidFill>
                <a:latin typeface="Calibri" panose="020F0502020204030204" pitchFamily="34" charset="0"/>
                <a:ea typeface="Calibri" panose="020F0502020204030204" pitchFamily="34" charset="0"/>
                <a:cs typeface="Calibri" panose="020F0502020204030204" pitchFamily="34" charset="0"/>
              </a:rPr>
              <a:t>Pānḍu</a:t>
            </a:r>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 do?</a:t>
            </a:r>
            <a:endParaRPr lang="en-US" sz="20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85750"/>
            <a:ext cx="8763000" cy="3996159"/>
          </a:xfrm>
          <a:prstGeom prst="rect">
            <a:avLst/>
          </a:prstGeom>
        </p:spPr>
        <p:txBody>
          <a:bodyPr wrap="square">
            <a:spAutoFit/>
          </a:bodyPr>
          <a:lstStyle/>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Sañjaya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uvāca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dṛṣṭva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Pāṇḍavānīkam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vyūḍham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Duryodhanastada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ācāryamupasaṅgamya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rāja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vacanamabravīt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||1-2||</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dṛṣṭva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Pāṇḍava-anīkam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vyūḍham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Duryodhanah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tada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ācāryam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upa-saṅgamya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rāja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vacanam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abravīt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Sañjaya said:</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Seeing the coordinated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Pan̄ḍava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army, Duryodhana approaching his guru, spoke thus.</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0" y="1200150"/>
            <a:ext cx="5791200" cy="1938992"/>
          </a:xfrm>
          <a:prstGeom prst="rect">
            <a:avLst/>
          </a:prstGeom>
          <a:noFill/>
        </p:spPr>
        <p:txBody>
          <a:bodyPr wrap="square" rtlCol="0">
            <a:spAutoFit/>
          </a:bodyPr>
          <a:lstStyle/>
          <a:p>
            <a:pPr algn="ctr"/>
            <a:r>
              <a:rPr lang="en-US" sz="6000" b="1" dirty="0">
                <a:solidFill>
                  <a:srgbClr val="FF0000"/>
                </a:solidFill>
              </a:rPr>
              <a:t>Sanskrit </a:t>
            </a:r>
            <a:endParaRPr lang="en-US" sz="6000" b="1" dirty="0">
              <a:solidFill>
                <a:srgbClr val="FF0000"/>
              </a:solidFill>
            </a:endParaRPr>
          </a:p>
          <a:p>
            <a:pPr algn="ctr"/>
            <a:r>
              <a:rPr lang="en-US" sz="6000" b="1" dirty="0">
                <a:solidFill>
                  <a:srgbClr val="FF0000"/>
                </a:solidFill>
              </a:rPr>
              <a:t>Alphabets</a:t>
            </a:r>
            <a:endParaRPr lang="en-US" sz="6000" b="1"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09550"/>
            <a:ext cx="8839200" cy="3075907"/>
          </a:xfrm>
          <a:prstGeom prst="rect">
            <a:avLst/>
          </a:prstGeom>
        </p:spPr>
        <p:txBody>
          <a:bodyPr wrap="square">
            <a:spAutoFit/>
          </a:bodyPr>
          <a:lstStyle/>
          <a:p>
            <a:pPr algn="just">
              <a:lnSpc>
                <a:spcPct val="115000"/>
              </a:lnSpc>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paśyaitām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Pāṇḍuputrāṇām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ācārya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mahatīm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camūm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vyūḍhām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Drupadaputreṇa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śiṣyeṇa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dhīmata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||1-3||</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paśya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Pāṇḍu-putrāṇām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ācārya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mahatīm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camūm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vyūḍhām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Drupada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putreṇa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śiṣyeṇa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dhīmata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16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Master! Behold this mighty army of the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Pāṇḍu-sons</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steered by your genius disciple, the son of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Drupada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304800" y="209550"/>
            <a:ext cx="8610600" cy="3394455"/>
          </a:xfrm>
          <a:prstGeom prst="rect">
            <a:avLst/>
          </a:prstGeom>
        </p:spPr>
        <p:txBody>
          <a:bodyPr wrap="square">
            <a:spAutoFit/>
          </a:bodyPr>
          <a:lstStyle/>
          <a:p>
            <a:pPr algn="just">
              <a:lnSpc>
                <a:spcPct val="115000"/>
              </a:lnSpc>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atra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śūra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maheṣvāsa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Bhīmārjunasama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yudhi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Yuyudhāno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Virāṭaśca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Drupadaśca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mahārathah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||1-4||</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atra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śūra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iṣvāsāh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Bhīma Arjuna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yudhi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Yuyudhānah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Virāṭah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Drupadah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mahārathah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Here are the mighty archers, the equals of the heroic Arjuna and Bhima –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Yuyudhāna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Virāta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Drupada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the supreme chariot-warrior.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09551"/>
            <a:ext cx="8686800" cy="3713004"/>
          </a:xfrm>
          <a:prstGeom prst="rect">
            <a:avLst/>
          </a:prstGeom>
        </p:spPr>
        <p:txBody>
          <a:bodyPr wrap="square">
            <a:spAutoFit/>
          </a:bodyPr>
          <a:lstStyle/>
          <a:p>
            <a:pPr algn="just">
              <a:lnSpc>
                <a:spcPct val="115000"/>
              </a:lnSpc>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Dhṛṣṭaketuścekitānah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Kāśirājaśca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vīryavān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Purujit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Kuntibhojaśca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Śaibyaśca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narapuṅgavah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||1-5||</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lnSpc>
                <a:spcPct val="115000"/>
              </a:lnSpc>
            </a:pPr>
            <a:endParaRPr lang="en-US" sz="1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Dhṛṣṭaketuh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Cekitānah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Kāśi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rājah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vīryavān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Purujit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Kuntibhojah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Śaibyah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nara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puṅgavah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lnSpc>
                <a:spcPct val="115000"/>
              </a:lnSpc>
            </a:pPr>
            <a:endPar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15000"/>
              </a:lnSpc>
            </a:pPr>
            <a:r>
              <a:rPr lang="en-US" sz="2400" b="1" dirty="0"/>
              <a:t>(Among the assembled also) are </a:t>
            </a:r>
            <a:r>
              <a:rPr lang="en-US" sz="2400" b="1" dirty="0" err="1"/>
              <a:t>Dhṛṣṭaketu</a:t>
            </a:r>
            <a:r>
              <a:rPr lang="en-US" sz="2400" b="1" dirty="0"/>
              <a:t>, </a:t>
            </a:r>
            <a:r>
              <a:rPr lang="en-US" sz="2400" b="1" dirty="0" err="1"/>
              <a:t>Cekitana</a:t>
            </a:r>
            <a:r>
              <a:rPr lang="en-US" sz="2400" b="1" dirty="0"/>
              <a:t>, the valiant king of </a:t>
            </a:r>
            <a:r>
              <a:rPr lang="en-US" sz="2400" b="1" dirty="0" err="1"/>
              <a:t>Kāśi</a:t>
            </a:r>
            <a:r>
              <a:rPr lang="en-US" sz="2400" b="1" dirty="0"/>
              <a:t>, </a:t>
            </a:r>
            <a:r>
              <a:rPr lang="en-US" sz="2400" b="1" dirty="0" err="1"/>
              <a:t>Purujit</a:t>
            </a:r>
            <a:r>
              <a:rPr lang="en-US" sz="2400" b="1" dirty="0"/>
              <a:t>, </a:t>
            </a:r>
            <a:r>
              <a:rPr lang="en-US" sz="2400" b="1" dirty="0" err="1"/>
              <a:t>Kuntibhoja</a:t>
            </a:r>
            <a:r>
              <a:rPr lang="en-US" sz="2400" b="1" dirty="0"/>
              <a:t> and </a:t>
            </a:r>
            <a:r>
              <a:rPr lang="en-US" sz="2400" b="1" dirty="0" err="1"/>
              <a:t>Śaibya</a:t>
            </a:r>
            <a:r>
              <a:rPr lang="en-US" sz="2400" b="1" dirty="0"/>
              <a:t>, the best among men.</a:t>
            </a:r>
            <a:endParaRPr lang="en-US" sz="2400" dirty="0"/>
          </a:p>
          <a:p>
            <a:pPr algn="just">
              <a:lnSpc>
                <a:spcPct val="115000"/>
              </a:lnSpc>
            </a:pP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09551"/>
            <a:ext cx="8610600" cy="2987421"/>
          </a:xfrm>
          <a:prstGeom prst="rect">
            <a:avLst/>
          </a:prstGeom>
        </p:spPr>
        <p:txBody>
          <a:bodyPr wrap="square">
            <a:spAutoFit/>
          </a:bodyPr>
          <a:lstStyle/>
          <a:p>
            <a:pPr indent="342900"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Yudhāmanyuśca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Vikrānta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Uttamaujāśca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vīryavān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342900"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Saubhadro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Draupadeyāśca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mahārathāh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||1-6||</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11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unga" panose="020B0502040204020203" pitchFamily="34" charset="0"/>
            </a:endParaRPr>
          </a:p>
          <a:p>
            <a:pPr indent="342900"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Yudhāmanyuh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Vikrāntah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Uttamaujah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vīrya-vān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34290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Saubhadrah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Draupadeyāh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mahārathāh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In addition are the supreme chariot-warriors, the courageous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Yudhāmanyu</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heroic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Uttamauja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Abhimanyu and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Draupadi’s</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sons.</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09550"/>
            <a:ext cx="8610600" cy="3465244"/>
          </a:xfrm>
          <a:prstGeom prst="rect">
            <a:avLst/>
          </a:prstGeom>
        </p:spPr>
        <p:txBody>
          <a:bodyPr wrap="square">
            <a:spAutoFit/>
          </a:bodyPr>
          <a:lstStyle/>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asmākam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viśiṣṭa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ye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tānnibodha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dvijottama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nāyaka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mama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sainyasya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sañjnārtham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bravīmi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||1-7||</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asmākam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viśiṣṭāh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ye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nibodha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dvijottama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nāyaka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mama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sainyasya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sañjna-artham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bravīmi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Know the distinguished leaders of my army, Oh! The best among the twice-born, whom I will introduce to you now.</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09550"/>
            <a:ext cx="8610600" cy="3465244"/>
          </a:xfrm>
          <a:prstGeom prst="rect">
            <a:avLst/>
          </a:prstGeom>
        </p:spPr>
        <p:txBody>
          <a:bodyPr wrap="square">
            <a:spAutoFit/>
          </a:bodyPr>
          <a:lstStyle/>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Bhavān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Bhīṣmaśca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Karṇaśca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Kṛpaśca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samitiñjayah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Aśvatthāma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Vikarṇaśca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Saumadattistathaivaca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||1-8||</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Bhavān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Bhīṣmah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Karṇah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Kṛpah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samitiñjayah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Aśvatthāma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Vikarṇah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Saumadattih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Your respected self,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Bhīṣma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Karṇa, the ever victorious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Kṛpa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Ashvattāma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Vikarṇa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and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Saumadatti</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as well (in my service)…</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09550"/>
            <a:ext cx="8686800" cy="3465244"/>
          </a:xfrm>
          <a:prstGeom prst="rect">
            <a:avLst/>
          </a:prstGeom>
        </p:spPr>
        <p:txBody>
          <a:bodyPr wrap="square">
            <a:spAutoFit/>
          </a:bodyPr>
          <a:lstStyle/>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anye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bahavah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śūra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madarthe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tyaktajīvitāh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nānāśastrapraharaṇāh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yuddha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viśāradāh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   1-9||</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anye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bahavah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śūrāh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mat-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arthe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tyakta-jīvitāh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nāna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śastra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praharaṇāh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yuddha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viśāradāh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…And many other heroes of warfare equipped with various weapons and missiles, offering their lives in my service.</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209550"/>
            <a:ext cx="8686800" cy="3465244"/>
          </a:xfrm>
          <a:prstGeom prst="rect">
            <a:avLst/>
          </a:prstGeom>
        </p:spPr>
        <p:txBody>
          <a:bodyPr wrap="square">
            <a:spAutoFit/>
          </a:bodyPr>
          <a:lstStyle/>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aparyāptam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tadasmākam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balam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Bhīṣmābhirakṣitam</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paryāptam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tvidameteṣām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balam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Bhīmābhirakṣitam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||1-10||</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a-paryāptam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tat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asmākam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balam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Bhīṣma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abhi-rakṣitam</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paryāptam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idam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eteṣām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balam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Bhīma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abhi-rakṣitam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Limitless is our army commanded by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Bhīṣma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but limited is their army commanded by Bhīma.</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09550"/>
            <a:ext cx="8763000" cy="3465244"/>
          </a:xfrm>
          <a:prstGeom prst="rect">
            <a:avLst/>
          </a:prstGeom>
        </p:spPr>
        <p:txBody>
          <a:bodyPr wrap="square">
            <a:spAutoFit/>
          </a:bodyPr>
          <a:lstStyle/>
          <a:p>
            <a:pPr indent="285750"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ayaneṣu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sarveṣu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yathābhāgamavasthitāh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Bhīṣmamevābhirakṣantu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bhavantah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hi ||1-11||</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ayaneṣu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sarveṣu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bhāgam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avasthitāh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Bhīṣmam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abhirakṣantu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bhavantah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hi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Stationed in their respective divisions, everyone shall indeed deliberately protect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Bhīṣma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alone.</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133350"/>
            <a:ext cx="8839200" cy="3465244"/>
          </a:xfrm>
          <a:prstGeom prst="rect">
            <a:avLst/>
          </a:prstGeom>
        </p:spPr>
        <p:txBody>
          <a:bodyPr wrap="square">
            <a:spAutoFit/>
          </a:bodyPr>
          <a:lstStyle/>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tasya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sañjanayan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harṣam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kuruvṛddhah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pitāmahah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siṁhanādam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vinadyoccaih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śaṅkham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dadhmau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pratāpavān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||1-12||</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tasya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san-</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janayan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harṣam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kuruvṛddhah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pitāmahah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simha-nādam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vinadya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uccaih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śaṅkham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dadhmau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pratāpavān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As if to inspire Duryodhana, the mighty grandsire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Bhīṣma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the most senior Kuru, roared like a lion and blew his conch.</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3404" y="438150"/>
            <a:ext cx="4566936"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4800600" y="1090295"/>
            <a:ext cx="4191000" cy="3538855"/>
          </a:xfrm>
          <a:prstGeom prst="rect">
            <a:avLst/>
          </a:prstGeom>
        </p:spPr>
        <p:txBody>
          <a:bodyPr wrap="square">
            <a:noAutofit/>
          </a:bodyPr>
          <a:lstStyle/>
          <a:p>
            <a:pPr marL="0" marR="0">
              <a:spcBef>
                <a:spcPts val="0"/>
              </a:spcBef>
              <a:spcAft>
                <a:spcPts val="0"/>
              </a:spcAft>
            </a:pPr>
            <a:r>
              <a:rPr lang="en-US" sz="3200" b="1" kern="1200" dirty="0">
                <a:solidFill>
                  <a:srgbClr val="000000"/>
                </a:solidFill>
                <a:effectLst/>
                <a:latin typeface="Calibri" panose="020F0502020204030204"/>
                <a:ea typeface="Times New Roman" panose="02020603050405020304"/>
              </a:rPr>
              <a:t>Points of articulation </a:t>
            </a:r>
            <a:endParaRPr lang="en-US" sz="1200" b="1" dirty="0">
              <a:effectLst/>
              <a:latin typeface="Times New Roman" panose="02020603050405020304"/>
              <a:ea typeface="Times New Roman" panose="02020603050405020304"/>
            </a:endParaRPr>
          </a:p>
          <a:p>
            <a:pPr marL="0" marR="0">
              <a:spcBef>
                <a:spcPts val="0"/>
              </a:spcBef>
              <a:spcAft>
                <a:spcPts val="0"/>
              </a:spcAft>
            </a:pPr>
            <a:r>
              <a:rPr lang="en-US" sz="3200" b="1" kern="1200" dirty="0">
                <a:solidFill>
                  <a:srgbClr val="000000"/>
                </a:solidFill>
                <a:effectLst/>
                <a:latin typeface="Calibri" panose="020F0502020204030204"/>
                <a:ea typeface="Times New Roman" panose="02020603050405020304"/>
              </a:rPr>
              <a:t>1. Throat [</a:t>
            </a:r>
            <a:r>
              <a:rPr lang="en-US" sz="3200" b="1" kern="1200" dirty="0" err="1">
                <a:solidFill>
                  <a:srgbClr val="000000"/>
                </a:solidFill>
                <a:effectLst/>
                <a:latin typeface="Calibri" panose="020F0502020204030204"/>
                <a:ea typeface="Times New Roman" panose="02020603050405020304"/>
              </a:rPr>
              <a:t>kaṇṭhah</a:t>
            </a:r>
            <a:r>
              <a:rPr lang="en-US" sz="3200" b="1" kern="1200" dirty="0">
                <a:solidFill>
                  <a:srgbClr val="000000"/>
                </a:solidFill>
                <a:effectLst/>
                <a:latin typeface="Calibri" panose="020F0502020204030204"/>
                <a:ea typeface="Times New Roman" panose="02020603050405020304"/>
              </a:rPr>
              <a:t>̣]</a:t>
            </a:r>
            <a:endParaRPr lang="en-US" sz="1200" b="1" dirty="0">
              <a:effectLst/>
              <a:latin typeface="Times New Roman" panose="02020603050405020304"/>
              <a:ea typeface="Times New Roman" panose="02020603050405020304"/>
            </a:endParaRPr>
          </a:p>
          <a:p>
            <a:pPr marL="0" marR="0">
              <a:spcBef>
                <a:spcPts val="0"/>
              </a:spcBef>
              <a:spcAft>
                <a:spcPts val="0"/>
              </a:spcAft>
            </a:pPr>
            <a:r>
              <a:rPr lang="en-US" sz="3200" b="1" kern="1200" dirty="0">
                <a:solidFill>
                  <a:srgbClr val="000000"/>
                </a:solidFill>
                <a:effectLst/>
                <a:latin typeface="Calibri" panose="020F0502020204030204"/>
                <a:ea typeface="Times New Roman" panose="02020603050405020304"/>
              </a:rPr>
              <a:t>2. Palate [</a:t>
            </a:r>
            <a:r>
              <a:rPr lang="en-US" sz="3200" b="1" kern="1200" dirty="0" err="1">
                <a:solidFill>
                  <a:srgbClr val="000000"/>
                </a:solidFill>
                <a:effectLst/>
                <a:latin typeface="Calibri" panose="020F0502020204030204"/>
                <a:ea typeface="Times New Roman" panose="02020603050405020304"/>
              </a:rPr>
              <a:t>tālu</a:t>
            </a:r>
            <a:r>
              <a:rPr lang="en-US" sz="3200" b="1" kern="1200" dirty="0">
                <a:solidFill>
                  <a:srgbClr val="000000"/>
                </a:solidFill>
                <a:effectLst/>
                <a:latin typeface="Calibri" panose="020F0502020204030204"/>
                <a:ea typeface="Times New Roman" panose="02020603050405020304"/>
              </a:rPr>
              <a:t>]</a:t>
            </a:r>
            <a:endParaRPr lang="en-US" sz="1200" b="1" dirty="0">
              <a:effectLst/>
              <a:latin typeface="Times New Roman" panose="02020603050405020304"/>
              <a:ea typeface="Times New Roman" panose="02020603050405020304"/>
            </a:endParaRPr>
          </a:p>
          <a:p>
            <a:pPr marL="0" marR="0">
              <a:spcBef>
                <a:spcPts val="0"/>
              </a:spcBef>
              <a:spcAft>
                <a:spcPts val="0"/>
              </a:spcAft>
            </a:pPr>
            <a:r>
              <a:rPr lang="en-US" sz="3200" b="1" kern="1200" dirty="0">
                <a:solidFill>
                  <a:srgbClr val="000000"/>
                </a:solidFill>
                <a:effectLst/>
                <a:latin typeface="Calibri" panose="020F0502020204030204"/>
                <a:ea typeface="Times New Roman" panose="02020603050405020304"/>
              </a:rPr>
              <a:t>3. Roof [</a:t>
            </a:r>
            <a:r>
              <a:rPr lang="en-US" sz="3200" b="1" kern="1200" dirty="0" err="1">
                <a:solidFill>
                  <a:srgbClr val="000000"/>
                </a:solidFill>
                <a:effectLst/>
                <a:latin typeface="Calibri" panose="020F0502020204030204"/>
                <a:ea typeface="Times New Roman" panose="02020603050405020304"/>
              </a:rPr>
              <a:t>mūrdhā</a:t>
            </a:r>
            <a:r>
              <a:rPr lang="en-US" sz="3200" b="1" kern="1200" dirty="0">
                <a:solidFill>
                  <a:srgbClr val="000000"/>
                </a:solidFill>
                <a:effectLst/>
                <a:latin typeface="Calibri" panose="020F0502020204030204"/>
                <a:ea typeface="Times New Roman" panose="02020603050405020304"/>
              </a:rPr>
              <a:t>]</a:t>
            </a:r>
            <a:endParaRPr lang="en-US" sz="1200" b="1" dirty="0">
              <a:effectLst/>
              <a:latin typeface="Times New Roman" panose="02020603050405020304"/>
              <a:ea typeface="Times New Roman" panose="02020603050405020304"/>
            </a:endParaRPr>
          </a:p>
          <a:p>
            <a:pPr marL="0" marR="0">
              <a:spcBef>
                <a:spcPts val="0"/>
              </a:spcBef>
              <a:spcAft>
                <a:spcPts val="0"/>
              </a:spcAft>
            </a:pPr>
            <a:r>
              <a:rPr lang="en-US" sz="3200" b="1" kern="1200" dirty="0">
                <a:solidFill>
                  <a:srgbClr val="000000"/>
                </a:solidFill>
                <a:effectLst/>
                <a:latin typeface="Calibri" panose="020F0502020204030204"/>
                <a:ea typeface="Times New Roman" panose="02020603050405020304"/>
              </a:rPr>
              <a:t>4. Teeth [</a:t>
            </a:r>
            <a:r>
              <a:rPr lang="en-US" sz="3200" b="1" kern="1200" dirty="0" err="1">
                <a:solidFill>
                  <a:srgbClr val="000000"/>
                </a:solidFill>
                <a:effectLst/>
                <a:latin typeface="Calibri" panose="020F0502020204030204"/>
                <a:ea typeface="Times New Roman" panose="02020603050405020304"/>
              </a:rPr>
              <a:t>dantāh</a:t>
            </a:r>
            <a:r>
              <a:rPr lang="en-US" sz="3200" b="1" kern="1200" dirty="0">
                <a:solidFill>
                  <a:srgbClr val="000000"/>
                </a:solidFill>
                <a:effectLst/>
                <a:latin typeface="Calibri" panose="020F0502020204030204"/>
                <a:ea typeface="Times New Roman" panose="02020603050405020304"/>
              </a:rPr>
              <a:t>̣]</a:t>
            </a:r>
            <a:endParaRPr lang="en-US" sz="1200" b="1" dirty="0">
              <a:effectLst/>
              <a:latin typeface="Times New Roman" panose="02020603050405020304"/>
              <a:ea typeface="Times New Roman" panose="02020603050405020304"/>
            </a:endParaRPr>
          </a:p>
          <a:p>
            <a:pPr marL="0" marR="0">
              <a:spcBef>
                <a:spcPts val="0"/>
              </a:spcBef>
              <a:spcAft>
                <a:spcPts val="0"/>
              </a:spcAft>
            </a:pPr>
            <a:r>
              <a:rPr lang="en-US" sz="3200" b="1" kern="1200" dirty="0">
                <a:solidFill>
                  <a:srgbClr val="000000"/>
                </a:solidFill>
                <a:effectLst/>
                <a:latin typeface="Calibri" panose="020F0502020204030204"/>
                <a:ea typeface="Times New Roman" panose="02020603050405020304"/>
              </a:rPr>
              <a:t>5. Lips [</a:t>
            </a:r>
            <a:r>
              <a:rPr lang="en-US" sz="3200" b="1" kern="1200" dirty="0" err="1">
                <a:solidFill>
                  <a:srgbClr val="000000"/>
                </a:solidFill>
                <a:effectLst/>
                <a:latin typeface="Calibri" panose="020F0502020204030204"/>
                <a:ea typeface="Times New Roman" panose="02020603050405020304"/>
              </a:rPr>
              <a:t>oṣṭhau</a:t>
            </a:r>
            <a:r>
              <a:rPr lang="en-US" sz="3200" b="1" kern="1200" dirty="0">
                <a:solidFill>
                  <a:srgbClr val="000000"/>
                </a:solidFill>
                <a:effectLst/>
                <a:latin typeface="Calibri" panose="020F0502020204030204"/>
                <a:ea typeface="Times New Roman" panose="02020603050405020304"/>
              </a:rPr>
              <a:t>]</a:t>
            </a:r>
            <a:endParaRPr lang="en-US" sz="1200" b="1" dirty="0">
              <a:effectLst/>
              <a:latin typeface="Times New Roman" panose="02020603050405020304"/>
              <a:ea typeface="Times New Roman" panose="02020603050405020304"/>
            </a:endParaRPr>
          </a:p>
          <a:p>
            <a:pPr marL="0" marR="0">
              <a:spcBef>
                <a:spcPts val="0"/>
              </a:spcBef>
              <a:spcAft>
                <a:spcPts val="0"/>
              </a:spcAft>
            </a:pPr>
            <a:r>
              <a:rPr lang="en-US" sz="3200" b="1" kern="1200" dirty="0">
                <a:solidFill>
                  <a:srgbClr val="000000"/>
                </a:solidFill>
                <a:effectLst/>
                <a:latin typeface="Calibri" panose="020F0502020204030204"/>
                <a:ea typeface="Times New Roman" panose="02020603050405020304"/>
              </a:rPr>
              <a:t>6. Nose [</a:t>
            </a:r>
            <a:r>
              <a:rPr lang="en-US" sz="3200" b="1" kern="1200" dirty="0" err="1">
                <a:solidFill>
                  <a:srgbClr val="000000"/>
                </a:solidFill>
                <a:effectLst/>
                <a:latin typeface="Calibri" panose="020F0502020204030204"/>
                <a:ea typeface="Times New Roman" panose="02020603050405020304"/>
              </a:rPr>
              <a:t>nāsikā</a:t>
            </a:r>
            <a:r>
              <a:rPr lang="en-US" sz="3200" b="1" kern="1200" dirty="0">
                <a:solidFill>
                  <a:srgbClr val="000000"/>
                </a:solidFill>
                <a:effectLst/>
                <a:latin typeface="Calibri" panose="020F0502020204030204"/>
                <a:ea typeface="Times New Roman" panose="02020603050405020304"/>
              </a:rPr>
              <a:t>]</a:t>
            </a:r>
            <a:endParaRPr lang="en-US" sz="1200" b="1" dirty="0">
              <a:effectLst/>
              <a:latin typeface="Times New Roman" panose="02020603050405020304"/>
              <a:ea typeface="Times New Roman" panose="02020603050405020304"/>
            </a:endParaRPr>
          </a:p>
        </p:txBody>
      </p:sp>
      <p:sp>
        <p:nvSpPr>
          <p:cNvPr id="13" name="Rectangle 12"/>
          <p:cNvSpPr/>
          <p:nvPr/>
        </p:nvSpPr>
        <p:spPr>
          <a:xfrm>
            <a:off x="4829175" y="361950"/>
            <a:ext cx="3705225" cy="711835"/>
          </a:xfrm>
          <a:prstGeom prst="rect">
            <a:avLst/>
          </a:prstGeom>
        </p:spPr>
        <p:txBody>
          <a:bodyPr wrap="none">
            <a:spAutoFit/>
          </a:bodyPr>
          <a:lstStyle/>
          <a:p>
            <a:pPr marL="0" marR="0">
              <a:spcBef>
                <a:spcPts val="0"/>
              </a:spcBef>
              <a:spcAft>
                <a:spcPts val="0"/>
              </a:spcAft>
            </a:pPr>
            <a:r>
              <a:rPr lang="en-US" sz="4000" b="1" kern="1200" dirty="0">
                <a:solidFill>
                  <a:srgbClr val="000000"/>
                </a:solidFill>
                <a:effectLst/>
                <a:latin typeface="Calibri" panose="020F0502020204030204"/>
                <a:ea typeface="Times New Roman" panose="02020603050405020304"/>
              </a:rPr>
              <a:t>Phonetics [</a:t>
            </a:r>
            <a:r>
              <a:rPr lang="en-US" sz="4000" b="1" kern="1200" dirty="0" err="1">
                <a:solidFill>
                  <a:srgbClr val="000000"/>
                </a:solidFill>
                <a:effectLst/>
                <a:latin typeface="Calibri" panose="020F0502020204030204"/>
                <a:ea typeface="Times New Roman" panose="02020603050405020304"/>
              </a:rPr>
              <a:t>śikṣā</a:t>
            </a:r>
            <a:r>
              <a:rPr lang="en-US" sz="4000" b="1" kern="1200" dirty="0">
                <a:solidFill>
                  <a:srgbClr val="000000"/>
                </a:solidFill>
                <a:effectLst/>
                <a:latin typeface="Calibri" panose="020F0502020204030204"/>
                <a:ea typeface="Times New Roman" panose="02020603050405020304"/>
              </a:rPr>
              <a:t>]</a:t>
            </a:r>
            <a:endParaRPr lang="en-US" sz="1200" dirty="0">
              <a:effectLst/>
              <a:latin typeface="Times New Roman" panose="02020603050405020304"/>
              <a:ea typeface="Times New Roman" panose="020206030504050203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133350"/>
            <a:ext cx="8686800" cy="3465244"/>
          </a:xfrm>
          <a:prstGeom prst="rect">
            <a:avLst/>
          </a:prstGeom>
        </p:spPr>
        <p:txBody>
          <a:bodyPr wrap="square">
            <a:spAutoFit/>
          </a:bodyPr>
          <a:lstStyle/>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śaṅkhāśca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bheryaśca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paṇavānakagomukhāh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sahasaivābhyahanyanta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śabdastumulo</a:t>
            </a:r>
            <a:r>
              <a:rPr lang="en-US" sz="2400" dirty="0" err="1">
                <a:solidFill>
                  <a:srgbClr val="000000"/>
                </a:solidFill>
                <a:latin typeface="Mangal" panose="02040503050203030202" pitchFamily="18" charset="0"/>
                <a:ea typeface="Calibri" panose="020F0502020204030204" pitchFamily="34" charset="0"/>
                <a:cs typeface="Tunga" panose="020B0502040204020203"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bhavat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||1-13||</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śaṅkhāh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bheryah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paṇava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ānaka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go-mukhāh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sahasa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abhi-ahanyanta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śabdah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tumulah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abhavat</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Then immediately followed a tremendous sound of raucous Conchs, kettledrums, tabors, drums and cow-horns.</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09550"/>
            <a:ext cx="8839200" cy="3465244"/>
          </a:xfrm>
          <a:prstGeom prst="rect">
            <a:avLst/>
          </a:prstGeom>
        </p:spPr>
        <p:txBody>
          <a:bodyPr wrap="square">
            <a:spAutoFit/>
          </a:bodyPr>
          <a:lstStyle/>
          <a:p>
            <a:pPr indent="285750"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śvetairhayairyukte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mahati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syandane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sthitau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Mādhavah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Pāṇḍavāścaiva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divyau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śaṅkhau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pradadhmatuh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||1-14||</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śvetaih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hayaih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yukte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mahati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syandane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sthitau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Mādhavah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Pāṇḍavāh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divyau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śaṅkhau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pra-dadhmatuh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Then seated in the magnificent chariot yoked by white steeds, Mādhava and Arjuna blew their divine conchs.</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133350"/>
            <a:ext cx="8839200" cy="3966176"/>
          </a:xfrm>
          <a:prstGeom prst="rect">
            <a:avLst/>
          </a:prstGeom>
        </p:spPr>
        <p:txBody>
          <a:bodyPr wrap="square">
            <a:spAutoFit/>
          </a:bodyPr>
          <a:lstStyle/>
          <a:p>
            <a:pPr indent="285750" algn="just">
              <a:lnSpc>
                <a:spcPct val="115000"/>
              </a:lnSpc>
              <a:tabLst>
                <a:tab pos="114300" algn="l"/>
              </a:tabLs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Pāñcajanyam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Hṛṣīkeśo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Devadattam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Dhanañjayah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tabLst>
                <a:tab pos="114300" algn="l"/>
              </a:tabLs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Pauṇḍram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dadhmau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mahāśaṅkham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Bhīmakarma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Vṛkodarah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||1-15||</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tabLst>
                <a:tab pos="114300" algn="l"/>
              </a:tabLs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tabLst>
                <a:tab pos="114300" algn="l"/>
              </a:tabLs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Pāñca-janyam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Hṛṣīkeśah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deva-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dattam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Dhanan-jayah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tabLst>
                <a:tab pos="114300" algn="l"/>
              </a:tabLs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Pauṇḍram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dadhmau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mahāśaṅkham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Bhīmakarma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Vṛkodarah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Hṛṣīkeśa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blew the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Pāncajanya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and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Dhanañjaya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the Devadatta; Bhīma of terrible exploits blew the great conch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Pauṇḍra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133350"/>
            <a:ext cx="8686800" cy="3889976"/>
          </a:xfrm>
          <a:prstGeom prst="rect">
            <a:avLst/>
          </a:prstGeom>
        </p:spPr>
        <p:txBody>
          <a:bodyPr wrap="square">
            <a:spAutoFit/>
          </a:bodyPr>
          <a:lstStyle/>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Anantavijayam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rāja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Kuntīputro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Yudhiṣṭhirah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Nakulah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Sahadevaśca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SughoṣaMaṇipuṣpakau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||1-16||</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Ananta-</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vijayam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rāja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Kuntī-</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putrah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Yudhiṣṭhirah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Nakulah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Saha-devah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Su-ghoṣah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Maṇi-puṣpakah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King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Yudhiṣṭhira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blew the conch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Anantavijaya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Nakula and Sahadeva respectively blew the conches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Sughoṣa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and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Manipuṣpaka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209550"/>
            <a:ext cx="8763000" cy="3486785"/>
          </a:xfrm>
          <a:prstGeom prst="rect">
            <a:avLst/>
          </a:prstGeom>
        </p:spPr>
        <p:txBody>
          <a:bodyPr wrap="square">
            <a:spAutoFit/>
          </a:bodyPr>
          <a:lstStyle/>
          <a:p>
            <a:pPr indent="285750" algn="just">
              <a:lnSpc>
                <a:spcPct val="115000"/>
              </a:lnSpc>
              <a:tabLst>
                <a:tab pos="114300" algn="l"/>
              </a:tabLs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Kāśyaśca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parameṣvāsah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Śikhaṇḍi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mahārathah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tabLst>
                <a:tab pos="114300" algn="l"/>
              </a:tabLs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Dhṛṣṭadyumno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Virāṭaśca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Sātyakiścāparājitah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||1-17||</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tabLst>
                <a:tab pos="114300" algn="l"/>
              </a:tabLs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tabLst>
                <a:tab pos="114300" algn="l"/>
              </a:tabLs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Kāśyah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parama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iṣvāsah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Śikhaṇḍi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mahārathah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tabLst>
                <a:tab pos="114300" algn="l"/>
              </a:tabLs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Dhṛṣṭadyumnah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Virāṭah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Sātyakih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aparājitah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The expert archer-King of</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Kāshi, the great chariot-warrior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Śikhaṇḍi</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Dhṛṣtadyumna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Virāta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and the invincible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Sātyaki</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133350"/>
            <a:ext cx="8763000" cy="3889976"/>
          </a:xfrm>
          <a:prstGeom prst="rect">
            <a:avLst/>
          </a:prstGeom>
        </p:spPr>
        <p:txBody>
          <a:bodyPr wrap="square">
            <a:spAutoFit/>
          </a:bodyPr>
          <a:lstStyle/>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Drupado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Draupadeyāśca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sarvaśah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pṛthivīpate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Saubhadraśca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mahābāhuh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śaṅkhān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dadhmuh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pṛthak</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pṛthak</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||1-18||</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Drupadah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Draupadeyāh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sarvaśah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pṛthivi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̄-pate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Saubhadrah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mahābāhuh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śaṅkhān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dadhmuh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pṛthak</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pṛthak</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Oh! King!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Drupada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Draupadi’s</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sons, the mighty armed Abhimanyu blew their respective conches serially.</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133350"/>
            <a:ext cx="8763000" cy="3465244"/>
          </a:xfrm>
          <a:prstGeom prst="rect">
            <a:avLst/>
          </a:prstGeom>
        </p:spPr>
        <p:txBody>
          <a:bodyPr wrap="square">
            <a:spAutoFit/>
          </a:bodyPr>
          <a:lstStyle/>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ghoṣo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Dhārtarāṣṭrāṇām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hṛdayāni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vyadārayat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nabhaśca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pṛthivīm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caiva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tumulo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vyanunādayan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||1-19||</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ghoṣo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Dhārta-rāṣṭrāṇām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hṛdayāni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vi-adārayat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285750" marR="0" algn="just">
              <a:lnSpc>
                <a:spcPct val="115000"/>
              </a:lnSpc>
              <a:spcBef>
                <a:spcPts val="0"/>
              </a:spcBef>
              <a:spcAft>
                <a:spcPts val="0"/>
              </a:spcAf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nabhaśca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pṛthivīm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tumulah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vi-anu-nādayan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That tumultuous uproar echoing in the earth and space resounded in the hearts of the Dhṛtarāṣṭra army.</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133350"/>
            <a:ext cx="8763000" cy="3748719"/>
          </a:xfrm>
          <a:prstGeom prst="rect">
            <a:avLst/>
          </a:prstGeom>
        </p:spPr>
        <p:txBody>
          <a:bodyPr wrap="square">
            <a:spAutoFit/>
          </a:bodyPr>
          <a:lstStyle/>
          <a:p>
            <a:pPr indent="285750"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vyavasthitāndṛṣṭva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Dhārtarāṣṭrān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kapidhvajah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pravṛtte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śastrasampāte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dhanurudyamya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Pāṇḍavah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||1-20||</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atha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vi-avasthitān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dṛṣṭva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Dhārta-rāṣṭrān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kapi-dhvajah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indent="285750"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pra-vṛtte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śastra-sampāte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dhanuh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udyamya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Pāṇḍavah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r>
              <a:rPr lang="en-US" sz="2400" b="1" dirty="0">
                <a:solidFill>
                  <a:srgbClr val="000000"/>
                </a:solidFill>
                <a:latin typeface="Calibri" panose="020F0502020204030204" pitchFamily="34" charset="0"/>
                <a:ea typeface="Calibri" panose="020F0502020204030204" pitchFamily="34" charset="0"/>
              </a:rPr>
              <a:t>The Hanumān flagged Arjuna seeing the battle-ready army of </a:t>
            </a:r>
            <a:r>
              <a:rPr lang="en-US" sz="2400" b="1" dirty="0" err="1">
                <a:solidFill>
                  <a:srgbClr val="000000"/>
                </a:solidFill>
                <a:latin typeface="Calibri" panose="020F0502020204030204" pitchFamily="34" charset="0"/>
                <a:ea typeface="Calibri" panose="020F0502020204030204" pitchFamily="34" charset="0"/>
              </a:rPr>
              <a:t>Dhṛtarāṣtra</a:t>
            </a:r>
            <a:r>
              <a:rPr lang="en-US" sz="2400" b="1" dirty="0">
                <a:solidFill>
                  <a:srgbClr val="000000"/>
                </a:solidFill>
                <a:latin typeface="Calibri" panose="020F0502020204030204" pitchFamily="34" charset="0"/>
                <a:ea typeface="Calibri" panose="020F0502020204030204" pitchFamily="34" charset="0"/>
              </a:rPr>
              <a:t> awaiting to hurl their weapons, took his bow in his hands. King! He uttered these words to Kṛṣṇa.</a:t>
            </a:r>
            <a:endParaRPr 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133350"/>
            <a:ext cx="8839200" cy="4810228"/>
          </a:xfrm>
          <a:prstGeom prst="rect">
            <a:avLst/>
          </a:prstGeom>
        </p:spPr>
        <p:txBody>
          <a:bodyPr wrap="square">
            <a:spAutoFit/>
          </a:bodyPr>
          <a:lstStyle/>
          <a:p>
            <a:pPr indent="342900"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Hrṣikeśam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tada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vākyamidamāha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Mahīpate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indent="342900" algn="just">
              <a:lnSpc>
                <a:spcPct val="115000"/>
              </a:lnSpc>
            </a:pPr>
            <a:endPar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indent="342900" algn="just">
              <a:lnSpc>
                <a:spcPct val="115000"/>
              </a:lnSpc>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Hrṣikeśam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tada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vākyam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idam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Mahīpate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indent="342900" algn="just">
              <a:lnSpc>
                <a:spcPct val="115000"/>
              </a:lnSpc>
              <a:tabLst>
                <a:tab pos="3933825" algn="l"/>
              </a:tabLst>
            </a:pPr>
            <a:endParaRPr lang="en-US" sz="12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indent="342900" algn="just">
              <a:lnSpc>
                <a:spcPct val="115000"/>
              </a:lnSpc>
              <a:tabLst>
                <a:tab pos="3933825" algn="l"/>
              </a:tabLst>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Then Arjuna said the following to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Hrṣikeśa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(Kṛṣṇa) </a:t>
            </a:r>
            <a:endPar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indent="342900" algn="just">
              <a:lnSpc>
                <a:spcPct val="115000"/>
              </a:lnSpc>
              <a:tabLst>
                <a:tab pos="3933825" algn="l"/>
              </a:tabLst>
            </a:pPr>
            <a:endParaRPr lang="en-US" sz="12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indent="342900" algn="just">
              <a:lnSpc>
                <a:spcPct val="115000"/>
              </a:lnSpc>
              <a:tabLst>
                <a:tab pos="3933825" algn="l"/>
              </a:tabLs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Arjuna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uvāca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2400" dirty="0">
              <a:latin typeface="Calibri" panose="020F0502020204030204" pitchFamily="34" charset="0"/>
              <a:ea typeface="Calibri" panose="020F0502020204030204" pitchFamily="34" charset="0"/>
              <a:cs typeface="Tunga" panose="020B0502040204020203" pitchFamily="34" charset="0"/>
            </a:endParaRPr>
          </a:p>
          <a:p>
            <a:pPr marL="342900" marR="0" algn="just">
              <a:lnSpc>
                <a:spcPct val="115000"/>
              </a:lnSpc>
              <a:spcBef>
                <a:spcPts val="0"/>
              </a:spcBef>
              <a:spcAft>
                <a:spcPts val="0"/>
              </a:spcAft>
              <a:tabLst>
                <a:tab pos="171450" algn="l"/>
              </a:tabLs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senayorubhayormadhye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ratham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sthāpaya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me</a:t>
            </a:r>
            <a:r>
              <a:rPr lang="en-US" sz="2400" dirty="0" err="1">
                <a:solidFill>
                  <a:srgbClr val="000000"/>
                </a:solidFill>
                <a:latin typeface="Mangal" panose="02040503050203030202" pitchFamily="18" charset="0"/>
                <a:ea typeface="Calibri" panose="020F0502020204030204" pitchFamily="34" charset="0"/>
                <a:cs typeface="Tunga" panose="020B0502040204020203"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cyuta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||1-21||</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marR="0" algn="just">
              <a:lnSpc>
                <a:spcPct val="115000"/>
              </a:lnSpc>
              <a:spcBef>
                <a:spcPts val="0"/>
              </a:spcBef>
              <a:spcAft>
                <a:spcPts val="0"/>
              </a:spcAft>
              <a:tabLst>
                <a:tab pos="171450" algn="l"/>
              </a:tabLst>
            </a:pPr>
            <a:endPar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marR="0" algn="just">
              <a:lnSpc>
                <a:spcPct val="115000"/>
              </a:lnSpc>
              <a:spcBef>
                <a:spcPts val="0"/>
              </a:spcBef>
              <a:spcAft>
                <a:spcPts val="0"/>
              </a:spcAft>
              <a:tabLst>
                <a:tab pos="171450" algn="l"/>
              </a:tabLs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senayoh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ubhayoh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madhye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ratham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sthāpaya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me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Acyuta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marR="0" algn="just">
              <a:lnSpc>
                <a:spcPct val="115000"/>
              </a:lnSpc>
              <a:spcBef>
                <a:spcPts val="0"/>
              </a:spcBef>
              <a:spcAft>
                <a:spcPts val="0"/>
              </a:spcAft>
              <a:tabLst>
                <a:tab pos="171450" algn="l"/>
              </a:tabLst>
            </a:pPr>
            <a:endParaRPr lang="en-US" sz="12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marR="0" algn="just">
              <a:lnSpc>
                <a:spcPct val="115000"/>
              </a:lnSpc>
              <a:spcBef>
                <a:spcPts val="0"/>
              </a:spcBef>
              <a:spcAft>
                <a:spcPts val="0"/>
              </a:spcAft>
              <a:tabLst>
                <a:tab pos="171450" algn="l"/>
              </a:tabLst>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Arjuna said:</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pP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Acyuta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Park my chariot in between the two armies, ……. </a:t>
            </a:r>
            <a:endParaRPr lang="en-US" sz="2400" dirty="0">
              <a:effectLst/>
              <a:latin typeface="Calibri" panose="020F0502020204030204" pitchFamily="34" charset="0"/>
              <a:ea typeface="Calibri" panose="020F0502020204030204" pitchFamily="34" charset="0"/>
              <a:cs typeface="Tunga" panose="020B0502040204020203"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133350"/>
            <a:ext cx="8610600" cy="3379387"/>
          </a:xfrm>
          <a:prstGeom prst="rect">
            <a:avLst/>
          </a:prstGeom>
        </p:spPr>
        <p:txBody>
          <a:bodyPr wrap="square">
            <a:spAutoFit/>
          </a:bodyPr>
          <a:lstStyle/>
          <a:p>
            <a:pPr marL="342900" marR="0" algn="just">
              <a:lnSpc>
                <a:spcPct val="115000"/>
              </a:lnSpc>
              <a:spcBef>
                <a:spcPts val="0"/>
              </a:spcBef>
              <a:spcAft>
                <a:spcPts val="0"/>
              </a:spcAft>
              <a:tabLst>
                <a:tab pos="171450" algn="l"/>
              </a:tabLs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yāvadetān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nirīkṣe</a:t>
            </a:r>
            <a:r>
              <a:rPr lang="en-US" sz="2400" dirty="0" err="1">
                <a:solidFill>
                  <a:srgbClr val="000000"/>
                </a:solidFill>
                <a:latin typeface="Mangal" panose="02040503050203030202" pitchFamily="18" charset="0"/>
                <a:ea typeface="Calibri" panose="020F0502020204030204" pitchFamily="34" charset="0"/>
                <a:cs typeface="Tunga" panose="020B0502040204020203" pitchFamily="34" charset="0"/>
              </a:rPr>
              <a:t>’</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yoddhukāmānavasthitān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342900" marR="0" algn="just">
              <a:lnSpc>
                <a:spcPct val="115000"/>
              </a:lnSpc>
              <a:spcBef>
                <a:spcPts val="0"/>
              </a:spcBef>
              <a:spcAft>
                <a:spcPts val="0"/>
              </a:spcAft>
              <a:tabLst>
                <a:tab pos="171450" algn="l"/>
              </a:tabLs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kairmaya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yoddhavyam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asmin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raṇasamudyame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 1-22||</a:t>
            </a:r>
            <a:endParaRPr lang="en-US" sz="2400" dirty="0">
              <a:latin typeface="Calibri" panose="020F0502020204030204" pitchFamily="34" charset="0"/>
              <a:ea typeface="Calibri" panose="020F0502020204030204" pitchFamily="34" charset="0"/>
              <a:cs typeface="Tunga" panose="020B0502040204020203" pitchFamily="34" charset="0"/>
            </a:endParaRPr>
          </a:p>
          <a:p>
            <a:pPr algn="just">
              <a:lnSpc>
                <a:spcPct val="115000"/>
              </a:lnSpc>
              <a:tabLst>
                <a:tab pos="171450" algn="l"/>
              </a:tabLs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342900" marR="0" algn="just">
              <a:lnSpc>
                <a:spcPct val="115000"/>
              </a:lnSpc>
              <a:spcBef>
                <a:spcPts val="0"/>
              </a:spcBef>
              <a:spcAft>
                <a:spcPts val="0"/>
              </a:spcAft>
              <a:tabLst>
                <a:tab pos="171450" algn="l"/>
              </a:tabLs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yāvat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etān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nirīkṣe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aham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yoddhu-kāmān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avasthitān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342900" marR="0" algn="just">
              <a:lnSpc>
                <a:spcPct val="115000"/>
              </a:lnSpc>
              <a:spcBef>
                <a:spcPts val="0"/>
              </a:spcBef>
              <a:spcAft>
                <a:spcPts val="0"/>
              </a:spcAft>
              <a:tabLst>
                <a:tab pos="171450" algn="l"/>
              </a:tabLst>
            </a:pP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kaih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maya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saha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yoddhavyam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asmin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raṇa-samudhyame</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pPr marL="342900" marR="0" algn="just">
              <a:lnSpc>
                <a:spcPct val="115000"/>
              </a:lnSpc>
              <a:spcBef>
                <a:spcPts val="0"/>
              </a:spcBef>
              <a:spcAft>
                <a:spcPts val="0"/>
              </a:spcAft>
              <a:tabLst>
                <a:tab pos="171450" algn="l"/>
              </a:tabLs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Tunga" panose="020B0502040204020203" pitchFamily="34" charset="0"/>
            </a:endParaRPr>
          </a:p>
          <a:p>
            <a:r>
              <a:rPr lang="en-US" sz="2400" b="1" dirty="0">
                <a:solidFill>
                  <a:srgbClr val="000000"/>
                </a:solidFill>
                <a:latin typeface="Calibri" panose="020F0502020204030204" pitchFamily="34" charset="0"/>
                <a:ea typeface="Calibri" panose="020F0502020204030204" pitchFamily="34" charset="0"/>
              </a:rPr>
              <a:t>…… so that I may review the war seekers standing here, whom I need to fight.</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1621869"/>
            <a:ext cx="8305800" cy="2092881"/>
          </a:xfrm>
          <a:prstGeom prst="rect">
            <a:avLst/>
          </a:prstGeom>
        </p:spPr>
        <p:txBody>
          <a:bodyPr wrap="square">
            <a:spAutoFit/>
          </a:bodyPr>
          <a:lstStyle/>
          <a:p>
            <a:r>
              <a:rPr lang="en-US" dirty="0"/>
              <a:t>    </a:t>
            </a:r>
            <a:r>
              <a:rPr lang="hi-IN" dirty="0"/>
              <a:t>अ    </a:t>
            </a:r>
            <a:r>
              <a:rPr lang="en-US" dirty="0"/>
              <a:t>          </a:t>
            </a:r>
            <a:r>
              <a:rPr lang="hi-IN" dirty="0"/>
              <a:t>आ  </a:t>
            </a:r>
            <a:r>
              <a:rPr lang="en-US" dirty="0"/>
              <a:t>           </a:t>
            </a:r>
            <a:r>
              <a:rPr lang="hi-IN" dirty="0"/>
              <a:t> इ   </a:t>
            </a:r>
            <a:r>
              <a:rPr lang="en-US" dirty="0"/>
              <a:t>         </a:t>
            </a:r>
            <a:r>
              <a:rPr lang="hi-IN" dirty="0"/>
              <a:t>ई</a:t>
            </a:r>
            <a:r>
              <a:rPr lang="en-US" dirty="0"/>
              <a:t>             </a:t>
            </a:r>
            <a:r>
              <a:rPr lang="hi-IN" dirty="0"/>
              <a:t>उ   </a:t>
            </a:r>
            <a:r>
              <a:rPr lang="en-US" dirty="0"/>
              <a:t>        </a:t>
            </a:r>
            <a:r>
              <a:rPr lang="hi-IN" dirty="0"/>
              <a:t>ऊ   </a:t>
            </a:r>
            <a:r>
              <a:rPr lang="en-US" dirty="0"/>
              <a:t>         </a:t>
            </a:r>
            <a:r>
              <a:rPr lang="hi-IN" dirty="0"/>
              <a:t>ऋ    </a:t>
            </a:r>
            <a:r>
              <a:rPr lang="en-US" dirty="0"/>
              <a:t>      </a:t>
            </a:r>
            <a:r>
              <a:rPr lang="hi-IN" dirty="0"/>
              <a:t>ॠ</a:t>
            </a:r>
            <a:endParaRPr lang="en-US" dirty="0"/>
          </a:p>
          <a:p>
            <a:endParaRPr lang="en-US" dirty="0"/>
          </a:p>
          <a:p>
            <a:r>
              <a:rPr lang="en-US" sz="4000" dirty="0"/>
              <a:t>a, A   ā, Ā   </a:t>
            </a:r>
            <a:r>
              <a:rPr lang="en-US" sz="4000" dirty="0" err="1"/>
              <a:t>i</a:t>
            </a:r>
            <a:r>
              <a:rPr lang="en-US" sz="4000" dirty="0"/>
              <a:t>, I    ī, Ī   </a:t>
            </a:r>
            <a:r>
              <a:rPr lang="en-US" sz="4000" dirty="0" err="1"/>
              <a:t>U,u</a:t>
            </a:r>
            <a:r>
              <a:rPr lang="en-US" sz="4000" dirty="0"/>
              <a:t>   </a:t>
            </a:r>
            <a:r>
              <a:rPr lang="en-US" sz="4000" dirty="0" err="1"/>
              <a:t>ū,</a:t>
            </a:r>
            <a:r>
              <a:rPr lang="en-US" sz="4000" dirty="0" err="1">
                <a:latin typeface="Sanskrit Text" panose="02020503050405020304" pitchFamily="18" charset="0"/>
                <a:cs typeface="Sanskrit Text" panose="02020503050405020304" pitchFamily="18" charset="0"/>
              </a:rPr>
              <a:t>Ū</a:t>
            </a:r>
            <a:r>
              <a:rPr lang="en-US" sz="4000" dirty="0">
                <a:latin typeface="Sanskrit Text" panose="02020503050405020304" pitchFamily="18" charset="0"/>
                <a:cs typeface="Sanskrit Text" panose="02020503050405020304" pitchFamily="18" charset="0"/>
              </a:rPr>
              <a:t> </a:t>
            </a:r>
            <a:r>
              <a:rPr lang="en-US" sz="4000" dirty="0" err="1"/>
              <a:t>ṛ,</a:t>
            </a:r>
            <a:r>
              <a:rPr lang="en-US" sz="4000" dirty="0" err="1">
                <a:latin typeface="Sanskrit Text" panose="02020503050405020304" pitchFamily="18" charset="0"/>
                <a:cs typeface="Sanskrit Text" panose="02020503050405020304" pitchFamily="18" charset="0"/>
              </a:rPr>
              <a:t>Ṛ</a:t>
            </a:r>
            <a:r>
              <a:rPr lang="en-US" sz="4000" dirty="0">
                <a:latin typeface="Sanskrit Text" panose="02020503050405020304" pitchFamily="18" charset="0"/>
                <a:cs typeface="Sanskrit Text" panose="02020503050405020304" pitchFamily="18" charset="0"/>
              </a:rPr>
              <a:t>  </a:t>
            </a:r>
            <a:r>
              <a:rPr lang="en-US" sz="4000" dirty="0" err="1">
                <a:latin typeface="Sanskrit Text" panose="02020503050405020304" pitchFamily="18" charset="0"/>
                <a:cs typeface="Sanskrit Text" panose="02020503050405020304" pitchFamily="18" charset="0"/>
              </a:rPr>
              <a:t>ṝ,Ṝ</a:t>
            </a:r>
            <a:endParaRPr lang="en-US" sz="4000" dirty="0"/>
          </a:p>
          <a:p>
            <a:r>
              <a:rPr lang="en-US" b="1" dirty="0"/>
              <a:t>a</a:t>
            </a:r>
            <a:r>
              <a:rPr lang="en-US" dirty="0"/>
              <a:t> in at</a:t>
            </a:r>
            <a:r>
              <a:rPr lang="hi-IN" dirty="0"/>
              <a:t>  </a:t>
            </a:r>
            <a:r>
              <a:rPr lang="en-US" dirty="0"/>
              <a:t>       </a:t>
            </a:r>
            <a:r>
              <a:rPr lang="en-US" b="1" dirty="0"/>
              <a:t>o</a:t>
            </a:r>
            <a:r>
              <a:rPr lang="en-US" dirty="0"/>
              <a:t> in onion  </a:t>
            </a:r>
            <a:r>
              <a:rPr lang="en-US" b="1" dirty="0" err="1"/>
              <a:t>i</a:t>
            </a:r>
            <a:r>
              <a:rPr lang="en-US" dirty="0"/>
              <a:t> in it        </a:t>
            </a:r>
            <a:r>
              <a:rPr lang="en-US" b="1" dirty="0" err="1"/>
              <a:t>i</a:t>
            </a:r>
            <a:r>
              <a:rPr lang="en-US" dirty="0"/>
              <a:t> in is       </a:t>
            </a:r>
            <a:r>
              <a:rPr lang="en-US" b="1" dirty="0"/>
              <a:t>u</a:t>
            </a:r>
            <a:r>
              <a:rPr lang="en-US" dirty="0"/>
              <a:t> in put     </a:t>
            </a:r>
            <a:r>
              <a:rPr lang="en-US" b="1" dirty="0" err="1"/>
              <a:t>oo</a:t>
            </a:r>
            <a:r>
              <a:rPr lang="en-US" dirty="0"/>
              <a:t> in moon  </a:t>
            </a:r>
            <a:r>
              <a:rPr lang="en-US" b="1" dirty="0"/>
              <a:t> r with u    r with ū</a:t>
            </a:r>
            <a:endParaRPr lang="en-US" b="1" dirty="0"/>
          </a:p>
          <a:p>
            <a:r>
              <a:rPr lang="en-US" b="1" dirty="0"/>
              <a:t>o </a:t>
            </a:r>
            <a:r>
              <a:rPr lang="en-US" dirty="0"/>
              <a:t>in our         A in Alps    </a:t>
            </a:r>
            <a:endParaRPr lang="en-US" dirty="0"/>
          </a:p>
          <a:p>
            <a:r>
              <a:rPr lang="en-US" b="1" dirty="0"/>
              <a:t> </a:t>
            </a:r>
            <a:endParaRPr lang="en-US" b="1" dirty="0"/>
          </a:p>
        </p:txBody>
      </p:sp>
      <p:sp>
        <p:nvSpPr>
          <p:cNvPr id="2" name="TextBox 1"/>
          <p:cNvSpPr txBox="1"/>
          <p:nvPr/>
        </p:nvSpPr>
        <p:spPr>
          <a:xfrm>
            <a:off x="838200" y="1047750"/>
            <a:ext cx="878767" cy="369332"/>
          </a:xfrm>
          <a:prstGeom prst="rect">
            <a:avLst/>
          </a:prstGeom>
          <a:noFill/>
        </p:spPr>
        <p:txBody>
          <a:bodyPr wrap="none" rtlCol="0">
            <a:spAutoFit/>
          </a:bodyPr>
          <a:lstStyle/>
          <a:p>
            <a:r>
              <a:rPr lang="en-US" b="1" dirty="0"/>
              <a:t>Vowels</a:t>
            </a:r>
            <a:endParaRPr lang="en-US"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7150"/>
            <a:ext cx="8991600" cy="4953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6200" y="-37386"/>
            <a:ext cx="9067800" cy="3465244"/>
          </a:xfrm>
          <a:prstGeom prst="rect">
            <a:avLst/>
          </a:prstGeom>
        </p:spPr>
        <p:txBody>
          <a:bodyPr wrap="square">
            <a:spAutoFit/>
          </a:bodyPr>
          <a:lstStyle/>
          <a:p>
            <a:pPr marL="342900" marR="0" algn="just">
              <a:lnSpc>
                <a:spcPct val="115000"/>
              </a:lnSpc>
              <a:spcBef>
                <a:spcPts val="0"/>
              </a:spcBef>
              <a:spcAft>
                <a:spcPts val="0"/>
              </a:spcAft>
              <a:tabLst>
                <a:tab pos="171450" algn="l"/>
              </a:tabLst>
            </a:pPr>
            <a:r>
              <a:rPr lang="en-US" sz="2400" dirty="0" err="1">
                <a:solidFill>
                  <a:srgbClr val="000000"/>
                </a:solidFill>
                <a:ea typeface="Calibri" panose="020F0502020204030204"/>
                <a:cs typeface="Calibri" panose="020F0502020204030204"/>
              </a:rPr>
              <a:t>yotsyamānānavekṣe</a:t>
            </a:r>
            <a:r>
              <a:rPr lang="en-US" sz="2400" dirty="0" err="1">
                <a:solidFill>
                  <a:srgbClr val="000000"/>
                </a:solidFill>
                <a:effectLst/>
                <a:latin typeface="Nirmala UI" panose="020B0502040204020203"/>
                <a:ea typeface="Calibri" panose="020F0502020204030204"/>
                <a:cs typeface="Times New Roman" panose="02020603050405020304"/>
              </a:rPr>
              <a:t>’</a:t>
            </a:r>
            <a:r>
              <a:rPr lang="en-US" sz="2400" dirty="0" err="1">
                <a:solidFill>
                  <a:srgbClr val="000000"/>
                </a:solidFill>
                <a:ea typeface="Calibri" panose="020F0502020204030204"/>
                <a:cs typeface="Calibri" panose="020F0502020204030204"/>
              </a:rPr>
              <a:t>ham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ete</a:t>
            </a:r>
            <a:r>
              <a:rPr lang="en-US" sz="2400" dirty="0" err="1">
                <a:solidFill>
                  <a:srgbClr val="000000"/>
                </a:solidFill>
                <a:effectLst/>
                <a:latin typeface="Nirmala UI" panose="020B0502040204020203"/>
                <a:ea typeface="Calibri" panose="020F0502020204030204"/>
                <a:cs typeface="Times New Roman" panose="02020603050405020304"/>
              </a:rPr>
              <a:t>’</a:t>
            </a:r>
            <a:r>
              <a:rPr lang="en-US" sz="2400" dirty="0" err="1">
                <a:solidFill>
                  <a:srgbClr val="000000"/>
                </a:solidFill>
                <a:ea typeface="Calibri" panose="020F0502020204030204"/>
                <a:cs typeface="Calibri" panose="020F0502020204030204"/>
              </a:rPr>
              <a:t>tra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samāgatāh</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342900" marR="0" algn="just">
              <a:lnSpc>
                <a:spcPct val="115000"/>
              </a:lnSpc>
              <a:spcBef>
                <a:spcPts val="0"/>
              </a:spcBef>
              <a:spcAft>
                <a:spcPts val="0"/>
              </a:spcAft>
              <a:tabLst>
                <a:tab pos="171450" algn="l"/>
              </a:tabLst>
            </a:pPr>
            <a:r>
              <a:rPr lang="en-US" sz="2400" dirty="0" err="1">
                <a:solidFill>
                  <a:srgbClr val="000000"/>
                </a:solidFill>
                <a:ea typeface="Calibri" panose="020F0502020204030204"/>
                <a:cs typeface="Calibri" panose="020F0502020204030204"/>
              </a:rPr>
              <a:t>Dhārtarāṣṭrasya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durbuddheryuddhe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priyacikīrṣavah</a:t>
            </a:r>
            <a:r>
              <a:rPr lang="en-US" sz="2400" dirty="0">
                <a:solidFill>
                  <a:srgbClr val="000000"/>
                </a:solidFill>
                <a:ea typeface="Calibri" panose="020F0502020204030204"/>
                <a:cs typeface="Calibri" panose="020F0502020204030204"/>
              </a:rPr>
              <a:t>̣ ||1-23||</a:t>
            </a:r>
            <a:endParaRPr lang="en-US" sz="2400" dirty="0">
              <a:ea typeface="Calibri" panose="020F0502020204030204"/>
              <a:cs typeface="Times New Roman" panose="02020603050405020304"/>
            </a:endParaRPr>
          </a:p>
          <a:p>
            <a:pPr marL="342900" marR="0" algn="just">
              <a:lnSpc>
                <a:spcPct val="115000"/>
              </a:lnSpc>
              <a:spcBef>
                <a:spcPts val="0"/>
              </a:spcBef>
              <a:spcAft>
                <a:spcPts val="0"/>
              </a:spcAft>
              <a:tabLst>
                <a:tab pos="171450" algn="l"/>
              </a:tabLst>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342900" marR="0" algn="just">
              <a:lnSpc>
                <a:spcPct val="115000"/>
              </a:lnSpc>
              <a:spcBef>
                <a:spcPts val="0"/>
              </a:spcBef>
              <a:spcAft>
                <a:spcPts val="0"/>
              </a:spcAft>
              <a:tabLst>
                <a:tab pos="171450" algn="l"/>
              </a:tabLst>
            </a:pPr>
            <a:r>
              <a:rPr lang="en-US" sz="2400" dirty="0" err="1">
                <a:solidFill>
                  <a:srgbClr val="000000"/>
                </a:solidFill>
                <a:ea typeface="Calibri" panose="020F0502020204030204"/>
                <a:cs typeface="Calibri" panose="020F0502020204030204"/>
              </a:rPr>
              <a:t>yotsyamānān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avekṣe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aham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ete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atra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samāgatāh</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342900" marR="0" algn="just">
              <a:lnSpc>
                <a:spcPct val="115000"/>
              </a:lnSpc>
              <a:spcBef>
                <a:spcPts val="0"/>
              </a:spcBef>
              <a:spcAft>
                <a:spcPts val="0"/>
              </a:spcAft>
              <a:tabLst>
                <a:tab pos="171450" algn="l"/>
              </a:tabLst>
            </a:pPr>
            <a:r>
              <a:rPr lang="en-US" sz="2400" dirty="0" err="1">
                <a:solidFill>
                  <a:srgbClr val="000000"/>
                </a:solidFill>
                <a:ea typeface="Calibri" panose="020F0502020204030204"/>
                <a:cs typeface="Calibri" panose="020F0502020204030204"/>
              </a:rPr>
              <a:t>Dhārtarāṣṭrasya</a:t>
            </a:r>
            <a:r>
              <a:rPr lang="en-US" sz="2400" dirty="0">
                <a:solidFill>
                  <a:srgbClr val="000000"/>
                </a:solidFill>
                <a:ea typeface="Calibri" panose="020F0502020204030204"/>
                <a:cs typeface="Calibri" panose="020F0502020204030204"/>
              </a:rPr>
              <a:t> duḥ-</a:t>
            </a:r>
            <a:r>
              <a:rPr lang="en-US" sz="2400" dirty="0" err="1">
                <a:solidFill>
                  <a:srgbClr val="000000"/>
                </a:solidFill>
                <a:ea typeface="Calibri" panose="020F0502020204030204"/>
                <a:cs typeface="Calibri" panose="020F0502020204030204"/>
              </a:rPr>
              <a:t>buddheh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yuddhe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priya-cikīrṣavah</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b="1" dirty="0">
                <a:solidFill>
                  <a:srgbClr val="000000"/>
                </a:solidFill>
                <a:ea typeface="Calibri" panose="020F0502020204030204"/>
                <a:cs typeface="BRHKan01"/>
              </a:rPr>
              <a:t>Let me take stock of those standing here to fight in the battle, with the intent of pleasing the evil-minded son of </a:t>
            </a:r>
            <a:r>
              <a:rPr lang="en-US" sz="2400" b="1" dirty="0" err="1">
                <a:solidFill>
                  <a:srgbClr val="000000"/>
                </a:solidFill>
                <a:ea typeface="Calibri" panose="020F0502020204030204"/>
                <a:cs typeface="BRHKan01"/>
              </a:rPr>
              <a:t>Dhṛtarāshtra</a:t>
            </a:r>
            <a:r>
              <a:rPr lang="en-US" sz="2400" b="1" dirty="0">
                <a:solidFill>
                  <a:srgbClr val="000000"/>
                </a:solidFill>
                <a:ea typeface="Calibri" panose="020F0502020204030204"/>
                <a:cs typeface="BRHKan01"/>
              </a:rPr>
              <a:t>.</a:t>
            </a:r>
            <a:endParaRPr lang="en-US" sz="2400" dirty="0">
              <a:ea typeface="Calibri" panose="020F0502020204030204"/>
              <a:cs typeface="Times New Roman" panose="020206030504050203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133350"/>
            <a:ext cx="8763000" cy="4154984"/>
          </a:xfrm>
          <a:prstGeom prst="rect">
            <a:avLst/>
          </a:prstGeom>
        </p:spPr>
        <p:txBody>
          <a:bodyPr wrap="square">
            <a:spAutoFit/>
          </a:bodyPr>
          <a:lstStyle/>
          <a:p>
            <a:r>
              <a:rPr lang="vi-VN" sz="2400" dirty="0">
                <a:latin typeface="Calibri" panose="020F0502020204030204" pitchFamily="34" charset="0"/>
                <a:cs typeface="Calibri" panose="020F0502020204030204" pitchFamily="34" charset="0"/>
              </a:rPr>
              <a:t>Sañjaya uvāca:</a:t>
            </a:r>
            <a:endParaRPr lang="vi-VN" sz="2400"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evamukto Hṛṣīkeśo Guḍākeśena Bhārata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senayorubhayormadhye sthāpayitvā rathottamam ||1-24||</a:t>
            </a:r>
            <a:endParaRPr lang="vi-VN" sz="2400"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evam uktaḥ Hṛṣīkeśaḥ   Guḍāka-īśena Bhārata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senayoḥ ubhayoḥ madhye   sthāpayitvā ratha-uttamam ||</a:t>
            </a:r>
            <a:endParaRPr lang="vi-VN" sz="2400"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r>
              <a:rPr lang="vi-VN" sz="2400" b="1" dirty="0">
                <a:latin typeface="Calibri" panose="020F0502020204030204" pitchFamily="34" charset="0"/>
                <a:cs typeface="Calibri" panose="020F0502020204030204" pitchFamily="34" charset="0"/>
              </a:rPr>
              <a:t>Sañjaya</a:t>
            </a:r>
            <a:r>
              <a:rPr lang="en-US" sz="2400" b="1" dirty="0">
                <a:latin typeface="Calibri" panose="020F0502020204030204" pitchFamily="34" charset="0"/>
                <a:cs typeface="Calibri" panose="020F0502020204030204" pitchFamily="34" charset="0"/>
              </a:rPr>
              <a:t> said:</a:t>
            </a:r>
            <a:endParaRPr lang="en-US" sz="2400" b="1" dirty="0">
              <a:latin typeface="Calibri" panose="020F0502020204030204" pitchFamily="34" charset="0"/>
              <a:cs typeface="Calibri" panose="020F0502020204030204" pitchFamily="34" charset="0"/>
            </a:endParaRPr>
          </a:p>
          <a:p>
            <a:r>
              <a:rPr lang="vi-VN" sz="2400" b="1" dirty="0">
                <a:latin typeface="Calibri" panose="020F0502020204030204" pitchFamily="34" charset="0"/>
                <a:cs typeface="Calibri" panose="020F0502020204030204" pitchFamily="34" charset="0"/>
              </a:rPr>
              <a:t>Requested by Guḍākeśa, the descendent of the Bharata dynasty</a:t>
            </a:r>
            <a:r>
              <a:rPr lang="en-US" sz="2400" b="1" dirty="0">
                <a:latin typeface="Calibri" panose="020F0502020204030204" pitchFamily="34" charset="0"/>
                <a:cs typeface="Calibri" panose="020F0502020204030204" pitchFamily="34" charset="0"/>
              </a:rPr>
              <a:t>!</a:t>
            </a:r>
            <a:r>
              <a:rPr lang="vi-VN" sz="2400" b="1" dirty="0">
                <a:latin typeface="Calibri" panose="020F0502020204030204" pitchFamily="34" charset="0"/>
                <a:cs typeface="Calibri" panose="020F0502020204030204" pitchFamily="34" charset="0"/>
              </a:rPr>
              <a:t> Kṛṣṇa parked the chariot in between the two armies. </a:t>
            </a:r>
            <a:endParaRPr lang="vi-VN" sz="2400" b="1" dirty="0">
              <a:latin typeface="Calibri" panose="020F0502020204030204" pitchFamily="34" charset="0"/>
              <a:cs typeface="Calibri" panose="020F050202020403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28600" y="361950"/>
            <a:ext cx="8686800" cy="3465244"/>
          </a:xfrm>
          <a:prstGeom prst="rect">
            <a:avLst/>
          </a:prstGeom>
        </p:spPr>
        <p:txBody>
          <a:bodyPr wrap="square">
            <a:spAutoFit/>
          </a:bodyPr>
          <a:lstStyle/>
          <a:p>
            <a:pPr marL="3429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BhīṣmaDroṇapramukhatah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sarveṣām</a:t>
            </a:r>
            <a:r>
              <a:rPr lang="en-US" sz="2400" dirty="0">
                <a:solidFill>
                  <a:srgbClr val="000000"/>
                </a:solidFill>
                <a:ea typeface="Calibri" panose="020F0502020204030204"/>
                <a:cs typeface="Calibri" panose="020F0502020204030204"/>
              </a:rPr>
              <a:t>̇ ca </a:t>
            </a:r>
            <a:r>
              <a:rPr lang="en-US" sz="2400" dirty="0" err="1">
                <a:solidFill>
                  <a:srgbClr val="000000"/>
                </a:solidFill>
                <a:ea typeface="Calibri" panose="020F0502020204030204"/>
                <a:cs typeface="Calibri" panose="020F0502020204030204"/>
              </a:rPr>
              <a:t>mahīkṣitām</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3429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uvāca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Pārtha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paśyaitān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samavetāṅkurūniti</a:t>
            </a:r>
            <a:r>
              <a:rPr lang="en-US" sz="2400" dirty="0">
                <a:solidFill>
                  <a:srgbClr val="000000"/>
                </a:solidFill>
                <a:ea typeface="Calibri" panose="020F0502020204030204"/>
                <a:cs typeface="Calibri" panose="020F0502020204030204"/>
              </a:rPr>
              <a:t> ||1-25||</a:t>
            </a:r>
            <a:endParaRPr lang="en-US" sz="2400" dirty="0">
              <a:ea typeface="Calibri" panose="020F0502020204030204"/>
              <a:cs typeface="Times New Roman" panose="02020603050405020304"/>
            </a:endParaRPr>
          </a:p>
          <a:p>
            <a:pPr marL="3429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3429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Bhīṣma</a:t>
            </a:r>
            <a:r>
              <a:rPr lang="en-US" sz="2400" dirty="0">
                <a:solidFill>
                  <a:srgbClr val="000000"/>
                </a:solidFill>
                <a:ea typeface="Calibri" panose="020F0502020204030204"/>
                <a:cs typeface="Calibri" panose="020F0502020204030204"/>
              </a:rPr>
              <a:t> Droṇa </a:t>
            </a:r>
            <a:r>
              <a:rPr lang="en-US" sz="2400" dirty="0" err="1">
                <a:solidFill>
                  <a:srgbClr val="000000"/>
                </a:solidFill>
                <a:ea typeface="Calibri" panose="020F0502020204030204"/>
                <a:cs typeface="Calibri" panose="020F0502020204030204"/>
              </a:rPr>
              <a:t>pramukhatah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sarveṣām</a:t>
            </a:r>
            <a:r>
              <a:rPr lang="en-US" sz="2400" dirty="0">
                <a:solidFill>
                  <a:srgbClr val="000000"/>
                </a:solidFill>
                <a:ea typeface="Calibri" panose="020F0502020204030204"/>
                <a:cs typeface="Calibri" panose="020F0502020204030204"/>
              </a:rPr>
              <a:t> ca </a:t>
            </a:r>
            <a:r>
              <a:rPr lang="en-US" sz="2400" dirty="0" err="1">
                <a:solidFill>
                  <a:srgbClr val="000000"/>
                </a:solidFill>
                <a:ea typeface="Calibri" panose="020F0502020204030204"/>
                <a:cs typeface="Calibri" panose="020F0502020204030204"/>
              </a:rPr>
              <a:t>mahi</a:t>
            </a:r>
            <a:r>
              <a:rPr lang="en-US" sz="2400" dirty="0">
                <a:solidFill>
                  <a:srgbClr val="000000"/>
                </a:solidFill>
                <a:ea typeface="Calibri" panose="020F0502020204030204"/>
                <a:cs typeface="Calibri" panose="020F0502020204030204"/>
              </a:rPr>
              <a:t>̄-</a:t>
            </a:r>
            <a:r>
              <a:rPr lang="en-US" sz="2400" dirty="0" err="1">
                <a:solidFill>
                  <a:srgbClr val="000000"/>
                </a:solidFill>
                <a:ea typeface="Calibri" panose="020F0502020204030204"/>
                <a:cs typeface="Calibri" panose="020F0502020204030204"/>
              </a:rPr>
              <a:t>kṣitām</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3429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uvāca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Pārtha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paśya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etān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samavetān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kurūn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iti</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b="1" dirty="0">
                <a:solidFill>
                  <a:srgbClr val="000000"/>
                </a:solidFill>
                <a:ea typeface="Calibri" panose="020F0502020204030204"/>
                <a:cs typeface="BRHKan01"/>
              </a:rPr>
              <a:t>Facing </a:t>
            </a:r>
            <a:r>
              <a:rPr lang="en-US" sz="2400" b="1" dirty="0" err="1">
                <a:solidFill>
                  <a:srgbClr val="000000"/>
                </a:solidFill>
                <a:ea typeface="Calibri" panose="020F0502020204030204"/>
                <a:cs typeface="BRHKan01"/>
              </a:rPr>
              <a:t>Bhīṣma</a:t>
            </a:r>
            <a:r>
              <a:rPr lang="en-US" sz="2400" b="1" dirty="0">
                <a:solidFill>
                  <a:srgbClr val="000000"/>
                </a:solidFill>
                <a:ea typeface="Calibri" panose="020F0502020204030204"/>
                <a:cs typeface="BRHKan01"/>
              </a:rPr>
              <a:t>, Dron</a:t>
            </a:r>
            <a:r>
              <a:rPr lang="en-US" sz="2400" b="1" dirty="0">
                <a:solidFill>
                  <a:srgbClr val="000000"/>
                </a:solidFill>
                <a:ea typeface="Calibri" panose="020F0502020204030204"/>
                <a:cs typeface="Calibri" panose="020F0502020204030204"/>
              </a:rPr>
              <a:t>̣</a:t>
            </a:r>
            <a:r>
              <a:rPr lang="en-US" sz="2400" b="1" dirty="0">
                <a:solidFill>
                  <a:srgbClr val="000000"/>
                </a:solidFill>
                <a:ea typeface="Calibri" panose="020F0502020204030204"/>
                <a:cs typeface="BRHKan01"/>
              </a:rPr>
              <a:t>a and others, then Kṛṣṇa said – “O</a:t>
            </a:r>
            <a:r>
              <a:rPr lang="en-US" sz="2400" dirty="0">
                <a:solidFill>
                  <a:srgbClr val="000000"/>
                </a:solidFill>
                <a:effectLst/>
                <a:latin typeface="BRHKan01"/>
                <a:ea typeface="Calibri" panose="020F0502020204030204"/>
                <a:cs typeface="Times New Roman" panose="02020603050405020304"/>
              </a:rPr>
              <a:t> </a:t>
            </a:r>
            <a:r>
              <a:rPr lang="en-US" sz="2400" b="1" dirty="0">
                <a:solidFill>
                  <a:srgbClr val="000000"/>
                </a:solidFill>
                <a:ea typeface="Calibri" panose="020F0502020204030204"/>
                <a:cs typeface="BRHKan01"/>
              </a:rPr>
              <a:t>Arjuna behold all the kuru warriors”</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11068"/>
            <a:ext cx="8915400" cy="3748719"/>
          </a:xfrm>
          <a:prstGeom prst="rect">
            <a:avLst/>
          </a:prstGeom>
        </p:spPr>
        <p:txBody>
          <a:bodyPr wrap="square">
            <a:spAutoFit/>
          </a:bodyPr>
          <a:lstStyle/>
          <a:p>
            <a:pPr indent="342900" algn="just">
              <a:lnSpc>
                <a:spcPct val="115000"/>
              </a:lnSpc>
            </a:pPr>
            <a:r>
              <a:rPr lang="en-US" sz="2400" dirty="0" err="1">
                <a:solidFill>
                  <a:srgbClr val="000000"/>
                </a:solidFill>
                <a:ea typeface="Calibri" panose="020F0502020204030204"/>
                <a:cs typeface="Calibri" panose="020F0502020204030204"/>
              </a:rPr>
              <a:t>tatrāpaśyat</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sthitān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Pārthah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pitr</a:t>
            </a:r>
            <a:r>
              <a:rPr lang="en-US" sz="2400" dirty="0">
                <a:solidFill>
                  <a:srgbClr val="000000"/>
                </a:solidFill>
                <a:ea typeface="Calibri" panose="020F0502020204030204"/>
                <a:cs typeface="Calibri" panose="020F0502020204030204"/>
              </a:rPr>
              <a:t>̣̄</a:t>
            </a:r>
            <a:r>
              <a:rPr lang="en-US" sz="2400" dirty="0" err="1">
                <a:solidFill>
                  <a:srgbClr val="000000"/>
                </a:solidFill>
                <a:ea typeface="Calibri" panose="020F0502020204030204"/>
                <a:cs typeface="Calibri" panose="020F0502020204030204"/>
              </a:rPr>
              <a:t>natha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pitāmahān</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342900" algn="just">
              <a:lnSpc>
                <a:spcPct val="115000"/>
              </a:lnSpc>
            </a:pPr>
            <a:r>
              <a:rPr lang="en-US" sz="2400" dirty="0" err="1">
                <a:solidFill>
                  <a:srgbClr val="000000"/>
                </a:solidFill>
                <a:ea typeface="Calibri" panose="020F0502020204030204"/>
                <a:cs typeface="Calibri" panose="020F0502020204030204"/>
              </a:rPr>
              <a:t>ācāryān-mātulān-bhrātr</a:t>
            </a:r>
            <a:r>
              <a:rPr lang="en-US" sz="2400" dirty="0">
                <a:solidFill>
                  <a:srgbClr val="000000"/>
                </a:solidFill>
                <a:ea typeface="Calibri" panose="020F0502020204030204"/>
                <a:cs typeface="Calibri" panose="020F0502020204030204"/>
              </a:rPr>
              <a:t>̣̄n </a:t>
            </a:r>
            <a:r>
              <a:rPr lang="en-US" sz="2400" dirty="0" err="1">
                <a:solidFill>
                  <a:srgbClr val="000000"/>
                </a:solidFill>
                <a:ea typeface="Calibri" panose="020F0502020204030204"/>
                <a:cs typeface="Calibri" panose="020F0502020204030204"/>
              </a:rPr>
              <a:t>putrān-pautran-sakhīnstatha</a:t>
            </a:r>
            <a:r>
              <a:rPr lang="en-US" sz="2400" dirty="0">
                <a:solidFill>
                  <a:srgbClr val="000000"/>
                </a:solidFill>
                <a:ea typeface="Calibri" panose="020F0502020204030204"/>
                <a:cs typeface="Calibri" panose="020F0502020204030204"/>
              </a:rPr>
              <a:t>̄ ||1-26||</a:t>
            </a:r>
            <a:endParaRPr lang="en-US" sz="2400" dirty="0">
              <a:solidFill>
                <a:srgbClr val="000000"/>
              </a:solidFill>
              <a:ea typeface="Calibri" panose="020F0502020204030204"/>
              <a:cs typeface="Calibri" panose="020F0502020204030204"/>
            </a:endParaRPr>
          </a:p>
          <a:p>
            <a:pPr indent="342900" algn="just">
              <a:lnSpc>
                <a:spcPct val="115000"/>
              </a:lnSpc>
            </a:pPr>
            <a:endParaRPr lang="en-US" sz="2400" dirty="0">
              <a:ea typeface="Calibri" panose="020F0502020204030204"/>
              <a:cs typeface="Times New Roman" panose="02020603050405020304"/>
            </a:endParaRPr>
          </a:p>
          <a:p>
            <a:pPr indent="342900" algn="just">
              <a:lnSpc>
                <a:spcPct val="115000"/>
              </a:lnSpc>
            </a:pPr>
            <a:r>
              <a:rPr lang="en-US" sz="2400" dirty="0" err="1">
                <a:solidFill>
                  <a:srgbClr val="000000"/>
                </a:solidFill>
                <a:ea typeface="Calibri" panose="020F0502020204030204"/>
                <a:cs typeface="Calibri" panose="020F0502020204030204"/>
              </a:rPr>
              <a:t>tatra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apaśyat</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sthitān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Pārthah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pitr</a:t>
            </a:r>
            <a:r>
              <a:rPr lang="en-US" sz="2400" dirty="0">
                <a:solidFill>
                  <a:srgbClr val="000000"/>
                </a:solidFill>
                <a:ea typeface="Calibri" panose="020F0502020204030204"/>
                <a:cs typeface="Calibri" panose="020F0502020204030204"/>
              </a:rPr>
              <a:t>̣̄n </a:t>
            </a:r>
            <a:r>
              <a:rPr lang="en-US" sz="2400" dirty="0" err="1">
                <a:solidFill>
                  <a:srgbClr val="000000"/>
                </a:solidFill>
                <a:ea typeface="Calibri" panose="020F0502020204030204"/>
                <a:cs typeface="Calibri" panose="020F0502020204030204"/>
              </a:rPr>
              <a:t>atha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pitāmahān</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342900" algn="just">
              <a:lnSpc>
                <a:spcPct val="115000"/>
              </a:lnSpc>
            </a:pPr>
            <a:r>
              <a:rPr lang="en-US" sz="2400" dirty="0" err="1">
                <a:solidFill>
                  <a:srgbClr val="000000"/>
                </a:solidFill>
                <a:ea typeface="Calibri" panose="020F0502020204030204"/>
                <a:cs typeface="Calibri" panose="020F0502020204030204"/>
              </a:rPr>
              <a:t>ācāryān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mātulān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bhrātr</a:t>
            </a:r>
            <a:r>
              <a:rPr lang="en-US" sz="2400" dirty="0">
                <a:solidFill>
                  <a:srgbClr val="000000"/>
                </a:solidFill>
                <a:ea typeface="Calibri" panose="020F0502020204030204"/>
                <a:cs typeface="Calibri" panose="020F0502020204030204"/>
              </a:rPr>
              <a:t>̣̄n   </a:t>
            </a:r>
            <a:r>
              <a:rPr lang="en-US" sz="2400" dirty="0" err="1">
                <a:solidFill>
                  <a:srgbClr val="000000"/>
                </a:solidFill>
                <a:ea typeface="Calibri" panose="020F0502020204030204"/>
                <a:cs typeface="Calibri" panose="020F0502020204030204"/>
              </a:rPr>
              <a:t>putrān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pautran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sakhīn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tatha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r>
              <a:rPr lang="en-US" sz="2400" b="1" dirty="0">
                <a:solidFill>
                  <a:srgbClr val="000000"/>
                </a:solidFill>
                <a:ea typeface="Calibri" panose="020F0502020204030204"/>
                <a:cs typeface="BRHKan01"/>
              </a:rPr>
              <a:t>There </a:t>
            </a:r>
            <a:r>
              <a:rPr lang="en-US" sz="2400" b="1" dirty="0" err="1">
                <a:solidFill>
                  <a:srgbClr val="000000"/>
                </a:solidFill>
                <a:ea typeface="Calibri" panose="020F0502020204030204"/>
                <a:cs typeface="BRHKan01"/>
              </a:rPr>
              <a:t>Pārtha</a:t>
            </a:r>
            <a:r>
              <a:rPr lang="en-US" sz="2400" b="1" dirty="0">
                <a:solidFill>
                  <a:srgbClr val="000000"/>
                </a:solidFill>
                <a:ea typeface="Calibri" panose="020F0502020204030204"/>
                <a:cs typeface="BRHKan01"/>
              </a:rPr>
              <a:t> saw in the two armies, paternal uncles, grandfathers, teachers, maternal uncles, cousins, sons, grandsons, friends, fathers-in-law and well-wishers.</a:t>
            </a:r>
            <a:r>
              <a:rPr lang="en-US" sz="2400" dirty="0">
                <a:solidFill>
                  <a:srgbClr val="000000"/>
                </a:solidFill>
                <a:ea typeface="Calibri" panose="020F0502020204030204"/>
              </a:rPr>
              <a:t> </a:t>
            </a:r>
            <a:endParaRPr 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28600" y="133350"/>
            <a:ext cx="8686800" cy="5447325"/>
          </a:xfrm>
          <a:prstGeom prst="rect">
            <a:avLst/>
          </a:prstGeom>
        </p:spPr>
        <p:txBody>
          <a:bodyPr wrap="square">
            <a:spAutoFit/>
          </a:bodyPr>
          <a:lstStyle/>
          <a:p>
            <a:pPr marL="3429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śvaśurānsuhṛdaścaiva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senayorubhayorapi</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342900" algn="just">
              <a:lnSpc>
                <a:spcPct val="115000"/>
              </a:lnSpc>
            </a:pPr>
            <a:r>
              <a:rPr lang="en-US" sz="2400" dirty="0" err="1">
                <a:solidFill>
                  <a:srgbClr val="000000"/>
                </a:solidFill>
                <a:ea typeface="Calibri" panose="020F0502020204030204"/>
                <a:cs typeface="Calibri" panose="020F0502020204030204"/>
              </a:rPr>
              <a:t>tān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samīkṣya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Kaunteyah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sarvān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bandhūnavasthitān</a:t>
            </a:r>
            <a:r>
              <a:rPr lang="en-US" sz="2400" dirty="0">
                <a:solidFill>
                  <a:srgbClr val="000000"/>
                </a:solidFill>
                <a:ea typeface="Calibri" panose="020F0502020204030204"/>
                <a:cs typeface="Calibri" panose="020F0502020204030204"/>
              </a:rPr>
              <a:t> ||1-27||</a:t>
            </a:r>
            <a:endParaRPr lang="en-US" sz="2400" dirty="0">
              <a:ea typeface="Calibri" panose="020F0502020204030204"/>
              <a:cs typeface="Times New Roman" panose="02020603050405020304"/>
            </a:endParaRPr>
          </a:p>
          <a:p>
            <a:pPr marL="342900" marR="0" algn="just">
              <a:lnSpc>
                <a:spcPct val="115000"/>
              </a:lnSpc>
              <a:spcBef>
                <a:spcPts val="0"/>
              </a:spcBef>
              <a:spcAft>
                <a:spcPts val="0"/>
              </a:spcAft>
            </a:pPr>
            <a:endParaRPr lang="en-US" sz="2400" dirty="0">
              <a:ea typeface="Calibri" panose="020F0502020204030204"/>
              <a:cs typeface="Times New Roman" panose="02020603050405020304"/>
            </a:endParaRPr>
          </a:p>
          <a:p>
            <a:pPr marL="342900" algn="just">
              <a:lnSpc>
                <a:spcPct val="115000"/>
              </a:lnSpc>
            </a:pPr>
            <a:r>
              <a:rPr lang="en-US" sz="2400" dirty="0" err="1">
                <a:solidFill>
                  <a:srgbClr val="000000"/>
                </a:solidFill>
                <a:ea typeface="Calibri" panose="020F0502020204030204"/>
                <a:cs typeface="Calibri" panose="020F0502020204030204"/>
              </a:rPr>
              <a:t>śvaśurān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suhṛdah</a:t>
            </a:r>
            <a:r>
              <a:rPr lang="en-US" sz="2400" dirty="0">
                <a:solidFill>
                  <a:srgbClr val="000000"/>
                </a:solidFill>
                <a:ea typeface="Calibri" panose="020F0502020204030204"/>
                <a:cs typeface="Calibri" panose="020F0502020204030204"/>
              </a:rPr>
              <a:t>̣ ca </a:t>
            </a:r>
            <a:r>
              <a:rPr lang="en-US" sz="2400" dirty="0" err="1">
                <a:solidFill>
                  <a:srgbClr val="000000"/>
                </a:solidFill>
                <a:ea typeface="Calibri" panose="020F0502020204030204"/>
                <a:cs typeface="Calibri" panose="020F0502020204030204"/>
              </a:rPr>
              <a:t>eva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senayoh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ubhayoh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api</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342900" algn="just">
              <a:lnSpc>
                <a:spcPct val="115000"/>
              </a:lnSpc>
            </a:pPr>
            <a:r>
              <a:rPr lang="en-US" sz="2400" dirty="0" err="1">
                <a:solidFill>
                  <a:srgbClr val="000000"/>
                </a:solidFill>
                <a:ea typeface="Calibri" panose="020F0502020204030204"/>
                <a:cs typeface="Calibri" panose="020F0502020204030204"/>
              </a:rPr>
              <a:t>tān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samīkṣyah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Kaunteyah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sarvān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bandhūn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avasthitān</a:t>
            </a:r>
            <a:r>
              <a:rPr lang="en-US" sz="2400" dirty="0">
                <a:solidFill>
                  <a:srgbClr val="000000"/>
                </a:solidFill>
                <a:ea typeface="Calibri" panose="020F0502020204030204"/>
                <a:cs typeface="Calibri" panose="020F0502020204030204"/>
              </a:rPr>
              <a:t> ||</a:t>
            </a:r>
            <a:endParaRPr lang="en-US" sz="2400" dirty="0">
              <a:solidFill>
                <a:srgbClr val="000000"/>
              </a:solidFill>
              <a:ea typeface="Calibri" panose="020F0502020204030204"/>
              <a:cs typeface="Calibri" panose="020F0502020204030204"/>
            </a:endParaRPr>
          </a:p>
          <a:p>
            <a:pPr marL="342900" algn="just">
              <a:lnSpc>
                <a:spcPct val="115000"/>
              </a:lnSpc>
            </a:pPr>
            <a:endParaRPr lang="en-US" sz="2000" dirty="0">
              <a:ea typeface="Calibri" panose="020F0502020204030204"/>
              <a:cs typeface="Times New Roman" panose="02020603050405020304"/>
            </a:endParaRPr>
          </a:p>
          <a:p>
            <a:pPr marL="3429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kṛpaya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paraya</a:t>
            </a:r>
            <a:r>
              <a:rPr lang="en-US" sz="2400" dirty="0">
                <a:solidFill>
                  <a:srgbClr val="000000"/>
                </a:solidFill>
                <a:ea typeface="Calibri" panose="020F0502020204030204"/>
                <a:cs typeface="Calibri" panose="020F0502020204030204"/>
              </a:rPr>
              <a:t>̄</a:t>
            </a:r>
            <a:r>
              <a:rPr lang="en-US" sz="2400" dirty="0">
                <a:solidFill>
                  <a:srgbClr val="000000"/>
                </a:solidFill>
                <a:effectLst/>
                <a:latin typeface="Nirmala UI" panose="020B0502040204020203"/>
                <a:ea typeface="Calibri" panose="020F0502020204030204"/>
                <a:cs typeface="Times New Roman" panose="02020603050405020304"/>
              </a:rPr>
              <a:t>''</a:t>
            </a:r>
            <a:r>
              <a:rPr lang="en-US" sz="2400" dirty="0" err="1">
                <a:solidFill>
                  <a:srgbClr val="000000"/>
                </a:solidFill>
                <a:ea typeface="Calibri" panose="020F0502020204030204"/>
                <a:cs typeface="Calibri" panose="020F0502020204030204"/>
              </a:rPr>
              <a:t>viṣṭo</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viṣīdannidamabravīt</a:t>
            </a:r>
            <a:r>
              <a:rPr lang="en-US" sz="2400" dirty="0">
                <a:solidFill>
                  <a:srgbClr val="000000"/>
                </a:solidFill>
                <a:ea typeface="Calibri" panose="020F0502020204030204"/>
                <a:cs typeface="Calibri" panose="020F0502020204030204"/>
              </a:rPr>
              <a:t>| </a:t>
            </a:r>
            <a:endParaRPr lang="en-US" sz="2400" dirty="0">
              <a:solidFill>
                <a:srgbClr val="000000"/>
              </a:solidFill>
              <a:ea typeface="Calibri" panose="020F0502020204030204"/>
              <a:cs typeface="Calibri" panose="020F0502020204030204"/>
            </a:endParaRPr>
          </a:p>
          <a:p>
            <a:pPr marL="342900" marR="0" algn="just">
              <a:lnSpc>
                <a:spcPct val="115000"/>
              </a:lnSpc>
              <a:spcBef>
                <a:spcPts val="0"/>
              </a:spcBef>
              <a:spcAft>
                <a:spcPts val="0"/>
              </a:spcAft>
            </a:pPr>
            <a:endParaRPr lang="en-US" sz="1600" dirty="0">
              <a:ea typeface="Calibri" panose="020F0502020204030204"/>
              <a:cs typeface="Times New Roman" panose="02020603050405020304"/>
            </a:endParaRPr>
          </a:p>
          <a:p>
            <a:pPr marL="3429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kṛpaya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paraya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āviṣṭah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viṣīdan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idam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abravīt</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b="1" dirty="0">
                <a:solidFill>
                  <a:srgbClr val="000000"/>
                </a:solidFill>
                <a:ea typeface="Calibri" panose="020F0502020204030204"/>
                <a:cs typeface="BRHKan01"/>
              </a:rPr>
              <a:t>There in the armies, having seen all relatives standing to fight, Arjuna was overcome by compassion, and spoke in sadness.</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133350"/>
            <a:ext cx="8763000" cy="5162054"/>
          </a:xfrm>
          <a:prstGeom prst="rect">
            <a:avLst/>
          </a:prstGeom>
        </p:spPr>
        <p:txBody>
          <a:bodyPr wrap="square">
            <a:spAutoFit/>
          </a:bodyPr>
          <a:lstStyle/>
          <a:p>
            <a:pPr marL="400050" marR="0" algn="just">
              <a:lnSpc>
                <a:spcPct val="115000"/>
              </a:lnSpc>
              <a:spcBef>
                <a:spcPts val="0"/>
              </a:spcBef>
              <a:spcAft>
                <a:spcPts val="0"/>
              </a:spcAft>
            </a:pPr>
            <a:r>
              <a:rPr lang="vi-VN" sz="2000" dirty="0">
                <a:solidFill>
                  <a:srgbClr val="000000"/>
                </a:solidFill>
                <a:ea typeface="Calibri" panose="020F0502020204030204"/>
                <a:cs typeface="Calibri" panose="020F0502020204030204"/>
              </a:rPr>
              <a:t>Arjuna uvāca:</a:t>
            </a:r>
            <a:endParaRPr lang="vi-VN" sz="2000" dirty="0">
              <a:solidFill>
                <a:srgbClr val="000000"/>
              </a:solidFill>
              <a:ea typeface="Calibri" panose="020F0502020204030204"/>
              <a:cs typeface="Calibri" panose="020F0502020204030204"/>
            </a:endParaRPr>
          </a:p>
          <a:p>
            <a:pPr marL="400050" marR="0" algn="just">
              <a:lnSpc>
                <a:spcPct val="115000"/>
              </a:lnSpc>
              <a:spcBef>
                <a:spcPts val="0"/>
              </a:spcBef>
              <a:spcAft>
                <a:spcPts val="0"/>
              </a:spcAft>
            </a:pPr>
            <a:endParaRPr lang="vi-VN" sz="1000" dirty="0">
              <a:solidFill>
                <a:srgbClr val="000000"/>
              </a:solidFill>
              <a:ea typeface="Calibri" panose="020F0502020204030204"/>
              <a:cs typeface="Calibri" panose="020F0502020204030204"/>
            </a:endParaRPr>
          </a:p>
          <a:p>
            <a:pPr marL="400050" marR="0" algn="just">
              <a:lnSpc>
                <a:spcPct val="115000"/>
              </a:lnSpc>
              <a:spcBef>
                <a:spcPts val="0"/>
              </a:spcBef>
              <a:spcAft>
                <a:spcPts val="0"/>
              </a:spcAft>
            </a:pPr>
            <a:r>
              <a:rPr lang="vi-VN" sz="2000" dirty="0">
                <a:solidFill>
                  <a:srgbClr val="000000"/>
                </a:solidFill>
                <a:ea typeface="Calibri" panose="020F0502020204030204"/>
                <a:cs typeface="Calibri" panose="020F0502020204030204"/>
              </a:rPr>
              <a:t>dṛṣṭvemaṁ svajanaṁ Kṛṣṇa yuyutsuṁ samupasthitam ||1-28||</a:t>
            </a:r>
            <a:endParaRPr lang="en-US" sz="2000" dirty="0">
              <a:solidFill>
                <a:srgbClr val="000000"/>
              </a:solidFill>
              <a:ea typeface="Calibri" panose="020F0502020204030204"/>
              <a:cs typeface="Calibri" panose="020F0502020204030204"/>
            </a:endParaRPr>
          </a:p>
          <a:p>
            <a:pPr marL="400050" marR="0" algn="just">
              <a:lnSpc>
                <a:spcPct val="115000"/>
              </a:lnSpc>
              <a:spcBef>
                <a:spcPts val="0"/>
              </a:spcBef>
              <a:spcAft>
                <a:spcPts val="0"/>
              </a:spcAft>
            </a:pPr>
            <a:endParaRPr lang="vi-VN" sz="800" dirty="0">
              <a:solidFill>
                <a:srgbClr val="000000"/>
              </a:solidFill>
              <a:ea typeface="Calibri" panose="020F0502020204030204"/>
              <a:cs typeface="Calibri" panose="020F0502020204030204"/>
            </a:endParaRPr>
          </a:p>
          <a:p>
            <a:pPr marL="400050" marR="0" algn="just">
              <a:lnSpc>
                <a:spcPct val="115000"/>
              </a:lnSpc>
              <a:spcBef>
                <a:spcPts val="0"/>
              </a:spcBef>
              <a:spcAft>
                <a:spcPts val="0"/>
              </a:spcAft>
            </a:pPr>
            <a:r>
              <a:rPr lang="vi-VN" sz="2000" dirty="0">
                <a:solidFill>
                  <a:srgbClr val="000000"/>
                </a:solidFill>
                <a:ea typeface="Calibri" panose="020F0502020204030204"/>
                <a:cs typeface="Calibri" panose="020F0502020204030204"/>
              </a:rPr>
              <a:t>dṛṣṭvā imam sva-janam Kṛṣṇa   yuyutsum sam-upa-sthitam ||</a:t>
            </a:r>
            <a:endParaRPr lang="en-US" sz="2000" dirty="0">
              <a:solidFill>
                <a:srgbClr val="000000"/>
              </a:solidFill>
              <a:ea typeface="Calibri" panose="020F0502020204030204"/>
              <a:cs typeface="Calibri" panose="020F0502020204030204"/>
            </a:endParaRPr>
          </a:p>
          <a:p>
            <a:pPr marL="400050" marR="0" algn="just">
              <a:lnSpc>
                <a:spcPct val="115000"/>
              </a:lnSpc>
              <a:spcBef>
                <a:spcPts val="0"/>
              </a:spcBef>
              <a:spcAft>
                <a:spcPts val="0"/>
              </a:spcAft>
            </a:pPr>
            <a:endParaRPr lang="vi-VN" sz="1000" dirty="0">
              <a:solidFill>
                <a:srgbClr val="000000"/>
              </a:solidFill>
              <a:ea typeface="Calibri" panose="020F0502020204030204"/>
              <a:cs typeface="Calibri" panose="020F0502020204030204"/>
            </a:endParaRPr>
          </a:p>
          <a:p>
            <a:pPr marL="400050" marR="0" algn="just">
              <a:lnSpc>
                <a:spcPct val="115000"/>
              </a:lnSpc>
              <a:spcBef>
                <a:spcPts val="0"/>
              </a:spcBef>
              <a:spcAft>
                <a:spcPts val="0"/>
              </a:spcAft>
            </a:pPr>
            <a:r>
              <a:rPr lang="vi-VN" sz="2000" dirty="0">
                <a:solidFill>
                  <a:srgbClr val="000000"/>
                </a:solidFill>
                <a:ea typeface="Calibri" panose="020F0502020204030204"/>
                <a:cs typeface="Calibri" panose="020F0502020204030204"/>
              </a:rPr>
              <a:t>sīdanti mama gātrāṇī mukhaṁ ca pariśuṣyati |</a:t>
            </a:r>
            <a:endParaRPr lang="vi-VN" sz="2000" dirty="0">
              <a:solidFill>
                <a:srgbClr val="000000"/>
              </a:solidFill>
              <a:ea typeface="Calibri" panose="020F0502020204030204"/>
              <a:cs typeface="Calibri" panose="020F0502020204030204"/>
            </a:endParaRPr>
          </a:p>
          <a:p>
            <a:pPr marL="400050" marR="0" algn="just">
              <a:lnSpc>
                <a:spcPct val="115000"/>
              </a:lnSpc>
              <a:spcBef>
                <a:spcPts val="0"/>
              </a:spcBef>
              <a:spcAft>
                <a:spcPts val="0"/>
              </a:spcAft>
            </a:pPr>
            <a:r>
              <a:rPr lang="vi-VN" sz="2000" dirty="0">
                <a:solidFill>
                  <a:srgbClr val="000000"/>
                </a:solidFill>
                <a:ea typeface="Calibri" panose="020F0502020204030204"/>
                <a:cs typeface="Calibri" panose="020F0502020204030204"/>
              </a:rPr>
              <a:t>vepathuśca śarīre me romaharṣaśca jāyate ||1-29||</a:t>
            </a:r>
            <a:endParaRPr lang="vi-VN" sz="2000" dirty="0">
              <a:solidFill>
                <a:srgbClr val="000000"/>
              </a:solidFill>
              <a:ea typeface="Calibri" panose="020F0502020204030204"/>
              <a:cs typeface="Calibri" panose="020F0502020204030204"/>
            </a:endParaRPr>
          </a:p>
          <a:p>
            <a:pPr marL="400050" marR="0" algn="just">
              <a:lnSpc>
                <a:spcPct val="115000"/>
              </a:lnSpc>
              <a:spcBef>
                <a:spcPts val="0"/>
              </a:spcBef>
              <a:spcAft>
                <a:spcPts val="0"/>
              </a:spcAft>
            </a:pPr>
            <a:endParaRPr lang="vi-VN" sz="1000" dirty="0">
              <a:solidFill>
                <a:srgbClr val="000000"/>
              </a:solidFill>
              <a:ea typeface="Calibri" panose="020F0502020204030204"/>
              <a:cs typeface="Calibri" panose="020F0502020204030204"/>
            </a:endParaRPr>
          </a:p>
          <a:p>
            <a:pPr marL="400050" marR="0" algn="just">
              <a:lnSpc>
                <a:spcPct val="115000"/>
              </a:lnSpc>
              <a:spcBef>
                <a:spcPts val="0"/>
              </a:spcBef>
              <a:spcAft>
                <a:spcPts val="0"/>
              </a:spcAft>
            </a:pPr>
            <a:r>
              <a:rPr lang="vi-VN" sz="2000" dirty="0">
                <a:solidFill>
                  <a:srgbClr val="000000"/>
                </a:solidFill>
                <a:ea typeface="Calibri" panose="020F0502020204030204"/>
                <a:cs typeface="Calibri" panose="020F0502020204030204"/>
              </a:rPr>
              <a:t>sīdanti mama gātrāṇī   mukham ca pari-śuṣyati |</a:t>
            </a:r>
            <a:endParaRPr lang="vi-VN" sz="2000" dirty="0">
              <a:solidFill>
                <a:srgbClr val="000000"/>
              </a:solidFill>
              <a:ea typeface="Calibri" panose="020F0502020204030204"/>
              <a:cs typeface="Calibri" panose="020F0502020204030204"/>
            </a:endParaRPr>
          </a:p>
          <a:p>
            <a:pPr marL="400050" marR="0" algn="just">
              <a:lnSpc>
                <a:spcPct val="115000"/>
              </a:lnSpc>
              <a:spcBef>
                <a:spcPts val="0"/>
              </a:spcBef>
              <a:spcAft>
                <a:spcPts val="0"/>
              </a:spcAft>
            </a:pPr>
            <a:r>
              <a:rPr lang="vi-VN" sz="2000" dirty="0">
                <a:solidFill>
                  <a:srgbClr val="000000"/>
                </a:solidFill>
                <a:ea typeface="Calibri" panose="020F0502020204030204"/>
                <a:cs typeface="Calibri" panose="020F0502020204030204"/>
              </a:rPr>
              <a:t>vepathuḥ ca śarīre me   roma-harṣaḥ ca jāyate ||</a:t>
            </a:r>
            <a:endParaRPr lang="vi-VN" sz="2000" dirty="0">
              <a:solidFill>
                <a:srgbClr val="000000"/>
              </a:solidFill>
              <a:ea typeface="Calibri" panose="020F0502020204030204"/>
              <a:cs typeface="Calibri" panose="020F0502020204030204"/>
            </a:endParaRPr>
          </a:p>
          <a:p>
            <a:pPr marL="400050" marR="0" algn="just">
              <a:lnSpc>
                <a:spcPct val="115000"/>
              </a:lnSpc>
              <a:spcBef>
                <a:spcPts val="0"/>
              </a:spcBef>
              <a:spcAft>
                <a:spcPts val="0"/>
              </a:spcAft>
            </a:pPr>
            <a:endParaRPr lang="vi-VN" sz="1000" dirty="0">
              <a:solidFill>
                <a:srgbClr val="000000"/>
              </a:solidFill>
              <a:ea typeface="Calibri" panose="020F0502020204030204"/>
              <a:cs typeface="Calibri" panose="020F0502020204030204"/>
            </a:endParaRPr>
          </a:p>
          <a:p>
            <a:pPr marL="400050" marR="0" algn="just">
              <a:lnSpc>
                <a:spcPct val="115000"/>
              </a:lnSpc>
              <a:spcBef>
                <a:spcPts val="0"/>
              </a:spcBef>
              <a:spcAft>
                <a:spcPts val="0"/>
              </a:spcAft>
            </a:pPr>
            <a:r>
              <a:rPr lang="vi-VN" sz="2000" b="1" dirty="0">
                <a:solidFill>
                  <a:srgbClr val="000000"/>
                </a:solidFill>
                <a:ea typeface="Calibri" panose="020F0502020204030204"/>
                <a:cs typeface="Calibri" panose="020F0502020204030204"/>
              </a:rPr>
              <a:t>Arjuna said:</a:t>
            </a:r>
            <a:endParaRPr lang="vi-VN" sz="2000" b="1" dirty="0">
              <a:solidFill>
                <a:srgbClr val="000000"/>
              </a:solidFill>
              <a:ea typeface="Calibri" panose="020F0502020204030204"/>
              <a:cs typeface="Calibri" panose="020F0502020204030204"/>
            </a:endParaRPr>
          </a:p>
          <a:p>
            <a:pPr marL="400050" marR="0" algn="just">
              <a:lnSpc>
                <a:spcPct val="115000"/>
              </a:lnSpc>
              <a:spcBef>
                <a:spcPts val="0"/>
              </a:spcBef>
              <a:spcAft>
                <a:spcPts val="0"/>
              </a:spcAft>
            </a:pPr>
            <a:r>
              <a:rPr lang="vi-VN" sz="2000" b="1" dirty="0">
                <a:solidFill>
                  <a:srgbClr val="000000"/>
                </a:solidFill>
                <a:ea typeface="Calibri" panose="020F0502020204030204"/>
                <a:cs typeface="Calibri" panose="020F0502020204030204"/>
              </a:rPr>
              <a:t>Kṛṣṇa! “Having seen the kinsmen eager to fight – My body is failing me and my mouth is dry. My body is shivering and the hairs on my body standing erect,” Arjuna said.</a:t>
            </a:r>
            <a:endParaRPr lang="vi-VN" sz="2000" b="1" dirty="0">
              <a:solidFill>
                <a:srgbClr val="000000"/>
              </a:solidFill>
              <a:ea typeface="Calibri" panose="020F0502020204030204"/>
              <a:cs typeface="Calibri" panose="020F0502020204030204"/>
            </a:endParaRPr>
          </a:p>
          <a:p>
            <a:pPr marL="400050" marR="0" algn="just">
              <a:lnSpc>
                <a:spcPct val="115000"/>
              </a:lnSpc>
              <a:spcBef>
                <a:spcPts val="0"/>
              </a:spcBef>
              <a:spcAft>
                <a:spcPts val="0"/>
              </a:spcAft>
            </a:pPr>
            <a:endParaRPr lang="vi-VN" dirty="0">
              <a:solidFill>
                <a:srgbClr val="000000"/>
              </a:solidFill>
              <a:ea typeface="Calibri" panose="020F0502020204030204"/>
              <a:cs typeface="Calibri" panose="020F0502020204030204"/>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0"/>
            <a:ext cx="8839200" cy="3465244"/>
          </a:xfrm>
          <a:prstGeom prst="rect">
            <a:avLst/>
          </a:prstGeom>
        </p:spPr>
        <p:txBody>
          <a:bodyPr wrap="square">
            <a:spAutoFit/>
          </a:bodyPr>
          <a:lstStyle/>
          <a:p>
            <a:pPr marL="400050" marR="0" algn="just">
              <a:lnSpc>
                <a:spcPct val="115000"/>
              </a:lnSpc>
              <a:spcBef>
                <a:spcPts val="0"/>
              </a:spcBef>
              <a:spcAft>
                <a:spcPts val="0"/>
              </a:spcAft>
              <a:tabLst>
                <a:tab pos="228600" algn="l"/>
              </a:tabLst>
            </a:pPr>
            <a:r>
              <a:rPr lang="en-US" sz="2400" dirty="0" err="1">
                <a:solidFill>
                  <a:srgbClr val="000000"/>
                </a:solidFill>
                <a:ea typeface="Calibri" panose="020F0502020204030204"/>
                <a:cs typeface="Calibri" panose="020F0502020204030204"/>
              </a:rPr>
              <a:t>Gāṇḍīvam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sramsate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hastāttvakcaiva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paridahyate</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00050" marR="0" algn="just">
              <a:lnSpc>
                <a:spcPct val="115000"/>
              </a:lnSpc>
              <a:spcBef>
                <a:spcPts val="0"/>
              </a:spcBef>
              <a:spcAft>
                <a:spcPts val="0"/>
              </a:spcAft>
              <a:tabLst>
                <a:tab pos="228600" algn="l"/>
              </a:tabLst>
            </a:pPr>
            <a:r>
              <a:rPr lang="en-US" sz="2400" dirty="0">
                <a:solidFill>
                  <a:srgbClr val="000000"/>
                </a:solidFill>
                <a:ea typeface="Calibri" panose="020F0502020204030204"/>
                <a:cs typeface="Calibri" panose="020F0502020204030204"/>
              </a:rPr>
              <a:t>na ca </a:t>
            </a:r>
            <a:r>
              <a:rPr lang="en-US" sz="2400" dirty="0" err="1">
                <a:solidFill>
                  <a:srgbClr val="000000"/>
                </a:solidFill>
                <a:ea typeface="Calibri" panose="020F0502020204030204"/>
                <a:cs typeface="Calibri" panose="020F0502020204030204"/>
              </a:rPr>
              <a:t>śaknomyavasthātum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bhramatīva</a:t>
            </a:r>
            <a:r>
              <a:rPr lang="en-US" sz="2400" dirty="0">
                <a:solidFill>
                  <a:srgbClr val="000000"/>
                </a:solidFill>
                <a:ea typeface="Calibri" panose="020F0502020204030204"/>
                <a:cs typeface="Calibri" panose="020F0502020204030204"/>
              </a:rPr>
              <a:t> ca me </a:t>
            </a:r>
            <a:r>
              <a:rPr lang="en-US" sz="2400" dirty="0" err="1">
                <a:solidFill>
                  <a:srgbClr val="000000"/>
                </a:solidFill>
                <a:ea typeface="Calibri" panose="020F0502020204030204"/>
                <a:cs typeface="Calibri" panose="020F0502020204030204"/>
              </a:rPr>
              <a:t>manah</a:t>
            </a:r>
            <a:r>
              <a:rPr lang="en-US" sz="2400" dirty="0">
                <a:solidFill>
                  <a:srgbClr val="000000"/>
                </a:solidFill>
                <a:ea typeface="Calibri" panose="020F0502020204030204"/>
                <a:cs typeface="Calibri" panose="020F0502020204030204"/>
              </a:rPr>
              <a:t>̣ ||1-30||</a:t>
            </a:r>
            <a:endParaRPr lang="en-US" sz="2400" dirty="0">
              <a:solidFill>
                <a:srgbClr val="000000"/>
              </a:solidFill>
              <a:ea typeface="Calibri" panose="020F0502020204030204"/>
              <a:cs typeface="Calibri" panose="020F0502020204030204"/>
            </a:endParaRPr>
          </a:p>
          <a:p>
            <a:pPr marL="400050" marR="0" algn="just">
              <a:lnSpc>
                <a:spcPct val="115000"/>
              </a:lnSpc>
              <a:spcBef>
                <a:spcPts val="0"/>
              </a:spcBef>
              <a:spcAft>
                <a:spcPts val="0"/>
              </a:spcAft>
              <a:tabLst>
                <a:tab pos="228600" algn="l"/>
              </a:tabLst>
            </a:pPr>
            <a:endParaRPr lang="en-US" sz="2400" dirty="0">
              <a:ea typeface="Calibri" panose="020F0502020204030204"/>
              <a:cs typeface="Times New Roman" panose="02020603050405020304"/>
            </a:endParaRPr>
          </a:p>
          <a:p>
            <a:pPr marL="400050" marR="0" algn="just">
              <a:lnSpc>
                <a:spcPct val="115000"/>
              </a:lnSpc>
              <a:spcBef>
                <a:spcPts val="0"/>
              </a:spcBef>
              <a:spcAft>
                <a:spcPts val="0"/>
              </a:spcAft>
              <a:tabLst>
                <a:tab pos="228600" algn="l"/>
              </a:tabLst>
            </a:pPr>
            <a:r>
              <a:rPr lang="en-US" sz="2400" dirty="0" err="1">
                <a:solidFill>
                  <a:srgbClr val="000000"/>
                </a:solidFill>
                <a:ea typeface="Calibri" panose="020F0502020204030204"/>
                <a:cs typeface="Calibri" panose="020F0502020204030204"/>
              </a:rPr>
              <a:t>Gāṇḍīvam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sram</a:t>
            </a:r>
            <a:r>
              <a:rPr lang="en-US" sz="2400" dirty="0" err="1">
                <a:solidFill>
                  <a:srgbClr val="000000"/>
                </a:solidFill>
                <a:latin typeface="Calibri" panose="020F0502020204030204"/>
                <a:ea typeface="Calibri" panose="020F0502020204030204"/>
                <a:cs typeface="Calibri" panose="020F0502020204030204"/>
              </a:rPr>
              <a:t>̇</a:t>
            </a:r>
            <a:r>
              <a:rPr lang="en-US" sz="2400" dirty="0" err="1">
                <a:solidFill>
                  <a:srgbClr val="000000"/>
                </a:solidFill>
                <a:ea typeface="Calibri" panose="020F0502020204030204"/>
                <a:cs typeface="Calibri" panose="020F0502020204030204"/>
              </a:rPr>
              <a:t>sate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hastāt</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tvak</a:t>
            </a:r>
            <a:r>
              <a:rPr lang="en-US" sz="2400" dirty="0">
                <a:solidFill>
                  <a:srgbClr val="000000"/>
                </a:solidFill>
                <a:ea typeface="Calibri" panose="020F0502020204030204"/>
                <a:cs typeface="Calibri" panose="020F0502020204030204"/>
              </a:rPr>
              <a:t> ca </a:t>
            </a:r>
            <a:r>
              <a:rPr lang="en-US" sz="2400" dirty="0" err="1">
                <a:solidFill>
                  <a:srgbClr val="000000"/>
                </a:solidFill>
                <a:ea typeface="Calibri" panose="020F0502020204030204"/>
                <a:cs typeface="Calibri" panose="020F0502020204030204"/>
              </a:rPr>
              <a:t>eva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pari-dahyate</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00050" marR="0" algn="just">
              <a:lnSpc>
                <a:spcPct val="115000"/>
              </a:lnSpc>
              <a:spcBef>
                <a:spcPts val="0"/>
              </a:spcBef>
              <a:spcAft>
                <a:spcPts val="0"/>
              </a:spcAft>
              <a:tabLst>
                <a:tab pos="228600" algn="l"/>
              </a:tabLst>
            </a:pPr>
            <a:r>
              <a:rPr lang="en-US" sz="2400" dirty="0">
                <a:solidFill>
                  <a:srgbClr val="000000"/>
                </a:solidFill>
                <a:ea typeface="Calibri" panose="020F0502020204030204"/>
                <a:cs typeface="Calibri" panose="020F0502020204030204"/>
              </a:rPr>
              <a:t>na ca </a:t>
            </a:r>
            <a:r>
              <a:rPr lang="en-US" sz="2400" dirty="0" err="1">
                <a:solidFill>
                  <a:srgbClr val="000000"/>
                </a:solidFill>
                <a:ea typeface="Calibri" panose="020F0502020204030204"/>
                <a:cs typeface="Calibri" panose="020F0502020204030204"/>
              </a:rPr>
              <a:t>śaknomi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avasthātum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bhramati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iva</a:t>
            </a:r>
            <a:r>
              <a:rPr lang="en-US" sz="2400" dirty="0">
                <a:solidFill>
                  <a:srgbClr val="000000"/>
                </a:solidFill>
                <a:ea typeface="Calibri" panose="020F0502020204030204"/>
                <a:cs typeface="Calibri" panose="020F0502020204030204"/>
              </a:rPr>
              <a:t> ca me </a:t>
            </a:r>
            <a:r>
              <a:rPr lang="en-US" sz="2400" dirty="0" err="1">
                <a:solidFill>
                  <a:srgbClr val="000000"/>
                </a:solidFill>
                <a:ea typeface="Calibri" panose="020F0502020204030204"/>
                <a:cs typeface="Calibri" panose="020F0502020204030204"/>
              </a:rPr>
              <a:t>manah</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b="1" dirty="0">
                <a:solidFill>
                  <a:srgbClr val="000000"/>
                </a:solidFill>
                <a:ea typeface="Calibri" panose="020F0502020204030204"/>
                <a:cs typeface="BRHKan01"/>
              </a:rPr>
              <a:t>The </a:t>
            </a:r>
            <a:r>
              <a:rPr lang="en-US" sz="2400" b="1" dirty="0" err="1">
                <a:solidFill>
                  <a:srgbClr val="000000"/>
                </a:solidFill>
                <a:ea typeface="Calibri" panose="020F0502020204030204"/>
                <a:cs typeface="BRHKan01"/>
              </a:rPr>
              <a:t>Ga</a:t>
            </a:r>
            <a:r>
              <a:rPr lang="en-US" sz="2400" b="1" dirty="0" err="1">
                <a:solidFill>
                  <a:srgbClr val="000000"/>
                </a:solidFill>
                <a:ea typeface="Calibri" panose="020F0502020204030204"/>
                <a:cs typeface="Calibri" panose="020F0502020204030204"/>
              </a:rPr>
              <a:t>̄</a:t>
            </a:r>
            <a:r>
              <a:rPr lang="en-US" sz="2400" b="1" dirty="0" err="1">
                <a:solidFill>
                  <a:srgbClr val="000000"/>
                </a:solidFill>
                <a:ea typeface="Calibri" panose="020F0502020204030204"/>
                <a:cs typeface="BRHKan01"/>
              </a:rPr>
              <a:t>nd</a:t>
            </a:r>
            <a:r>
              <a:rPr lang="en-US" sz="2400" b="1" dirty="0" err="1">
                <a:solidFill>
                  <a:srgbClr val="000000"/>
                </a:solidFill>
                <a:ea typeface="Calibri" panose="020F0502020204030204"/>
                <a:cs typeface="Calibri" panose="020F0502020204030204"/>
              </a:rPr>
              <a:t>̣</a:t>
            </a:r>
            <a:r>
              <a:rPr lang="en-US" sz="2400" b="1" dirty="0" err="1">
                <a:solidFill>
                  <a:srgbClr val="000000"/>
                </a:solidFill>
                <a:ea typeface="Calibri" panose="020F0502020204030204"/>
                <a:cs typeface="BRHKan01"/>
              </a:rPr>
              <a:t>iva</a:t>
            </a:r>
            <a:r>
              <a:rPr lang="en-US" sz="2400" b="1" dirty="0">
                <a:solidFill>
                  <a:srgbClr val="000000"/>
                </a:solidFill>
                <a:ea typeface="Calibri" panose="020F0502020204030204"/>
                <a:cs typeface="BRHKan01"/>
              </a:rPr>
              <a:t> bow is slipping from my hand and my skin is burning. My mind whirling, I am unable to stand.</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85750"/>
            <a:ext cx="8763000" cy="3465244"/>
          </a:xfrm>
          <a:prstGeom prst="rect">
            <a:avLst/>
          </a:prstGeom>
        </p:spPr>
        <p:txBody>
          <a:bodyPr wrap="square">
            <a:spAutoFit/>
          </a:bodyPr>
          <a:lstStyle/>
          <a:p>
            <a:pPr indent="400050" algn="just">
              <a:lnSpc>
                <a:spcPct val="115000"/>
              </a:lnSpc>
            </a:pPr>
            <a:r>
              <a:rPr lang="en-US" sz="2400" dirty="0" err="1">
                <a:solidFill>
                  <a:srgbClr val="000000"/>
                </a:solidFill>
                <a:ea typeface="Calibri" panose="020F0502020204030204"/>
                <a:cs typeface="Calibri" panose="020F0502020204030204"/>
              </a:rPr>
              <a:t>nimittāni</a:t>
            </a:r>
            <a:r>
              <a:rPr lang="en-US" sz="2400" dirty="0">
                <a:solidFill>
                  <a:srgbClr val="000000"/>
                </a:solidFill>
                <a:ea typeface="Calibri" panose="020F0502020204030204"/>
                <a:cs typeface="Calibri" panose="020F0502020204030204"/>
              </a:rPr>
              <a:t> ca </a:t>
            </a:r>
            <a:r>
              <a:rPr lang="en-US" sz="2400" dirty="0" err="1">
                <a:solidFill>
                  <a:srgbClr val="000000"/>
                </a:solidFill>
                <a:ea typeface="Calibri" panose="020F0502020204030204"/>
                <a:cs typeface="Calibri" panose="020F0502020204030204"/>
              </a:rPr>
              <a:t>paśyāmi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viparītāni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Keśava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00050" algn="just">
              <a:lnSpc>
                <a:spcPct val="115000"/>
              </a:lnSpc>
            </a:pPr>
            <a:r>
              <a:rPr lang="en-US" sz="2400" dirty="0">
                <a:solidFill>
                  <a:srgbClr val="000000"/>
                </a:solidFill>
                <a:ea typeface="Calibri" panose="020F0502020204030204"/>
                <a:cs typeface="Calibri" panose="020F0502020204030204"/>
              </a:rPr>
              <a:t>na ca </a:t>
            </a:r>
            <a:r>
              <a:rPr lang="en-US" sz="2400" dirty="0" err="1">
                <a:solidFill>
                  <a:srgbClr val="000000"/>
                </a:solidFill>
                <a:ea typeface="Calibri" panose="020F0502020204030204"/>
                <a:cs typeface="Calibri" panose="020F0502020204030204"/>
              </a:rPr>
              <a:t>śreyo</a:t>
            </a:r>
            <a:r>
              <a:rPr lang="en-US" sz="2400" dirty="0" err="1">
                <a:solidFill>
                  <a:srgbClr val="000000"/>
                </a:solidFill>
                <a:effectLst/>
                <a:latin typeface="Nirmala UI" panose="020B0502040204020203"/>
                <a:ea typeface="Calibri" panose="020F0502020204030204"/>
                <a:cs typeface="Times New Roman" panose="02020603050405020304"/>
              </a:rPr>
              <a:t>'</a:t>
            </a:r>
            <a:r>
              <a:rPr lang="en-US" sz="2400" dirty="0" err="1">
                <a:solidFill>
                  <a:srgbClr val="000000"/>
                </a:solidFill>
                <a:ea typeface="Calibri" panose="020F0502020204030204"/>
                <a:cs typeface="Calibri" panose="020F0502020204030204"/>
              </a:rPr>
              <a:t>nupaśyāmi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hatva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svajanamāhave</a:t>
            </a:r>
            <a:r>
              <a:rPr lang="en-US" sz="2400" dirty="0">
                <a:solidFill>
                  <a:srgbClr val="000000"/>
                </a:solidFill>
                <a:ea typeface="Calibri" panose="020F0502020204030204"/>
                <a:cs typeface="Calibri" panose="020F0502020204030204"/>
              </a:rPr>
              <a:t> ||1-31||</a:t>
            </a:r>
            <a:endParaRPr lang="en-US" sz="2400" dirty="0">
              <a:ea typeface="Calibri" panose="020F0502020204030204"/>
              <a:cs typeface="Times New Roman" panose="02020603050405020304"/>
            </a:endParaRPr>
          </a:p>
          <a:p>
            <a:pPr indent="400050"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00050" algn="just">
              <a:lnSpc>
                <a:spcPct val="115000"/>
              </a:lnSpc>
            </a:pPr>
            <a:r>
              <a:rPr lang="en-US" sz="2400" dirty="0" err="1">
                <a:solidFill>
                  <a:srgbClr val="000000"/>
                </a:solidFill>
                <a:ea typeface="Calibri" panose="020F0502020204030204"/>
                <a:cs typeface="Calibri" panose="020F0502020204030204"/>
              </a:rPr>
              <a:t>nimittāni</a:t>
            </a:r>
            <a:r>
              <a:rPr lang="en-US" sz="2400" dirty="0">
                <a:solidFill>
                  <a:srgbClr val="000000"/>
                </a:solidFill>
                <a:ea typeface="Calibri" panose="020F0502020204030204"/>
                <a:cs typeface="Calibri" panose="020F0502020204030204"/>
              </a:rPr>
              <a:t> ca </a:t>
            </a:r>
            <a:r>
              <a:rPr lang="en-US" sz="2400" dirty="0" err="1">
                <a:solidFill>
                  <a:srgbClr val="000000"/>
                </a:solidFill>
                <a:ea typeface="Calibri" panose="020F0502020204030204"/>
                <a:cs typeface="Calibri" panose="020F0502020204030204"/>
              </a:rPr>
              <a:t>paśyāmi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vi-parītāni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Keśava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indent="400050" algn="just">
              <a:lnSpc>
                <a:spcPct val="115000"/>
              </a:lnSpc>
            </a:pPr>
            <a:r>
              <a:rPr lang="en-US" sz="2400" dirty="0">
                <a:solidFill>
                  <a:srgbClr val="000000"/>
                </a:solidFill>
                <a:ea typeface="Calibri" panose="020F0502020204030204"/>
                <a:cs typeface="Calibri" panose="020F0502020204030204"/>
              </a:rPr>
              <a:t>na ca </a:t>
            </a:r>
            <a:r>
              <a:rPr lang="en-US" sz="2400" dirty="0" err="1">
                <a:solidFill>
                  <a:srgbClr val="000000"/>
                </a:solidFill>
                <a:ea typeface="Calibri" panose="020F0502020204030204"/>
                <a:cs typeface="Calibri" panose="020F0502020204030204"/>
              </a:rPr>
              <a:t>śreyah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anu-paśyāmi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hatva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sva-janam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āhave</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algn="just">
              <a:lnSpc>
                <a:spcPct val="115000"/>
              </a:lnSpc>
            </a:pPr>
            <a:r>
              <a:rPr lang="en-US" sz="2400" b="1" dirty="0">
                <a:solidFill>
                  <a:srgbClr val="000000"/>
                </a:solidFill>
                <a:ea typeface="Calibri" panose="020F0502020204030204"/>
                <a:cs typeface="BRHKan01"/>
              </a:rPr>
              <a:t>I am seeing untoward omens, </a:t>
            </a:r>
            <a:r>
              <a:rPr lang="en-US" sz="2400" b="1" dirty="0" err="1">
                <a:solidFill>
                  <a:srgbClr val="000000"/>
                </a:solidFill>
                <a:ea typeface="Calibri" panose="020F0502020204030204"/>
                <a:cs typeface="BRHKan01"/>
              </a:rPr>
              <a:t>Keśava</a:t>
            </a:r>
            <a:r>
              <a:rPr lang="en-US" sz="2400" b="1" dirty="0">
                <a:solidFill>
                  <a:srgbClr val="000000"/>
                </a:solidFill>
                <a:ea typeface="Calibri" panose="020F0502020204030204"/>
                <a:cs typeface="BRHKan01"/>
              </a:rPr>
              <a:t>. I do not foresee virtue in killing relatives in the battle.</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81974"/>
            <a:ext cx="8763000" cy="3889976"/>
          </a:xfrm>
          <a:prstGeom prst="rect">
            <a:avLst/>
          </a:prstGeom>
        </p:spPr>
        <p:txBody>
          <a:bodyPr wrap="square">
            <a:spAutoFit/>
          </a:bodyPr>
          <a:lstStyle/>
          <a:p>
            <a:pPr marL="40005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na </a:t>
            </a:r>
            <a:r>
              <a:rPr lang="en-US" sz="2400" dirty="0" err="1">
                <a:solidFill>
                  <a:srgbClr val="000000"/>
                </a:solidFill>
                <a:ea typeface="Calibri" panose="020F0502020204030204"/>
                <a:cs typeface="Calibri" panose="020F0502020204030204"/>
              </a:rPr>
              <a:t>kāṅkṣe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vijayam</a:t>
            </a:r>
            <a:r>
              <a:rPr lang="en-US" sz="2400" dirty="0">
                <a:solidFill>
                  <a:srgbClr val="000000"/>
                </a:solidFill>
                <a:ea typeface="Calibri" panose="020F0502020204030204"/>
                <a:cs typeface="Calibri" panose="020F0502020204030204"/>
              </a:rPr>
              <a:t>̇ Kṛṣṇa   na ca </a:t>
            </a:r>
            <a:r>
              <a:rPr lang="en-US" sz="2400" dirty="0" err="1">
                <a:solidFill>
                  <a:srgbClr val="000000"/>
                </a:solidFill>
                <a:ea typeface="Calibri" panose="020F0502020204030204"/>
                <a:cs typeface="Calibri" panose="020F0502020204030204"/>
              </a:rPr>
              <a:t>rājyam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sukhāni</a:t>
            </a:r>
            <a:r>
              <a:rPr lang="en-US" sz="2400" dirty="0">
                <a:solidFill>
                  <a:srgbClr val="000000"/>
                </a:solidFill>
                <a:ea typeface="Calibri" panose="020F0502020204030204"/>
                <a:cs typeface="Calibri" panose="020F0502020204030204"/>
              </a:rPr>
              <a:t> ca |</a:t>
            </a:r>
            <a:endParaRPr lang="en-US" sz="2400" dirty="0">
              <a:ea typeface="Calibri" panose="020F0502020204030204"/>
              <a:cs typeface="Times New Roman" panose="02020603050405020304"/>
            </a:endParaRPr>
          </a:p>
          <a:p>
            <a:pPr marL="40005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kim</a:t>
            </a:r>
            <a:r>
              <a:rPr lang="en-US" sz="2400" dirty="0">
                <a:solidFill>
                  <a:srgbClr val="000000"/>
                </a:solidFill>
                <a:ea typeface="Calibri" panose="020F0502020204030204"/>
                <a:cs typeface="Calibri" panose="020F0502020204030204"/>
              </a:rPr>
              <a:t>̇ no </a:t>
            </a:r>
            <a:r>
              <a:rPr lang="en-US" sz="2400" dirty="0" err="1">
                <a:solidFill>
                  <a:srgbClr val="000000"/>
                </a:solidFill>
                <a:ea typeface="Calibri" panose="020F0502020204030204"/>
                <a:cs typeface="Calibri" panose="020F0502020204030204"/>
              </a:rPr>
              <a:t>rājyena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Govinda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kim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bhogairjīvitena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va</a:t>
            </a:r>
            <a:r>
              <a:rPr lang="en-US" sz="2400" dirty="0">
                <a:solidFill>
                  <a:srgbClr val="000000"/>
                </a:solidFill>
                <a:ea typeface="Calibri" panose="020F0502020204030204"/>
                <a:cs typeface="Calibri" panose="020F0502020204030204"/>
              </a:rPr>
              <a:t>̄ ||1-32||</a:t>
            </a:r>
            <a:endParaRPr lang="en-US" sz="2400" dirty="0">
              <a:solidFill>
                <a:srgbClr val="000000"/>
              </a:solidFill>
              <a:ea typeface="Calibri" panose="020F0502020204030204"/>
              <a:cs typeface="Calibri" panose="020F0502020204030204"/>
            </a:endParaRPr>
          </a:p>
          <a:p>
            <a:pPr marL="400050" marR="0" algn="just">
              <a:lnSpc>
                <a:spcPct val="115000"/>
              </a:lnSpc>
              <a:spcBef>
                <a:spcPts val="0"/>
              </a:spcBef>
              <a:spcAft>
                <a:spcPts val="0"/>
              </a:spcAft>
            </a:pPr>
            <a:endParaRPr lang="en-US" sz="2400" dirty="0">
              <a:solidFill>
                <a:srgbClr val="000000"/>
              </a:solidFill>
              <a:ea typeface="Calibri" panose="020F0502020204030204"/>
              <a:cs typeface="Calibri" panose="020F0502020204030204"/>
            </a:endParaRPr>
          </a:p>
          <a:p>
            <a:pPr marL="40005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na </a:t>
            </a:r>
            <a:r>
              <a:rPr lang="en-US" sz="2400" dirty="0" err="1">
                <a:solidFill>
                  <a:srgbClr val="000000"/>
                </a:solidFill>
                <a:ea typeface="Calibri" panose="020F0502020204030204"/>
                <a:cs typeface="Calibri" panose="020F0502020204030204"/>
              </a:rPr>
              <a:t>kāṅkṣe</a:t>
            </a:r>
            <a:r>
              <a:rPr lang="en-US" sz="2400" dirty="0">
                <a:solidFill>
                  <a:srgbClr val="000000"/>
                </a:solidFill>
                <a:ea typeface="Calibri" panose="020F0502020204030204"/>
                <a:cs typeface="Calibri" panose="020F0502020204030204"/>
              </a:rPr>
              <a:t> vi-</a:t>
            </a:r>
            <a:r>
              <a:rPr lang="en-US" sz="2400" dirty="0" err="1">
                <a:solidFill>
                  <a:srgbClr val="000000"/>
                </a:solidFill>
                <a:ea typeface="Calibri" panose="020F0502020204030204"/>
                <a:cs typeface="Calibri" panose="020F0502020204030204"/>
              </a:rPr>
              <a:t>jayam</a:t>
            </a:r>
            <a:r>
              <a:rPr lang="en-US" sz="2400" dirty="0">
                <a:solidFill>
                  <a:srgbClr val="000000"/>
                </a:solidFill>
                <a:ea typeface="Calibri" panose="020F0502020204030204"/>
                <a:cs typeface="Calibri" panose="020F0502020204030204"/>
              </a:rPr>
              <a:t>̇ Kṛṣṇa na ca </a:t>
            </a:r>
            <a:r>
              <a:rPr lang="en-US" sz="2400" dirty="0" err="1">
                <a:solidFill>
                  <a:srgbClr val="000000"/>
                </a:solidFill>
                <a:ea typeface="Calibri" panose="020F0502020204030204"/>
                <a:cs typeface="Calibri" panose="020F0502020204030204"/>
              </a:rPr>
              <a:t>rājyam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sukhāni</a:t>
            </a:r>
            <a:r>
              <a:rPr lang="en-US" sz="2400" dirty="0">
                <a:solidFill>
                  <a:srgbClr val="000000"/>
                </a:solidFill>
                <a:ea typeface="Calibri" panose="020F0502020204030204"/>
                <a:cs typeface="Calibri" panose="020F0502020204030204"/>
              </a:rPr>
              <a:t> ca |</a:t>
            </a:r>
            <a:endParaRPr lang="en-US" sz="2400" dirty="0">
              <a:ea typeface="Calibri" panose="020F0502020204030204"/>
              <a:cs typeface="Times New Roman" panose="02020603050405020304"/>
            </a:endParaRPr>
          </a:p>
          <a:p>
            <a:pPr marL="40005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kim</a:t>
            </a:r>
            <a:r>
              <a:rPr lang="en-US" sz="2400" dirty="0">
                <a:solidFill>
                  <a:srgbClr val="000000"/>
                </a:solidFill>
                <a:ea typeface="Calibri" panose="020F0502020204030204"/>
                <a:cs typeface="Calibri" panose="020F0502020204030204"/>
              </a:rPr>
              <a:t> naḥ </a:t>
            </a:r>
            <a:r>
              <a:rPr lang="en-US" sz="2400" dirty="0" err="1">
                <a:solidFill>
                  <a:srgbClr val="000000"/>
                </a:solidFill>
                <a:ea typeface="Calibri" panose="020F0502020204030204"/>
                <a:cs typeface="Calibri" panose="020F0502020204030204"/>
              </a:rPr>
              <a:t>rājyena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Govinda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kim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bhogaih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jīvitena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va</a:t>
            </a:r>
            <a:r>
              <a:rPr lang="en-US" sz="2400" dirty="0">
                <a:solidFill>
                  <a:srgbClr val="000000"/>
                </a:solidFill>
                <a:ea typeface="Calibri" panose="020F0502020204030204"/>
                <a:cs typeface="Calibri" panose="020F0502020204030204"/>
              </a:rPr>
              <a:t>̄ ||</a:t>
            </a:r>
            <a:endParaRPr lang="en-US" sz="2400" dirty="0">
              <a:solidFill>
                <a:srgbClr val="000000"/>
              </a:solidFill>
              <a:ea typeface="Calibri" panose="020F0502020204030204"/>
              <a:cs typeface="Calibri" panose="020F0502020204030204"/>
            </a:endParaRPr>
          </a:p>
          <a:p>
            <a:pPr marL="400050" marR="0" algn="just">
              <a:lnSpc>
                <a:spcPct val="115000"/>
              </a:lnSpc>
              <a:spcBef>
                <a:spcPts val="0"/>
              </a:spcBef>
              <a:spcAft>
                <a:spcPts val="0"/>
              </a:spcAft>
            </a:pPr>
            <a:endParaRPr lang="en-US" sz="2400" dirty="0">
              <a:solidFill>
                <a:srgbClr val="000000"/>
              </a:solidFill>
              <a:ea typeface="Calibri" panose="020F0502020204030204"/>
              <a:cs typeface="Calibri" panose="020F0502020204030204"/>
            </a:endParaRPr>
          </a:p>
          <a:p>
            <a:pPr marL="400050" marR="0" algn="just">
              <a:lnSpc>
                <a:spcPct val="115000"/>
              </a:lnSpc>
              <a:spcBef>
                <a:spcPts val="0"/>
              </a:spcBef>
              <a:spcAft>
                <a:spcPts val="0"/>
              </a:spcAft>
            </a:pPr>
            <a:r>
              <a:rPr lang="en-US" sz="2400" b="1" dirty="0">
                <a:solidFill>
                  <a:srgbClr val="000000"/>
                </a:solidFill>
                <a:ea typeface="Calibri" panose="020F0502020204030204"/>
                <a:cs typeface="BRHKan01"/>
              </a:rPr>
              <a:t>Kṛṣṇa! I do not covet victory, kingdom or even gratification. </a:t>
            </a:r>
            <a:r>
              <a:rPr lang="en-US" sz="2400" b="1" dirty="0" err="1">
                <a:solidFill>
                  <a:srgbClr val="000000"/>
                </a:solidFill>
                <a:ea typeface="Calibri" panose="020F0502020204030204"/>
                <a:cs typeface="BRHKan01"/>
              </a:rPr>
              <a:t>Govinda</a:t>
            </a:r>
            <a:r>
              <a:rPr lang="en-US" sz="2400" b="1" dirty="0">
                <a:solidFill>
                  <a:srgbClr val="000000"/>
                </a:solidFill>
                <a:ea typeface="Calibri" panose="020F0502020204030204"/>
                <a:cs typeface="BRHKan01"/>
              </a:rPr>
              <a:t>! Of what value is kingdom, enjoyment or even life itself?</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59163"/>
            <a:ext cx="8839200" cy="3379387"/>
          </a:xfrm>
          <a:prstGeom prst="rect">
            <a:avLst/>
          </a:prstGeom>
        </p:spPr>
        <p:txBody>
          <a:bodyPr wrap="square">
            <a:spAutoFit/>
          </a:bodyPr>
          <a:lstStyle/>
          <a:p>
            <a:pPr marL="40005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yeṣāmarthe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kāṅkṣitam</a:t>
            </a:r>
            <a:r>
              <a:rPr lang="en-US" sz="2400" dirty="0">
                <a:solidFill>
                  <a:srgbClr val="000000"/>
                </a:solidFill>
                <a:ea typeface="Calibri" panose="020F0502020204030204"/>
                <a:cs typeface="Calibri" panose="020F0502020204030204"/>
              </a:rPr>
              <a:t>̇ no </a:t>
            </a:r>
            <a:r>
              <a:rPr lang="en-US" sz="2400" dirty="0" err="1">
                <a:solidFill>
                  <a:srgbClr val="000000"/>
                </a:solidFill>
                <a:ea typeface="Calibri" panose="020F0502020204030204"/>
                <a:cs typeface="Calibri" panose="020F0502020204030204"/>
              </a:rPr>
              <a:t>rājyam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bhogāh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sukhāni</a:t>
            </a:r>
            <a:r>
              <a:rPr lang="en-US" sz="2400" dirty="0">
                <a:solidFill>
                  <a:srgbClr val="000000"/>
                </a:solidFill>
                <a:ea typeface="Calibri" panose="020F0502020204030204"/>
                <a:cs typeface="Calibri" panose="020F0502020204030204"/>
              </a:rPr>
              <a:t> ca |</a:t>
            </a:r>
            <a:endParaRPr lang="en-US" sz="2400" dirty="0">
              <a:ea typeface="Calibri" panose="020F0502020204030204"/>
              <a:cs typeface="Times New Roman" panose="02020603050405020304"/>
            </a:endParaRPr>
          </a:p>
          <a:p>
            <a:pPr marL="40005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ta </a:t>
            </a:r>
            <a:r>
              <a:rPr lang="en-US" sz="2400" dirty="0" err="1">
                <a:solidFill>
                  <a:srgbClr val="000000"/>
                </a:solidFill>
                <a:ea typeface="Calibri" panose="020F0502020204030204"/>
                <a:cs typeface="Calibri" panose="020F0502020204030204"/>
              </a:rPr>
              <a:t>ime</a:t>
            </a:r>
            <a:r>
              <a:rPr lang="en-US" sz="2400" dirty="0" err="1">
                <a:solidFill>
                  <a:srgbClr val="000000"/>
                </a:solidFill>
                <a:effectLst/>
                <a:latin typeface="Nirmala UI" panose="020B0502040204020203"/>
                <a:ea typeface="Calibri" panose="020F0502020204030204"/>
                <a:cs typeface="Times New Roman" panose="02020603050405020304"/>
              </a:rPr>
              <a:t>'</a:t>
            </a:r>
            <a:r>
              <a:rPr lang="en-US" sz="2400" dirty="0" err="1">
                <a:solidFill>
                  <a:srgbClr val="000000"/>
                </a:solidFill>
                <a:ea typeface="Calibri" panose="020F0502020204030204"/>
                <a:cs typeface="Calibri" panose="020F0502020204030204"/>
              </a:rPr>
              <a:t>vasthita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yuddhe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prāṇāṁstyaktva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dhanāni</a:t>
            </a:r>
            <a:r>
              <a:rPr lang="en-US" sz="2400" dirty="0">
                <a:solidFill>
                  <a:srgbClr val="000000"/>
                </a:solidFill>
                <a:ea typeface="Calibri" panose="020F0502020204030204"/>
                <a:cs typeface="Calibri" panose="020F0502020204030204"/>
              </a:rPr>
              <a:t> ca ||1-33||</a:t>
            </a:r>
            <a:endParaRPr lang="en-US" sz="2400" dirty="0">
              <a:ea typeface="Calibri" panose="020F0502020204030204"/>
              <a:cs typeface="Times New Roman" panose="02020603050405020304"/>
            </a:endParaRPr>
          </a:p>
          <a:p>
            <a:pPr marL="40005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0005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yeṣām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arthe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kān</a:t>
            </a:r>
            <a:r>
              <a:rPr lang="en-US" sz="2400" dirty="0">
                <a:solidFill>
                  <a:srgbClr val="000000"/>
                </a:solidFill>
                <a:ea typeface="Calibri" panose="020F0502020204030204"/>
                <a:cs typeface="Calibri" panose="020F0502020204030204"/>
              </a:rPr>
              <a:t>̇-</a:t>
            </a:r>
            <a:r>
              <a:rPr lang="en-US" sz="2400" dirty="0" err="1">
                <a:solidFill>
                  <a:srgbClr val="000000"/>
                </a:solidFill>
                <a:ea typeface="Calibri" panose="020F0502020204030204"/>
                <a:cs typeface="Calibri" panose="020F0502020204030204"/>
              </a:rPr>
              <a:t>kṣitam</a:t>
            </a:r>
            <a:r>
              <a:rPr lang="en-US" sz="2400" dirty="0">
                <a:solidFill>
                  <a:srgbClr val="000000"/>
                </a:solidFill>
                <a:ea typeface="Calibri" panose="020F0502020204030204"/>
                <a:cs typeface="Calibri" panose="020F0502020204030204"/>
              </a:rPr>
              <a:t> naḥ  </a:t>
            </a:r>
            <a:r>
              <a:rPr lang="en-US" sz="2400" dirty="0" err="1">
                <a:solidFill>
                  <a:srgbClr val="000000"/>
                </a:solidFill>
                <a:ea typeface="Calibri" panose="020F0502020204030204"/>
                <a:cs typeface="Calibri" panose="020F0502020204030204"/>
              </a:rPr>
              <a:t>rājyam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bhogāh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sukhāni</a:t>
            </a:r>
            <a:r>
              <a:rPr lang="en-US" sz="2400" dirty="0">
                <a:solidFill>
                  <a:srgbClr val="000000"/>
                </a:solidFill>
                <a:ea typeface="Calibri" panose="020F0502020204030204"/>
                <a:cs typeface="Calibri" panose="020F0502020204030204"/>
              </a:rPr>
              <a:t> ca |</a:t>
            </a:r>
            <a:endParaRPr lang="en-US" sz="2400" dirty="0">
              <a:ea typeface="Calibri" panose="020F0502020204030204"/>
              <a:cs typeface="Times New Roman" panose="02020603050405020304"/>
            </a:endParaRPr>
          </a:p>
          <a:p>
            <a:pPr marL="40005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ta </a:t>
            </a:r>
            <a:r>
              <a:rPr lang="en-US" sz="2400" dirty="0" err="1">
                <a:solidFill>
                  <a:srgbClr val="000000"/>
                </a:solidFill>
                <a:ea typeface="Calibri" panose="020F0502020204030204"/>
                <a:cs typeface="Calibri" panose="020F0502020204030204"/>
              </a:rPr>
              <a:t>ime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avasthita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yuddhe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prāṇān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tyaktva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dhanāni</a:t>
            </a:r>
            <a:r>
              <a:rPr lang="en-US" sz="2400" dirty="0">
                <a:solidFill>
                  <a:srgbClr val="000000"/>
                </a:solidFill>
                <a:ea typeface="Calibri" panose="020F0502020204030204"/>
                <a:cs typeface="Calibri" panose="020F0502020204030204"/>
              </a:rPr>
              <a:t> ca ||</a:t>
            </a:r>
            <a:endParaRPr lang="en-US" sz="2400" dirty="0">
              <a:ea typeface="Calibri" panose="020F0502020204030204"/>
              <a:cs typeface="Times New Roman" panose="020206030504050203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r>
              <a:rPr lang="en-US" sz="2400" b="1" dirty="0">
                <a:solidFill>
                  <a:srgbClr val="000000"/>
                </a:solidFill>
                <a:ea typeface="Calibri" panose="020F0502020204030204"/>
                <a:cs typeface="BRHKan01"/>
              </a:rPr>
              <a:t>Those for whose sake we seek kingdom, gratification and happiness, they are standing here in battle, staking their life and property.</a:t>
            </a:r>
            <a:r>
              <a:rPr lang="en-US" sz="2400" dirty="0">
                <a:solidFill>
                  <a:srgbClr val="000000"/>
                </a:solidFill>
                <a:ea typeface="Calibri" panose="020F0502020204030204"/>
              </a:rPr>
              <a:t> </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9756" y="682169"/>
            <a:ext cx="8831844" cy="4401205"/>
          </a:xfrm>
          <a:prstGeom prst="rect">
            <a:avLst/>
          </a:prstGeom>
        </p:spPr>
        <p:txBody>
          <a:bodyPr wrap="square">
            <a:spAutoFit/>
          </a:bodyPr>
          <a:lstStyle/>
          <a:p>
            <a:r>
              <a:rPr lang="hi-IN" sz="2000" dirty="0">
                <a:latin typeface="Kokila" panose="020B0604020202020204" pitchFamily="34" charset="0"/>
                <a:cs typeface="Kokila" panose="020B0604020202020204" pitchFamily="34" charset="0"/>
              </a:rPr>
              <a:t>ए    </a:t>
            </a:r>
            <a:r>
              <a:rPr lang="en-US" sz="2000" dirty="0">
                <a:latin typeface="Kokila" panose="020B0604020202020204" pitchFamily="34" charset="0"/>
                <a:cs typeface="Kokila" panose="020B0604020202020204" pitchFamily="34" charset="0"/>
              </a:rPr>
              <a:t>                    </a:t>
            </a:r>
            <a:r>
              <a:rPr lang="hi-IN" sz="2000" dirty="0">
                <a:latin typeface="Kokila" panose="020B0604020202020204" pitchFamily="34" charset="0"/>
                <a:cs typeface="Kokila" panose="020B0604020202020204" pitchFamily="34" charset="0"/>
              </a:rPr>
              <a:t>ऐ</a:t>
            </a:r>
            <a:r>
              <a:rPr lang="en-US" sz="2000" dirty="0">
                <a:latin typeface="Kokila" panose="020B0604020202020204" pitchFamily="34" charset="0"/>
                <a:cs typeface="Kokila" panose="020B0604020202020204" pitchFamily="34" charset="0"/>
              </a:rPr>
              <a:t>     </a:t>
            </a:r>
            <a:r>
              <a:rPr lang="hi-IN" sz="2000" dirty="0">
                <a:latin typeface="Kokila" panose="020B0604020202020204" pitchFamily="34" charset="0"/>
                <a:cs typeface="Kokila" panose="020B0604020202020204" pitchFamily="34" charset="0"/>
              </a:rPr>
              <a:t>    </a:t>
            </a:r>
            <a:r>
              <a:rPr lang="en-US" sz="2000" dirty="0">
                <a:latin typeface="Kokila" panose="020B0604020202020204" pitchFamily="34" charset="0"/>
                <a:cs typeface="Kokila" panose="020B0604020202020204" pitchFamily="34" charset="0"/>
              </a:rPr>
              <a:t>              </a:t>
            </a:r>
            <a:r>
              <a:rPr lang="hi-IN" sz="2000" dirty="0">
                <a:latin typeface="Kokila" panose="020B0604020202020204" pitchFamily="34" charset="0"/>
                <a:cs typeface="Kokila" panose="020B0604020202020204" pitchFamily="34" charset="0"/>
              </a:rPr>
              <a:t>ओ</a:t>
            </a:r>
            <a:r>
              <a:rPr lang="en-US" sz="2000" dirty="0">
                <a:latin typeface="Kokila" panose="020B0604020202020204" pitchFamily="34" charset="0"/>
                <a:cs typeface="Kokila" panose="020B0604020202020204" pitchFamily="34" charset="0"/>
              </a:rPr>
              <a:t>     </a:t>
            </a:r>
            <a:r>
              <a:rPr lang="hi-IN" sz="2000" dirty="0">
                <a:latin typeface="Kokila" panose="020B0604020202020204" pitchFamily="34" charset="0"/>
                <a:cs typeface="Kokila" panose="020B0604020202020204" pitchFamily="34" charset="0"/>
              </a:rPr>
              <a:t>    </a:t>
            </a:r>
            <a:r>
              <a:rPr lang="en-US" sz="2000" dirty="0">
                <a:latin typeface="Kokila" panose="020B0604020202020204" pitchFamily="34" charset="0"/>
                <a:cs typeface="Kokila" panose="020B0604020202020204" pitchFamily="34" charset="0"/>
              </a:rPr>
              <a:t>                </a:t>
            </a:r>
            <a:r>
              <a:rPr lang="hi-IN" sz="2000" dirty="0">
                <a:latin typeface="Kokila" panose="020B0604020202020204" pitchFamily="34" charset="0"/>
                <a:cs typeface="Kokila" panose="020B0604020202020204" pitchFamily="34" charset="0"/>
              </a:rPr>
              <a:t>औ</a:t>
            </a:r>
            <a:r>
              <a:rPr lang="en-US" sz="2000" dirty="0">
                <a:latin typeface="Kokila" panose="020B0604020202020204" pitchFamily="34" charset="0"/>
                <a:cs typeface="Kokila" panose="020B0604020202020204" pitchFamily="34" charset="0"/>
              </a:rPr>
              <a:t>     </a:t>
            </a:r>
            <a:r>
              <a:rPr lang="hi-IN" sz="2000" dirty="0">
                <a:latin typeface="Kokila" panose="020B0604020202020204" pitchFamily="34" charset="0"/>
                <a:cs typeface="Kokila" panose="020B0604020202020204" pitchFamily="34" charset="0"/>
              </a:rPr>
              <a:t>     </a:t>
            </a:r>
            <a:r>
              <a:rPr lang="en-US" sz="2000" dirty="0">
                <a:latin typeface="Kokila" panose="020B0604020202020204" pitchFamily="34" charset="0"/>
                <a:cs typeface="Kokila" panose="020B0604020202020204" pitchFamily="34" charset="0"/>
              </a:rPr>
              <a:t>                          </a:t>
            </a:r>
            <a:r>
              <a:rPr lang="hi-IN" sz="2000" dirty="0">
                <a:latin typeface="Kokila" panose="020B0604020202020204" pitchFamily="34" charset="0"/>
                <a:cs typeface="Kokila" panose="020B0604020202020204" pitchFamily="34" charset="0"/>
              </a:rPr>
              <a:t>अं</a:t>
            </a:r>
            <a:r>
              <a:rPr lang="en-US" sz="2000" dirty="0">
                <a:latin typeface="Kokila" panose="020B0604020202020204" pitchFamily="34" charset="0"/>
                <a:cs typeface="Kokila" panose="020B0604020202020204" pitchFamily="34" charset="0"/>
              </a:rPr>
              <a:t>     </a:t>
            </a:r>
            <a:r>
              <a:rPr lang="hi-IN" sz="2000" dirty="0">
                <a:latin typeface="Kokila" panose="020B0604020202020204" pitchFamily="34" charset="0"/>
                <a:cs typeface="Kokila" panose="020B0604020202020204" pitchFamily="34" charset="0"/>
              </a:rPr>
              <a:t>    </a:t>
            </a:r>
            <a:r>
              <a:rPr lang="en-US" sz="2000" dirty="0">
                <a:latin typeface="Kokila" panose="020B0604020202020204" pitchFamily="34" charset="0"/>
                <a:cs typeface="Kokila" panose="020B0604020202020204" pitchFamily="34" charset="0"/>
              </a:rPr>
              <a:t>                             </a:t>
            </a:r>
            <a:r>
              <a:rPr lang="hi-IN" sz="2000" dirty="0">
                <a:latin typeface="Kokila" panose="020B0604020202020204" pitchFamily="34" charset="0"/>
                <a:cs typeface="Kokila" panose="020B0604020202020204" pitchFamily="34" charset="0"/>
              </a:rPr>
              <a:t>अः</a:t>
            </a:r>
            <a:endParaRPr lang="en-US" sz="2000" dirty="0">
              <a:latin typeface="Kokila" panose="020B0604020202020204" pitchFamily="34" charset="0"/>
              <a:cs typeface="Kokila" panose="020B0604020202020204" pitchFamily="34" charset="0"/>
            </a:endParaRPr>
          </a:p>
          <a:p>
            <a:endParaRPr lang="en-US" sz="2000" dirty="0">
              <a:latin typeface="Kokila" panose="020B0604020202020204" pitchFamily="34" charset="0"/>
              <a:cs typeface="Kokila" panose="020B0604020202020204" pitchFamily="34" charset="0"/>
            </a:endParaRPr>
          </a:p>
          <a:p>
            <a:r>
              <a:rPr lang="en-US" sz="4000" dirty="0" err="1"/>
              <a:t>e,E</a:t>
            </a:r>
            <a:r>
              <a:rPr lang="en-US" sz="4000" dirty="0"/>
              <a:t>   </a:t>
            </a:r>
            <a:r>
              <a:rPr lang="en-US" sz="4000" dirty="0" err="1"/>
              <a:t>ai,Ai</a:t>
            </a:r>
            <a:r>
              <a:rPr lang="en-US" sz="4000" dirty="0"/>
              <a:t>    </a:t>
            </a:r>
            <a:r>
              <a:rPr lang="en-US" sz="4000" dirty="0" err="1"/>
              <a:t>o,O</a:t>
            </a:r>
            <a:r>
              <a:rPr lang="en-US" sz="4000" dirty="0"/>
              <a:t>    au, Au     </a:t>
            </a:r>
            <a:r>
              <a:rPr lang="en-US" sz="4000" dirty="0" err="1"/>
              <a:t>aṁ</a:t>
            </a:r>
            <a:r>
              <a:rPr lang="en-US" sz="4000" dirty="0"/>
              <a:t>, </a:t>
            </a:r>
            <a:r>
              <a:rPr lang="en-US" sz="4000" dirty="0" err="1"/>
              <a:t>Aṁ</a:t>
            </a:r>
            <a:r>
              <a:rPr lang="en-US" sz="4000" dirty="0"/>
              <a:t>   </a:t>
            </a:r>
            <a:r>
              <a:rPr lang="en-US" sz="4000" dirty="0" err="1"/>
              <a:t>aḥ,Aḥ</a:t>
            </a:r>
            <a:endParaRPr lang="en-US" sz="4000" dirty="0"/>
          </a:p>
          <a:p>
            <a:r>
              <a:rPr lang="en-US" sz="2000" b="1" dirty="0"/>
              <a:t>a</a:t>
            </a:r>
            <a:r>
              <a:rPr lang="en-US" sz="2000" dirty="0"/>
              <a:t> in fate   </a:t>
            </a:r>
            <a:r>
              <a:rPr lang="en-US" sz="2000" b="1" dirty="0"/>
              <a:t>y</a:t>
            </a:r>
            <a:r>
              <a:rPr lang="en-US" sz="2000" dirty="0"/>
              <a:t> in my          </a:t>
            </a:r>
            <a:r>
              <a:rPr lang="en-US" sz="2000" b="1" dirty="0"/>
              <a:t>o</a:t>
            </a:r>
            <a:r>
              <a:rPr lang="en-US" sz="2000" dirty="0"/>
              <a:t> in bone      </a:t>
            </a:r>
            <a:r>
              <a:rPr lang="en-US" sz="2000" b="1" dirty="0" err="1"/>
              <a:t>ou</a:t>
            </a:r>
            <a:r>
              <a:rPr lang="en-US" sz="2000" dirty="0"/>
              <a:t> in shout              </a:t>
            </a:r>
            <a:r>
              <a:rPr lang="en-US" sz="2000" b="1" dirty="0"/>
              <a:t>m</a:t>
            </a:r>
            <a:r>
              <a:rPr lang="en-US" sz="2000" dirty="0"/>
              <a:t> in sum               </a:t>
            </a:r>
            <a:r>
              <a:rPr lang="en-US" sz="2000" b="1" dirty="0"/>
              <a:t>ha</a:t>
            </a:r>
            <a:r>
              <a:rPr lang="en-US" sz="2000" dirty="0"/>
              <a:t> in Aha!</a:t>
            </a:r>
            <a:endParaRPr lang="en-US" sz="2000" dirty="0"/>
          </a:p>
          <a:p>
            <a:r>
              <a:rPr lang="en-US" sz="2000" dirty="0"/>
              <a:t>                                                                                                (</a:t>
            </a:r>
            <a:r>
              <a:rPr lang="en-US" sz="2000" dirty="0" err="1"/>
              <a:t>anusvāra</a:t>
            </a:r>
            <a:r>
              <a:rPr lang="en-US" sz="2000" dirty="0"/>
              <a:t>)                 </a:t>
            </a:r>
            <a:r>
              <a:rPr lang="en-US" sz="2000"/>
              <a:t>(visarga)</a:t>
            </a:r>
            <a:endParaRPr lang="en-US" sz="2000" dirty="0"/>
          </a:p>
          <a:p>
            <a:endParaRPr lang="en-US" sz="2000" dirty="0"/>
          </a:p>
          <a:p>
            <a:r>
              <a:rPr lang="en-US" sz="2000" dirty="0" err="1"/>
              <a:t>āṁ,Āṁ</a:t>
            </a:r>
            <a:r>
              <a:rPr lang="en-US" sz="2000" dirty="0"/>
              <a:t>     </a:t>
            </a:r>
            <a:r>
              <a:rPr lang="en-US" sz="2000" dirty="0" err="1"/>
              <a:t>āḥ,Āḥ</a:t>
            </a:r>
            <a:r>
              <a:rPr lang="en-US" sz="2000" dirty="0"/>
              <a:t>  </a:t>
            </a:r>
            <a:endParaRPr lang="en-US" sz="2000" dirty="0"/>
          </a:p>
          <a:p>
            <a:r>
              <a:rPr lang="en-US" sz="2000" dirty="0" err="1">
                <a:latin typeface="Calibri" panose="020F0502020204030204" pitchFamily="34" charset="0"/>
                <a:cs typeface="Calibri" panose="020F0502020204030204" pitchFamily="34" charset="0"/>
              </a:rPr>
              <a:t>iṁ,Iṁ</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iḥ,Iḥ</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 in his)</a:t>
            </a:r>
            <a:endParaRPr lang="en-US" sz="2000" dirty="0">
              <a:latin typeface="Calibri" panose="020F0502020204030204" pitchFamily="34" charset="0"/>
              <a:cs typeface="Calibri" panose="020F0502020204030204" pitchFamily="34" charset="0"/>
            </a:endParaRPr>
          </a:p>
          <a:p>
            <a:r>
              <a:rPr lang="en-US" sz="2000" dirty="0" err="1">
                <a:latin typeface="Calibri" panose="020F0502020204030204" pitchFamily="34" charset="0"/>
                <a:cs typeface="Calibri" panose="020F0502020204030204" pitchFamily="34" charset="0"/>
              </a:rPr>
              <a:t>īṁ,Īṁ</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īḥ,Īḥ</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 in heat)</a:t>
            </a:r>
            <a:endParaRPr lang="en-US" sz="2000" dirty="0">
              <a:latin typeface="Calibri" panose="020F0502020204030204" pitchFamily="34" charset="0"/>
              <a:cs typeface="Calibri" panose="020F0502020204030204" pitchFamily="34" charset="0"/>
            </a:endParaRPr>
          </a:p>
          <a:p>
            <a:r>
              <a:rPr lang="en-US" sz="2000" dirty="0" err="1">
                <a:latin typeface="Calibri" panose="020F0502020204030204" pitchFamily="34" charset="0"/>
                <a:cs typeface="Calibri" panose="020F0502020204030204" pitchFamily="34" charset="0"/>
              </a:rPr>
              <a:t>uṁ,Uṁ</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uḥ,Uḥ</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 in hood)         </a:t>
            </a:r>
            <a:r>
              <a:rPr lang="en-US" sz="2000" b="1" dirty="0">
                <a:latin typeface="Calibri" panose="020F0502020204030204" pitchFamily="34" charset="0"/>
                <a:cs typeface="Calibri" panose="020F0502020204030204" pitchFamily="34" charset="0"/>
              </a:rPr>
              <a:t>ḥ</a:t>
            </a:r>
            <a:r>
              <a:rPr lang="en-US" sz="2000" dirty="0">
                <a:latin typeface="Calibri" panose="020F0502020204030204" pitchFamily="34" charset="0"/>
                <a:cs typeface="Calibri" panose="020F0502020204030204" pitchFamily="34" charset="0"/>
              </a:rPr>
              <a:t> takes the sound of </a:t>
            </a:r>
            <a:r>
              <a:rPr lang="en-US" sz="2000" b="1" dirty="0">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 with the preceding vowel</a:t>
            </a:r>
            <a:endParaRPr lang="en-US" sz="2000" dirty="0">
              <a:latin typeface="Calibri" panose="020F0502020204030204" pitchFamily="34" charset="0"/>
              <a:cs typeface="Calibri" panose="020F0502020204030204" pitchFamily="34" charset="0"/>
            </a:endParaRPr>
          </a:p>
          <a:p>
            <a:r>
              <a:rPr lang="en-US" sz="2000" dirty="0" err="1">
                <a:latin typeface="Calibri" panose="020F0502020204030204" pitchFamily="34" charset="0"/>
                <a:cs typeface="Calibri" panose="020F0502020204030204" pitchFamily="34" charset="0"/>
              </a:rPr>
              <a:t>ūṁ,Ūṁ</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ūḥ</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Ūḥ</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 in hoop)</a:t>
            </a:r>
            <a:endParaRPr lang="en-US" sz="2000" dirty="0">
              <a:latin typeface="Calibri" panose="020F0502020204030204" pitchFamily="34" charset="0"/>
              <a:cs typeface="Calibri" panose="020F0502020204030204" pitchFamily="34" charset="0"/>
            </a:endParaRPr>
          </a:p>
          <a:p>
            <a:r>
              <a:rPr lang="en-US" sz="2000" dirty="0" err="1"/>
              <a:t>eṁ</a:t>
            </a:r>
            <a:r>
              <a:rPr lang="en-US" sz="2000" dirty="0"/>
              <a:t>, </a:t>
            </a:r>
            <a:r>
              <a:rPr lang="en-US" sz="2000" dirty="0" err="1"/>
              <a:t>eṁ</a:t>
            </a:r>
            <a:r>
              <a:rPr lang="en-US" sz="2000" dirty="0"/>
              <a:t>   </a:t>
            </a:r>
            <a:r>
              <a:rPr lang="en-US" sz="2000" dirty="0" err="1"/>
              <a:t>eḥ</a:t>
            </a:r>
            <a:r>
              <a:rPr lang="en-US" sz="2000" dirty="0"/>
              <a:t>, </a:t>
            </a:r>
            <a:r>
              <a:rPr lang="en-US" sz="2000" dirty="0" err="1"/>
              <a:t>Hḥ</a:t>
            </a:r>
            <a:r>
              <a:rPr lang="en-US" sz="2000" dirty="0"/>
              <a:t> (</a:t>
            </a:r>
            <a:r>
              <a:rPr lang="en-US" sz="2000" b="1" dirty="0"/>
              <a:t>h</a:t>
            </a:r>
            <a:r>
              <a:rPr lang="en-US" sz="2000" dirty="0"/>
              <a:t> in hay)</a:t>
            </a:r>
            <a:endParaRPr lang="en-US" sz="2000" dirty="0"/>
          </a:p>
          <a:p>
            <a:r>
              <a:rPr lang="en-US" sz="2000" dirty="0" err="1"/>
              <a:t>oṁ</a:t>
            </a:r>
            <a:r>
              <a:rPr lang="en-US" sz="2000" dirty="0"/>
              <a:t>, </a:t>
            </a:r>
            <a:r>
              <a:rPr lang="en-US" sz="2000" dirty="0" err="1"/>
              <a:t>Oṁ</a:t>
            </a:r>
            <a:r>
              <a:rPr lang="en-US" sz="2000" dirty="0"/>
              <a:t>   </a:t>
            </a:r>
            <a:r>
              <a:rPr lang="en-US" sz="2000" dirty="0" err="1"/>
              <a:t>oḥ</a:t>
            </a:r>
            <a:r>
              <a:rPr lang="en-US" sz="2000" dirty="0"/>
              <a:t>, </a:t>
            </a:r>
            <a:r>
              <a:rPr lang="en-US" sz="2000" dirty="0" err="1"/>
              <a:t>Oḥ</a:t>
            </a:r>
            <a:r>
              <a:rPr lang="en-US" sz="2000" dirty="0"/>
              <a:t> (</a:t>
            </a:r>
            <a:r>
              <a:rPr lang="en-US" sz="2000" b="1" dirty="0"/>
              <a:t>h</a:t>
            </a:r>
            <a:r>
              <a:rPr lang="en-US" sz="2000" dirty="0"/>
              <a:t> in home)</a:t>
            </a:r>
            <a:endParaRPr lang="en-US" sz="2000" dirty="0">
              <a:latin typeface="Kokila" panose="020B0604020202020204" pitchFamily="34" charset="0"/>
              <a:cs typeface="Kokila" panose="020B0604020202020204" pitchFamily="34" charset="0"/>
            </a:endParaRPr>
          </a:p>
        </p:txBody>
      </p:sp>
      <p:sp>
        <p:nvSpPr>
          <p:cNvPr id="2" name="Right Brace 1"/>
          <p:cNvSpPr/>
          <p:nvPr/>
        </p:nvSpPr>
        <p:spPr>
          <a:xfrm>
            <a:off x="3276600" y="2647950"/>
            <a:ext cx="228600" cy="22860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81000" y="133350"/>
            <a:ext cx="1691489" cy="369332"/>
          </a:xfrm>
          <a:prstGeom prst="rect">
            <a:avLst/>
          </a:prstGeom>
          <a:noFill/>
        </p:spPr>
        <p:txBody>
          <a:bodyPr wrap="none" rtlCol="0">
            <a:spAutoFit/>
          </a:bodyPr>
          <a:lstStyle/>
          <a:p>
            <a:r>
              <a:rPr lang="en-US" b="1" dirty="0"/>
              <a:t>Vowels (Contd.)</a:t>
            </a:r>
            <a:endParaRPr lang="en-US"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04800" y="285750"/>
            <a:ext cx="8534400" cy="3785652"/>
          </a:xfrm>
          <a:prstGeom prst="rect">
            <a:avLst/>
          </a:prstGeom>
        </p:spPr>
        <p:txBody>
          <a:bodyPr wrap="square">
            <a:spAutoFit/>
          </a:bodyPr>
          <a:lstStyle/>
          <a:p>
            <a:r>
              <a:rPr lang="en-US" sz="2400" dirty="0"/>
              <a:t> </a:t>
            </a:r>
            <a:r>
              <a:rPr lang="en-US" sz="2400" dirty="0" err="1"/>
              <a:t>ācāryāh</a:t>
            </a:r>
            <a:r>
              <a:rPr lang="en-US" sz="2400" dirty="0"/>
              <a:t>̣ </a:t>
            </a:r>
            <a:r>
              <a:rPr lang="en-US" sz="2400" dirty="0" err="1"/>
              <a:t>pitarah</a:t>
            </a:r>
            <a:r>
              <a:rPr lang="en-US" sz="2400" dirty="0"/>
              <a:t>̣ </a:t>
            </a:r>
            <a:r>
              <a:rPr lang="en-US" sz="2400" dirty="0" err="1"/>
              <a:t>putrāh</a:t>
            </a:r>
            <a:r>
              <a:rPr lang="en-US" sz="2400" dirty="0"/>
              <a:t>̣   </a:t>
            </a:r>
            <a:r>
              <a:rPr lang="en-US" sz="2400" dirty="0" err="1"/>
              <a:t>tathaiva</a:t>
            </a:r>
            <a:r>
              <a:rPr lang="en-US" sz="2400" dirty="0"/>
              <a:t> ca </a:t>
            </a:r>
            <a:r>
              <a:rPr lang="en-US" sz="2400" dirty="0" err="1"/>
              <a:t>pitāmahāh</a:t>
            </a:r>
            <a:r>
              <a:rPr lang="en-US" sz="2400" dirty="0"/>
              <a:t>̣ |</a:t>
            </a:r>
            <a:endParaRPr lang="en-US" sz="2400" dirty="0"/>
          </a:p>
          <a:p>
            <a:r>
              <a:rPr lang="en-US" sz="2400" dirty="0" err="1"/>
              <a:t>mātulāh</a:t>
            </a:r>
            <a:r>
              <a:rPr lang="en-US" sz="2400" dirty="0"/>
              <a:t>̣ </a:t>
            </a:r>
            <a:r>
              <a:rPr lang="en-US" sz="2400" dirty="0" err="1"/>
              <a:t>śvaśurāh</a:t>
            </a:r>
            <a:r>
              <a:rPr lang="en-US" sz="2400" dirty="0"/>
              <a:t>̣ </a:t>
            </a:r>
            <a:r>
              <a:rPr lang="en-US" sz="2400" dirty="0" err="1"/>
              <a:t>pautrāh</a:t>
            </a:r>
            <a:r>
              <a:rPr lang="en-US" sz="2400" dirty="0"/>
              <a:t>̣   </a:t>
            </a:r>
            <a:r>
              <a:rPr lang="en-US" sz="2400" dirty="0" err="1"/>
              <a:t>śyālāh</a:t>
            </a:r>
            <a:r>
              <a:rPr lang="en-US" sz="2400" dirty="0"/>
              <a:t>̣ </a:t>
            </a:r>
            <a:r>
              <a:rPr lang="en-US" sz="2400" dirty="0" err="1"/>
              <a:t>sambandhinastatha</a:t>
            </a:r>
            <a:r>
              <a:rPr lang="en-US" sz="2400" dirty="0"/>
              <a:t>̄ ||1-34||</a:t>
            </a:r>
            <a:endParaRPr lang="en-US" sz="2400" dirty="0"/>
          </a:p>
          <a:p>
            <a:endParaRPr lang="vi-VN" sz="2400" dirty="0"/>
          </a:p>
          <a:p>
            <a:endParaRPr lang="vi-VN" sz="2400" dirty="0"/>
          </a:p>
          <a:p>
            <a:r>
              <a:rPr lang="vi-VN" sz="2400" dirty="0"/>
              <a:t>ācāryāḥ pitaraḥ putrāḥ   tatha eva ca pitāmahāḥ |</a:t>
            </a:r>
            <a:endParaRPr lang="vi-VN" sz="2400" dirty="0"/>
          </a:p>
          <a:p>
            <a:r>
              <a:rPr lang="vi-VN" sz="2400" dirty="0"/>
              <a:t>mātulāḥ śvaśurāḥ pautrāḥ   śyālāḥ sa</a:t>
            </a:r>
            <a:r>
              <a:rPr lang="en-US" sz="2400" dirty="0"/>
              <a:t>m</a:t>
            </a:r>
            <a:r>
              <a:rPr lang="vi-VN" sz="2400" dirty="0"/>
              <a:t>bandhinaḥ tathā ||</a:t>
            </a:r>
            <a:endParaRPr lang="en-US" sz="2400" dirty="0"/>
          </a:p>
          <a:p>
            <a:endParaRPr lang="vi-VN" sz="2400" dirty="0"/>
          </a:p>
          <a:p>
            <a:r>
              <a:rPr lang="vi-VN" sz="2400" b="1" dirty="0"/>
              <a:t>Teachers, fathers, sons as well as grandfathers, maternal uncles, fathers-in-law, grandsons, brothers-in-law and other relatives….</a:t>
            </a:r>
            <a:endParaRPr lang="vi-VN" sz="2400"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85750"/>
            <a:ext cx="8763000" cy="3416320"/>
          </a:xfrm>
          <a:prstGeom prst="rect">
            <a:avLst/>
          </a:prstGeom>
        </p:spPr>
        <p:txBody>
          <a:bodyPr wrap="square">
            <a:spAutoFit/>
          </a:bodyPr>
          <a:lstStyle/>
          <a:p>
            <a:r>
              <a:rPr lang="vi-VN" sz="2400" dirty="0"/>
              <a:t>etānna hantumicc̣āmi ghnato</a:t>
            </a:r>
            <a:r>
              <a:rPr lang="hi-IN" sz="2400" dirty="0"/>
              <a:t>'</a:t>
            </a:r>
            <a:r>
              <a:rPr lang="vi-VN" sz="2400" dirty="0"/>
              <a:t>pi Madhusūdana |</a:t>
            </a:r>
            <a:endParaRPr lang="vi-VN" sz="2400" dirty="0"/>
          </a:p>
          <a:p>
            <a:r>
              <a:rPr lang="vi-VN" sz="2400" dirty="0"/>
              <a:t>api trailokyarājyasya hetoḥ kiṁ nu mahīkṛte ||1-35||</a:t>
            </a:r>
            <a:endParaRPr lang="vi-VN" sz="2400" dirty="0"/>
          </a:p>
          <a:p>
            <a:endParaRPr lang="vi-VN" sz="2400" dirty="0"/>
          </a:p>
          <a:p>
            <a:r>
              <a:rPr lang="vi-VN" sz="2400" dirty="0"/>
              <a:t>etān na hantum icc̣āmi   ghnataḥ api </a:t>
            </a:r>
            <a:r>
              <a:rPr lang="en-US" sz="2400" dirty="0"/>
              <a:t>M</a:t>
            </a:r>
            <a:r>
              <a:rPr lang="vi-VN" sz="2400" dirty="0"/>
              <a:t>adhu-sūdana |</a:t>
            </a:r>
            <a:endParaRPr lang="vi-VN" sz="2400" dirty="0"/>
          </a:p>
          <a:p>
            <a:r>
              <a:rPr lang="vi-VN" sz="2400" dirty="0"/>
              <a:t>api trailokya-rājyasya   hetoḥ kim nu mahī-kṛte ||</a:t>
            </a:r>
            <a:endParaRPr lang="vi-VN" sz="2400" dirty="0"/>
          </a:p>
          <a:p>
            <a:endParaRPr lang="vi-VN" sz="2400" dirty="0"/>
          </a:p>
          <a:p>
            <a:r>
              <a:rPr lang="vi-VN" sz="2400" b="1" dirty="0"/>
              <a:t>Madhusūdhana! I would not like to kill them, don’t mind even if I am killed. Even domination of three worlds does not warrant it, then what to speak of a piece of land?</a:t>
            </a:r>
            <a:endParaRPr lang="vi-VN" sz="2400" b="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1"/>
            <a:ext cx="8763000" cy="3416320"/>
          </a:xfrm>
          <a:prstGeom prst="rect">
            <a:avLst/>
          </a:prstGeom>
        </p:spPr>
        <p:txBody>
          <a:bodyPr wrap="square">
            <a:spAutoFit/>
          </a:bodyPr>
          <a:lstStyle/>
          <a:p>
            <a:r>
              <a:rPr lang="vi-VN" sz="2400" dirty="0"/>
              <a:t>nihatya Dhārtarāṣṭrānnaḥ kā prītiḥ syājJanārdana |</a:t>
            </a:r>
            <a:endParaRPr lang="vi-VN" sz="2400" dirty="0"/>
          </a:p>
          <a:p>
            <a:r>
              <a:rPr lang="vi-VN" sz="2400" dirty="0"/>
              <a:t>pāpamevāśrayedasmān hatvaitānātatāyinaḥ ||1-36||</a:t>
            </a:r>
            <a:endParaRPr lang="vi-VN" sz="2400" dirty="0"/>
          </a:p>
          <a:p>
            <a:endParaRPr lang="vi-VN" sz="2400" dirty="0"/>
          </a:p>
          <a:p>
            <a:r>
              <a:rPr lang="vi-VN" sz="2400" dirty="0"/>
              <a:t>nihatya Dhārtarāṣṭrān naḥ   kā prītiḥ syāt Janārdana |</a:t>
            </a:r>
            <a:endParaRPr lang="vi-VN" sz="2400" dirty="0"/>
          </a:p>
          <a:p>
            <a:r>
              <a:rPr lang="vi-VN" sz="2400" dirty="0"/>
              <a:t>pāpam eva āśrayet asmān   hatvaitānātatāyinaḥ ||</a:t>
            </a:r>
            <a:endParaRPr lang="vi-VN" sz="2400" dirty="0"/>
          </a:p>
          <a:p>
            <a:endParaRPr lang="vi-VN" sz="2400" dirty="0"/>
          </a:p>
          <a:p>
            <a:r>
              <a:rPr lang="vi-VN" sz="2400" b="1" dirty="0"/>
              <a:t>Janārdana! What is the amusement in killing the sons of Dhṛtarāṣṭra? Sin only will accrue to us in killing these felons. </a:t>
            </a:r>
            <a:endParaRPr lang="vi-VN" sz="2400"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0"/>
            <a:ext cx="8763000" cy="558743"/>
          </a:xfrm>
          <a:prstGeom prst="rect">
            <a:avLst/>
          </a:prstGeom>
        </p:spPr>
        <p:txBody>
          <a:bodyPr wrap="square">
            <a:spAutoFit/>
          </a:bodyPr>
          <a:lstStyle/>
          <a:p>
            <a:pPr indent="457200">
              <a:lnSpc>
                <a:spcPct val="115000"/>
              </a:lnSpc>
            </a:pPr>
            <a:endParaRPr lang="en-US" sz="2800" dirty="0">
              <a:ea typeface="Calibri" panose="020F0502020204030204"/>
              <a:cs typeface="Times New Roman" panose="02020603050405020304"/>
            </a:endParaRPr>
          </a:p>
        </p:txBody>
      </p:sp>
      <p:sp>
        <p:nvSpPr>
          <p:cNvPr id="3" name="Rectangle 2"/>
          <p:cNvSpPr/>
          <p:nvPr/>
        </p:nvSpPr>
        <p:spPr>
          <a:xfrm>
            <a:off x="152400" y="209550"/>
            <a:ext cx="8763000" cy="3416320"/>
          </a:xfrm>
          <a:prstGeom prst="rect">
            <a:avLst/>
          </a:prstGeom>
        </p:spPr>
        <p:txBody>
          <a:bodyPr wrap="square">
            <a:spAutoFit/>
          </a:bodyPr>
          <a:lstStyle/>
          <a:p>
            <a:r>
              <a:rPr lang="vi-VN" sz="2400" dirty="0"/>
              <a:t>tasmānnārhā vayaṁ hantuṁ Dhārtarāṣṭrānsvabāndhavān |</a:t>
            </a:r>
            <a:endParaRPr lang="vi-VN" sz="2400" dirty="0"/>
          </a:p>
          <a:p>
            <a:r>
              <a:rPr lang="vi-VN" sz="2400" dirty="0"/>
              <a:t>svajanaṁ hi kathaṁ hatvā sukhinaḥ syāma Mādhava ||1-37||</a:t>
            </a:r>
            <a:endParaRPr lang="vi-VN" sz="2400" dirty="0"/>
          </a:p>
          <a:p>
            <a:endParaRPr lang="vi-VN" sz="2400" dirty="0"/>
          </a:p>
          <a:p>
            <a:r>
              <a:rPr lang="vi-VN" sz="2400" dirty="0"/>
              <a:t>tasmāt na arhā vayaṁ hantuṁ   Dhārtarāṣṭrān sva-bāndhavān |</a:t>
            </a:r>
            <a:endParaRPr lang="vi-VN" sz="2400" dirty="0"/>
          </a:p>
          <a:p>
            <a:r>
              <a:rPr lang="vi-VN" sz="2400" dirty="0"/>
              <a:t>svajanaṁ hi kathaṁ hatvā   sukhinaḥ syāma Mādhava ||</a:t>
            </a:r>
            <a:endParaRPr lang="vi-VN" sz="2400" dirty="0"/>
          </a:p>
          <a:p>
            <a:endParaRPr lang="vi-VN" sz="2400" dirty="0"/>
          </a:p>
          <a:p>
            <a:r>
              <a:rPr lang="vi-VN" sz="2400" b="1" dirty="0"/>
              <a:t>Mādhava! We should not therefore kill the sons of Dhṛtarāṣṭra, being our relatives. How can we be happy in killing our relatives?</a:t>
            </a:r>
            <a:endParaRPr lang="vi-VN" sz="2400" b="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0"/>
            <a:ext cx="8763000" cy="3416320"/>
          </a:xfrm>
          <a:prstGeom prst="rect">
            <a:avLst/>
          </a:prstGeom>
        </p:spPr>
        <p:txBody>
          <a:bodyPr wrap="square">
            <a:spAutoFit/>
          </a:bodyPr>
          <a:lstStyle/>
          <a:p>
            <a:r>
              <a:rPr lang="vi-VN" sz="2400" dirty="0"/>
              <a:t>yadyapyete na paśyanti lobhopahatacetasaḥ |</a:t>
            </a:r>
            <a:endParaRPr lang="vi-VN" sz="2400" dirty="0"/>
          </a:p>
          <a:p>
            <a:r>
              <a:rPr lang="vi-VN" sz="2400" dirty="0"/>
              <a:t>kulakṣayakṛtaṁ doṣaṁ mitradrohe ca pātakaṁ ||1-38||</a:t>
            </a:r>
            <a:endParaRPr lang="vi-VN" sz="2400" dirty="0"/>
          </a:p>
          <a:p>
            <a:endParaRPr lang="vi-VN" sz="2400" dirty="0"/>
          </a:p>
          <a:p>
            <a:r>
              <a:rPr lang="vi-VN" sz="2400" dirty="0"/>
              <a:t>yadi api ete na paśyanti   lobha-upahata-cetasaḥ |</a:t>
            </a:r>
            <a:endParaRPr lang="vi-VN" sz="2400" dirty="0"/>
          </a:p>
          <a:p>
            <a:r>
              <a:rPr lang="vi-VN" sz="2400" dirty="0"/>
              <a:t>kula-kṣaya-kṛtam doṣam   mitra-drohe ca pātakam ||</a:t>
            </a:r>
            <a:endParaRPr lang="en-US" sz="2400" dirty="0"/>
          </a:p>
          <a:p>
            <a:endParaRPr lang="vi-VN" sz="2400" dirty="0"/>
          </a:p>
          <a:p>
            <a:r>
              <a:rPr lang="vi-VN" sz="2400" b="1" dirty="0"/>
              <a:t>Overcome by greed, even as these fail to recognize their misdeed in resorting to hostility to friends and commit to destruction of families ……… </a:t>
            </a:r>
            <a:endParaRPr lang="en-US" sz="2400"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1"/>
            <a:ext cx="8839200" cy="3416320"/>
          </a:xfrm>
          <a:prstGeom prst="rect">
            <a:avLst/>
          </a:prstGeom>
        </p:spPr>
        <p:txBody>
          <a:bodyPr wrap="square">
            <a:spAutoFit/>
          </a:bodyPr>
          <a:lstStyle/>
          <a:p>
            <a:r>
              <a:rPr lang="vi-VN" sz="2400" dirty="0"/>
              <a:t>kathaṁ na jñeyamasmābhiḥ pāpādasmānnivartitum | </a:t>
            </a:r>
            <a:endParaRPr lang="vi-VN" sz="2400" dirty="0"/>
          </a:p>
          <a:p>
            <a:r>
              <a:rPr lang="vi-VN" sz="2400" dirty="0"/>
              <a:t>kulakṣaya kṛtaṁ doṣaṁ prapaśyadbhirJanārdana ||1-39||</a:t>
            </a:r>
            <a:endParaRPr lang="vi-VN" sz="2400" dirty="0"/>
          </a:p>
          <a:p>
            <a:endParaRPr lang="vi-VN" sz="2400" dirty="0"/>
          </a:p>
          <a:p>
            <a:r>
              <a:rPr lang="vi-VN" sz="2400" dirty="0"/>
              <a:t>katham na jñeyam asmābhiḥ   pāpāt asmāt nivartitum | </a:t>
            </a:r>
            <a:endParaRPr lang="vi-VN" sz="2400" dirty="0"/>
          </a:p>
          <a:p>
            <a:r>
              <a:rPr lang="vi-VN" sz="2400" dirty="0"/>
              <a:t>kula-kṣaya kṛtaṁ doṣam   pra-paśyadbhiḥ Janārdana ||</a:t>
            </a:r>
            <a:endParaRPr lang="vi-VN" sz="2400" dirty="0"/>
          </a:p>
          <a:p>
            <a:endParaRPr lang="vi-VN" sz="2400" dirty="0"/>
          </a:p>
          <a:p>
            <a:r>
              <a:rPr lang="vi-VN" sz="2400" b="1" dirty="0"/>
              <a:t>Janārdana! Why should we not resist from committing such sins even as we see the evil in the destruction of a family? </a:t>
            </a:r>
            <a:endParaRPr lang="en-US" sz="2400" b="1"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0"/>
            <a:ext cx="8763000" cy="3416320"/>
          </a:xfrm>
          <a:prstGeom prst="rect">
            <a:avLst/>
          </a:prstGeom>
        </p:spPr>
        <p:txBody>
          <a:bodyPr wrap="square">
            <a:spAutoFit/>
          </a:bodyPr>
          <a:lstStyle/>
          <a:p>
            <a:r>
              <a:rPr lang="vi-VN" sz="2400" dirty="0"/>
              <a:t>kulakṣaye praṇaśyanti kuladharmāḥ sanātanāḥ |</a:t>
            </a:r>
            <a:endParaRPr lang="vi-VN" sz="2400" dirty="0"/>
          </a:p>
          <a:p>
            <a:r>
              <a:rPr lang="vi-VN" sz="2400" dirty="0"/>
              <a:t>dharme naṣṭe kulaṁ kṛtsnaṁ adharmo</a:t>
            </a:r>
            <a:r>
              <a:rPr lang="hi-IN" sz="2400" dirty="0"/>
              <a:t>'</a:t>
            </a:r>
            <a:r>
              <a:rPr lang="vi-VN" sz="2400" dirty="0"/>
              <a:t>bhibhavatyuta ||1-40||</a:t>
            </a:r>
            <a:endParaRPr lang="vi-VN" sz="2400" dirty="0"/>
          </a:p>
          <a:p>
            <a:endParaRPr lang="vi-VN" sz="2400" dirty="0"/>
          </a:p>
          <a:p>
            <a:r>
              <a:rPr lang="vi-VN" sz="2400" dirty="0"/>
              <a:t>kula-kṣaye pra-ṇaśyanti   kula-dharmāḥ sanātanāḥ |</a:t>
            </a:r>
            <a:endParaRPr lang="vi-VN" sz="2400" dirty="0"/>
          </a:p>
          <a:p>
            <a:r>
              <a:rPr lang="vi-VN" sz="2400" dirty="0"/>
              <a:t>dharme naṣṭe kulam kṛtsnam   adharmaḥ abhi-bhavati uta ||</a:t>
            </a:r>
            <a:endParaRPr lang="en-US" sz="2400" dirty="0"/>
          </a:p>
          <a:p>
            <a:endParaRPr lang="vi-VN" sz="2400" dirty="0"/>
          </a:p>
          <a:p>
            <a:r>
              <a:rPr lang="vi-VN" sz="2400" b="1" dirty="0"/>
              <a:t>In the destruction of a family, are lost its righteous tradition; loss of righteousness leads to loss of long standing </a:t>
            </a:r>
            <a:r>
              <a:rPr lang="en-US" sz="2400" b="1" dirty="0"/>
              <a:t>f</a:t>
            </a:r>
            <a:r>
              <a:rPr lang="vi-VN" sz="2400" b="1" dirty="0"/>
              <a:t>amily values. </a:t>
            </a:r>
            <a:endParaRPr lang="vi-VN" sz="2400" b="1"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0"/>
            <a:ext cx="8839200" cy="3416320"/>
          </a:xfrm>
          <a:prstGeom prst="rect">
            <a:avLst/>
          </a:prstGeom>
        </p:spPr>
        <p:txBody>
          <a:bodyPr wrap="square">
            <a:spAutoFit/>
          </a:bodyPr>
          <a:lstStyle/>
          <a:p>
            <a:r>
              <a:rPr lang="vi-VN" sz="2400" dirty="0"/>
              <a:t>adharmābhibhavāt Kṛṣṇa! praduṣyanti kulastriyaḥ |</a:t>
            </a:r>
            <a:endParaRPr lang="vi-VN" sz="2400" dirty="0"/>
          </a:p>
          <a:p>
            <a:r>
              <a:rPr lang="vi-VN" sz="2400" dirty="0"/>
              <a:t>strīṣu duṣṭāsu Vārṣṇeya! jāyate varṇasaṅkaraḥ ||1-41||</a:t>
            </a:r>
            <a:endParaRPr lang="vi-VN" sz="2400" dirty="0"/>
          </a:p>
          <a:p>
            <a:endParaRPr lang="vi-VN" sz="2400" dirty="0"/>
          </a:p>
          <a:p>
            <a:r>
              <a:rPr lang="vi-VN" sz="2400" dirty="0"/>
              <a:t>adharma abhibhavāt Kṛṣṇa   pra-duṣyanti kula-striyaḥ |</a:t>
            </a:r>
            <a:endParaRPr lang="vi-VN" sz="2400" dirty="0"/>
          </a:p>
          <a:p>
            <a:r>
              <a:rPr lang="vi-VN" sz="2400" dirty="0"/>
              <a:t>strīṣu duṣṭāsu Vārṣṇeya   jāyate varṇa-saṅkaraḥ ||</a:t>
            </a:r>
            <a:endParaRPr lang="vi-VN" sz="2400" dirty="0"/>
          </a:p>
          <a:p>
            <a:endParaRPr lang="vi-VN" sz="2400" dirty="0"/>
          </a:p>
          <a:p>
            <a:r>
              <a:rPr lang="vi-VN" sz="2400" b="1" dirty="0"/>
              <a:t>With the prevalence of unrighteousness, the family women loose fidelity; Vārshṇeya! There follows admixture of varṇa as women resort to infidelity</a:t>
            </a:r>
            <a:endParaRPr lang="vi-VN" sz="2400"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0"/>
            <a:ext cx="8763000" cy="3416320"/>
          </a:xfrm>
          <a:prstGeom prst="rect">
            <a:avLst/>
          </a:prstGeom>
        </p:spPr>
        <p:txBody>
          <a:bodyPr wrap="square">
            <a:spAutoFit/>
          </a:bodyPr>
          <a:lstStyle/>
          <a:p>
            <a:r>
              <a:rPr lang="vi-VN" sz="2400" dirty="0"/>
              <a:t>saṅkaro narakāyaiva kulaghnānāṁ kulasya ca |</a:t>
            </a:r>
            <a:endParaRPr lang="vi-VN" sz="2400" dirty="0"/>
          </a:p>
          <a:p>
            <a:r>
              <a:rPr lang="vi-VN" sz="2400" dirty="0"/>
              <a:t>patanti pitaro hyeṣāṁ luptapiṇḍodakakriyāḥ ||1-42||</a:t>
            </a:r>
            <a:endParaRPr lang="vi-VN" sz="2400" dirty="0"/>
          </a:p>
          <a:p>
            <a:endParaRPr lang="vi-VN" sz="2400" dirty="0"/>
          </a:p>
          <a:p>
            <a:r>
              <a:rPr lang="vi-VN" sz="2400" dirty="0"/>
              <a:t>saṅkaraḥ narakāya eva   kula-ghnānāṁ kulasya ca |</a:t>
            </a:r>
            <a:endParaRPr lang="vi-VN" sz="2400" dirty="0"/>
          </a:p>
          <a:p>
            <a:r>
              <a:rPr lang="vi-VN" sz="2400" dirty="0"/>
              <a:t>patanti pitaro hi eṣāṁ   lupta-piṇḍa-udaka-kriyāḥ ||</a:t>
            </a:r>
            <a:endParaRPr lang="en-US" sz="2400" dirty="0"/>
          </a:p>
          <a:p>
            <a:endParaRPr lang="vi-VN" sz="2400" dirty="0"/>
          </a:p>
          <a:p>
            <a:r>
              <a:rPr lang="vi-VN" sz="2400" b="1" dirty="0"/>
              <a:t>The families causing admixture of varṇa indeed are condemned to hell, because the ancestors of corrupted families are denied the Manes’ rites. </a:t>
            </a:r>
            <a:endParaRPr lang="vi-VN" sz="2400" b="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1"/>
            <a:ext cx="8763000" cy="3046988"/>
          </a:xfrm>
          <a:prstGeom prst="rect">
            <a:avLst/>
          </a:prstGeom>
        </p:spPr>
        <p:txBody>
          <a:bodyPr wrap="square">
            <a:spAutoFit/>
          </a:bodyPr>
          <a:lstStyle/>
          <a:p>
            <a:r>
              <a:rPr lang="vi-VN" sz="2400" dirty="0">
                <a:latin typeface="Calibri" panose="020F0502020204030204" pitchFamily="34" charset="0"/>
                <a:cs typeface="Calibri" panose="020F0502020204030204" pitchFamily="34" charset="0"/>
              </a:rPr>
              <a:t>doṣairetaiḥ kulaghnānāṁ varṇasa</a:t>
            </a:r>
            <a:r>
              <a:rPr lang="en-US" sz="2400" dirty="0">
                <a:latin typeface="Calibri" panose="020F0502020204030204" pitchFamily="34" charset="0"/>
                <a:cs typeface="Calibri" panose="020F0502020204030204" pitchFamily="34" charset="0"/>
              </a:rPr>
              <a:t>ṅ</a:t>
            </a:r>
            <a:r>
              <a:rPr lang="vi-VN" sz="2400" dirty="0">
                <a:latin typeface="Calibri" panose="020F0502020204030204" pitchFamily="34" charset="0"/>
                <a:cs typeface="Calibri" panose="020F0502020204030204" pitchFamily="34" charset="0"/>
              </a:rPr>
              <a:t>karakārakaiḥ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utsādhyante jātidharmāḥ kuladharmāśca śāśvātāḥ ||1-43||</a:t>
            </a:r>
            <a:endParaRPr lang="vi-VN" sz="2400"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doṣaiḥ etaiḥ kula-ghnānāṁ   varṇa-saṅkara-kārakaiḥ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ud-sādhyante jāti-dharmāḥ   kula-dharmāḥ ca śāśvātāḥ ||</a:t>
            </a:r>
            <a:endParaRPr lang="vi-VN" sz="2400"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r>
              <a:rPr lang="vi-VN" sz="2400" b="1" dirty="0">
                <a:latin typeface="Calibri" panose="020F0502020204030204" pitchFamily="34" charset="0"/>
                <a:cs typeface="Calibri" panose="020F0502020204030204" pitchFamily="34" charset="0"/>
              </a:rPr>
              <a:t>The varṇa values and family values are permanently lost by the confusion caused in the destruction of families. </a:t>
            </a:r>
            <a:endParaRPr lang="en-US" sz="2400" b="1"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59973"/>
            <a:ext cx="8743099" cy="5816977"/>
          </a:xfrm>
          <a:prstGeom prst="rect">
            <a:avLst/>
          </a:prstGeom>
        </p:spPr>
        <p:txBody>
          <a:bodyPr wrap="none">
            <a:spAutoFit/>
          </a:bodyPr>
          <a:lstStyle/>
          <a:p>
            <a:r>
              <a:rPr lang="en-US" sz="2000" dirty="0"/>
              <a:t>        </a:t>
            </a:r>
            <a:r>
              <a:rPr lang="hi-IN" sz="2000" dirty="0"/>
              <a:t>क्   </a:t>
            </a:r>
            <a:r>
              <a:rPr lang="en-US" sz="2000" dirty="0"/>
              <a:t>                 </a:t>
            </a:r>
            <a:r>
              <a:rPr lang="hi-IN" sz="2000" dirty="0"/>
              <a:t>ख्   </a:t>
            </a:r>
            <a:r>
              <a:rPr lang="en-US" sz="2000" dirty="0"/>
              <a:t>                       </a:t>
            </a:r>
            <a:r>
              <a:rPr lang="hi-IN" sz="2000" dirty="0"/>
              <a:t>ग्   </a:t>
            </a:r>
            <a:r>
              <a:rPr lang="en-US" sz="2000" dirty="0"/>
              <a:t>                        </a:t>
            </a:r>
            <a:r>
              <a:rPr lang="hi-IN" sz="2000" dirty="0"/>
              <a:t>घ्   </a:t>
            </a:r>
            <a:r>
              <a:rPr lang="en-US" sz="2000" dirty="0"/>
              <a:t>                            </a:t>
            </a:r>
            <a:r>
              <a:rPr lang="hi-IN" sz="2000" dirty="0"/>
              <a:t>ङ्</a:t>
            </a:r>
            <a:endParaRPr lang="en-US" sz="2000" dirty="0"/>
          </a:p>
          <a:p>
            <a:endParaRPr lang="en-US" sz="2000" dirty="0"/>
          </a:p>
          <a:p>
            <a:r>
              <a:rPr lang="en-US" sz="4000" dirty="0"/>
              <a:t>  </a:t>
            </a:r>
            <a:r>
              <a:rPr lang="en-US" sz="4000" dirty="0" err="1"/>
              <a:t>k,K</a:t>
            </a:r>
            <a:r>
              <a:rPr lang="en-US" sz="4000" dirty="0"/>
              <a:t>      </a:t>
            </a:r>
            <a:r>
              <a:rPr lang="en-US" sz="4000" dirty="0" err="1"/>
              <a:t>kh,Kh</a:t>
            </a:r>
            <a:r>
              <a:rPr lang="en-US" sz="4000" dirty="0"/>
              <a:t>       </a:t>
            </a:r>
            <a:r>
              <a:rPr lang="en-US" sz="4000" dirty="0" err="1"/>
              <a:t>g,G</a:t>
            </a:r>
            <a:r>
              <a:rPr lang="en-US" sz="4000" dirty="0"/>
              <a:t>        </a:t>
            </a:r>
            <a:r>
              <a:rPr lang="en-US" sz="4000" dirty="0" err="1"/>
              <a:t>gh,Gh</a:t>
            </a:r>
            <a:r>
              <a:rPr lang="en-US" sz="4000" dirty="0"/>
              <a:t>          </a:t>
            </a:r>
            <a:r>
              <a:rPr lang="en-US" sz="4000" dirty="0" err="1">
                <a:latin typeface="Sanskrit Text" panose="02020503050405020304" pitchFamily="18" charset="0"/>
                <a:cs typeface="Sanskrit Text" panose="02020503050405020304" pitchFamily="18" charset="0"/>
              </a:rPr>
              <a:t>ṅg</a:t>
            </a:r>
            <a:endParaRPr lang="en-US" sz="4000" dirty="0">
              <a:latin typeface="Sanskrit Text" panose="02020503050405020304" pitchFamily="18" charset="0"/>
              <a:cs typeface="Sanskrit Text" panose="02020503050405020304" pitchFamily="18" charset="0"/>
            </a:endParaRPr>
          </a:p>
          <a:p>
            <a:r>
              <a:rPr lang="en-US" sz="2000" dirty="0">
                <a:latin typeface="Sanskrit Text" panose="02020503050405020304" pitchFamily="18" charset="0"/>
                <a:cs typeface="Sanskrit Text" panose="02020503050405020304" pitchFamily="18" charset="0"/>
              </a:rPr>
              <a:t> </a:t>
            </a:r>
            <a:r>
              <a:rPr lang="en-US" sz="2000" b="1" dirty="0">
                <a:latin typeface="Sanskrit Text" panose="02020503050405020304" pitchFamily="18" charset="0"/>
                <a:cs typeface="Sanskrit Text" panose="02020503050405020304" pitchFamily="18" charset="0"/>
              </a:rPr>
              <a:t>k</a:t>
            </a:r>
            <a:r>
              <a:rPr lang="en-US" sz="2000" dirty="0">
                <a:latin typeface="Sanskrit Text" panose="02020503050405020304" pitchFamily="18" charset="0"/>
                <a:cs typeface="Sanskrit Text" panose="02020503050405020304" pitchFamily="18" charset="0"/>
              </a:rPr>
              <a:t> in kite   </a:t>
            </a:r>
            <a:r>
              <a:rPr lang="en-US" sz="2000" b="1" dirty="0" err="1">
                <a:latin typeface="Sanskrit Text" panose="02020503050405020304" pitchFamily="18" charset="0"/>
                <a:cs typeface="Sanskrit Text" panose="02020503050405020304" pitchFamily="18" charset="0"/>
              </a:rPr>
              <a:t>kh</a:t>
            </a:r>
            <a:r>
              <a:rPr lang="en-US" sz="2000" dirty="0">
                <a:latin typeface="Sanskrit Text" panose="02020503050405020304" pitchFamily="18" charset="0"/>
                <a:cs typeface="Sanskrit Text" panose="02020503050405020304" pitchFamily="18" charset="0"/>
              </a:rPr>
              <a:t> in blockhead    </a:t>
            </a:r>
            <a:r>
              <a:rPr lang="en-US" sz="2000" b="1" dirty="0">
                <a:latin typeface="Sanskrit Text" panose="02020503050405020304" pitchFamily="18" charset="0"/>
                <a:cs typeface="Sanskrit Text" panose="02020503050405020304" pitchFamily="18" charset="0"/>
              </a:rPr>
              <a:t>g</a:t>
            </a:r>
            <a:r>
              <a:rPr lang="en-US" sz="2000" dirty="0">
                <a:latin typeface="Sanskrit Text" panose="02020503050405020304" pitchFamily="18" charset="0"/>
                <a:cs typeface="Sanskrit Text" panose="02020503050405020304" pitchFamily="18" charset="0"/>
              </a:rPr>
              <a:t> in god       </a:t>
            </a:r>
            <a:r>
              <a:rPr lang="en-US" sz="2000" b="1" dirty="0" err="1">
                <a:latin typeface="Sanskrit Text" panose="02020503050405020304" pitchFamily="18" charset="0"/>
                <a:cs typeface="Sanskrit Text" panose="02020503050405020304" pitchFamily="18" charset="0"/>
              </a:rPr>
              <a:t>gh</a:t>
            </a:r>
            <a:r>
              <a:rPr lang="en-US" sz="2000" dirty="0">
                <a:latin typeface="Sanskrit Text" panose="02020503050405020304" pitchFamily="18" charset="0"/>
                <a:cs typeface="Sanskrit Text" panose="02020503050405020304" pitchFamily="18" charset="0"/>
              </a:rPr>
              <a:t> in ghetto        </a:t>
            </a:r>
            <a:r>
              <a:rPr lang="en-US" sz="2000" b="1" dirty="0">
                <a:latin typeface="Sanskrit Text" panose="02020503050405020304" pitchFamily="18" charset="0"/>
                <a:cs typeface="Sanskrit Text" panose="02020503050405020304" pitchFamily="18" charset="0"/>
              </a:rPr>
              <a:t>ng</a:t>
            </a:r>
            <a:r>
              <a:rPr lang="en-US" sz="2000" dirty="0">
                <a:latin typeface="Sanskrit Text" panose="02020503050405020304" pitchFamily="18" charset="0"/>
                <a:cs typeface="Sanskrit Text" panose="02020503050405020304" pitchFamily="18" charset="0"/>
              </a:rPr>
              <a:t> in king</a:t>
            </a:r>
            <a:endParaRPr lang="en-US" sz="2000" dirty="0">
              <a:latin typeface="Sanskrit Text" panose="02020503050405020304" pitchFamily="18" charset="0"/>
              <a:cs typeface="Sanskrit Text" panose="02020503050405020304" pitchFamily="18" charset="0"/>
            </a:endParaRPr>
          </a:p>
          <a:p>
            <a:endParaRPr lang="en-US" sz="2000" dirty="0">
              <a:latin typeface="Sanskrit Text" panose="02020503050405020304" pitchFamily="18" charset="0"/>
              <a:cs typeface="Sanskrit Text" panose="02020503050405020304" pitchFamily="18" charset="0"/>
            </a:endParaRPr>
          </a:p>
          <a:p>
            <a:r>
              <a:rPr lang="en-US" sz="2000" dirty="0">
                <a:latin typeface="Sanskrit Text" panose="02020503050405020304" pitchFamily="18" charset="0"/>
                <a:cs typeface="Sanskrit Text" panose="02020503050405020304" pitchFamily="18" charset="0"/>
              </a:rPr>
              <a:t>      </a:t>
            </a:r>
            <a:r>
              <a:rPr lang="hi-IN" sz="2000" dirty="0">
                <a:latin typeface="Sanskrit Text" panose="02020503050405020304" pitchFamily="18" charset="0"/>
                <a:cs typeface="Sanskrit Text" panose="02020503050405020304" pitchFamily="18" charset="0"/>
              </a:rPr>
              <a:t>क               </a:t>
            </a:r>
            <a:r>
              <a:rPr lang="en-US" sz="2000" dirty="0">
                <a:latin typeface="Sanskrit Text" panose="02020503050405020304" pitchFamily="18" charset="0"/>
                <a:cs typeface="Sanskrit Text" panose="02020503050405020304" pitchFamily="18" charset="0"/>
              </a:rPr>
              <a:t>  </a:t>
            </a:r>
            <a:r>
              <a:rPr lang="hi-IN" sz="2000" dirty="0">
                <a:latin typeface="Sanskrit Text" panose="02020503050405020304" pitchFamily="18" charset="0"/>
                <a:cs typeface="Sanskrit Text" panose="02020503050405020304" pitchFamily="18" charset="0"/>
              </a:rPr>
              <a:t>ख                    </a:t>
            </a:r>
            <a:r>
              <a:rPr lang="en-US" sz="2000" dirty="0">
                <a:latin typeface="Sanskrit Text" panose="02020503050405020304" pitchFamily="18" charset="0"/>
                <a:cs typeface="Sanskrit Text" panose="02020503050405020304" pitchFamily="18" charset="0"/>
              </a:rPr>
              <a:t> </a:t>
            </a:r>
            <a:r>
              <a:rPr lang="hi-IN" sz="2000" dirty="0">
                <a:latin typeface="Sanskrit Text" panose="02020503050405020304" pitchFamily="18" charset="0"/>
                <a:cs typeface="Sanskrit Text" panose="02020503050405020304" pitchFamily="18" charset="0"/>
              </a:rPr>
              <a:t>ग                      घ                        ङ</a:t>
            </a:r>
            <a:endParaRPr lang="en-US" sz="2000" dirty="0">
              <a:latin typeface="Sanskrit Text" panose="02020503050405020304" pitchFamily="18" charset="0"/>
              <a:cs typeface="Sanskrit Text" panose="02020503050405020304" pitchFamily="18" charset="0"/>
            </a:endParaRPr>
          </a:p>
          <a:p>
            <a:endParaRPr lang="en-US" sz="2000" dirty="0">
              <a:latin typeface="Sanskrit Text" panose="02020503050405020304" pitchFamily="18" charset="0"/>
              <a:cs typeface="Sanskrit Text" panose="02020503050405020304" pitchFamily="18" charset="0"/>
            </a:endParaRPr>
          </a:p>
          <a:p>
            <a:r>
              <a:rPr lang="en-US" sz="4000" dirty="0" err="1">
                <a:latin typeface="Sanskrit Text" panose="02020503050405020304" pitchFamily="18" charset="0"/>
                <a:cs typeface="Sanskrit Text" panose="02020503050405020304" pitchFamily="18" charset="0"/>
              </a:rPr>
              <a:t>ka,Ka</a:t>
            </a:r>
            <a:r>
              <a:rPr lang="en-US" sz="4000" dirty="0">
                <a:latin typeface="Sanskrit Text" panose="02020503050405020304" pitchFamily="18" charset="0"/>
                <a:cs typeface="Sanskrit Text" panose="02020503050405020304" pitchFamily="18" charset="0"/>
              </a:rPr>
              <a:t> </a:t>
            </a:r>
            <a:r>
              <a:rPr lang="en-US" sz="4000" dirty="0" err="1">
                <a:latin typeface="Sanskrit Text" panose="02020503050405020304" pitchFamily="18" charset="0"/>
                <a:cs typeface="Sanskrit Text" panose="02020503050405020304" pitchFamily="18" charset="0"/>
              </a:rPr>
              <a:t>kha,Kha</a:t>
            </a:r>
            <a:r>
              <a:rPr lang="en-US" sz="4000" dirty="0">
                <a:latin typeface="Sanskrit Text" panose="02020503050405020304" pitchFamily="18" charset="0"/>
                <a:cs typeface="Sanskrit Text" panose="02020503050405020304" pitchFamily="18" charset="0"/>
              </a:rPr>
              <a:t>  </a:t>
            </a:r>
            <a:r>
              <a:rPr lang="en-US" sz="4000" dirty="0" err="1">
                <a:latin typeface="Sanskrit Text" panose="02020503050405020304" pitchFamily="18" charset="0"/>
                <a:cs typeface="Sanskrit Text" panose="02020503050405020304" pitchFamily="18" charset="0"/>
              </a:rPr>
              <a:t>ga,Ga</a:t>
            </a:r>
            <a:r>
              <a:rPr lang="en-US" sz="4000" dirty="0">
                <a:latin typeface="Sanskrit Text" panose="02020503050405020304" pitchFamily="18" charset="0"/>
                <a:cs typeface="Sanskrit Text" panose="02020503050405020304" pitchFamily="18" charset="0"/>
              </a:rPr>
              <a:t>  </a:t>
            </a:r>
            <a:r>
              <a:rPr lang="en-US" sz="4000" dirty="0" err="1">
                <a:latin typeface="Sanskrit Text" panose="02020503050405020304" pitchFamily="18" charset="0"/>
                <a:cs typeface="Sanskrit Text" panose="02020503050405020304" pitchFamily="18" charset="0"/>
              </a:rPr>
              <a:t>gha,Gha</a:t>
            </a:r>
            <a:r>
              <a:rPr lang="en-US" sz="4000" dirty="0">
                <a:latin typeface="Sanskrit Text" panose="02020503050405020304" pitchFamily="18" charset="0"/>
                <a:cs typeface="Sanskrit Text" panose="02020503050405020304" pitchFamily="18" charset="0"/>
              </a:rPr>
              <a:t>   </a:t>
            </a:r>
            <a:r>
              <a:rPr lang="en-US" sz="4000" dirty="0" err="1">
                <a:latin typeface="Sanskrit Text" panose="02020503050405020304" pitchFamily="18" charset="0"/>
                <a:cs typeface="Sanskrit Text" panose="02020503050405020304" pitchFamily="18" charset="0"/>
              </a:rPr>
              <a:t>ṅga</a:t>
            </a:r>
            <a:endParaRPr lang="en-US" sz="4000" dirty="0">
              <a:latin typeface="Sanskrit Text" panose="02020503050405020304" pitchFamily="18" charset="0"/>
              <a:cs typeface="Sanskrit Text" panose="02020503050405020304" pitchFamily="18" charset="0"/>
            </a:endParaRPr>
          </a:p>
          <a:p>
            <a:endParaRPr lang="en-US" sz="2000" dirty="0">
              <a:latin typeface="Sanskrit Text" panose="02020503050405020304" pitchFamily="18" charset="0"/>
              <a:cs typeface="Sanskrit Text" panose="02020503050405020304" pitchFamily="18" charset="0"/>
            </a:endParaRPr>
          </a:p>
          <a:p>
            <a:r>
              <a:rPr lang="en-US" sz="1600" dirty="0" err="1">
                <a:latin typeface="Calibri" panose="020F0502020204030204" pitchFamily="34" charset="0"/>
                <a:cs typeface="Calibri" panose="020F0502020204030204" pitchFamily="34" charset="0"/>
              </a:rPr>
              <a:t>kā</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Kā</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khā,Khā</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gā</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Gā</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ghā,Ghā</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ṅgā</a:t>
            </a:r>
            <a:endParaRPr lang="en-US" sz="1600" dirty="0">
              <a:latin typeface="Calibri" panose="020F0502020204030204" pitchFamily="34" charset="0"/>
              <a:cs typeface="Calibri" panose="020F0502020204030204" pitchFamily="34" charset="0"/>
            </a:endParaRPr>
          </a:p>
          <a:p>
            <a:r>
              <a:rPr lang="en-US" sz="1600" dirty="0" err="1">
                <a:latin typeface="Calibri" panose="020F0502020204030204" pitchFamily="34" charset="0"/>
                <a:cs typeface="Calibri" panose="020F0502020204030204" pitchFamily="34" charset="0"/>
              </a:rPr>
              <a:t>ki</a:t>
            </a:r>
            <a:r>
              <a:rPr lang="en-US" sz="1600" dirty="0">
                <a:latin typeface="Calibri" panose="020F0502020204030204" pitchFamily="34" charset="0"/>
                <a:cs typeface="Calibri" panose="020F0502020204030204" pitchFamily="34" charset="0"/>
              </a:rPr>
              <a:t>, Ki      </a:t>
            </a:r>
            <a:r>
              <a:rPr lang="en-US" sz="1600" dirty="0" err="1">
                <a:latin typeface="Calibri" panose="020F0502020204030204" pitchFamily="34" charset="0"/>
                <a:cs typeface="Calibri" panose="020F0502020204030204" pitchFamily="34" charset="0"/>
              </a:rPr>
              <a:t>khi</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Khi</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gi</a:t>
            </a:r>
            <a:r>
              <a:rPr lang="en-US" sz="1600" dirty="0">
                <a:latin typeface="Calibri" panose="020F0502020204030204" pitchFamily="34" charset="0"/>
                <a:cs typeface="Calibri" panose="020F0502020204030204" pitchFamily="34" charset="0"/>
              </a:rPr>
              <a:t>, Gi       </a:t>
            </a:r>
            <a:r>
              <a:rPr lang="en-US" sz="1600" dirty="0" err="1">
                <a:latin typeface="Calibri" panose="020F0502020204030204" pitchFamily="34" charset="0"/>
                <a:cs typeface="Calibri" panose="020F0502020204030204" pitchFamily="34" charset="0"/>
              </a:rPr>
              <a:t>ghi,Ghi</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ṅgi</a:t>
            </a:r>
            <a:endParaRPr lang="en-US" sz="1600" dirty="0">
              <a:latin typeface="Calibri" panose="020F0502020204030204" pitchFamily="34" charset="0"/>
              <a:cs typeface="Calibri" panose="020F0502020204030204" pitchFamily="34" charset="0"/>
            </a:endParaRPr>
          </a:p>
          <a:p>
            <a:r>
              <a:rPr lang="en-US" sz="1600" dirty="0" err="1">
                <a:latin typeface="Calibri" panose="020F0502020204030204" pitchFamily="34" charset="0"/>
                <a:cs typeface="Calibri" panose="020F0502020204030204" pitchFamily="34" charset="0"/>
              </a:rPr>
              <a:t>kī</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Kī</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khī</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Khī</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gī</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Gī</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ghī,Ghī</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ṅgī</a:t>
            </a:r>
            <a:endParaRPr lang="en-US" sz="1600" dirty="0">
              <a:latin typeface="Calibri" panose="020F0502020204030204" pitchFamily="34" charset="0"/>
              <a:cs typeface="Calibri" panose="020F0502020204030204" pitchFamily="34" charset="0"/>
            </a:endParaRPr>
          </a:p>
          <a:p>
            <a:r>
              <a:rPr lang="en-US" sz="1600" dirty="0" err="1">
                <a:latin typeface="Calibri" panose="020F0502020204030204" pitchFamily="34" charset="0"/>
                <a:cs typeface="Calibri" panose="020F0502020204030204" pitchFamily="34" charset="0"/>
              </a:rPr>
              <a:t>ku,Ku</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khu,Khu</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gu,Gu</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ghu,Ghu</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ṅgu</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a:t>
            </a:r>
            <a:endParaRPr lang="en-US" sz="2000" dirty="0"/>
          </a:p>
          <a:p>
            <a:endParaRPr lang="en-US" sz="2000" dirty="0"/>
          </a:p>
          <a:p>
            <a:endParaRPr lang="en-US" sz="2000" dirty="0"/>
          </a:p>
        </p:txBody>
      </p:sp>
      <p:sp>
        <p:nvSpPr>
          <p:cNvPr id="3" name="TextBox 2"/>
          <p:cNvSpPr txBox="1"/>
          <p:nvPr/>
        </p:nvSpPr>
        <p:spPr>
          <a:xfrm>
            <a:off x="5638800" y="4629150"/>
            <a:ext cx="1451423" cy="369332"/>
          </a:xfrm>
          <a:prstGeom prst="rect">
            <a:avLst/>
          </a:prstGeom>
          <a:noFill/>
        </p:spPr>
        <p:txBody>
          <a:bodyPr wrap="none" rtlCol="0">
            <a:spAutoFit/>
          </a:bodyPr>
          <a:lstStyle/>
          <a:p>
            <a:r>
              <a:rPr lang="en-US" b="1" dirty="0"/>
              <a:t>The ka-Series</a:t>
            </a:r>
            <a:endParaRPr lang="en-US" b="1" dirty="0"/>
          </a:p>
        </p:txBody>
      </p:sp>
      <p:sp>
        <p:nvSpPr>
          <p:cNvPr id="4" name="TextBox 3"/>
          <p:cNvSpPr txBox="1"/>
          <p:nvPr/>
        </p:nvSpPr>
        <p:spPr>
          <a:xfrm>
            <a:off x="609600" y="-19050"/>
            <a:ext cx="1298241" cy="369332"/>
          </a:xfrm>
          <a:prstGeom prst="rect">
            <a:avLst/>
          </a:prstGeom>
          <a:noFill/>
        </p:spPr>
        <p:txBody>
          <a:bodyPr wrap="none" rtlCol="0">
            <a:spAutoFit/>
          </a:bodyPr>
          <a:lstStyle/>
          <a:p>
            <a:r>
              <a:rPr lang="en-US" b="1" dirty="0"/>
              <a:t>Consonants</a:t>
            </a:r>
            <a:endParaRPr lang="en-US"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04800" y="298430"/>
            <a:ext cx="8763000" cy="3416320"/>
          </a:xfrm>
          <a:prstGeom prst="rect">
            <a:avLst/>
          </a:prstGeom>
        </p:spPr>
        <p:txBody>
          <a:bodyPr wrap="square">
            <a:spAutoFit/>
          </a:bodyPr>
          <a:lstStyle/>
          <a:p>
            <a:r>
              <a:rPr lang="vi-VN" sz="2400" dirty="0"/>
              <a:t>utsannakuladharmāṇāṁ manuṣyāṇāṁ Janārdana |</a:t>
            </a:r>
            <a:endParaRPr lang="vi-VN" sz="2400" dirty="0"/>
          </a:p>
          <a:p>
            <a:r>
              <a:rPr lang="vi-VN" sz="2400" dirty="0"/>
              <a:t>narake</a:t>
            </a:r>
            <a:r>
              <a:rPr lang="hi-IN" sz="2400" dirty="0"/>
              <a:t>'</a:t>
            </a:r>
            <a:r>
              <a:rPr lang="vi-VN" sz="2400" dirty="0"/>
              <a:t>niyataṁ vāso bhavatītyanuśuśruma ||1-44||</a:t>
            </a:r>
            <a:endParaRPr lang="vi-VN" sz="2400" dirty="0"/>
          </a:p>
          <a:p>
            <a:endParaRPr lang="vi-VN" sz="2400" dirty="0"/>
          </a:p>
          <a:p>
            <a:r>
              <a:rPr lang="vi-VN" sz="2400" dirty="0"/>
              <a:t>ud-sanna-kula-dharmāṇām   manuṣyāṇāṁ Janārdana! |</a:t>
            </a:r>
            <a:endParaRPr lang="en-US" sz="2400" dirty="0"/>
          </a:p>
          <a:p>
            <a:r>
              <a:rPr lang="vi-VN" sz="2400" dirty="0"/>
              <a:t>narake aniyataṁ vāsaḥ   bhavati iti anu-śuśruma ||</a:t>
            </a:r>
            <a:endParaRPr lang="en-US" sz="2400" dirty="0"/>
          </a:p>
          <a:p>
            <a:endParaRPr lang="vi-VN" sz="2400" dirty="0"/>
          </a:p>
          <a:p>
            <a:r>
              <a:rPr lang="vi-VN" sz="2400" b="1" dirty="0"/>
              <a:t>Janārdana! It is heard that indefinite period of hell is indeed the destiny for those men whose family righteous values are destroyed.</a:t>
            </a:r>
            <a:endParaRPr lang="vi-VN" sz="2400"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04800" y="298430"/>
            <a:ext cx="8763000" cy="3416320"/>
          </a:xfrm>
          <a:prstGeom prst="rect">
            <a:avLst/>
          </a:prstGeom>
        </p:spPr>
        <p:txBody>
          <a:bodyPr wrap="square">
            <a:spAutoFit/>
          </a:bodyPr>
          <a:lstStyle/>
          <a:p>
            <a:r>
              <a:rPr lang="vi-VN" sz="2400" dirty="0"/>
              <a:t>aho bata mahat pāpaṁ kartuṁ vyavasitā vayam |</a:t>
            </a:r>
            <a:endParaRPr lang="vi-VN" sz="2400" dirty="0"/>
          </a:p>
          <a:p>
            <a:r>
              <a:rPr lang="vi-VN" sz="2400" dirty="0"/>
              <a:t>yadrājyasukhalobhena hantuṁ svajanamudyatāḥ ||1-45||</a:t>
            </a:r>
            <a:endParaRPr lang="vi-VN" sz="2400" dirty="0"/>
          </a:p>
          <a:p>
            <a:endParaRPr lang="vi-VN" sz="2400" dirty="0"/>
          </a:p>
          <a:p>
            <a:r>
              <a:rPr lang="vi-VN" sz="2400" dirty="0"/>
              <a:t>aho bata mahat pāpam   kartuṁ vi-avasitāḥ vayam |</a:t>
            </a:r>
            <a:endParaRPr lang="vi-VN" sz="2400" dirty="0"/>
          </a:p>
          <a:p>
            <a:r>
              <a:rPr lang="vi-VN" sz="2400" dirty="0"/>
              <a:t>yat rājya-sukha-lobhena   hantuṁ sva-janam ud-yatāḥ ||</a:t>
            </a:r>
            <a:endParaRPr lang="vi-VN" sz="2400" dirty="0"/>
          </a:p>
          <a:p>
            <a:endParaRPr lang="vi-VN" sz="2400" dirty="0"/>
          </a:p>
          <a:p>
            <a:r>
              <a:rPr lang="vi-VN" sz="2400" b="1" dirty="0"/>
              <a:t>Alas! In the pursuit of pleasures of a kingdom, driven by greed, we are on the path of committing great sin of killing our own people. </a:t>
            </a:r>
            <a:endParaRPr lang="vi-VN" sz="2400"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04800" y="347031"/>
            <a:ext cx="8763000" cy="3748719"/>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yadi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māmapratīkāram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aśastram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śastrapāṇayah</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Dhārtarāṣṭra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raṇe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hanyuh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tanme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kṣemataram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bhavet</a:t>
            </a:r>
            <a:r>
              <a:rPr lang="en-US" sz="2400" dirty="0">
                <a:solidFill>
                  <a:srgbClr val="000000"/>
                </a:solidFill>
                <a:ea typeface="Calibri" panose="020F0502020204030204"/>
                <a:cs typeface="Calibri" panose="020F0502020204030204"/>
              </a:rPr>
              <a:t> ||1-46||</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yadi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mām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a-pratīkāram</a:t>
            </a:r>
            <a:r>
              <a:rPr lang="en-US" sz="2400" dirty="0">
                <a:solidFill>
                  <a:srgbClr val="000000"/>
                </a:solidFill>
                <a:ea typeface="Calibri" panose="020F0502020204030204"/>
                <a:cs typeface="Calibri" panose="020F0502020204030204"/>
              </a:rPr>
              <a:t>   a-</a:t>
            </a:r>
            <a:r>
              <a:rPr lang="en-US" sz="2400" dirty="0" err="1">
                <a:solidFill>
                  <a:srgbClr val="000000"/>
                </a:solidFill>
                <a:ea typeface="Calibri" panose="020F0502020204030204"/>
                <a:cs typeface="Calibri" panose="020F0502020204030204"/>
              </a:rPr>
              <a:t>śastram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śastra-pāṇayah</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Times New Roman" panose="020206030504050203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Dhārtarāṣṭrāh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raṇe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hanyuh</a:t>
            </a:r>
            <a:r>
              <a:rPr lang="en-US" sz="2400" dirty="0">
                <a:solidFill>
                  <a:srgbClr val="000000"/>
                </a:solidFill>
                <a:ea typeface="Calibri" panose="020F0502020204030204"/>
                <a:cs typeface="Calibri" panose="020F0502020204030204"/>
              </a:rPr>
              <a:t>̣   tat me </a:t>
            </a:r>
            <a:r>
              <a:rPr lang="en-US" sz="2400" dirty="0" err="1">
                <a:solidFill>
                  <a:srgbClr val="000000"/>
                </a:solidFill>
                <a:ea typeface="Calibri" panose="020F0502020204030204"/>
                <a:cs typeface="Calibri" panose="020F0502020204030204"/>
              </a:rPr>
              <a:t>kṣema-taram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bhavet</a:t>
            </a:r>
            <a:r>
              <a:rPr lang="en-US" sz="2400" dirty="0">
                <a:solidFill>
                  <a:srgbClr val="000000"/>
                </a:solidFill>
                <a:ea typeface="Calibri" panose="020F0502020204030204"/>
                <a:cs typeface="Calibri" panose="020F0502020204030204"/>
              </a:rPr>
              <a:t> ||</a:t>
            </a:r>
            <a:endParaRPr lang="en-US" sz="2400" dirty="0">
              <a:solidFill>
                <a:srgbClr val="000000"/>
              </a:solidFill>
              <a:ea typeface="Calibri" panose="020F0502020204030204"/>
              <a:cs typeface="Calibri" panose="020F0502020204030204"/>
            </a:endParaRPr>
          </a:p>
          <a:p>
            <a:pPr marL="457200" marR="0" algn="just">
              <a:lnSpc>
                <a:spcPct val="115000"/>
              </a:lnSpc>
              <a:spcBef>
                <a:spcPts val="0"/>
              </a:spcBef>
              <a:spcAft>
                <a:spcPts val="0"/>
              </a:spcAft>
            </a:pPr>
            <a:endParaRPr lang="en-US" sz="2400" dirty="0">
              <a:ea typeface="Calibri" panose="020F0502020204030204"/>
              <a:cs typeface="Times New Roman" panose="02020603050405020304"/>
            </a:endParaRPr>
          </a:p>
          <a:p>
            <a:r>
              <a:rPr lang="en-US" sz="2400" b="1" dirty="0">
                <a:solidFill>
                  <a:srgbClr val="000000"/>
                </a:solidFill>
                <a:ea typeface="Calibri" panose="020F0502020204030204"/>
                <a:cs typeface="BRHKan01"/>
              </a:rPr>
              <a:t>It would indeed be in my best interest, should the sons of Dhṛtara</a:t>
            </a:r>
            <a:r>
              <a:rPr lang="en-US" sz="2400" b="1" dirty="0">
                <a:solidFill>
                  <a:srgbClr val="000000"/>
                </a:solidFill>
                <a:ea typeface="Calibri" panose="020F0502020204030204"/>
              </a:rPr>
              <a:t>̄</a:t>
            </a:r>
            <a:r>
              <a:rPr lang="en-US" sz="2400" b="1" dirty="0">
                <a:solidFill>
                  <a:srgbClr val="000000"/>
                </a:solidFill>
                <a:ea typeface="Calibri" panose="020F0502020204030204"/>
                <a:cs typeface="BRHKan01"/>
              </a:rPr>
              <a:t>s</a:t>
            </a:r>
            <a:r>
              <a:rPr lang="en-US" sz="2400" b="1" dirty="0">
                <a:solidFill>
                  <a:srgbClr val="000000"/>
                </a:solidFill>
                <a:ea typeface="Calibri" panose="020F0502020204030204"/>
              </a:rPr>
              <a:t>̣</a:t>
            </a:r>
            <a:r>
              <a:rPr lang="en-US" sz="2400" b="1" dirty="0">
                <a:solidFill>
                  <a:srgbClr val="000000"/>
                </a:solidFill>
                <a:ea typeface="Calibri" panose="020F0502020204030204"/>
                <a:cs typeface="BRHKan01"/>
              </a:rPr>
              <a:t>t</a:t>
            </a:r>
            <a:r>
              <a:rPr lang="en-US" sz="2400" b="1" dirty="0">
                <a:solidFill>
                  <a:srgbClr val="000000"/>
                </a:solidFill>
                <a:ea typeface="Calibri" panose="020F0502020204030204"/>
              </a:rPr>
              <a:t>̣</a:t>
            </a:r>
            <a:r>
              <a:rPr lang="en-US" sz="2400" b="1" dirty="0">
                <a:solidFill>
                  <a:srgbClr val="000000"/>
                </a:solidFill>
                <a:ea typeface="Calibri" panose="020F0502020204030204"/>
                <a:cs typeface="BRHKan01"/>
              </a:rPr>
              <a:t>ra slay me with their weapons, if I remain unarmed and </a:t>
            </a:r>
            <a:r>
              <a:rPr lang="en-US" sz="2400" b="1" dirty="0" err="1">
                <a:solidFill>
                  <a:srgbClr val="000000"/>
                </a:solidFill>
                <a:ea typeface="Calibri" panose="020F0502020204030204"/>
                <a:cs typeface="BRHKan01"/>
              </a:rPr>
              <a:t>unresist</a:t>
            </a:r>
            <a:r>
              <a:rPr lang="en-US" sz="2400" b="1" dirty="0">
                <a:solidFill>
                  <a:srgbClr val="000000"/>
                </a:solidFill>
                <a:ea typeface="Calibri" panose="020F0502020204030204"/>
                <a:cs typeface="BRHKan01"/>
              </a:rPr>
              <a:t>.</a:t>
            </a:r>
            <a:r>
              <a:rPr lang="en-US" sz="2400" dirty="0">
                <a:solidFill>
                  <a:srgbClr val="000000"/>
                </a:solidFill>
                <a:ea typeface="Calibri" panose="020F0502020204030204"/>
              </a:rPr>
              <a:t> </a:t>
            </a:r>
            <a:endParaRPr lang="en-US"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28600" y="209550"/>
            <a:ext cx="8686800" cy="4893647"/>
          </a:xfrm>
          <a:prstGeom prst="rect">
            <a:avLst/>
          </a:prstGeom>
        </p:spPr>
        <p:txBody>
          <a:bodyPr wrap="square">
            <a:spAutoFit/>
          </a:bodyPr>
          <a:lstStyle/>
          <a:p>
            <a:r>
              <a:rPr lang="vi-VN" sz="2400" dirty="0">
                <a:latin typeface="Calibri" panose="020F0502020204030204" pitchFamily="34" charset="0"/>
                <a:cs typeface="Calibri" panose="020F0502020204030204" pitchFamily="34" charset="0"/>
              </a:rPr>
              <a:t>Sañjaya uvāca:</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evamuktvArjunaḥ saṅkhye rathopastha upāviśat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visṛjya saśaraṁ cāpaṁ śokasaṁvignamānasaḥ ||1-47||</a:t>
            </a:r>
            <a:endParaRPr lang="vi-VN" sz="2400"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evam uktvā Arjunaḥ saṅkhye   ratha upastha upa-aviśat |</a:t>
            </a:r>
            <a:endParaRPr lang="vi-VN"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vi-sṛjya sa-śaram cāpam   śoka-sam-vigna-mānasaḥ ||</a:t>
            </a:r>
            <a:endParaRPr lang="vi-VN" sz="2400" dirty="0">
              <a:latin typeface="Calibri" panose="020F0502020204030204" pitchFamily="34" charset="0"/>
              <a:cs typeface="Calibri" panose="020F0502020204030204" pitchFamily="34" charset="0"/>
            </a:endParaRPr>
          </a:p>
          <a:p>
            <a:endParaRPr lang="vi-VN" sz="2400" dirty="0">
              <a:latin typeface="Calibri" panose="020F0502020204030204" pitchFamily="34" charset="0"/>
              <a:cs typeface="Calibri" panose="020F0502020204030204" pitchFamily="34" charset="0"/>
            </a:endParaRPr>
          </a:p>
          <a:p>
            <a:r>
              <a:rPr lang="vi-VN" sz="2400" b="1" dirty="0">
                <a:latin typeface="Calibri" panose="020F0502020204030204" pitchFamily="34" charset="0"/>
                <a:cs typeface="Calibri" panose="020F0502020204030204" pitchFamily="34" charset="0"/>
              </a:rPr>
              <a:t>Having said so, overcome by sorrow in the battle-field, Arjuna sat quietly in his chariot, abandoning his bow and arrows.       </a:t>
            </a:r>
            <a:endParaRPr lang="en-US" sz="2400" b="1"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             </a:t>
            </a:r>
            <a:endParaRPr lang="vi-VN" sz="2400" dirty="0">
              <a:latin typeface="Calibri" panose="020F0502020204030204" pitchFamily="34" charset="0"/>
              <a:cs typeface="Calibri" panose="020F0502020204030204" pitchFamily="34" charset="0"/>
            </a:endParaRPr>
          </a:p>
          <a:p>
            <a:pPr algn="ctr"/>
            <a:r>
              <a:rPr lang="vi-VN" sz="2400" dirty="0">
                <a:latin typeface="Calibri" panose="020F0502020204030204" pitchFamily="34" charset="0"/>
                <a:cs typeface="Calibri" panose="020F0502020204030204" pitchFamily="34" charset="0"/>
              </a:rPr>
              <a:t>oṁ tatsat |</a:t>
            </a:r>
            <a:endParaRPr lang="vi-VN" sz="2400" dirty="0">
              <a:latin typeface="Calibri" panose="020F0502020204030204" pitchFamily="34" charset="0"/>
              <a:cs typeface="Calibri" panose="020F0502020204030204" pitchFamily="34" charset="0"/>
            </a:endParaRPr>
          </a:p>
          <a:p>
            <a:pPr algn="ctr"/>
            <a:r>
              <a:rPr lang="vi-VN" sz="2400" dirty="0">
                <a:latin typeface="Calibri" panose="020F0502020204030204" pitchFamily="34" charset="0"/>
                <a:cs typeface="Calibri" panose="020F0502020204030204" pitchFamily="34" charset="0"/>
              </a:rPr>
              <a:t>iti śrīmadbhagavadgītāsūpaniṣatsu brahmavidyāyāṁ yogaśāstre</a:t>
            </a:r>
            <a:endParaRPr lang="vi-VN" sz="2400" dirty="0">
              <a:latin typeface="Calibri" panose="020F0502020204030204" pitchFamily="34" charset="0"/>
              <a:cs typeface="Calibri" panose="020F0502020204030204" pitchFamily="34" charset="0"/>
            </a:endParaRPr>
          </a:p>
          <a:p>
            <a:pPr algn="ctr"/>
            <a:r>
              <a:rPr lang="vi-VN" sz="2400" dirty="0">
                <a:latin typeface="Calibri" panose="020F0502020204030204" pitchFamily="34" charset="0"/>
                <a:cs typeface="Calibri" panose="020F0502020204030204" pitchFamily="34" charset="0"/>
              </a:rPr>
              <a:t>Sri Kṛṣṇ</a:t>
            </a:r>
            <a:r>
              <a:rPr lang="vi-VN" sz="2400" dirty="0">
                <a:latin typeface="Calibri" panose="020F0502020204030204" pitchFamily="34" charset="0"/>
                <a:cs typeface="Sanskrit Text" panose="02020503050405020304" pitchFamily="18" charset="0"/>
              </a:rPr>
              <a:t>Ā</a:t>
            </a:r>
            <a:r>
              <a:rPr lang="vi-VN" sz="2400" dirty="0">
                <a:latin typeface="Calibri" panose="020F0502020204030204" pitchFamily="34" charset="0"/>
                <a:cs typeface="Calibri" panose="020F0502020204030204" pitchFamily="34" charset="0"/>
              </a:rPr>
              <a:t>rjunasamvāde Arjunaviṣādayogo nāma prathamo</a:t>
            </a:r>
            <a:r>
              <a:rPr lang="hi-IN" sz="2400" dirty="0">
                <a:latin typeface="Calibri" panose="020F0502020204030204" pitchFamily="34" charset="0"/>
              </a:rPr>
              <a:t>'</a:t>
            </a:r>
            <a:r>
              <a:rPr lang="vi-VN" sz="2400" dirty="0">
                <a:latin typeface="Calibri" panose="020F0502020204030204" pitchFamily="34" charset="0"/>
                <a:cs typeface="Calibri" panose="020F0502020204030204" pitchFamily="34" charset="0"/>
              </a:rPr>
              <a:t>dhyaḥ ||</a:t>
            </a:r>
            <a:endParaRPr lang="vi-VN" sz="2400" dirty="0">
              <a:latin typeface="Calibri" panose="020F0502020204030204" pitchFamily="34" charset="0"/>
              <a:cs typeface="Calibri" panose="020F050202020403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162832"/>
            <a:ext cx="8763000" cy="4975721"/>
          </a:xfrm>
          <a:prstGeom prst="rect">
            <a:avLst/>
          </a:prstGeom>
        </p:spPr>
        <p:txBody>
          <a:bodyPr wrap="square">
            <a:spAutoFit/>
          </a:bodyPr>
          <a:lstStyle/>
          <a:p>
            <a:pPr algn="ctr">
              <a:lnSpc>
                <a:spcPct val="115000"/>
              </a:lnSpc>
            </a:pP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ŚrīmadBhagavadgīta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dirty="0">
              <a:latin typeface="Calibri" panose="020F0502020204030204" pitchFamily="34" charset="0"/>
              <a:ea typeface="Calibri" panose="020F0502020204030204" pitchFamily="34" charset="0"/>
              <a:cs typeface="Tunga" panose="020B0502040204020203" pitchFamily="34" charset="0"/>
            </a:endParaRPr>
          </a:p>
          <a:p>
            <a:pPr algn="ctr">
              <a:lnSpc>
                <a:spcPct val="115000"/>
              </a:lnSpc>
            </a:pP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Atha</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dvitīyo</a:t>
            </a:r>
            <a:r>
              <a:rPr lang="en-US" sz="2400" b="1" dirty="0" err="1">
                <a:solidFill>
                  <a:srgbClr val="000000"/>
                </a:solidFill>
                <a:latin typeface="Mangal" panose="02040503050203030202" pitchFamily="18" charset="0"/>
                <a:ea typeface="Calibri" panose="020F0502020204030204" pitchFamily="34" charset="0"/>
                <a:cs typeface="Tunga" panose="020B0502040204020203" pitchFamily="34" charset="0"/>
              </a:rPr>
              <a:t>’</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dhyāyah</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dirty="0">
              <a:latin typeface="Calibri" panose="020F0502020204030204" pitchFamily="34" charset="0"/>
              <a:ea typeface="Calibri" panose="020F0502020204030204" pitchFamily="34" charset="0"/>
              <a:cs typeface="Tunga" panose="020B0502040204020203" pitchFamily="34" charset="0"/>
            </a:endParaRPr>
          </a:p>
          <a:p>
            <a:pPr algn="ctr">
              <a:lnSpc>
                <a:spcPct val="115000"/>
              </a:lnSpc>
            </a:pPr>
            <a:r>
              <a:rPr lang="en-US" sz="11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dirty="0">
              <a:latin typeface="Calibri" panose="020F0502020204030204" pitchFamily="34" charset="0"/>
              <a:ea typeface="Calibri" panose="020F0502020204030204" pitchFamily="34" charset="0"/>
              <a:cs typeface="Tunga" panose="020B0502040204020203" pitchFamily="34" charset="0"/>
            </a:endParaRPr>
          </a:p>
          <a:p>
            <a:pPr algn="ctr">
              <a:lnSpc>
                <a:spcPct val="115000"/>
              </a:lnSpc>
            </a:pP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Sānkhyayogah</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dirty="0">
              <a:latin typeface="Calibri" panose="020F0502020204030204" pitchFamily="34" charset="0"/>
              <a:ea typeface="Calibri" panose="020F0502020204030204" pitchFamily="34" charset="0"/>
              <a:cs typeface="Tunga" panose="020B0502040204020203" pitchFamily="34" charset="0"/>
            </a:endParaRPr>
          </a:p>
          <a:p>
            <a:pPr marL="4572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Sañjaya </a:t>
            </a:r>
            <a:r>
              <a:rPr lang="en-US" sz="2400" dirty="0" err="1">
                <a:solidFill>
                  <a:srgbClr val="000000"/>
                </a:solidFill>
                <a:ea typeface="Calibri" panose="020F0502020204030204"/>
                <a:cs typeface="Calibri" panose="020F0502020204030204"/>
              </a:rPr>
              <a:t>uvāca</a:t>
            </a:r>
            <a:r>
              <a:rPr lang="en-US" sz="2400" dirty="0">
                <a:solidFill>
                  <a:srgbClr val="000000"/>
                </a:solidFill>
                <a:ea typeface="Calibri" panose="020F0502020204030204"/>
                <a:cs typeface="Calibri" panose="020F0502020204030204"/>
              </a:rPr>
              <a:t>:</a:t>
            </a:r>
            <a:endParaRPr lang="en-US" sz="2400" dirty="0">
              <a:ea typeface="Calibri" panose="020F0502020204030204"/>
              <a:cs typeface="Calibri" panose="020F0502020204030204"/>
            </a:endParaRPr>
          </a:p>
          <a:p>
            <a:pPr marL="4572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taṁ </a:t>
            </a:r>
            <a:r>
              <a:rPr lang="en-US" sz="2400" dirty="0" err="1">
                <a:solidFill>
                  <a:srgbClr val="000000"/>
                </a:solidFill>
                <a:ea typeface="Calibri" panose="020F0502020204030204"/>
                <a:cs typeface="Calibri" panose="020F0502020204030204"/>
              </a:rPr>
              <a:t>tatha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kṛpaya</a:t>
            </a:r>
            <a:r>
              <a:rPr lang="en-US" sz="2400" dirty="0">
                <a:solidFill>
                  <a:srgbClr val="000000"/>
                </a:solidFill>
                <a:ea typeface="Calibri" panose="020F0502020204030204"/>
                <a:cs typeface="Calibri" panose="020F0502020204030204"/>
              </a:rPr>
              <a:t>̄</a:t>
            </a:r>
            <a:r>
              <a:rPr lang="en-US" sz="2400" dirty="0">
                <a:solidFill>
                  <a:srgbClr val="000000"/>
                </a:solidFill>
                <a:latin typeface="Nirmala UI" panose="020B0502040204020203"/>
                <a:ea typeface="Calibri" panose="020F0502020204030204"/>
                <a:cs typeface="Calibri" panose="020F0502020204030204"/>
              </a:rPr>
              <a:t>''</a:t>
            </a:r>
            <a:r>
              <a:rPr lang="en-US" sz="2400" dirty="0" err="1">
                <a:solidFill>
                  <a:srgbClr val="000000"/>
                </a:solidFill>
                <a:ea typeface="Calibri" panose="020F0502020204030204"/>
                <a:cs typeface="Calibri" panose="020F0502020204030204"/>
              </a:rPr>
              <a:t>viṣṭam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aśrupūrṇākulekṣaṇam</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viṣīdantamidam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vākyam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uvāca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Madhusūdhanah</a:t>
            </a:r>
            <a:r>
              <a:rPr lang="en-US" sz="2400" dirty="0">
                <a:solidFill>
                  <a:srgbClr val="000000"/>
                </a:solidFill>
                <a:ea typeface="Calibri" panose="020F0502020204030204"/>
                <a:cs typeface="Calibri" panose="020F0502020204030204"/>
              </a:rPr>
              <a:t>̣ ||2-1||</a:t>
            </a:r>
            <a:endParaRPr lang="en-US" sz="2400" dirty="0">
              <a:solidFill>
                <a:srgbClr val="000000"/>
              </a:solidFill>
              <a:ea typeface="Calibri" panose="020F0502020204030204"/>
              <a:cs typeface="Calibri" panose="020F0502020204030204"/>
            </a:endParaRPr>
          </a:p>
          <a:p>
            <a:pPr marL="457200" marR="0" algn="just">
              <a:lnSpc>
                <a:spcPct val="115000"/>
              </a:lnSpc>
              <a:spcBef>
                <a:spcPts val="0"/>
              </a:spcBef>
              <a:spcAft>
                <a:spcPts val="0"/>
              </a:spcAft>
            </a:pPr>
            <a:endParaRPr lang="en-US" sz="800" dirty="0">
              <a:ea typeface="Calibri" panose="020F0502020204030204"/>
              <a:cs typeface="Calibri" panose="020F0502020204030204"/>
            </a:endParaRPr>
          </a:p>
          <a:p>
            <a:pPr marL="4572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taṁ </a:t>
            </a:r>
            <a:r>
              <a:rPr lang="en-US" sz="2400" dirty="0" err="1">
                <a:solidFill>
                  <a:srgbClr val="000000"/>
                </a:solidFill>
                <a:ea typeface="Calibri" panose="020F0502020204030204"/>
                <a:cs typeface="Calibri" panose="020F0502020204030204"/>
              </a:rPr>
              <a:t>tatha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kṛpaya</a:t>
            </a:r>
            <a:r>
              <a:rPr lang="en-US" sz="2400" dirty="0">
                <a:solidFill>
                  <a:srgbClr val="000000"/>
                </a:solidFill>
                <a:ea typeface="Calibri" panose="020F0502020204030204"/>
                <a:cs typeface="Calibri" panose="020F0502020204030204"/>
              </a:rPr>
              <a:t>̄ ā-</a:t>
            </a:r>
            <a:r>
              <a:rPr lang="en-US" sz="2400" dirty="0" err="1">
                <a:solidFill>
                  <a:srgbClr val="000000"/>
                </a:solidFill>
                <a:ea typeface="Calibri" panose="020F0502020204030204"/>
                <a:cs typeface="Calibri" panose="020F0502020204030204"/>
              </a:rPr>
              <a:t>viṣṭam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aśru-pūrṇa-ākula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īkṣaṇam</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viṣīdantam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idam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vākyam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uvāca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Madhusūdhanah</a:t>
            </a:r>
            <a:r>
              <a:rPr lang="en-US" sz="2400" dirty="0">
                <a:solidFill>
                  <a:srgbClr val="000000"/>
                </a:solidFill>
                <a:ea typeface="Calibri" panose="020F0502020204030204"/>
                <a:cs typeface="Calibri" panose="020F0502020204030204"/>
              </a:rPr>
              <a:t>̣ ||   </a:t>
            </a:r>
            <a:endParaRPr lang="en-US" sz="2400" dirty="0">
              <a:solidFill>
                <a:srgbClr val="000000"/>
              </a:solidFill>
              <a:ea typeface="Calibri" panose="020F0502020204030204"/>
              <a:cs typeface="Calibri" panose="020F0502020204030204"/>
            </a:endParaRPr>
          </a:p>
          <a:p>
            <a:pPr marL="457200" marR="0" algn="just">
              <a:lnSpc>
                <a:spcPct val="115000"/>
              </a:lnSpc>
              <a:spcBef>
                <a:spcPts val="0"/>
              </a:spcBef>
              <a:spcAft>
                <a:spcPts val="0"/>
              </a:spcAft>
            </a:pPr>
            <a:endParaRPr lang="en-US" sz="800" b="1" dirty="0">
              <a:solidFill>
                <a:srgbClr val="000000"/>
              </a:solidFill>
              <a:ea typeface="Calibri" panose="020F0502020204030204"/>
              <a:cs typeface="Calibri" panose="020F0502020204030204"/>
            </a:endParaRPr>
          </a:p>
          <a:p>
            <a:pPr marL="457200" marR="0" algn="just">
              <a:lnSpc>
                <a:spcPct val="115000"/>
              </a:lnSpc>
              <a:spcBef>
                <a:spcPts val="0"/>
              </a:spcBef>
              <a:spcAft>
                <a:spcPts val="0"/>
              </a:spcAft>
            </a:pPr>
            <a:r>
              <a:rPr lang="en-US" b="1" dirty="0">
                <a:solidFill>
                  <a:srgbClr val="000000"/>
                </a:solidFill>
                <a:ea typeface="Calibri" panose="020F0502020204030204"/>
                <a:cs typeface="BRHKan01"/>
              </a:rPr>
              <a:t>Sañjaya said:</a:t>
            </a:r>
            <a:endParaRPr lang="en-US" dirty="0">
              <a:ea typeface="Calibri" panose="020F0502020204030204"/>
              <a:cs typeface="Calibri" panose="020F0502020204030204"/>
            </a:endParaRPr>
          </a:p>
          <a:p>
            <a:pPr algn="just">
              <a:lnSpc>
                <a:spcPct val="115000"/>
              </a:lnSpc>
            </a:pPr>
            <a:r>
              <a:rPr lang="en-US" b="1" dirty="0" err="1">
                <a:solidFill>
                  <a:srgbClr val="000000"/>
                </a:solidFill>
                <a:ea typeface="Calibri" panose="020F0502020204030204"/>
                <a:cs typeface="BRHKan01"/>
              </a:rPr>
              <a:t>Madhusūdhana</a:t>
            </a:r>
            <a:r>
              <a:rPr lang="en-US" b="1" dirty="0">
                <a:solidFill>
                  <a:srgbClr val="000000"/>
                </a:solidFill>
                <a:ea typeface="Calibri" panose="020F0502020204030204"/>
                <a:cs typeface="BRHKan01"/>
              </a:rPr>
              <a:t> spoke the following words to him, who was overcome by compassion and distress expressed by wet eyes of despondency.</a:t>
            </a:r>
            <a:endParaRPr lang="en-US" dirty="0">
              <a:ea typeface="Calibri" panose="020F0502020204030204"/>
              <a:cs typeface="Calibri" panose="020F0502020204030204"/>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315748"/>
            <a:ext cx="8763000" cy="4653582"/>
          </a:xfrm>
          <a:prstGeom prst="rect">
            <a:avLst/>
          </a:prstGeom>
        </p:spPr>
        <p:txBody>
          <a:bodyPr wrap="square">
            <a:spAutoFit/>
          </a:bodyPr>
          <a:lstStyle/>
          <a:p>
            <a:pPr indent="457200" algn="just">
              <a:lnSpc>
                <a:spcPct val="115000"/>
              </a:lnSpc>
            </a:pPr>
            <a:r>
              <a:rPr lang="en-US" sz="2400" dirty="0" err="1">
                <a:solidFill>
                  <a:srgbClr val="000000"/>
                </a:solidFill>
                <a:ea typeface="Calibri" panose="020F0502020204030204"/>
                <a:cs typeface="Calibri" panose="020F0502020204030204"/>
              </a:rPr>
              <a:t>śri</a:t>
            </a:r>
            <a:r>
              <a:rPr lang="en-US" sz="2400" dirty="0">
                <a:solidFill>
                  <a:srgbClr val="000000"/>
                </a:solidFill>
                <a:ea typeface="Calibri" panose="020F0502020204030204"/>
                <a:cs typeface="Calibri" panose="020F0502020204030204"/>
              </a:rPr>
              <a:t>̄ Bhagavān </a:t>
            </a:r>
            <a:r>
              <a:rPr lang="en-US" sz="2400" dirty="0" err="1">
                <a:solidFill>
                  <a:srgbClr val="000000"/>
                </a:solidFill>
                <a:ea typeface="Calibri" panose="020F0502020204030204"/>
                <a:cs typeface="Calibri" panose="020F0502020204030204"/>
              </a:rPr>
              <a:t>uvāca</a:t>
            </a:r>
            <a:r>
              <a:rPr lang="en-US" sz="2400" dirty="0">
                <a:solidFill>
                  <a:srgbClr val="000000"/>
                </a:solidFill>
                <a:ea typeface="Calibri" panose="020F0502020204030204"/>
                <a:cs typeface="Calibri" panose="020F0502020204030204"/>
              </a:rPr>
              <a:t>:</a:t>
            </a:r>
            <a:endParaRPr lang="en-US" sz="2400" dirty="0">
              <a:ea typeface="Calibri" panose="020F0502020204030204"/>
              <a:cs typeface="Calibri" panose="020F0502020204030204"/>
            </a:endParaRPr>
          </a:p>
          <a:p>
            <a:pPr indent="457200"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indent="457200" algn="just">
              <a:lnSpc>
                <a:spcPct val="115000"/>
              </a:lnSpc>
            </a:pPr>
            <a:r>
              <a:rPr lang="en-US" sz="2400" dirty="0" err="1">
                <a:solidFill>
                  <a:srgbClr val="000000"/>
                </a:solidFill>
                <a:ea typeface="Calibri" panose="020F0502020204030204"/>
                <a:cs typeface="Calibri" panose="020F0502020204030204"/>
              </a:rPr>
              <a:t>kutastva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kaśmalamidam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viṣame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samupasthitam</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indent="457200" algn="just">
              <a:lnSpc>
                <a:spcPct val="115000"/>
              </a:lnSpc>
            </a:pPr>
            <a:r>
              <a:rPr lang="en-US" sz="2400" dirty="0" err="1">
                <a:solidFill>
                  <a:srgbClr val="000000"/>
                </a:solidFill>
                <a:ea typeface="Calibri" panose="020F0502020204030204"/>
                <a:cs typeface="Calibri" panose="020F0502020204030204"/>
              </a:rPr>
              <a:t>anāryajuṣṭamasvargyam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akīrtikaramArjuna</a:t>
            </a:r>
            <a:r>
              <a:rPr lang="en-US" sz="2400" dirty="0">
                <a:solidFill>
                  <a:srgbClr val="000000"/>
                </a:solidFill>
                <a:ea typeface="Calibri" panose="020F0502020204030204"/>
                <a:cs typeface="Calibri" panose="020F0502020204030204"/>
              </a:rPr>
              <a:t> ||2-2||</a:t>
            </a:r>
            <a:endParaRPr lang="en-US" sz="2400" dirty="0">
              <a:ea typeface="Calibri" panose="020F0502020204030204"/>
              <a:cs typeface="Calibri" panose="020F0502020204030204"/>
            </a:endParaRPr>
          </a:p>
          <a:p>
            <a:pPr indent="457200"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indent="457200" algn="just">
              <a:lnSpc>
                <a:spcPct val="115000"/>
              </a:lnSpc>
            </a:pPr>
            <a:r>
              <a:rPr lang="en-US" sz="2400" dirty="0" err="1">
                <a:solidFill>
                  <a:srgbClr val="000000"/>
                </a:solidFill>
                <a:ea typeface="Calibri" panose="020F0502020204030204"/>
                <a:cs typeface="Calibri" panose="020F0502020204030204"/>
              </a:rPr>
              <a:t>kutah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kaśmalam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idam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viṣame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sam-upa-sthitam</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indent="457200" algn="just">
              <a:lnSpc>
                <a:spcPct val="115000"/>
              </a:lnSpc>
            </a:pPr>
            <a:r>
              <a:rPr lang="en-US" sz="2400" dirty="0" err="1">
                <a:solidFill>
                  <a:srgbClr val="000000"/>
                </a:solidFill>
                <a:ea typeface="Calibri" panose="020F0502020204030204"/>
                <a:cs typeface="Calibri" panose="020F0502020204030204"/>
              </a:rPr>
              <a:t>anārya-juṣṭam</a:t>
            </a:r>
            <a:r>
              <a:rPr lang="en-US" sz="2400" dirty="0">
                <a:solidFill>
                  <a:srgbClr val="000000"/>
                </a:solidFill>
                <a:ea typeface="Calibri" panose="020F0502020204030204"/>
                <a:cs typeface="Calibri" panose="020F0502020204030204"/>
              </a:rPr>
              <a:t> a-</a:t>
            </a:r>
            <a:r>
              <a:rPr lang="en-US" sz="2400" dirty="0" err="1">
                <a:solidFill>
                  <a:srgbClr val="000000"/>
                </a:solidFill>
                <a:ea typeface="Calibri" panose="020F0502020204030204"/>
                <a:cs typeface="Calibri" panose="020F0502020204030204"/>
              </a:rPr>
              <a:t>svargyam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a-kīrtikaram</a:t>
            </a:r>
            <a:r>
              <a:rPr lang="en-US" sz="2400" dirty="0">
                <a:solidFill>
                  <a:srgbClr val="000000"/>
                </a:solidFill>
                <a:ea typeface="Calibri" panose="020F0502020204030204"/>
                <a:cs typeface="Calibri" panose="020F0502020204030204"/>
              </a:rPr>
              <a:t> Arjuna ||</a:t>
            </a:r>
            <a:endParaRPr lang="en-US" sz="2400" dirty="0">
              <a:ea typeface="Calibri" panose="020F0502020204030204"/>
              <a:cs typeface="Calibri" panose="020F05020202040302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algn="just">
              <a:lnSpc>
                <a:spcPct val="115000"/>
              </a:lnSpc>
            </a:pPr>
            <a:r>
              <a:rPr lang="en-US" sz="2400" b="1" dirty="0">
                <a:solidFill>
                  <a:srgbClr val="000000"/>
                </a:solidFill>
                <a:ea typeface="Calibri" panose="020F0502020204030204"/>
                <a:cs typeface="BRHKan01"/>
              </a:rPr>
              <a:t>The Lord Said:</a:t>
            </a:r>
            <a:endParaRPr lang="en-US" sz="2400" dirty="0">
              <a:ea typeface="Calibri" panose="020F0502020204030204"/>
              <a:cs typeface="Calibri" panose="020F0502020204030204"/>
            </a:endParaRPr>
          </a:p>
          <a:p>
            <a:r>
              <a:rPr lang="en-US" sz="2400" b="1" dirty="0">
                <a:solidFill>
                  <a:srgbClr val="000000"/>
                </a:solidFill>
                <a:ea typeface="Calibri" panose="020F0502020204030204"/>
                <a:cs typeface="BRHKan01"/>
              </a:rPr>
              <a:t>Arjuna! Whence has this unworthy, heaven-hindering, ignominious depression come upon you at this critical time?</a:t>
            </a:r>
            <a:r>
              <a:rPr lang="en-US" sz="2400" dirty="0">
                <a:solidFill>
                  <a:srgbClr val="000000"/>
                </a:solidFill>
                <a:ea typeface="Calibri" panose="020F0502020204030204"/>
              </a:rPr>
              <a:t> </a:t>
            </a:r>
            <a:endParaRPr lang="en-US"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554306"/>
            <a:ext cx="8763000" cy="3465244"/>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klaibyam</a:t>
            </a:r>
            <a:r>
              <a:rPr lang="en-US" sz="2400" dirty="0">
                <a:solidFill>
                  <a:srgbClr val="000000"/>
                </a:solidFill>
                <a:ea typeface="Calibri" panose="020F0502020204030204"/>
                <a:cs typeface="Calibri" panose="020F0502020204030204"/>
              </a:rPr>
              <a:t>̇ mā </a:t>
            </a:r>
            <a:r>
              <a:rPr lang="en-US" sz="2400" dirty="0" err="1">
                <a:solidFill>
                  <a:srgbClr val="000000"/>
                </a:solidFill>
                <a:ea typeface="Calibri" panose="020F0502020204030204"/>
                <a:cs typeface="Calibri" panose="020F0502020204030204"/>
              </a:rPr>
              <a:t>sma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gamah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Pārtha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naitattvayyupapadyate</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kṣudram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hṛdayadaurbalyam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tyaktvottiṣṭha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Parantapa</a:t>
            </a:r>
            <a:r>
              <a:rPr lang="en-US" sz="2400" dirty="0">
                <a:solidFill>
                  <a:srgbClr val="000000"/>
                </a:solidFill>
                <a:ea typeface="Calibri" panose="020F0502020204030204"/>
                <a:cs typeface="Calibri" panose="020F0502020204030204"/>
              </a:rPr>
              <a:t> ||2-3||</a:t>
            </a:r>
            <a:endParaRPr lang="en-US" sz="2400" dirty="0">
              <a:ea typeface="Calibri" panose="020F0502020204030204"/>
              <a:cs typeface="Calibri" panose="020F0502020204030204"/>
            </a:endParaRPr>
          </a:p>
          <a:p>
            <a:pPr marL="4572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klaibyam</a:t>
            </a:r>
            <a:r>
              <a:rPr lang="en-US" sz="2400" dirty="0">
                <a:solidFill>
                  <a:srgbClr val="000000"/>
                </a:solidFill>
                <a:ea typeface="Calibri" panose="020F0502020204030204"/>
                <a:cs typeface="Calibri" panose="020F0502020204030204"/>
              </a:rPr>
              <a:t> mā </a:t>
            </a:r>
            <a:r>
              <a:rPr lang="en-US" sz="2400" dirty="0" err="1">
                <a:solidFill>
                  <a:srgbClr val="000000"/>
                </a:solidFill>
                <a:ea typeface="Calibri" panose="020F0502020204030204"/>
                <a:cs typeface="Calibri" panose="020F0502020204030204"/>
              </a:rPr>
              <a:t>sma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gamah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Pārtha</a:t>
            </a:r>
            <a:r>
              <a:rPr lang="en-US" sz="2400" dirty="0">
                <a:solidFill>
                  <a:srgbClr val="000000"/>
                </a:solidFill>
                <a:ea typeface="Calibri" panose="020F0502020204030204"/>
                <a:cs typeface="Calibri" panose="020F0502020204030204"/>
              </a:rPr>
              <a:t> na </a:t>
            </a:r>
            <a:r>
              <a:rPr lang="en-US" sz="2400" dirty="0" err="1">
                <a:solidFill>
                  <a:srgbClr val="000000"/>
                </a:solidFill>
                <a:ea typeface="Calibri" panose="020F0502020204030204"/>
                <a:cs typeface="Calibri" panose="020F0502020204030204"/>
              </a:rPr>
              <a:t>etat</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tvayi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upa-padyate</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kṣudram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hṛdaya-daurbalyam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tyaktva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uttiṣṭha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Parantapa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algn="just">
              <a:lnSpc>
                <a:spcPct val="115000"/>
              </a:lnSpc>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algn="just">
              <a:lnSpc>
                <a:spcPct val="115000"/>
              </a:lnSpc>
            </a:pPr>
            <a:r>
              <a:rPr lang="en-US" sz="2400" b="1" dirty="0">
                <a:solidFill>
                  <a:srgbClr val="000000"/>
                </a:solidFill>
                <a:ea typeface="Calibri" panose="020F0502020204030204"/>
                <a:cs typeface="BRHKan01"/>
              </a:rPr>
              <a:t>Arjuna! Don’t give in to this weakness! It does not befit you; give up this weakness of heart. Stand up! Vanquisher of enemies!</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309593"/>
            <a:ext cx="8763000" cy="3970318"/>
          </a:xfrm>
          <a:prstGeom prst="rect">
            <a:avLst/>
          </a:prstGeom>
        </p:spPr>
        <p:txBody>
          <a:bodyPr wrap="square">
            <a:spAutoFit/>
          </a:bodyPr>
          <a:lstStyle/>
          <a:p>
            <a:r>
              <a:rPr lang="vi-VN" sz="2400" dirty="0"/>
              <a:t>Arjuna uvāca:</a:t>
            </a:r>
            <a:endParaRPr lang="vi-VN" sz="2400" dirty="0"/>
          </a:p>
          <a:p>
            <a:endParaRPr lang="vi-VN" sz="2400" dirty="0"/>
          </a:p>
          <a:p>
            <a:r>
              <a:rPr lang="vi-VN" sz="2400" dirty="0"/>
              <a:t>kathaṁ Bhīṣmamahaṁ saṅkhye Droṇaṁ ca Madhusūdana |</a:t>
            </a:r>
            <a:endParaRPr lang="vi-VN" sz="2400" dirty="0"/>
          </a:p>
          <a:p>
            <a:r>
              <a:rPr lang="vi-VN" sz="2400" dirty="0"/>
              <a:t>iṣubhiḥ pratiyotsyāmi pūjārhāvari sūdana ||2-4||</a:t>
            </a:r>
            <a:endParaRPr lang="vi-VN" sz="2400" dirty="0"/>
          </a:p>
          <a:p>
            <a:endParaRPr lang="vi-VN" sz="2400" dirty="0">
              <a:latin typeface="Calibri" panose="020F0502020204030204" pitchFamily="34" charset="0"/>
              <a:cs typeface="Calibri" panose="020F0502020204030204" pitchFamily="34" charset="0"/>
            </a:endParaRPr>
          </a:p>
          <a:p>
            <a:r>
              <a:rPr lang="vi-VN" sz="2400" dirty="0"/>
              <a:t>katham Bhīṣmam aham saṅkhye   Droṇam ca Madhusūdana |</a:t>
            </a:r>
            <a:endParaRPr lang="vi-VN" sz="2400" dirty="0"/>
          </a:p>
          <a:p>
            <a:r>
              <a:rPr lang="vi-VN" sz="2400" dirty="0"/>
              <a:t>iṣubhiḥ prati-yotsyāmi   pūjā arhau ari sūdana </a:t>
            </a:r>
            <a:r>
              <a:rPr lang="en-US" sz="2400" dirty="0"/>
              <a:t>||</a:t>
            </a:r>
            <a:endParaRPr lang="vi-VN" sz="2400" dirty="0"/>
          </a:p>
          <a:p>
            <a:endParaRPr lang="vi-VN" sz="2400" dirty="0"/>
          </a:p>
          <a:p>
            <a:r>
              <a:rPr lang="vi-VN" sz="2000" b="1" dirty="0">
                <a:latin typeface="Calibri" panose="020F0502020204030204" pitchFamily="34" charset="0"/>
                <a:cs typeface="Calibri" panose="020F0502020204030204" pitchFamily="34" charset="0"/>
              </a:rPr>
              <a:t>Arjuna said:</a:t>
            </a:r>
            <a:endParaRPr lang="vi-VN" sz="2000" b="1" dirty="0">
              <a:latin typeface="Calibri" panose="020F0502020204030204" pitchFamily="34" charset="0"/>
              <a:cs typeface="Calibri" panose="020F0502020204030204" pitchFamily="34" charset="0"/>
            </a:endParaRPr>
          </a:p>
          <a:p>
            <a:r>
              <a:rPr lang="vi-VN" sz="2000" b="1" dirty="0">
                <a:latin typeface="Calibri" panose="020F0502020204030204" pitchFamily="34" charset="0"/>
                <a:cs typeface="Calibri" panose="020F0502020204030204" pitchFamily="34" charset="0"/>
              </a:rPr>
              <a:t>Madhusūdana! Oh! Slayer of foes! How can I return arrows to Bhīṣma and Dro</a:t>
            </a:r>
            <a:r>
              <a:rPr lang="en-US" sz="2000" b="1" dirty="0">
                <a:latin typeface="Calibri" panose="020F0502020204030204" pitchFamily="34" charset="0"/>
                <a:cs typeface="Calibri" panose="020F0502020204030204" pitchFamily="34" charset="0"/>
              </a:rPr>
              <a:t>n</a:t>
            </a:r>
            <a:r>
              <a:rPr lang="vi-VN" sz="2000" b="1" dirty="0">
                <a:latin typeface="Calibri" panose="020F0502020204030204" pitchFamily="34" charset="0"/>
                <a:cs typeface="Calibri" panose="020F0502020204030204" pitchFamily="34" charset="0"/>
              </a:rPr>
              <a:t>̣a in a war, who are worthy of worship? </a:t>
            </a:r>
            <a:endParaRPr lang="en-US" sz="2000" b="1" dirty="0">
              <a:latin typeface="Calibri" panose="020F0502020204030204" pitchFamily="34" charset="0"/>
              <a:cs typeface="Calibri" panose="020F050202020403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04800" y="133350"/>
            <a:ext cx="8458200" cy="4637423"/>
          </a:xfrm>
          <a:prstGeom prst="rect">
            <a:avLst/>
          </a:prstGeom>
        </p:spPr>
        <p:txBody>
          <a:bodyPr wrap="square">
            <a:spAutoFit/>
          </a:bodyPr>
          <a:lstStyle/>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gurūnahtva</a:t>
            </a:r>
            <a:r>
              <a:rPr lang="en-US" sz="2400" dirty="0">
                <a:solidFill>
                  <a:srgbClr val="000000"/>
                </a:solidFill>
                <a:ea typeface="Calibri" panose="020F0502020204030204"/>
                <a:cs typeface="Calibri" panose="020F0502020204030204"/>
              </a:rPr>
              <a:t>̄ hi </a:t>
            </a:r>
            <a:r>
              <a:rPr lang="en-US" sz="2400" dirty="0" err="1">
                <a:solidFill>
                  <a:srgbClr val="000000"/>
                </a:solidFill>
                <a:ea typeface="Calibri" panose="020F0502020204030204"/>
                <a:cs typeface="Calibri" panose="020F0502020204030204"/>
              </a:rPr>
              <a:t>mahānubhāvān</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śreyo</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bhoktum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bhaikṣyamapīha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loke</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hatva</a:t>
            </a:r>
            <a:r>
              <a:rPr lang="en-US" sz="2400" dirty="0">
                <a:solidFill>
                  <a:srgbClr val="000000"/>
                </a:solidFill>
                <a:ea typeface="Calibri" panose="020F0502020204030204"/>
                <a:cs typeface="Calibri" panose="020F0502020204030204"/>
              </a:rPr>
              <a:t>̄</a:t>
            </a:r>
            <a:r>
              <a:rPr lang="en-US" sz="2400" dirty="0">
                <a:solidFill>
                  <a:srgbClr val="000000"/>
                </a:solidFill>
                <a:latin typeface="Nirmala UI" panose="020B0502040204020203"/>
                <a:ea typeface="Calibri" panose="020F0502020204030204"/>
                <a:cs typeface="Calibri" panose="020F0502020204030204"/>
              </a:rPr>
              <a:t>'</a:t>
            </a:r>
            <a:r>
              <a:rPr lang="en-US" sz="2400" dirty="0" err="1">
                <a:solidFill>
                  <a:srgbClr val="000000"/>
                </a:solidFill>
                <a:ea typeface="Calibri" panose="020F0502020204030204"/>
                <a:cs typeface="Calibri" panose="020F0502020204030204"/>
              </a:rPr>
              <a:t>rthakāmāṁstu</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gurūnihaiva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bhuñjīya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bhogān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rudhirapradigdhān</a:t>
            </a:r>
            <a:r>
              <a:rPr lang="en-US" sz="2400" dirty="0">
                <a:solidFill>
                  <a:srgbClr val="000000"/>
                </a:solidFill>
                <a:ea typeface="Calibri" panose="020F0502020204030204"/>
                <a:cs typeface="Calibri" panose="020F0502020204030204"/>
              </a:rPr>
              <a:t> ||2-5||</a:t>
            </a:r>
            <a:endParaRPr lang="en-US" sz="2400" dirty="0">
              <a:ea typeface="Calibri" panose="020F0502020204030204"/>
              <a:cs typeface="Calibri" panose="020F0502020204030204"/>
            </a:endParaRPr>
          </a:p>
          <a:p>
            <a:pPr marL="457200" marR="0" algn="just">
              <a:lnSpc>
                <a:spcPct val="115000"/>
              </a:lnSpc>
              <a:spcBef>
                <a:spcPts val="0"/>
              </a:spcBef>
              <a:spcAft>
                <a:spcPts val="0"/>
              </a:spcAft>
            </a:pPr>
            <a:endParaRPr lang="en-US" sz="1000" dirty="0">
              <a:ea typeface="Calibri" panose="020F0502020204030204"/>
              <a:cs typeface="Calibri" panose="020F05020202040302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gurūn</a:t>
            </a:r>
            <a:r>
              <a:rPr lang="en-US" sz="2400" dirty="0">
                <a:solidFill>
                  <a:srgbClr val="000000"/>
                </a:solidFill>
                <a:ea typeface="Calibri" panose="020F0502020204030204"/>
                <a:cs typeface="Calibri" panose="020F0502020204030204"/>
              </a:rPr>
              <a:t> a-</a:t>
            </a:r>
            <a:r>
              <a:rPr lang="en-US" sz="2400" dirty="0" err="1">
                <a:solidFill>
                  <a:srgbClr val="000000"/>
                </a:solidFill>
                <a:ea typeface="Calibri" panose="020F0502020204030204"/>
                <a:cs typeface="Calibri" panose="020F0502020204030204"/>
              </a:rPr>
              <a:t>hatva</a:t>
            </a:r>
            <a:r>
              <a:rPr lang="en-US" sz="2400" dirty="0">
                <a:solidFill>
                  <a:srgbClr val="000000"/>
                </a:solidFill>
                <a:ea typeface="Calibri" panose="020F0502020204030204"/>
                <a:cs typeface="Calibri" panose="020F0502020204030204"/>
              </a:rPr>
              <a:t>̄ hi </a:t>
            </a:r>
            <a:r>
              <a:rPr lang="en-US" sz="2400" dirty="0" err="1">
                <a:solidFill>
                  <a:srgbClr val="000000"/>
                </a:solidFill>
                <a:ea typeface="Calibri" panose="020F0502020204030204"/>
                <a:cs typeface="Calibri" panose="020F0502020204030204"/>
              </a:rPr>
              <a:t>mahānubhāvān</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śreyo</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bhoktum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bhaikṣyam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api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iha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loke</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hatva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arthakāmān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tu</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gurūn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iha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eva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bhuñjīya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bhogān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rudhira-pra-digdhān</a:t>
            </a:r>
            <a:r>
              <a:rPr lang="en-US" sz="2400" dirty="0">
                <a:solidFill>
                  <a:srgbClr val="000000"/>
                </a:solidFill>
                <a:ea typeface="Calibri" panose="020F0502020204030204"/>
                <a:cs typeface="Calibri" panose="020F0502020204030204"/>
              </a:rPr>
              <a:t> ||</a:t>
            </a:r>
            <a:endParaRPr lang="en-US" sz="2400" dirty="0">
              <a:solidFill>
                <a:srgbClr val="000000"/>
              </a:solidFill>
              <a:ea typeface="Calibri" panose="020F0502020204030204"/>
              <a:cs typeface="Calibri" panose="020F0502020204030204"/>
            </a:endParaRPr>
          </a:p>
          <a:p>
            <a:pPr marL="457200" marR="0" algn="just">
              <a:lnSpc>
                <a:spcPct val="115000"/>
              </a:lnSpc>
              <a:spcBef>
                <a:spcPts val="0"/>
              </a:spcBef>
              <a:spcAft>
                <a:spcPts val="0"/>
              </a:spcAft>
            </a:pPr>
            <a:endParaRPr lang="en-US" sz="1200" dirty="0">
              <a:ea typeface="Calibri" panose="020F0502020204030204"/>
              <a:cs typeface="Calibri" panose="020F0502020204030204"/>
            </a:endParaRPr>
          </a:p>
          <a:p>
            <a:pPr algn="just">
              <a:lnSpc>
                <a:spcPct val="115000"/>
              </a:lnSpc>
            </a:pPr>
            <a:r>
              <a:rPr lang="en-US" sz="2400" dirty="0">
                <a:solidFill>
                  <a:srgbClr val="000000"/>
                </a:solidFill>
                <a:ea typeface="Calibri" panose="020F0502020204030204"/>
                <a:cs typeface="Calibri" panose="020F0502020204030204"/>
              </a:rPr>
              <a:t> </a:t>
            </a:r>
            <a:r>
              <a:rPr lang="en-US" sz="2000" b="1" dirty="0">
                <a:solidFill>
                  <a:srgbClr val="000000"/>
                </a:solidFill>
                <a:ea typeface="Calibri" panose="020F0502020204030204"/>
                <a:cs typeface="BRHKan01"/>
              </a:rPr>
              <a:t>A life of beggarly living is superior to slaying the revered master; a life of enjoyment of fulfilling desires and wealth will be stained with their blood.</a:t>
            </a:r>
            <a:endParaRPr lang="en-US" sz="20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533400" y="192703"/>
            <a:ext cx="8686800" cy="4893647"/>
          </a:xfrm>
          <a:prstGeom prst="rect">
            <a:avLst/>
          </a:prstGeom>
        </p:spPr>
        <p:txBody>
          <a:bodyPr wrap="square">
            <a:spAutoFit/>
          </a:bodyPr>
          <a:lstStyle/>
          <a:p>
            <a:r>
              <a:rPr lang="en-US" sz="2400" dirty="0"/>
              <a:t>na </a:t>
            </a:r>
            <a:r>
              <a:rPr lang="en-US" sz="2400" dirty="0" err="1"/>
              <a:t>caitadvidmah</a:t>
            </a:r>
            <a:r>
              <a:rPr lang="en-US" sz="2400" dirty="0"/>
              <a:t>̣ </a:t>
            </a:r>
            <a:r>
              <a:rPr lang="en-US" sz="2400" dirty="0" err="1"/>
              <a:t>kataranno</a:t>
            </a:r>
            <a:r>
              <a:rPr lang="en-US" sz="2400" dirty="0"/>
              <a:t> </a:t>
            </a:r>
            <a:r>
              <a:rPr lang="en-US" sz="2400" dirty="0" err="1"/>
              <a:t>garīyo</a:t>
            </a:r>
            <a:r>
              <a:rPr lang="en-US" sz="2400" dirty="0"/>
              <a:t> </a:t>
            </a:r>
            <a:endParaRPr lang="en-US" sz="2400" dirty="0"/>
          </a:p>
          <a:p>
            <a:r>
              <a:rPr lang="en-US" sz="2400" dirty="0" err="1"/>
              <a:t>yadva</a:t>
            </a:r>
            <a:r>
              <a:rPr lang="en-US" sz="2400" dirty="0"/>
              <a:t>̄ </a:t>
            </a:r>
            <a:r>
              <a:rPr lang="en-US" sz="2400" dirty="0" err="1"/>
              <a:t>jayema</a:t>
            </a:r>
            <a:r>
              <a:rPr lang="en-US" sz="2400" dirty="0"/>
              <a:t> </a:t>
            </a:r>
            <a:r>
              <a:rPr lang="en-US" sz="2400" dirty="0" err="1"/>
              <a:t>yadi</a:t>
            </a:r>
            <a:r>
              <a:rPr lang="en-US" sz="2400" dirty="0"/>
              <a:t> </a:t>
            </a:r>
            <a:r>
              <a:rPr lang="en-US" sz="2400" dirty="0" err="1"/>
              <a:t>vāno</a:t>
            </a:r>
            <a:r>
              <a:rPr lang="en-US" sz="2400" dirty="0"/>
              <a:t> </a:t>
            </a:r>
            <a:r>
              <a:rPr lang="en-US" sz="2400" dirty="0" err="1"/>
              <a:t>jayeyuh</a:t>
            </a:r>
            <a:r>
              <a:rPr lang="en-US" sz="2400" dirty="0"/>
              <a:t>̣ |</a:t>
            </a:r>
            <a:endParaRPr lang="en-US" sz="2400" dirty="0"/>
          </a:p>
          <a:p>
            <a:r>
              <a:rPr lang="en-US" sz="2400" dirty="0" err="1"/>
              <a:t>yāneva</a:t>
            </a:r>
            <a:r>
              <a:rPr lang="en-US" sz="2400" dirty="0"/>
              <a:t> </a:t>
            </a:r>
            <a:r>
              <a:rPr lang="en-US" sz="2400" dirty="0" err="1"/>
              <a:t>hatva</a:t>
            </a:r>
            <a:r>
              <a:rPr lang="en-US" sz="2400" dirty="0"/>
              <a:t>̄ na </a:t>
            </a:r>
            <a:r>
              <a:rPr lang="en-US" sz="2400" dirty="0" err="1"/>
              <a:t>jijīviṣāmah</a:t>
            </a:r>
            <a:r>
              <a:rPr lang="en-US" sz="2400" dirty="0"/>
              <a:t>̣ </a:t>
            </a:r>
            <a:r>
              <a:rPr lang="en-US" sz="2400" dirty="0" err="1"/>
              <a:t>te'vasthitāh</a:t>
            </a:r>
            <a:r>
              <a:rPr lang="en-US" sz="2400" dirty="0"/>
              <a:t>̣ </a:t>
            </a:r>
            <a:endParaRPr lang="en-US" sz="2400" dirty="0"/>
          </a:p>
          <a:p>
            <a:r>
              <a:rPr lang="en-US" sz="2400" dirty="0" err="1"/>
              <a:t>pramukhe</a:t>
            </a:r>
            <a:r>
              <a:rPr lang="en-US" sz="2400" dirty="0"/>
              <a:t> </a:t>
            </a:r>
            <a:r>
              <a:rPr lang="en-US" sz="2400" dirty="0" err="1"/>
              <a:t>Dhārtarāṣṭrāh</a:t>
            </a:r>
            <a:r>
              <a:rPr lang="en-US" sz="2400" dirty="0"/>
              <a:t>̣ ||2-6||</a:t>
            </a:r>
            <a:endParaRPr lang="en-US" sz="2400" dirty="0"/>
          </a:p>
          <a:p>
            <a:r>
              <a:rPr lang="en-US" sz="2400" dirty="0"/>
              <a:t> </a:t>
            </a:r>
            <a:endParaRPr lang="en-US" sz="2400" dirty="0"/>
          </a:p>
          <a:p>
            <a:r>
              <a:rPr lang="en-US" sz="2400" dirty="0"/>
              <a:t>na ca </a:t>
            </a:r>
            <a:r>
              <a:rPr lang="en-US" sz="2400" dirty="0" err="1"/>
              <a:t>etat</a:t>
            </a:r>
            <a:r>
              <a:rPr lang="en-US" sz="2400" dirty="0"/>
              <a:t> </a:t>
            </a:r>
            <a:r>
              <a:rPr lang="en-US" sz="2400" dirty="0" err="1"/>
              <a:t>vidmah</a:t>
            </a:r>
            <a:r>
              <a:rPr lang="en-US" sz="2400" dirty="0"/>
              <a:t>̣   </a:t>
            </a:r>
            <a:r>
              <a:rPr lang="en-US" sz="2400" dirty="0" err="1"/>
              <a:t>katarat</a:t>
            </a:r>
            <a:r>
              <a:rPr lang="en-US" sz="2400" dirty="0"/>
              <a:t> na </a:t>
            </a:r>
            <a:r>
              <a:rPr lang="en-US" sz="2400" dirty="0" err="1"/>
              <a:t>garīyah</a:t>
            </a:r>
            <a:r>
              <a:rPr lang="en-US" sz="2400" dirty="0"/>
              <a:t>̣   </a:t>
            </a:r>
            <a:endParaRPr lang="en-US" sz="2400" dirty="0"/>
          </a:p>
          <a:p>
            <a:r>
              <a:rPr lang="en-US" sz="2400" dirty="0" err="1"/>
              <a:t>yat</a:t>
            </a:r>
            <a:r>
              <a:rPr lang="en-US" sz="2400" dirty="0"/>
              <a:t> </a:t>
            </a:r>
            <a:r>
              <a:rPr lang="en-US" sz="2400" dirty="0" err="1"/>
              <a:t>va</a:t>
            </a:r>
            <a:r>
              <a:rPr lang="en-US" sz="2400" dirty="0"/>
              <a:t>̄ </a:t>
            </a:r>
            <a:r>
              <a:rPr lang="en-US" sz="2400" dirty="0" err="1"/>
              <a:t>jayema</a:t>
            </a:r>
            <a:r>
              <a:rPr lang="en-US" sz="2400" dirty="0"/>
              <a:t>   </a:t>
            </a:r>
            <a:r>
              <a:rPr lang="en-US" sz="2400" dirty="0" err="1"/>
              <a:t>yadi</a:t>
            </a:r>
            <a:r>
              <a:rPr lang="en-US" sz="2400" dirty="0"/>
              <a:t> </a:t>
            </a:r>
            <a:r>
              <a:rPr lang="en-US" sz="2400" dirty="0" err="1"/>
              <a:t>va</a:t>
            </a:r>
            <a:r>
              <a:rPr lang="en-US" sz="2400" dirty="0"/>
              <a:t>̄ naḥ </a:t>
            </a:r>
            <a:r>
              <a:rPr lang="en-US" sz="2400" dirty="0" err="1"/>
              <a:t>jayeyuh</a:t>
            </a:r>
            <a:r>
              <a:rPr lang="en-US" sz="2400" dirty="0"/>
              <a:t>̣ |</a:t>
            </a:r>
            <a:endParaRPr lang="en-US" sz="2400" dirty="0"/>
          </a:p>
          <a:p>
            <a:r>
              <a:rPr lang="en-US" sz="2400" dirty="0" err="1"/>
              <a:t>yān</a:t>
            </a:r>
            <a:r>
              <a:rPr lang="en-US" sz="2400" dirty="0"/>
              <a:t> </a:t>
            </a:r>
            <a:r>
              <a:rPr lang="en-US" sz="2400" dirty="0" err="1"/>
              <a:t>eva</a:t>
            </a:r>
            <a:r>
              <a:rPr lang="en-US" sz="2400" dirty="0"/>
              <a:t> </a:t>
            </a:r>
            <a:r>
              <a:rPr lang="en-US" sz="2400" dirty="0" err="1"/>
              <a:t>hatva</a:t>
            </a:r>
            <a:r>
              <a:rPr lang="en-US" sz="2400" dirty="0"/>
              <a:t>̄   na </a:t>
            </a:r>
            <a:r>
              <a:rPr lang="en-US" sz="2400" dirty="0" err="1"/>
              <a:t>jijīviṣāmah</a:t>
            </a:r>
            <a:r>
              <a:rPr lang="en-US" sz="2400" dirty="0"/>
              <a:t>̣   </a:t>
            </a:r>
            <a:r>
              <a:rPr lang="en-US" sz="2400" dirty="0" err="1"/>
              <a:t>te</a:t>
            </a:r>
            <a:r>
              <a:rPr lang="en-US" sz="2400" dirty="0"/>
              <a:t> </a:t>
            </a:r>
            <a:r>
              <a:rPr lang="en-US" sz="2400" dirty="0" err="1"/>
              <a:t>ava-sthitāh</a:t>
            </a:r>
            <a:r>
              <a:rPr lang="en-US" sz="2400" dirty="0"/>
              <a:t>̣   </a:t>
            </a:r>
            <a:endParaRPr lang="en-US" sz="2400" dirty="0"/>
          </a:p>
          <a:p>
            <a:r>
              <a:rPr lang="en-US" sz="2400" dirty="0" err="1"/>
              <a:t>pra-mukhe</a:t>
            </a:r>
            <a:r>
              <a:rPr lang="en-US" sz="2400" dirty="0"/>
              <a:t> </a:t>
            </a:r>
            <a:r>
              <a:rPr lang="en-US" sz="2400" dirty="0" err="1"/>
              <a:t>Dhārtarāṣṭrāh</a:t>
            </a:r>
            <a:r>
              <a:rPr lang="en-US" sz="2400" dirty="0"/>
              <a:t>̣ ||</a:t>
            </a:r>
            <a:endParaRPr lang="en-US" sz="2400" dirty="0"/>
          </a:p>
          <a:p>
            <a:r>
              <a:rPr lang="en-US" sz="2400" dirty="0"/>
              <a:t> </a:t>
            </a:r>
            <a:endParaRPr lang="en-US" sz="2400" dirty="0"/>
          </a:p>
          <a:p>
            <a:r>
              <a:rPr lang="en-US" sz="2400" b="1" dirty="0"/>
              <a:t>What is superior – us conquering them or they conquering us - is my confusion; killing whom - the sons of Dhṛtarāṣṭra - we should not care to live, (they) are standing before us.</a:t>
            </a:r>
            <a:r>
              <a:rPr lang="en-US" sz="2400" dirty="0"/>
              <a:t> </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770275"/>
            <a:ext cx="8686800" cy="3477875"/>
          </a:xfrm>
          <a:prstGeom prst="rect">
            <a:avLst/>
          </a:prstGeom>
        </p:spPr>
        <p:txBody>
          <a:bodyPr wrap="square">
            <a:spAutoFit/>
          </a:bodyPr>
          <a:lstStyle/>
          <a:p>
            <a:r>
              <a:rPr lang="en-US" sz="2000" b="1" dirty="0">
                <a:solidFill>
                  <a:srgbClr val="000000"/>
                </a:solidFill>
                <a:latin typeface="Kokila" panose="020B0604020202020204" pitchFamily="34" charset="0"/>
                <a:cs typeface="Kokila" panose="020B0604020202020204" pitchFamily="34" charset="0"/>
              </a:rPr>
              <a:t>     </a:t>
            </a:r>
            <a:r>
              <a:rPr lang="hi-IN" sz="2000" b="1" dirty="0">
                <a:solidFill>
                  <a:srgbClr val="000000"/>
                </a:solidFill>
                <a:latin typeface="Kokila" panose="020B0604020202020204" pitchFamily="34" charset="0"/>
                <a:cs typeface="Kokila" panose="020B0604020202020204" pitchFamily="34" charset="0"/>
              </a:rPr>
              <a:t>च्    </a:t>
            </a:r>
            <a:r>
              <a:rPr lang="en-US" sz="2000" b="1" dirty="0">
                <a:solidFill>
                  <a:srgbClr val="000000"/>
                </a:solidFill>
                <a:latin typeface="Kokila" panose="020B0604020202020204" pitchFamily="34" charset="0"/>
                <a:cs typeface="Kokila" panose="020B0604020202020204" pitchFamily="34" charset="0"/>
              </a:rPr>
              <a:t>                           </a:t>
            </a:r>
            <a:r>
              <a:rPr lang="hi-IN" sz="2000" b="1" dirty="0">
                <a:solidFill>
                  <a:srgbClr val="000000"/>
                </a:solidFill>
                <a:latin typeface="Kokila" panose="020B0604020202020204" pitchFamily="34" charset="0"/>
                <a:cs typeface="Kokila" panose="020B0604020202020204" pitchFamily="34" charset="0"/>
              </a:rPr>
              <a:t>छ्    </a:t>
            </a:r>
            <a:r>
              <a:rPr lang="en-US" sz="2000" b="1" dirty="0">
                <a:solidFill>
                  <a:srgbClr val="000000"/>
                </a:solidFill>
                <a:latin typeface="Kokila" panose="020B0604020202020204" pitchFamily="34" charset="0"/>
                <a:cs typeface="Kokila" panose="020B0604020202020204" pitchFamily="34" charset="0"/>
              </a:rPr>
              <a:t>                                </a:t>
            </a:r>
            <a:r>
              <a:rPr lang="hi-IN" sz="2000" b="1" dirty="0">
                <a:solidFill>
                  <a:srgbClr val="000000"/>
                </a:solidFill>
                <a:latin typeface="Kokila" panose="020B0604020202020204" pitchFamily="34" charset="0"/>
                <a:cs typeface="Kokila" panose="020B0604020202020204" pitchFamily="34" charset="0"/>
              </a:rPr>
              <a:t>ज्    </a:t>
            </a:r>
            <a:r>
              <a:rPr lang="en-US" sz="2000" b="1" dirty="0">
                <a:solidFill>
                  <a:srgbClr val="000000"/>
                </a:solidFill>
                <a:latin typeface="Kokila" panose="020B0604020202020204" pitchFamily="34" charset="0"/>
                <a:cs typeface="Kokila" panose="020B0604020202020204" pitchFamily="34" charset="0"/>
              </a:rPr>
              <a:t>                                 </a:t>
            </a:r>
            <a:r>
              <a:rPr lang="hi-IN" sz="2000" b="1" dirty="0">
                <a:solidFill>
                  <a:srgbClr val="000000"/>
                </a:solidFill>
                <a:latin typeface="Kokila" panose="020B0604020202020204" pitchFamily="34" charset="0"/>
                <a:cs typeface="Kokila" panose="020B0604020202020204" pitchFamily="34" charset="0"/>
              </a:rPr>
              <a:t>झ्    </a:t>
            </a:r>
            <a:r>
              <a:rPr lang="en-US" sz="2000" b="1" dirty="0">
                <a:solidFill>
                  <a:srgbClr val="000000"/>
                </a:solidFill>
                <a:latin typeface="Kokila" panose="020B0604020202020204" pitchFamily="34" charset="0"/>
                <a:cs typeface="Kokila" panose="020B0604020202020204" pitchFamily="34" charset="0"/>
              </a:rPr>
              <a:t>                                    </a:t>
            </a:r>
            <a:r>
              <a:rPr lang="hi-IN" sz="2000" b="1" dirty="0">
                <a:solidFill>
                  <a:srgbClr val="000000"/>
                </a:solidFill>
                <a:latin typeface="Kokila" panose="020B0604020202020204" pitchFamily="34" charset="0"/>
                <a:cs typeface="Kokila" panose="020B0604020202020204" pitchFamily="34" charset="0"/>
              </a:rPr>
              <a:t>ञ्</a:t>
            </a:r>
            <a:endParaRPr lang="en-US" sz="2000" b="1" dirty="0">
              <a:solidFill>
                <a:srgbClr val="000000"/>
              </a:solidFill>
              <a:latin typeface="Kokila" panose="020B0604020202020204" pitchFamily="34" charset="0"/>
              <a:cs typeface="Kokila" panose="020B0604020202020204" pitchFamily="34" charset="0"/>
            </a:endParaRPr>
          </a:p>
          <a:p>
            <a:endParaRPr lang="en-US" sz="2000" b="1" dirty="0">
              <a:solidFill>
                <a:srgbClr val="000000"/>
              </a:solidFill>
              <a:latin typeface="Kokila" panose="020B0604020202020204" pitchFamily="34" charset="0"/>
              <a:cs typeface="Kokila" panose="020B0604020202020204" pitchFamily="34" charset="0"/>
            </a:endParaRPr>
          </a:p>
          <a:p>
            <a:r>
              <a:rPr lang="en-US" sz="4000" dirty="0" err="1">
                <a:solidFill>
                  <a:srgbClr val="000000"/>
                </a:solidFill>
                <a:latin typeface="Calibri" panose="020F0502020204030204" pitchFamily="34" charset="0"/>
                <a:cs typeface="Calibri" panose="020F0502020204030204" pitchFamily="34" charset="0"/>
              </a:rPr>
              <a:t>c,C</a:t>
            </a:r>
            <a:r>
              <a:rPr lang="hi-IN" sz="4000" dirty="0">
                <a:solidFill>
                  <a:srgbClr val="000000"/>
                </a:solidFill>
                <a:latin typeface="Calibri" panose="020F0502020204030204" pitchFamily="34" charset="0"/>
                <a:cs typeface="Kokila" panose="020B0604020202020204" pitchFamily="34" charset="0"/>
              </a:rPr>
              <a:t> </a:t>
            </a:r>
            <a:r>
              <a:rPr lang="en-US" sz="4000" dirty="0">
                <a:solidFill>
                  <a:srgbClr val="000000"/>
                </a:solidFill>
                <a:latin typeface="Calibri" panose="020F0502020204030204" pitchFamily="34" charset="0"/>
                <a:cs typeface="Calibri" panose="020F0502020204030204" pitchFamily="34" charset="0"/>
              </a:rPr>
              <a:t>        c̣ C̣              j, J            </a:t>
            </a:r>
            <a:r>
              <a:rPr lang="en-US" sz="4000" dirty="0" err="1">
                <a:solidFill>
                  <a:srgbClr val="000000"/>
                </a:solidFill>
                <a:latin typeface="Calibri" panose="020F0502020204030204" pitchFamily="34" charset="0"/>
                <a:cs typeface="Calibri" panose="020F0502020204030204" pitchFamily="34" charset="0"/>
              </a:rPr>
              <a:t>jh</a:t>
            </a:r>
            <a:r>
              <a:rPr lang="en-US" sz="4000" dirty="0">
                <a:solidFill>
                  <a:srgbClr val="000000"/>
                </a:solidFill>
                <a:latin typeface="Calibri" panose="020F0502020204030204" pitchFamily="34" charset="0"/>
                <a:cs typeface="Calibri" panose="020F0502020204030204" pitchFamily="34" charset="0"/>
              </a:rPr>
              <a:t>, </a:t>
            </a:r>
            <a:r>
              <a:rPr lang="en-US" sz="4000" dirty="0" err="1">
                <a:solidFill>
                  <a:srgbClr val="000000"/>
                </a:solidFill>
                <a:latin typeface="Calibri" panose="020F0502020204030204" pitchFamily="34" charset="0"/>
                <a:cs typeface="Calibri" panose="020F0502020204030204" pitchFamily="34" charset="0"/>
              </a:rPr>
              <a:t>Jh</a:t>
            </a:r>
            <a:r>
              <a:rPr lang="en-US" sz="4000" dirty="0">
                <a:solidFill>
                  <a:srgbClr val="000000"/>
                </a:solidFill>
                <a:latin typeface="Calibri" panose="020F0502020204030204" pitchFamily="34" charset="0"/>
                <a:cs typeface="Calibri" panose="020F0502020204030204" pitchFamily="34" charset="0"/>
              </a:rPr>
              <a:t>          ñ</a:t>
            </a:r>
            <a:endParaRPr lang="en-US" sz="4000" dirty="0">
              <a:solidFill>
                <a:srgbClr val="000000"/>
              </a:solidFill>
              <a:latin typeface="Calibri" panose="020F0502020204030204" pitchFamily="34" charset="0"/>
              <a:cs typeface="Calibri" panose="020F0502020204030204" pitchFamily="34" charset="0"/>
            </a:endParaRPr>
          </a:p>
          <a:p>
            <a:r>
              <a:rPr lang="en-US" sz="2000" dirty="0">
                <a:solidFill>
                  <a:srgbClr val="000000"/>
                </a:solidFill>
                <a:latin typeface="Calibri" panose="020F0502020204030204" pitchFamily="34" charset="0"/>
                <a:cs typeface="Calibri" panose="020F0502020204030204" pitchFamily="34" charset="0"/>
              </a:rPr>
              <a:t>                                                                                                                                 </a:t>
            </a:r>
            <a:r>
              <a:rPr lang="en-US" sz="2000" b="1" dirty="0">
                <a:solidFill>
                  <a:srgbClr val="000000"/>
                </a:solidFill>
                <a:latin typeface="Calibri" panose="020F0502020204030204" pitchFamily="34" charset="0"/>
                <a:cs typeface="Calibri" panose="020F0502020204030204" pitchFamily="34" charset="0"/>
              </a:rPr>
              <a:t>n</a:t>
            </a:r>
            <a:r>
              <a:rPr lang="en-US" sz="2000" dirty="0">
                <a:solidFill>
                  <a:srgbClr val="000000"/>
                </a:solidFill>
                <a:latin typeface="Calibri" panose="020F0502020204030204" pitchFamily="34" charset="0"/>
                <a:cs typeface="Calibri" panose="020F0502020204030204" pitchFamily="34" charset="0"/>
              </a:rPr>
              <a:t> in ginger</a:t>
            </a:r>
            <a:endParaRPr lang="en-US" sz="2000" dirty="0">
              <a:solidFill>
                <a:srgbClr val="000000"/>
              </a:solidFill>
              <a:latin typeface="Calibri" panose="020F0502020204030204" pitchFamily="34" charset="0"/>
              <a:cs typeface="Calibri" panose="020F0502020204030204" pitchFamily="34" charset="0"/>
            </a:endParaRPr>
          </a:p>
          <a:p>
            <a:endParaRPr lang="en-US" sz="2000" dirty="0">
              <a:solidFill>
                <a:srgbClr val="000000"/>
              </a:solidFill>
              <a:latin typeface="Calibri" panose="020F0502020204030204" pitchFamily="34" charset="0"/>
              <a:cs typeface="Calibri" panose="020F0502020204030204" pitchFamily="34" charset="0"/>
            </a:endParaRPr>
          </a:p>
          <a:p>
            <a:r>
              <a:rPr lang="hi-IN" sz="2000" b="1" dirty="0">
                <a:solidFill>
                  <a:srgbClr val="000000"/>
                </a:solidFill>
                <a:latin typeface="Kokila" panose="020B0604020202020204" pitchFamily="34" charset="0"/>
                <a:cs typeface="Kokila" panose="020B0604020202020204" pitchFamily="34" charset="0"/>
              </a:rPr>
              <a:t>च     </a:t>
            </a:r>
            <a:r>
              <a:rPr lang="en-US" sz="2000" b="1" dirty="0">
                <a:solidFill>
                  <a:srgbClr val="000000"/>
                </a:solidFill>
                <a:latin typeface="Kokila" panose="020B0604020202020204" pitchFamily="34" charset="0"/>
                <a:cs typeface="Kokila" panose="020B0604020202020204" pitchFamily="34" charset="0"/>
              </a:rPr>
              <a:t>                               </a:t>
            </a:r>
            <a:r>
              <a:rPr lang="hi-IN" sz="2000" b="1" dirty="0">
                <a:solidFill>
                  <a:srgbClr val="000000"/>
                </a:solidFill>
                <a:latin typeface="Kokila" panose="020B0604020202020204" pitchFamily="34" charset="0"/>
                <a:cs typeface="Kokila" panose="020B0604020202020204" pitchFamily="34" charset="0"/>
              </a:rPr>
              <a:t>छ     </a:t>
            </a:r>
            <a:r>
              <a:rPr lang="en-US" sz="2000" b="1" dirty="0">
                <a:solidFill>
                  <a:srgbClr val="000000"/>
                </a:solidFill>
                <a:latin typeface="Kokila" panose="020B0604020202020204" pitchFamily="34" charset="0"/>
                <a:cs typeface="Kokila" panose="020B0604020202020204" pitchFamily="34" charset="0"/>
              </a:rPr>
              <a:t>                               </a:t>
            </a:r>
            <a:r>
              <a:rPr lang="hi-IN" sz="2000" b="1" dirty="0">
                <a:solidFill>
                  <a:srgbClr val="000000"/>
                </a:solidFill>
                <a:latin typeface="Kokila" panose="020B0604020202020204" pitchFamily="34" charset="0"/>
                <a:cs typeface="Kokila" panose="020B0604020202020204" pitchFamily="34" charset="0"/>
              </a:rPr>
              <a:t> ज      </a:t>
            </a:r>
            <a:r>
              <a:rPr lang="en-US" sz="2000" b="1" dirty="0">
                <a:solidFill>
                  <a:srgbClr val="000000"/>
                </a:solidFill>
                <a:latin typeface="Kokila" panose="020B0604020202020204" pitchFamily="34" charset="0"/>
                <a:cs typeface="Kokila" panose="020B0604020202020204" pitchFamily="34" charset="0"/>
              </a:rPr>
              <a:t>                               </a:t>
            </a:r>
            <a:r>
              <a:rPr lang="hi-IN" sz="2000" b="1" dirty="0">
                <a:solidFill>
                  <a:srgbClr val="000000"/>
                </a:solidFill>
                <a:latin typeface="Kokila" panose="020B0604020202020204" pitchFamily="34" charset="0"/>
                <a:cs typeface="Kokila" panose="020B0604020202020204" pitchFamily="34" charset="0"/>
              </a:rPr>
              <a:t>झ      </a:t>
            </a:r>
            <a:r>
              <a:rPr lang="en-US" sz="2000" b="1" dirty="0">
                <a:solidFill>
                  <a:srgbClr val="000000"/>
                </a:solidFill>
                <a:latin typeface="Kokila" panose="020B0604020202020204" pitchFamily="34" charset="0"/>
                <a:cs typeface="Kokila" panose="020B0604020202020204" pitchFamily="34" charset="0"/>
              </a:rPr>
              <a:t>                                   </a:t>
            </a:r>
            <a:r>
              <a:rPr lang="hi-IN" sz="2000" b="1" dirty="0">
                <a:solidFill>
                  <a:srgbClr val="000000"/>
                </a:solidFill>
                <a:latin typeface="Kokila" panose="020B0604020202020204" pitchFamily="34" charset="0"/>
                <a:cs typeface="Kokila" panose="020B0604020202020204" pitchFamily="34" charset="0"/>
              </a:rPr>
              <a:t>ञ</a:t>
            </a:r>
            <a:endParaRPr lang="en-US" sz="2000" b="1" dirty="0">
              <a:solidFill>
                <a:srgbClr val="000000"/>
              </a:solidFill>
              <a:latin typeface="Kokila" panose="020B0604020202020204" pitchFamily="34" charset="0"/>
              <a:cs typeface="Kokila" panose="020B0604020202020204" pitchFamily="34" charset="0"/>
            </a:endParaRPr>
          </a:p>
          <a:p>
            <a:r>
              <a:rPr lang="en-US" sz="2000" b="1" dirty="0">
                <a:solidFill>
                  <a:srgbClr val="000000"/>
                </a:solidFill>
                <a:latin typeface="Kokila" panose="020B0604020202020204" pitchFamily="34" charset="0"/>
                <a:cs typeface="Kokila" panose="020B0604020202020204" pitchFamily="34" charset="0"/>
              </a:rPr>
              <a:t>                                                                                                                                                         </a:t>
            </a:r>
            <a:endParaRPr lang="en-US" sz="2000" dirty="0">
              <a:solidFill>
                <a:srgbClr val="000000"/>
              </a:solidFill>
              <a:latin typeface="Kokila" panose="020B0604020202020204" pitchFamily="34" charset="0"/>
              <a:cs typeface="Kokila" panose="020B0604020202020204" pitchFamily="34" charset="0"/>
            </a:endParaRPr>
          </a:p>
          <a:p>
            <a:r>
              <a:rPr lang="en-US" sz="4000" dirty="0" err="1">
                <a:solidFill>
                  <a:srgbClr val="000000"/>
                </a:solidFill>
                <a:latin typeface="Calibri" panose="020F0502020204030204" pitchFamily="34" charset="0"/>
                <a:cs typeface="Calibri" panose="020F0502020204030204" pitchFamily="34" charset="0"/>
              </a:rPr>
              <a:t>ca,C</a:t>
            </a:r>
            <a:r>
              <a:rPr lang="en-US" sz="4000" dirty="0" err="1">
                <a:solidFill>
                  <a:srgbClr val="000000"/>
                </a:solidFill>
                <a:latin typeface="Calibri" panose="020F0502020204030204" pitchFamily="34" charset="0"/>
                <a:cs typeface="Kokila" panose="020B0604020202020204" pitchFamily="34" charset="0"/>
              </a:rPr>
              <a:t>a</a:t>
            </a:r>
            <a:r>
              <a:rPr lang="en-US" sz="4000" dirty="0">
                <a:solidFill>
                  <a:srgbClr val="000000"/>
                </a:solidFill>
                <a:latin typeface="Calibri" panose="020F0502020204030204" pitchFamily="34" charset="0"/>
                <a:cs typeface="Calibri" panose="020F0502020204030204" pitchFamily="34" charset="0"/>
              </a:rPr>
              <a:t>    </a:t>
            </a:r>
            <a:r>
              <a:rPr lang="en-US" sz="4000" dirty="0" err="1">
                <a:solidFill>
                  <a:srgbClr val="000000"/>
                </a:solidFill>
                <a:latin typeface="Calibri" panose="020F0502020204030204" pitchFamily="34" charset="0"/>
                <a:cs typeface="Calibri" panose="020F0502020204030204" pitchFamily="34" charset="0"/>
              </a:rPr>
              <a:t>c̣a,C̣a</a:t>
            </a:r>
            <a:r>
              <a:rPr lang="en-US" sz="4000" dirty="0">
                <a:solidFill>
                  <a:srgbClr val="000000"/>
                </a:solidFill>
                <a:latin typeface="Calibri" panose="020F0502020204030204" pitchFamily="34" charset="0"/>
                <a:cs typeface="Calibri" panose="020F0502020204030204" pitchFamily="34" charset="0"/>
              </a:rPr>
              <a:t>        ja, Ja        </a:t>
            </a:r>
            <a:r>
              <a:rPr lang="en-US" sz="4000" dirty="0" err="1">
                <a:solidFill>
                  <a:srgbClr val="000000"/>
                </a:solidFill>
                <a:latin typeface="Calibri" panose="020F0502020204030204" pitchFamily="34" charset="0"/>
                <a:cs typeface="Calibri" panose="020F0502020204030204" pitchFamily="34" charset="0"/>
              </a:rPr>
              <a:t>jha</a:t>
            </a:r>
            <a:r>
              <a:rPr lang="en-US" sz="4000" dirty="0">
                <a:solidFill>
                  <a:srgbClr val="000000"/>
                </a:solidFill>
                <a:latin typeface="Calibri" panose="020F0502020204030204" pitchFamily="34" charset="0"/>
                <a:cs typeface="Calibri" panose="020F0502020204030204" pitchFamily="34" charset="0"/>
              </a:rPr>
              <a:t>, Jha       </a:t>
            </a:r>
            <a:r>
              <a:rPr lang="en-US" sz="4000" dirty="0" err="1">
                <a:solidFill>
                  <a:srgbClr val="000000"/>
                </a:solidFill>
                <a:latin typeface="Calibri" panose="020F0502020204030204" pitchFamily="34" charset="0"/>
                <a:cs typeface="Calibri" panose="020F0502020204030204" pitchFamily="34" charset="0"/>
              </a:rPr>
              <a:t>ña</a:t>
            </a:r>
            <a:endParaRPr lang="en-US" sz="4000" dirty="0">
              <a:solidFill>
                <a:srgbClr val="000000"/>
              </a:solidFill>
              <a:latin typeface="Calibri" panose="020F0502020204030204" pitchFamily="34" charset="0"/>
              <a:cs typeface="Calibri" panose="020F0502020204030204" pitchFamily="34" charset="0"/>
            </a:endParaRPr>
          </a:p>
          <a:p>
            <a:endParaRPr lang="en-US" sz="2000" b="1" dirty="0">
              <a:latin typeface="Kokila" panose="020B0604020202020204" pitchFamily="34" charset="0"/>
              <a:cs typeface="Kokila" panose="020B0604020202020204" pitchFamily="34" charset="0"/>
            </a:endParaRPr>
          </a:p>
        </p:txBody>
      </p:sp>
      <p:sp>
        <p:nvSpPr>
          <p:cNvPr id="3" name="TextBox 2"/>
          <p:cNvSpPr txBox="1"/>
          <p:nvPr/>
        </p:nvSpPr>
        <p:spPr>
          <a:xfrm>
            <a:off x="5638800" y="4629150"/>
            <a:ext cx="1451423" cy="369332"/>
          </a:xfrm>
          <a:prstGeom prst="rect">
            <a:avLst/>
          </a:prstGeom>
          <a:noFill/>
        </p:spPr>
        <p:txBody>
          <a:bodyPr wrap="none" rtlCol="0">
            <a:spAutoFit/>
          </a:bodyPr>
          <a:lstStyle/>
          <a:p>
            <a:r>
              <a:rPr lang="en-US" b="1" dirty="0"/>
              <a:t>The ca-Series</a:t>
            </a:r>
            <a:endParaRPr lang="en-US" b="1" dirty="0"/>
          </a:p>
        </p:txBody>
      </p:sp>
      <p:sp>
        <p:nvSpPr>
          <p:cNvPr id="6" name="TextBox 5"/>
          <p:cNvSpPr txBox="1"/>
          <p:nvPr/>
        </p:nvSpPr>
        <p:spPr>
          <a:xfrm>
            <a:off x="609600" y="145018"/>
            <a:ext cx="2123915" cy="369332"/>
          </a:xfrm>
          <a:prstGeom prst="rect">
            <a:avLst/>
          </a:prstGeom>
          <a:noFill/>
        </p:spPr>
        <p:txBody>
          <a:bodyPr wrap="none" rtlCol="0">
            <a:spAutoFit/>
          </a:bodyPr>
          <a:lstStyle/>
          <a:p>
            <a:r>
              <a:rPr lang="en-US" b="1" dirty="0"/>
              <a:t>Consonants (Contd.)</a:t>
            </a:r>
            <a:endParaRPr lang="en-US" b="1"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57200" y="209550"/>
            <a:ext cx="8534400" cy="4401205"/>
          </a:xfrm>
          <a:prstGeom prst="rect">
            <a:avLst/>
          </a:prstGeom>
        </p:spPr>
        <p:txBody>
          <a:bodyPr wrap="square">
            <a:spAutoFit/>
          </a:bodyPr>
          <a:lstStyle/>
          <a:p>
            <a:r>
              <a:rPr lang="en-US" sz="2400" dirty="0" err="1"/>
              <a:t>kārpaṇya</a:t>
            </a:r>
            <a:r>
              <a:rPr lang="en-US" sz="2400" dirty="0"/>
              <a:t> </a:t>
            </a:r>
            <a:r>
              <a:rPr lang="en-US" sz="2400" dirty="0" err="1"/>
              <a:t>doṣopahatasvabhāvah</a:t>
            </a:r>
            <a:r>
              <a:rPr lang="en-US" sz="2400" dirty="0"/>
              <a:t>̣ </a:t>
            </a:r>
            <a:endParaRPr lang="en-US" sz="2400" dirty="0"/>
          </a:p>
          <a:p>
            <a:r>
              <a:rPr lang="en-US" sz="2400" dirty="0" err="1"/>
              <a:t>pṛcc̣āmi</a:t>
            </a:r>
            <a:r>
              <a:rPr lang="en-US" sz="2400" dirty="0"/>
              <a:t> </a:t>
            </a:r>
            <a:r>
              <a:rPr lang="en-US" sz="2400" dirty="0" err="1"/>
              <a:t>tvām</a:t>
            </a:r>
            <a:r>
              <a:rPr lang="en-US" sz="2400" dirty="0"/>
              <a:t>̇ dharma </a:t>
            </a:r>
            <a:r>
              <a:rPr lang="en-US" sz="2400" dirty="0" err="1"/>
              <a:t>saṁmūḍhacetāh</a:t>
            </a:r>
            <a:r>
              <a:rPr lang="en-US" sz="2400" dirty="0"/>
              <a:t>̣ |</a:t>
            </a:r>
            <a:endParaRPr lang="en-US" sz="2400" dirty="0"/>
          </a:p>
          <a:p>
            <a:r>
              <a:rPr lang="en-US" sz="2400" dirty="0" err="1"/>
              <a:t>yacc̣reyah</a:t>
            </a:r>
            <a:r>
              <a:rPr lang="en-US" sz="2400" dirty="0"/>
              <a:t>̣ </a:t>
            </a:r>
            <a:r>
              <a:rPr lang="en-US" sz="2400" dirty="0" err="1"/>
              <a:t>syānniścitam</a:t>
            </a:r>
            <a:r>
              <a:rPr lang="en-US" sz="2400" dirty="0"/>
              <a:t>̇ </a:t>
            </a:r>
            <a:r>
              <a:rPr lang="en-US" sz="2400" dirty="0" err="1"/>
              <a:t>brūhi</a:t>
            </a:r>
            <a:r>
              <a:rPr lang="en-US" sz="2400" dirty="0"/>
              <a:t> </a:t>
            </a:r>
            <a:r>
              <a:rPr lang="en-US" sz="2400" dirty="0" err="1"/>
              <a:t>tanme</a:t>
            </a:r>
            <a:r>
              <a:rPr lang="en-US" sz="2400" dirty="0"/>
              <a:t> </a:t>
            </a:r>
            <a:endParaRPr lang="en-US" sz="2400" dirty="0"/>
          </a:p>
          <a:p>
            <a:r>
              <a:rPr lang="en-US" sz="2400" dirty="0" err="1"/>
              <a:t>śiṣyaste'ham</a:t>
            </a:r>
            <a:r>
              <a:rPr lang="en-US" sz="2400" dirty="0"/>
              <a:t>̇ </a:t>
            </a:r>
            <a:r>
              <a:rPr lang="en-US" sz="2400" dirty="0" err="1"/>
              <a:t>śādi</a:t>
            </a:r>
            <a:r>
              <a:rPr lang="en-US" sz="2400" dirty="0"/>
              <a:t> </a:t>
            </a:r>
            <a:r>
              <a:rPr lang="en-US" sz="2400" dirty="0" err="1"/>
              <a:t>mām</a:t>
            </a:r>
            <a:r>
              <a:rPr lang="en-US" sz="2400" dirty="0"/>
              <a:t>̇ </a:t>
            </a:r>
            <a:r>
              <a:rPr lang="en-US" sz="2400" dirty="0" err="1"/>
              <a:t>tvām</a:t>
            </a:r>
            <a:r>
              <a:rPr lang="en-US" sz="2400" dirty="0"/>
              <a:t>̇ </a:t>
            </a:r>
            <a:r>
              <a:rPr lang="en-US" sz="2400" dirty="0" err="1"/>
              <a:t>prapannam</a:t>
            </a:r>
            <a:r>
              <a:rPr lang="en-US" sz="2400" dirty="0"/>
              <a:t> ||2-7||</a:t>
            </a:r>
            <a:endParaRPr lang="en-US" sz="2400" dirty="0"/>
          </a:p>
          <a:p>
            <a:r>
              <a:rPr lang="en-US" sz="2400" dirty="0"/>
              <a:t> </a:t>
            </a:r>
            <a:endParaRPr lang="en-US" sz="2400" dirty="0"/>
          </a:p>
          <a:p>
            <a:r>
              <a:rPr lang="en-US" sz="2400" dirty="0" err="1"/>
              <a:t>kārpaṇya</a:t>
            </a:r>
            <a:r>
              <a:rPr lang="en-US" sz="2400" dirty="0"/>
              <a:t> </a:t>
            </a:r>
            <a:r>
              <a:rPr lang="en-US" sz="2400" dirty="0" err="1"/>
              <a:t>doṣah</a:t>
            </a:r>
            <a:r>
              <a:rPr lang="en-US" sz="2400" dirty="0"/>
              <a:t>̣   </a:t>
            </a:r>
            <a:r>
              <a:rPr lang="en-US" sz="2400" dirty="0" err="1"/>
              <a:t>upa-hata-sva-bhāvah</a:t>
            </a:r>
            <a:r>
              <a:rPr lang="en-US" sz="2400" dirty="0"/>
              <a:t>̣   </a:t>
            </a:r>
            <a:endParaRPr lang="en-US" sz="2400" dirty="0"/>
          </a:p>
          <a:p>
            <a:r>
              <a:rPr lang="en-US" sz="2400" dirty="0" err="1"/>
              <a:t>pṛcc̣āmi</a:t>
            </a:r>
            <a:r>
              <a:rPr lang="en-US" sz="2400" dirty="0"/>
              <a:t> </a:t>
            </a:r>
            <a:r>
              <a:rPr lang="en-US" sz="2400" dirty="0" err="1"/>
              <a:t>tvām</a:t>
            </a:r>
            <a:r>
              <a:rPr lang="en-US" sz="2400" dirty="0"/>
              <a:t> dharma   </a:t>
            </a:r>
            <a:r>
              <a:rPr lang="en-US" sz="2400" dirty="0" err="1"/>
              <a:t>sam-mūḍha-cetāh</a:t>
            </a:r>
            <a:r>
              <a:rPr lang="en-US" sz="2400" dirty="0"/>
              <a:t>̣ |</a:t>
            </a:r>
            <a:endParaRPr lang="en-US" sz="2400" dirty="0"/>
          </a:p>
          <a:p>
            <a:r>
              <a:rPr lang="en-US" sz="2400" dirty="0" err="1"/>
              <a:t>yat</a:t>
            </a:r>
            <a:r>
              <a:rPr lang="en-US" sz="2400" dirty="0"/>
              <a:t> </a:t>
            </a:r>
            <a:r>
              <a:rPr lang="en-US" sz="2400" dirty="0" err="1"/>
              <a:t>śreyah</a:t>
            </a:r>
            <a:r>
              <a:rPr lang="en-US" sz="2400" dirty="0"/>
              <a:t>̣ </a:t>
            </a:r>
            <a:r>
              <a:rPr lang="en-US" sz="2400" dirty="0" err="1"/>
              <a:t>syāt</a:t>
            </a:r>
            <a:r>
              <a:rPr lang="en-US" sz="2400" dirty="0"/>
              <a:t>   </a:t>
            </a:r>
            <a:r>
              <a:rPr lang="en-US" sz="2400" dirty="0" err="1"/>
              <a:t>niścitam</a:t>
            </a:r>
            <a:r>
              <a:rPr lang="en-US" sz="2400" dirty="0"/>
              <a:t>̇ </a:t>
            </a:r>
            <a:r>
              <a:rPr lang="en-US" sz="2400" dirty="0" err="1"/>
              <a:t>brūhi</a:t>
            </a:r>
            <a:r>
              <a:rPr lang="en-US" sz="2400" dirty="0"/>
              <a:t>  tat me  </a:t>
            </a:r>
            <a:endParaRPr lang="en-US" sz="2400" dirty="0"/>
          </a:p>
          <a:p>
            <a:r>
              <a:rPr lang="en-US" sz="2400" dirty="0" err="1"/>
              <a:t>śiṣyah</a:t>
            </a:r>
            <a:r>
              <a:rPr lang="en-US" sz="2400" dirty="0"/>
              <a:t>̣ </a:t>
            </a:r>
            <a:r>
              <a:rPr lang="en-US" sz="2400" dirty="0" err="1"/>
              <a:t>te</a:t>
            </a:r>
            <a:r>
              <a:rPr lang="en-US" sz="2400" dirty="0"/>
              <a:t>   </a:t>
            </a:r>
            <a:r>
              <a:rPr lang="en-US" sz="2400" dirty="0" err="1"/>
              <a:t>aham</a:t>
            </a:r>
            <a:r>
              <a:rPr lang="en-US" sz="2400" dirty="0"/>
              <a:t>̇ </a:t>
            </a:r>
            <a:r>
              <a:rPr lang="en-US" sz="2400" dirty="0" err="1"/>
              <a:t>śādi</a:t>
            </a:r>
            <a:r>
              <a:rPr lang="en-US" sz="2400" dirty="0"/>
              <a:t> </a:t>
            </a:r>
            <a:r>
              <a:rPr lang="en-US" sz="2400" dirty="0" err="1"/>
              <a:t>mām</a:t>
            </a:r>
            <a:r>
              <a:rPr lang="en-US" sz="2400" dirty="0"/>
              <a:t> </a:t>
            </a:r>
            <a:r>
              <a:rPr lang="en-US" sz="2400" dirty="0" err="1"/>
              <a:t>tvām</a:t>
            </a:r>
            <a:r>
              <a:rPr lang="en-US" sz="2400" dirty="0"/>
              <a:t> </a:t>
            </a:r>
            <a:r>
              <a:rPr lang="en-US" sz="2400" dirty="0" err="1"/>
              <a:t>prapannam</a:t>
            </a:r>
            <a:r>
              <a:rPr lang="en-US" sz="2400" dirty="0"/>
              <a:t> ||</a:t>
            </a:r>
            <a:endParaRPr lang="en-US" sz="2400" dirty="0"/>
          </a:p>
          <a:p>
            <a:r>
              <a:rPr lang="en-US" sz="2400" dirty="0"/>
              <a:t> </a:t>
            </a:r>
            <a:endParaRPr lang="en-US" sz="2400" dirty="0"/>
          </a:p>
          <a:p>
            <a:r>
              <a:rPr lang="en-US" sz="2000" b="1" dirty="0"/>
              <a:t>I am obscured by the poverty of right decision regarding pity and duty. I take refuge in you seeking to steer me in the path of my felicity. </a:t>
            </a:r>
            <a:endParaRPr lang="en-US" sz="20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28600" y="285750"/>
            <a:ext cx="8610600" cy="4707443"/>
          </a:xfrm>
          <a:prstGeom prst="rect">
            <a:avLst/>
          </a:prstGeom>
        </p:spPr>
        <p:txBody>
          <a:bodyPr wrap="square">
            <a:spAutoFit/>
          </a:bodyPr>
          <a:lstStyle/>
          <a:p>
            <a:pPr indent="457200" algn="just">
              <a:lnSpc>
                <a:spcPct val="115000"/>
              </a:lnSpc>
            </a:pPr>
            <a:r>
              <a:rPr lang="en-US" sz="2400" dirty="0">
                <a:solidFill>
                  <a:srgbClr val="000000"/>
                </a:solidFill>
                <a:ea typeface="Calibri" panose="020F0502020204030204"/>
                <a:cs typeface="Calibri" panose="020F0502020204030204"/>
              </a:rPr>
              <a:t>na hi </a:t>
            </a:r>
            <a:r>
              <a:rPr lang="en-US" sz="2400" dirty="0" err="1">
                <a:solidFill>
                  <a:srgbClr val="000000"/>
                </a:solidFill>
                <a:ea typeface="Calibri" panose="020F0502020204030204"/>
                <a:cs typeface="Calibri" panose="020F0502020204030204"/>
              </a:rPr>
              <a:t>prapaśyāmi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mamāpanudyāt</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indent="457200" algn="just">
              <a:lnSpc>
                <a:spcPct val="115000"/>
              </a:lnSpc>
            </a:pPr>
            <a:r>
              <a:rPr lang="en-US" sz="2400" dirty="0" err="1">
                <a:solidFill>
                  <a:srgbClr val="000000"/>
                </a:solidFill>
                <a:ea typeface="Calibri" panose="020F0502020204030204"/>
                <a:cs typeface="Calibri" panose="020F0502020204030204"/>
              </a:rPr>
              <a:t>yacc̣okamucc̣oṣaṇamindriyāṇām</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indent="457200" algn="just">
              <a:lnSpc>
                <a:spcPct val="115000"/>
              </a:lnSpc>
            </a:pPr>
            <a:r>
              <a:rPr lang="en-US" sz="2400" dirty="0" err="1">
                <a:solidFill>
                  <a:srgbClr val="000000"/>
                </a:solidFill>
                <a:ea typeface="Calibri" panose="020F0502020204030204"/>
                <a:cs typeface="Calibri" panose="020F0502020204030204"/>
              </a:rPr>
              <a:t>avāpya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bhūmāvasapatnamṛddham</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indent="457200" algn="just">
              <a:lnSpc>
                <a:spcPct val="115000"/>
              </a:lnSpc>
            </a:pPr>
            <a:r>
              <a:rPr lang="en-US" sz="2400" dirty="0" err="1">
                <a:solidFill>
                  <a:srgbClr val="000000"/>
                </a:solidFill>
                <a:ea typeface="Calibri" panose="020F0502020204030204"/>
                <a:cs typeface="Calibri" panose="020F0502020204030204"/>
              </a:rPr>
              <a:t>rājyam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surāṇām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api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cādhipatyam</a:t>
            </a:r>
            <a:r>
              <a:rPr lang="en-US" sz="2400" dirty="0">
                <a:solidFill>
                  <a:srgbClr val="000000"/>
                </a:solidFill>
                <a:ea typeface="Calibri" panose="020F0502020204030204"/>
                <a:cs typeface="Calibri" panose="020F0502020204030204"/>
              </a:rPr>
              <a:t> ||2-8|| </a:t>
            </a:r>
            <a:endParaRPr lang="en-US" sz="2400" dirty="0">
              <a:solidFill>
                <a:srgbClr val="000000"/>
              </a:solidFill>
              <a:ea typeface="Calibri" panose="020F0502020204030204"/>
              <a:cs typeface="Calibri" panose="020F0502020204030204"/>
            </a:endParaRPr>
          </a:p>
          <a:p>
            <a:pPr indent="457200" algn="just">
              <a:lnSpc>
                <a:spcPct val="115000"/>
              </a:lnSpc>
            </a:pPr>
            <a:endParaRPr lang="en-US" sz="1000" dirty="0">
              <a:ea typeface="Calibri" panose="020F0502020204030204"/>
              <a:cs typeface="Calibri" panose="020F0502020204030204"/>
            </a:endParaRPr>
          </a:p>
          <a:p>
            <a:pPr indent="457200" algn="just">
              <a:lnSpc>
                <a:spcPct val="115000"/>
              </a:lnSpc>
            </a:pPr>
            <a:r>
              <a:rPr lang="en-US" sz="2400" dirty="0">
                <a:solidFill>
                  <a:srgbClr val="000000"/>
                </a:solidFill>
                <a:ea typeface="Calibri" panose="020F0502020204030204"/>
                <a:cs typeface="Calibri" panose="020F0502020204030204"/>
              </a:rPr>
              <a:t>na hi </a:t>
            </a:r>
            <a:r>
              <a:rPr lang="en-US" sz="2400" dirty="0" err="1">
                <a:solidFill>
                  <a:srgbClr val="000000"/>
                </a:solidFill>
                <a:ea typeface="Calibri" panose="020F0502020204030204"/>
                <a:cs typeface="Calibri" panose="020F0502020204030204"/>
              </a:rPr>
              <a:t>pra-paśyami</a:t>
            </a:r>
            <a:r>
              <a:rPr lang="en-US" sz="2400" dirty="0">
                <a:solidFill>
                  <a:srgbClr val="000000"/>
                </a:solidFill>
                <a:ea typeface="Calibri" panose="020F0502020204030204"/>
                <a:cs typeface="Calibri" panose="020F0502020204030204"/>
              </a:rPr>
              <a:t>   mama </a:t>
            </a:r>
            <a:r>
              <a:rPr lang="en-US" sz="2400" dirty="0" err="1">
                <a:solidFill>
                  <a:srgbClr val="000000"/>
                </a:solidFill>
                <a:ea typeface="Calibri" panose="020F0502020204030204"/>
                <a:cs typeface="Calibri" panose="020F0502020204030204"/>
              </a:rPr>
              <a:t>apa-nudyāt</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indent="457200" algn="just">
              <a:lnSpc>
                <a:spcPct val="115000"/>
              </a:lnSpc>
            </a:pPr>
            <a:r>
              <a:rPr lang="en-US" sz="2400" dirty="0" err="1">
                <a:solidFill>
                  <a:srgbClr val="000000"/>
                </a:solidFill>
                <a:ea typeface="Calibri" panose="020F0502020204030204"/>
                <a:cs typeface="Calibri" panose="020F0502020204030204"/>
              </a:rPr>
              <a:t>yat</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śokam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ud-śoṣaṇam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indriyāṇām</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indent="457200" algn="just">
              <a:lnSpc>
                <a:spcPct val="115000"/>
              </a:lnSpc>
            </a:pPr>
            <a:r>
              <a:rPr lang="en-US" sz="2400" dirty="0" err="1">
                <a:solidFill>
                  <a:srgbClr val="000000"/>
                </a:solidFill>
                <a:ea typeface="Calibri" panose="020F0502020204030204"/>
                <a:cs typeface="Calibri" panose="020F0502020204030204"/>
              </a:rPr>
              <a:t>avāpya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bhūmau</a:t>
            </a:r>
            <a:r>
              <a:rPr lang="en-US" sz="2400" dirty="0">
                <a:solidFill>
                  <a:srgbClr val="000000"/>
                </a:solidFill>
                <a:ea typeface="Calibri" panose="020F0502020204030204"/>
                <a:cs typeface="Calibri" panose="020F0502020204030204"/>
              </a:rPr>
              <a:t>   a-</a:t>
            </a:r>
            <a:r>
              <a:rPr lang="en-US" sz="2400" dirty="0" err="1">
                <a:solidFill>
                  <a:srgbClr val="000000"/>
                </a:solidFill>
                <a:ea typeface="Calibri" panose="020F0502020204030204"/>
                <a:cs typeface="Calibri" panose="020F0502020204030204"/>
              </a:rPr>
              <a:t>sapatnam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ṛddham</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indent="457200" algn="just">
              <a:lnSpc>
                <a:spcPct val="115000"/>
              </a:lnSpc>
            </a:pPr>
            <a:r>
              <a:rPr lang="en-US" sz="2400" dirty="0" err="1">
                <a:solidFill>
                  <a:srgbClr val="000000"/>
                </a:solidFill>
                <a:ea typeface="Calibri" panose="020F0502020204030204"/>
                <a:cs typeface="Calibri" panose="020F0502020204030204"/>
              </a:rPr>
              <a:t>rājyam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surāṇām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api</a:t>
            </a:r>
            <a:r>
              <a:rPr lang="en-US" sz="2400" dirty="0">
                <a:solidFill>
                  <a:srgbClr val="000000"/>
                </a:solidFill>
                <a:ea typeface="Calibri" panose="020F0502020204030204"/>
                <a:cs typeface="Calibri" panose="020F0502020204030204"/>
              </a:rPr>
              <a:t> ca </a:t>
            </a:r>
            <a:r>
              <a:rPr lang="en-US" sz="2400" dirty="0" err="1">
                <a:solidFill>
                  <a:srgbClr val="000000"/>
                </a:solidFill>
                <a:ea typeface="Calibri" panose="020F0502020204030204"/>
                <a:cs typeface="Calibri" panose="020F0502020204030204"/>
              </a:rPr>
              <a:t>adhipatyam</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algn="just">
              <a:lnSpc>
                <a:spcPct val="115000"/>
              </a:lnSpc>
            </a:pPr>
            <a:r>
              <a:rPr lang="en-US" sz="2400" dirty="0">
                <a:solidFill>
                  <a:srgbClr val="000000"/>
                </a:solidFill>
                <a:ea typeface="Calibri" panose="020F0502020204030204"/>
                <a:cs typeface="Calibri" panose="020F0502020204030204"/>
              </a:rPr>
              <a:t> </a:t>
            </a:r>
            <a:r>
              <a:rPr lang="en-US" sz="10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r>
              <a:rPr lang="en-US" sz="2000" b="1" dirty="0">
                <a:solidFill>
                  <a:srgbClr val="000000"/>
                </a:solidFill>
                <a:ea typeface="Calibri" panose="020F0502020204030204"/>
                <a:cs typeface="BRHKan01"/>
              </a:rPr>
              <a:t>Even the prospect of unrivalled prosperity of a kingdom or dominance over the celestials does not seem to relieve my grief which is scorching my senses.</a:t>
            </a:r>
            <a:endParaRPr lang="en-US" sz="20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81000" y="404234"/>
            <a:ext cx="8458200" cy="4228850"/>
          </a:xfrm>
          <a:prstGeom prst="rect">
            <a:avLst/>
          </a:prstGeom>
        </p:spPr>
        <p:txBody>
          <a:bodyPr wrap="square">
            <a:spAutoFit/>
          </a:bodyPr>
          <a:lstStyle/>
          <a:p>
            <a:pPr marL="4572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Sañjaya </a:t>
            </a:r>
            <a:r>
              <a:rPr lang="en-US" sz="2400" dirty="0" err="1">
                <a:solidFill>
                  <a:srgbClr val="000000"/>
                </a:solidFill>
                <a:ea typeface="Calibri" panose="020F0502020204030204"/>
                <a:cs typeface="Calibri" panose="020F0502020204030204"/>
              </a:rPr>
              <a:t>uvāca</a:t>
            </a:r>
            <a:r>
              <a:rPr lang="en-US" sz="2400" dirty="0">
                <a:solidFill>
                  <a:srgbClr val="000000"/>
                </a:solidFill>
                <a:ea typeface="Calibri" panose="020F0502020204030204"/>
                <a:cs typeface="Calibri" panose="020F0502020204030204"/>
              </a:rPr>
              <a:t>:</a:t>
            </a:r>
            <a:endParaRPr lang="en-US" sz="2400" dirty="0">
              <a:ea typeface="Calibri" panose="020F0502020204030204"/>
              <a:cs typeface="Calibri" panose="020F05020202040302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evamuktva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Hṛṣīkeśam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Guḍākeśah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parantapa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marL="4572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na </a:t>
            </a:r>
            <a:r>
              <a:rPr lang="en-US" sz="2400" dirty="0" err="1">
                <a:solidFill>
                  <a:srgbClr val="000000"/>
                </a:solidFill>
                <a:ea typeface="Calibri" panose="020F0502020204030204"/>
                <a:cs typeface="Calibri" panose="020F0502020204030204"/>
              </a:rPr>
              <a:t>yotsya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iti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Govindam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uktva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tūṣṇīm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babhūva</a:t>
            </a:r>
            <a:r>
              <a:rPr lang="en-US" sz="2400" dirty="0">
                <a:solidFill>
                  <a:srgbClr val="000000"/>
                </a:solidFill>
                <a:ea typeface="Calibri" panose="020F0502020204030204"/>
                <a:cs typeface="Calibri" panose="020F0502020204030204"/>
              </a:rPr>
              <a:t> ha ||2-9||</a:t>
            </a:r>
            <a:endParaRPr lang="en-US" sz="2400" dirty="0">
              <a:ea typeface="Calibri" panose="020F0502020204030204"/>
              <a:cs typeface="Calibri" panose="020F0502020204030204"/>
            </a:endParaRPr>
          </a:p>
          <a:p>
            <a:pPr marL="4572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 </a:t>
            </a:r>
            <a:r>
              <a:rPr lang="en-US" sz="10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evamuktva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Hṛṣīkeśam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Guḍākeśah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parantapa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marL="4572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na </a:t>
            </a:r>
            <a:r>
              <a:rPr lang="en-US" sz="2400" dirty="0" err="1">
                <a:solidFill>
                  <a:srgbClr val="000000"/>
                </a:solidFill>
                <a:ea typeface="Calibri" panose="020F0502020204030204"/>
                <a:cs typeface="Calibri" panose="020F0502020204030204"/>
              </a:rPr>
              <a:t>yotsya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iti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Govindam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uktva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tūṣṇīm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babhūva</a:t>
            </a:r>
            <a:r>
              <a:rPr lang="en-US" sz="2400" dirty="0">
                <a:solidFill>
                  <a:srgbClr val="000000"/>
                </a:solidFill>
                <a:ea typeface="Calibri" panose="020F0502020204030204"/>
                <a:cs typeface="Calibri" panose="020F0502020204030204"/>
              </a:rPr>
              <a:t> ha ||</a:t>
            </a:r>
            <a:endParaRPr lang="en-US" sz="2400" dirty="0">
              <a:ea typeface="Calibri" panose="020F0502020204030204"/>
              <a:cs typeface="Calibri" panose="020F0502020204030204"/>
            </a:endParaRPr>
          </a:p>
          <a:p>
            <a:pPr algn="just">
              <a:lnSpc>
                <a:spcPct val="115000"/>
              </a:lnSpc>
            </a:pPr>
            <a:r>
              <a:rPr lang="en-US" sz="2400" dirty="0">
                <a:solidFill>
                  <a:srgbClr val="000000"/>
                </a:solidFill>
                <a:ea typeface="Calibri" panose="020F0502020204030204"/>
                <a:cs typeface="Calibri" panose="020F0502020204030204"/>
              </a:rPr>
              <a:t> </a:t>
            </a:r>
            <a:r>
              <a:rPr lang="en-US" sz="10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algn="just">
              <a:lnSpc>
                <a:spcPct val="115000"/>
              </a:lnSpc>
            </a:pPr>
            <a:r>
              <a:rPr lang="en-US" sz="2400" b="1" dirty="0">
                <a:solidFill>
                  <a:srgbClr val="000000"/>
                </a:solidFill>
                <a:ea typeface="Calibri" panose="020F0502020204030204"/>
                <a:cs typeface="BRHKan01"/>
              </a:rPr>
              <a:t>Sañjaya said:</a:t>
            </a:r>
            <a:endParaRPr lang="en-US" sz="2400" dirty="0">
              <a:ea typeface="Calibri" panose="020F0502020204030204"/>
              <a:cs typeface="Calibri" panose="020F0502020204030204"/>
            </a:endParaRPr>
          </a:p>
          <a:p>
            <a:r>
              <a:rPr lang="en-US" sz="2400" b="1" dirty="0">
                <a:solidFill>
                  <a:srgbClr val="000000"/>
                </a:solidFill>
                <a:ea typeface="Calibri" panose="020F0502020204030204"/>
                <a:cs typeface="BRHKan01"/>
              </a:rPr>
              <a:t>King! Having thus told </a:t>
            </a:r>
            <a:r>
              <a:rPr lang="en-US" sz="2400" b="1" dirty="0" err="1">
                <a:solidFill>
                  <a:srgbClr val="000000"/>
                </a:solidFill>
                <a:ea typeface="Calibri" panose="020F0502020204030204"/>
                <a:cs typeface="BRHKan01"/>
              </a:rPr>
              <a:t>Hṛṣīkeśa</a:t>
            </a:r>
            <a:r>
              <a:rPr lang="en-US" sz="2400" b="1" dirty="0">
                <a:solidFill>
                  <a:srgbClr val="000000"/>
                </a:solidFill>
                <a:ea typeface="Calibri" panose="020F0502020204030204"/>
                <a:cs typeface="BRHKan01"/>
              </a:rPr>
              <a:t>, the sleep </a:t>
            </a:r>
            <a:r>
              <a:rPr lang="en-US" sz="2400" b="1" dirty="0" err="1">
                <a:solidFill>
                  <a:srgbClr val="000000"/>
                </a:solidFill>
                <a:ea typeface="Calibri" panose="020F0502020204030204"/>
                <a:cs typeface="BRHKan01"/>
              </a:rPr>
              <a:t>conquerer</a:t>
            </a:r>
            <a:r>
              <a:rPr lang="en-US" sz="2400" b="1" dirty="0">
                <a:solidFill>
                  <a:srgbClr val="000000"/>
                </a:solidFill>
                <a:ea typeface="Calibri" panose="020F0502020204030204"/>
                <a:cs typeface="BRHKan01"/>
              </a:rPr>
              <a:t> </a:t>
            </a:r>
            <a:r>
              <a:rPr lang="en-US" sz="2400" b="1" dirty="0" err="1">
                <a:solidFill>
                  <a:srgbClr val="000000"/>
                </a:solidFill>
                <a:ea typeface="Calibri" panose="020F0502020204030204"/>
                <a:cs typeface="BRHKan01"/>
              </a:rPr>
              <a:t>Gudākeśa</a:t>
            </a:r>
            <a:r>
              <a:rPr lang="en-US" sz="2400" b="1" dirty="0">
                <a:solidFill>
                  <a:srgbClr val="000000"/>
                </a:solidFill>
                <a:ea typeface="Calibri" panose="020F0502020204030204"/>
                <a:cs typeface="BRHKan01"/>
              </a:rPr>
              <a:t> remained silent saying to </a:t>
            </a:r>
            <a:r>
              <a:rPr lang="en-US" sz="2400" b="1" dirty="0" err="1">
                <a:solidFill>
                  <a:srgbClr val="000000"/>
                </a:solidFill>
                <a:ea typeface="Calibri" panose="020F0502020204030204"/>
                <a:cs typeface="BRHKan01"/>
              </a:rPr>
              <a:t>Govinda</a:t>
            </a:r>
            <a:r>
              <a:rPr lang="en-US" sz="2400" b="1" dirty="0">
                <a:solidFill>
                  <a:srgbClr val="000000"/>
                </a:solidFill>
                <a:ea typeface="Calibri" panose="020F0502020204030204"/>
                <a:cs typeface="BRHKan01"/>
              </a:rPr>
              <a:t> “I will not fight.”</a:t>
            </a:r>
            <a:r>
              <a:rPr lang="en-US" sz="2400" dirty="0">
                <a:solidFill>
                  <a:srgbClr val="000000"/>
                </a:solidFill>
                <a:ea typeface="Calibri" panose="020F0502020204030204"/>
              </a:rPr>
              <a:t> </a:t>
            </a:r>
            <a:endParaRPr lang="en-US" sz="2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28600" y="285750"/>
            <a:ext cx="8686800" cy="3046988"/>
          </a:xfrm>
          <a:prstGeom prst="rect">
            <a:avLst/>
          </a:prstGeom>
        </p:spPr>
        <p:txBody>
          <a:bodyPr wrap="square">
            <a:spAutoFit/>
          </a:bodyPr>
          <a:lstStyle/>
          <a:p>
            <a:r>
              <a:rPr lang="en-US" sz="2400" dirty="0" err="1"/>
              <a:t>tamuvāca</a:t>
            </a:r>
            <a:r>
              <a:rPr lang="en-US" sz="2400" dirty="0"/>
              <a:t> </a:t>
            </a:r>
            <a:r>
              <a:rPr lang="en-US" sz="2400" dirty="0" err="1"/>
              <a:t>Hṛṣīkeśah</a:t>
            </a:r>
            <a:r>
              <a:rPr lang="en-US" sz="2400" dirty="0"/>
              <a:t>̣ </a:t>
            </a:r>
            <a:r>
              <a:rPr lang="en-US" sz="2400" dirty="0" err="1"/>
              <a:t>prahasanniva</a:t>
            </a:r>
            <a:r>
              <a:rPr lang="en-US" sz="2400" dirty="0"/>
              <a:t> </a:t>
            </a:r>
            <a:r>
              <a:rPr lang="en-US" sz="2400" dirty="0" err="1"/>
              <a:t>Bhārata</a:t>
            </a:r>
            <a:r>
              <a:rPr lang="en-US" sz="2400" dirty="0"/>
              <a:t> |</a:t>
            </a:r>
            <a:endParaRPr lang="en-US" sz="2400" dirty="0"/>
          </a:p>
          <a:p>
            <a:r>
              <a:rPr lang="en-US" sz="2400" dirty="0" err="1"/>
              <a:t>senayorubhayormadhye</a:t>
            </a:r>
            <a:r>
              <a:rPr lang="en-US" sz="2400" dirty="0"/>
              <a:t> </a:t>
            </a:r>
            <a:r>
              <a:rPr lang="en-US" sz="2400" dirty="0" err="1"/>
              <a:t>viṣīdantamidam</a:t>
            </a:r>
            <a:r>
              <a:rPr lang="en-US" sz="2400" dirty="0"/>
              <a:t>̇ </a:t>
            </a:r>
            <a:r>
              <a:rPr lang="en-US" sz="2400" dirty="0" err="1"/>
              <a:t>vacah</a:t>
            </a:r>
            <a:r>
              <a:rPr lang="en-US" sz="2400" dirty="0"/>
              <a:t>̣ ||2-10||</a:t>
            </a:r>
            <a:endParaRPr lang="en-US" sz="2400" dirty="0"/>
          </a:p>
          <a:p>
            <a:r>
              <a:rPr lang="en-US" sz="2400" dirty="0"/>
              <a:t> </a:t>
            </a:r>
            <a:endParaRPr lang="en-US" sz="2400" dirty="0"/>
          </a:p>
          <a:p>
            <a:r>
              <a:rPr lang="en-US" sz="2400" dirty="0"/>
              <a:t>tam </a:t>
            </a:r>
            <a:r>
              <a:rPr lang="en-US" sz="2400" dirty="0" err="1"/>
              <a:t>uvāca</a:t>
            </a:r>
            <a:r>
              <a:rPr lang="en-US" sz="2400" dirty="0"/>
              <a:t> </a:t>
            </a:r>
            <a:r>
              <a:rPr lang="en-US" sz="2400" dirty="0" err="1"/>
              <a:t>Hṛṣīkeśah</a:t>
            </a:r>
            <a:r>
              <a:rPr lang="en-US" sz="2400" dirty="0"/>
              <a:t>̣ </a:t>
            </a:r>
            <a:r>
              <a:rPr lang="en-US" sz="2400" dirty="0" err="1"/>
              <a:t>pra-hasan</a:t>
            </a:r>
            <a:r>
              <a:rPr lang="en-US" sz="2400" dirty="0"/>
              <a:t> </a:t>
            </a:r>
            <a:r>
              <a:rPr lang="en-US" sz="2400" dirty="0" err="1"/>
              <a:t>iva</a:t>
            </a:r>
            <a:r>
              <a:rPr lang="en-US" sz="2400" dirty="0"/>
              <a:t> </a:t>
            </a:r>
            <a:r>
              <a:rPr lang="en-US" sz="2400" dirty="0" err="1"/>
              <a:t>Bhārata</a:t>
            </a:r>
            <a:r>
              <a:rPr lang="en-US" sz="2400" dirty="0"/>
              <a:t> |</a:t>
            </a:r>
            <a:endParaRPr lang="en-US" sz="2400" dirty="0"/>
          </a:p>
          <a:p>
            <a:r>
              <a:rPr lang="en-US" sz="2400" dirty="0" err="1"/>
              <a:t>senayoh</a:t>
            </a:r>
            <a:r>
              <a:rPr lang="en-US" sz="2400" dirty="0"/>
              <a:t>̣ </a:t>
            </a:r>
            <a:r>
              <a:rPr lang="en-US" sz="2400" dirty="0" err="1"/>
              <a:t>ubhayoh</a:t>
            </a:r>
            <a:r>
              <a:rPr lang="en-US" sz="2400" dirty="0"/>
              <a:t>̣ </a:t>
            </a:r>
            <a:r>
              <a:rPr lang="en-US" sz="2400" dirty="0" err="1"/>
              <a:t>madhye</a:t>
            </a:r>
            <a:r>
              <a:rPr lang="en-US" sz="2400" dirty="0"/>
              <a:t> </a:t>
            </a:r>
            <a:r>
              <a:rPr lang="en-US" sz="2400" dirty="0" err="1"/>
              <a:t>viṣīdantam</a:t>
            </a:r>
            <a:r>
              <a:rPr lang="en-US" sz="2400" dirty="0"/>
              <a:t> </a:t>
            </a:r>
            <a:r>
              <a:rPr lang="en-US" sz="2400" dirty="0" err="1"/>
              <a:t>idam</a:t>
            </a:r>
            <a:r>
              <a:rPr lang="en-US" sz="2400" dirty="0"/>
              <a:t> </a:t>
            </a:r>
            <a:r>
              <a:rPr lang="en-US" sz="2400" dirty="0" err="1"/>
              <a:t>vacah</a:t>
            </a:r>
            <a:r>
              <a:rPr lang="en-US" sz="2400" dirty="0"/>
              <a:t>̣ ||</a:t>
            </a:r>
            <a:endParaRPr lang="en-US" sz="2400" dirty="0"/>
          </a:p>
          <a:p>
            <a:r>
              <a:rPr lang="en-US" sz="2400" dirty="0"/>
              <a:t> </a:t>
            </a:r>
            <a:endParaRPr lang="en-US" sz="2400" dirty="0"/>
          </a:p>
          <a:p>
            <a:r>
              <a:rPr lang="en-US" sz="2400" b="1" dirty="0"/>
              <a:t>Oh! </a:t>
            </a:r>
            <a:r>
              <a:rPr lang="en-US" sz="2400" b="1" dirty="0" err="1"/>
              <a:t>Bhārata</a:t>
            </a:r>
            <a:r>
              <a:rPr lang="en-US" sz="2400" b="1" dirty="0"/>
              <a:t>! “As if smiling, </a:t>
            </a:r>
            <a:r>
              <a:rPr lang="en-US" sz="2400" b="1" dirty="0" err="1"/>
              <a:t>Hṛṣīkeśa</a:t>
            </a:r>
            <a:r>
              <a:rPr lang="en-US" sz="2400" b="1" dirty="0"/>
              <a:t> spoke the following words to the downcast in the midst of the armies.”</a:t>
            </a:r>
            <a:r>
              <a:rPr lang="en-US" sz="2400" dirty="0"/>
              <a:t> </a:t>
            </a:r>
            <a:endParaRPr lang="en-US" sz="24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04800" y="309593"/>
            <a:ext cx="8458200" cy="4524315"/>
          </a:xfrm>
          <a:prstGeom prst="rect">
            <a:avLst/>
          </a:prstGeom>
        </p:spPr>
        <p:txBody>
          <a:bodyPr wrap="square">
            <a:spAutoFit/>
          </a:bodyPr>
          <a:lstStyle/>
          <a:p>
            <a:r>
              <a:rPr lang="en-US" sz="2400" dirty="0" err="1"/>
              <a:t>śri</a:t>
            </a:r>
            <a:r>
              <a:rPr lang="en-US" sz="2400" dirty="0"/>
              <a:t>̄ Bhagavān </a:t>
            </a:r>
            <a:r>
              <a:rPr lang="en-US" sz="2400" dirty="0" err="1"/>
              <a:t>uvāca</a:t>
            </a:r>
            <a:r>
              <a:rPr lang="en-US" sz="2400" dirty="0"/>
              <a:t>:</a:t>
            </a:r>
            <a:endParaRPr lang="en-US" sz="2400" dirty="0"/>
          </a:p>
          <a:p>
            <a:r>
              <a:rPr lang="en-US" sz="2400" dirty="0"/>
              <a:t> </a:t>
            </a:r>
            <a:endParaRPr lang="en-US" sz="2400" dirty="0"/>
          </a:p>
          <a:p>
            <a:r>
              <a:rPr lang="en-US" sz="2400" dirty="0" err="1"/>
              <a:t>aśocyānanvaśocastvam</a:t>
            </a:r>
            <a:r>
              <a:rPr lang="en-US" sz="2400" dirty="0"/>
              <a:t>̇ </a:t>
            </a:r>
            <a:r>
              <a:rPr lang="en-US" sz="2400" dirty="0" err="1"/>
              <a:t>praj</a:t>
            </a:r>
            <a:r>
              <a:rPr lang="en-US" sz="2400" dirty="0" err="1">
                <a:solidFill>
                  <a:srgbClr val="000000"/>
                </a:solidFill>
                <a:ea typeface="Calibri" panose="020F0502020204030204"/>
              </a:rPr>
              <a:t>ñ</a:t>
            </a:r>
            <a:r>
              <a:rPr lang="en-US" sz="2400" dirty="0" err="1"/>
              <a:t>āvādāṁśca</a:t>
            </a:r>
            <a:r>
              <a:rPr lang="en-US" sz="2400" dirty="0"/>
              <a:t> </a:t>
            </a:r>
            <a:r>
              <a:rPr lang="en-US" sz="2400" dirty="0" err="1"/>
              <a:t>bhāṣase</a:t>
            </a:r>
            <a:r>
              <a:rPr lang="en-US" sz="2400" dirty="0"/>
              <a:t> |</a:t>
            </a:r>
            <a:endParaRPr lang="en-US" sz="2400" dirty="0"/>
          </a:p>
          <a:p>
            <a:r>
              <a:rPr lang="en-US" sz="2400" dirty="0" err="1"/>
              <a:t>gatāsūnagatāsūṁśca</a:t>
            </a:r>
            <a:r>
              <a:rPr lang="en-US" sz="2400" dirty="0"/>
              <a:t> </a:t>
            </a:r>
            <a:r>
              <a:rPr lang="en-US" sz="2400" dirty="0" err="1"/>
              <a:t>nānuśocanti</a:t>
            </a:r>
            <a:r>
              <a:rPr lang="en-US" sz="2400" dirty="0"/>
              <a:t> </a:t>
            </a:r>
            <a:r>
              <a:rPr lang="en-US" sz="2400" dirty="0" err="1"/>
              <a:t>paṇḍitāh</a:t>
            </a:r>
            <a:r>
              <a:rPr lang="en-US" sz="2400" dirty="0"/>
              <a:t>̣ ||2-11||</a:t>
            </a:r>
            <a:endParaRPr lang="en-US" sz="2400" dirty="0"/>
          </a:p>
          <a:p>
            <a:r>
              <a:rPr lang="en-US" sz="2400" dirty="0"/>
              <a:t> </a:t>
            </a:r>
            <a:endParaRPr lang="en-US" sz="2400" dirty="0"/>
          </a:p>
          <a:p>
            <a:r>
              <a:rPr lang="en-US" sz="2400" dirty="0" err="1"/>
              <a:t>a-śocyān</a:t>
            </a:r>
            <a:r>
              <a:rPr lang="en-US" sz="2400" dirty="0"/>
              <a:t> </a:t>
            </a:r>
            <a:r>
              <a:rPr lang="en-US" sz="2400" dirty="0" err="1"/>
              <a:t>anu-aśocah</a:t>
            </a:r>
            <a:r>
              <a:rPr lang="en-US" sz="2400" dirty="0"/>
              <a:t>̣ </a:t>
            </a:r>
            <a:r>
              <a:rPr lang="en-US" sz="2400" dirty="0" err="1"/>
              <a:t>tvam</a:t>
            </a:r>
            <a:r>
              <a:rPr lang="en-US" sz="2400" dirty="0"/>
              <a:t>   </a:t>
            </a:r>
            <a:r>
              <a:rPr lang="en-US" sz="2400" dirty="0" err="1"/>
              <a:t>praj</a:t>
            </a:r>
            <a:r>
              <a:rPr lang="en-US" sz="2400" dirty="0" err="1">
                <a:solidFill>
                  <a:srgbClr val="000000"/>
                </a:solidFill>
                <a:ea typeface="Calibri" panose="020F0502020204030204"/>
              </a:rPr>
              <a:t>ñ</a:t>
            </a:r>
            <a:r>
              <a:rPr lang="en-US" sz="2400" dirty="0" err="1"/>
              <a:t>a</a:t>
            </a:r>
            <a:r>
              <a:rPr lang="en-US" sz="2400" dirty="0"/>
              <a:t>̄-</a:t>
            </a:r>
            <a:r>
              <a:rPr lang="en-US" sz="2400" dirty="0" err="1"/>
              <a:t>vādān</a:t>
            </a:r>
            <a:r>
              <a:rPr lang="en-US" sz="2400" dirty="0"/>
              <a:t> ca </a:t>
            </a:r>
            <a:r>
              <a:rPr lang="en-US" sz="2400" dirty="0" err="1"/>
              <a:t>bhāṣase</a:t>
            </a:r>
            <a:r>
              <a:rPr lang="en-US" sz="2400" dirty="0"/>
              <a:t> |</a:t>
            </a:r>
            <a:endParaRPr lang="en-US" sz="2400" dirty="0"/>
          </a:p>
          <a:p>
            <a:r>
              <a:rPr lang="en-US" sz="2400" dirty="0" err="1"/>
              <a:t>gata</a:t>
            </a:r>
            <a:r>
              <a:rPr lang="en-US" sz="2400" dirty="0"/>
              <a:t> </a:t>
            </a:r>
            <a:r>
              <a:rPr lang="en-US" sz="2400" dirty="0" err="1"/>
              <a:t>asūn</a:t>
            </a:r>
            <a:r>
              <a:rPr lang="en-US" sz="2400" dirty="0"/>
              <a:t> a-</a:t>
            </a:r>
            <a:r>
              <a:rPr lang="en-US" sz="2400" dirty="0" err="1"/>
              <a:t>gata</a:t>
            </a:r>
            <a:r>
              <a:rPr lang="en-US" sz="2400" dirty="0"/>
              <a:t> </a:t>
            </a:r>
            <a:r>
              <a:rPr lang="en-US" sz="2400" dirty="0" err="1"/>
              <a:t>asūn</a:t>
            </a:r>
            <a:r>
              <a:rPr lang="en-US" sz="2400" dirty="0"/>
              <a:t> ca na-</a:t>
            </a:r>
            <a:r>
              <a:rPr lang="en-US" sz="2400" dirty="0" err="1"/>
              <a:t>anu</a:t>
            </a:r>
            <a:r>
              <a:rPr lang="en-US" sz="2400" dirty="0"/>
              <a:t>-</a:t>
            </a:r>
            <a:r>
              <a:rPr lang="en-US" sz="2400" dirty="0" err="1"/>
              <a:t>śocanti</a:t>
            </a:r>
            <a:r>
              <a:rPr lang="en-US" sz="2400" dirty="0"/>
              <a:t> </a:t>
            </a:r>
            <a:r>
              <a:rPr lang="en-US" sz="2400" dirty="0" err="1"/>
              <a:t>paṇḍitāh</a:t>
            </a:r>
            <a:r>
              <a:rPr lang="en-US" sz="2400" dirty="0"/>
              <a:t>̣ ||</a:t>
            </a:r>
            <a:endParaRPr lang="en-US" sz="2400" dirty="0"/>
          </a:p>
          <a:p>
            <a:r>
              <a:rPr lang="en-US" sz="2400" dirty="0"/>
              <a:t> </a:t>
            </a:r>
            <a:endParaRPr lang="en-US" sz="2400" dirty="0"/>
          </a:p>
          <a:p>
            <a:r>
              <a:rPr lang="en-US" sz="2400" b="1" dirty="0"/>
              <a:t>The blessed Lord said:</a:t>
            </a:r>
            <a:endParaRPr lang="en-US" sz="2400" dirty="0"/>
          </a:p>
          <a:p>
            <a:r>
              <a:rPr lang="en-US" sz="2400" b="1" dirty="0"/>
              <a:t>You are grieving for the unworthy of grieving, yet speak words of wisdom; the </a:t>
            </a:r>
            <a:r>
              <a:rPr lang="en-US" sz="2400" b="1" dirty="0" err="1"/>
              <a:t>paṇḍitās</a:t>
            </a:r>
            <a:r>
              <a:rPr lang="en-US" sz="2400" b="1" dirty="0"/>
              <a:t> grieve neither for the living nor for the dead.</a:t>
            </a:r>
            <a:r>
              <a:rPr lang="en-US" sz="2400" dirty="0"/>
              <a:t> </a:t>
            </a:r>
            <a:endParaRPr lang="en-US" sz="24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14400"/>
            <a:ext cx="8839200" cy="584775"/>
          </a:xfrm>
          <a:prstGeom prst="rect">
            <a:avLst/>
          </a:prstGeom>
          <a:solidFill>
            <a:schemeClr val="accent2">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3200" b="1" dirty="0">
                <a:solidFill>
                  <a:prstClr val="white"/>
                </a:solidFill>
              </a:rPr>
              <a:t>                    Who Am I ?</a:t>
            </a:r>
            <a:endParaRPr lang="en-US" sz="3200" b="1" dirty="0">
              <a:solidFill>
                <a:prstClr val="white"/>
              </a:solidFill>
            </a:endParaRPr>
          </a:p>
        </p:txBody>
      </p:sp>
      <p:grpSp>
        <p:nvGrpSpPr>
          <p:cNvPr id="8" name="Group 7"/>
          <p:cNvGrpSpPr/>
          <p:nvPr/>
        </p:nvGrpSpPr>
        <p:grpSpPr>
          <a:xfrm>
            <a:off x="1295400" y="666750"/>
            <a:ext cx="6477000" cy="4430495"/>
            <a:chOff x="1295400" y="1055914"/>
            <a:chExt cx="6477000" cy="4348659"/>
          </a:xfrm>
          <a:solidFill>
            <a:schemeClr val="bg1"/>
          </a:solidFill>
        </p:grpSpPr>
        <p:sp>
          <p:nvSpPr>
            <p:cNvPr id="5" name="Rounded Rectangle 4"/>
            <p:cNvSpPr/>
            <p:nvPr/>
          </p:nvSpPr>
          <p:spPr>
            <a:xfrm>
              <a:off x="1295400" y="1055914"/>
              <a:ext cx="6477000" cy="4263174"/>
            </a:xfrm>
            <a:prstGeom prst="round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sz="2400" dirty="0">
                <a:solidFill>
                  <a:prstClr val="black"/>
                </a:solidFill>
              </a:endParaRPr>
            </a:p>
          </p:txBody>
        </p:sp>
        <p:sp>
          <p:nvSpPr>
            <p:cNvPr id="4" name="TextBox 3"/>
            <p:cNvSpPr txBox="1"/>
            <p:nvPr/>
          </p:nvSpPr>
          <p:spPr>
            <a:xfrm>
              <a:off x="1524000" y="1205499"/>
              <a:ext cx="6019800" cy="4199074"/>
            </a:xfrm>
            <a:prstGeom prst="rect">
              <a:avLst/>
            </a:prstGeom>
            <a:grpFill/>
          </p:spPr>
          <p:txBody>
            <a:bodyPr wrap="square" rtlCol="0">
              <a:spAutoFit/>
            </a:bodyPr>
            <a:lstStyle/>
            <a:p>
              <a:r>
                <a:rPr lang="en-US" sz="2400" b="1" dirty="0">
                  <a:solidFill>
                    <a:schemeClr val="accent2">
                      <a:lumMod val="75000"/>
                    </a:schemeClr>
                  </a:solidFill>
                  <a:latin typeface="Mangal" panose="02040503050203030202" pitchFamily="18" charset="0"/>
                  <a:cs typeface="Mangal" panose="02040503050203030202" pitchFamily="18" charset="0"/>
                </a:rPr>
                <a:t>Three States – Predominant Identification in Real Time</a:t>
              </a:r>
              <a:endParaRPr lang="en-US" sz="2400" b="1" dirty="0">
                <a:solidFill>
                  <a:schemeClr val="accent2">
                    <a:lumMod val="75000"/>
                  </a:schemeClr>
                </a:solidFill>
                <a:latin typeface="Mangal" panose="02040503050203030202" pitchFamily="18" charset="0"/>
                <a:cs typeface="Mangal" panose="02040503050203030202" pitchFamily="18" charset="0"/>
              </a:endParaRPr>
            </a:p>
            <a:p>
              <a:pPr lvl="1">
                <a:buFont typeface="Arial" panose="020B0604020202020204" pitchFamily="34" charset="0"/>
                <a:buChar char="•"/>
              </a:pPr>
              <a:r>
                <a:rPr lang="en-US" sz="2800" b="1" dirty="0">
                  <a:solidFill>
                    <a:schemeClr val="accent2"/>
                  </a:solidFill>
                  <a:latin typeface="Mangal" panose="02040503050203030202" pitchFamily="18" charset="0"/>
                  <a:cs typeface="Mangal" panose="02040503050203030202" pitchFamily="18" charset="0"/>
                </a:rPr>
                <a:t>Waking State – “I am Body”</a:t>
              </a:r>
              <a:endParaRPr lang="en-US" sz="2800" b="1" dirty="0">
                <a:solidFill>
                  <a:schemeClr val="accent2"/>
                </a:solidFill>
                <a:latin typeface="Mangal" panose="02040503050203030202" pitchFamily="18" charset="0"/>
                <a:cs typeface="Mangal" panose="02040503050203030202" pitchFamily="18" charset="0"/>
              </a:endParaRPr>
            </a:p>
            <a:p>
              <a:pPr lvl="1">
                <a:buFont typeface="Arial" panose="020B0604020202020204" pitchFamily="34" charset="0"/>
                <a:buChar char="•"/>
              </a:pPr>
              <a:r>
                <a:rPr lang="en-US" sz="2800" b="1" dirty="0">
                  <a:solidFill>
                    <a:schemeClr val="accent2"/>
                  </a:solidFill>
                  <a:latin typeface="Mangal" panose="02040503050203030202" pitchFamily="18" charset="0"/>
                  <a:cs typeface="Mangal" panose="02040503050203030202" pitchFamily="18" charset="0"/>
                </a:rPr>
                <a:t>Dream State – “I am Mind”</a:t>
              </a:r>
              <a:endParaRPr lang="en-US" sz="2800" b="1" dirty="0">
                <a:solidFill>
                  <a:schemeClr val="accent2"/>
                </a:solidFill>
                <a:latin typeface="Mangal" panose="02040503050203030202" pitchFamily="18" charset="0"/>
                <a:cs typeface="Mangal" panose="02040503050203030202" pitchFamily="18" charset="0"/>
              </a:endParaRPr>
            </a:p>
            <a:p>
              <a:pPr lvl="1">
                <a:buFont typeface="Arial" panose="020B0604020202020204" pitchFamily="34" charset="0"/>
                <a:buChar char="•"/>
              </a:pPr>
              <a:r>
                <a:rPr lang="en-US" sz="2800" b="1" dirty="0">
                  <a:solidFill>
                    <a:schemeClr val="accent2"/>
                  </a:solidFill>
                  <a:latin typeface="Mangal" panose="02040503050203030202" pitchFamily="18" charset="0"/>
                  <a:cs typeface="Mangal" panose="02040503050203030202" pitchFamily="18" charset="0"/>
                </a:rPr>
                <a:t>Deep Sleep State – “I don’t Know Who I am”. </a:t>
              </a:r>
              <a:endParaRPr lang="en-US" sz="2800" b="1" dirty="0">
                <a:solidFill>
                  <a:schemeClr val="accent2"/>
                </a:solidFill>
                <a:latin typeface="Mangal" panose="02040503050203030202" pitchFamily="18" charset="0"/>
                <a:cs typeface="Mangal" panose="02040503050203030202" pitchFamily="18" charset="0"/>
              </a:endParaRPr>
            </a:p>
            <a:p>
              <a:pPr lvl="2">
                <a:buFont typeface="Arial" panose="020B0604020202020204" pitchFamily="34" charset="0"/>
                <a:buChar char="•"/>
              </a:pPr>
              <a:r>
                <a:rPr lang="en-US" sz="2800" b="1" dirty="0">
                  <a:solidFill>
                    <a:schemeClr val="accent6">
                      <a:lumMod val="50000"/>
                    </a:schemeClr>
                  </a:solidFill>
                  <a:latin typeface="Mangal" panose="02040503050203030202" pitchFamily="18" charset="0"/>
                  <a:cs typeface="Mangal" panose="02040503050203030202" pitchFamily="18" charset="0"/>
                </a:rPr>
                <a:t> </a:t>
              </a:r>
              <a:r>
                <a:rPr lang="en-US" sz="2800" b="1" dirty="0">
                  <a:solidFill>
                    <a:schemeClr val="accent2">
                      <a:lumMod val="60000"/>
                      <a:lumOff val="40000"/>
                    </a:schemeClr>
                  </a:solidFill>
                  <a:latin typeface="Mangal" panose="02040503050203030202" pitchFamily="18" charset="0"/>
                  <a:cs typeface="Mangal" panose="02040503050203030202" pitchFamily="18" charset="0"/>
                </a:rPr>
                <a:t>But I know I existed in Deep      Sleep From My waking State Report – A witness is to be inferred.</a:t>
              </a:r>
              <a:endParaRPr lang="en-US" sz="2800" b="1" dirty="0">
                <a:solidFill>
                  <a:schemeClr val="accent2">
                    <a:lumMod val="60000"/>
                    <a:lumOff val="40000"/>
                  </a:schemeClr>
                </a:solidFill>
                <a:latin typeface="Mangal" panose="02040503050203030202" pitchFamily="18" charset="0"/>
                <a:cs typeface="Mangal" panose="02040503050203030202" pitchFamily="18" charset="0"/>
              </a:endParaRPr>
            </a:p>
          </p:txBody>
        </p:sp>
      </p:grpSp>
      <p:sp>
        <p:nvSpPr>
          <p:cNvPr id="6" name="Rectangle 5"/>
          <p:cNvSpPr/>
          <p:nvPr/>
        </p:nvSpPr>
        <p:spPr>
          <a:xfrm>
            <a:off x="152400" y="133350"/>
            <a:ext cx="8839200" cy="48768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94945"/>
            <a:ext cx="8763000" cy="584775"/>
          </a:xfrm>
          <a:prstGeom prst="rect">
            <a:avLst/>
          </a:prstGeom>
          <a:solidFill>
            <a:schemeClr val="accent6">
              <a:lumMod val="40000"/>
              <a:lumOff val="6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3200" b="1" dirty="0">
                <a:solidFill>
                  <a:prstClr val="white"/>
                </a:solidFill>
              </a:rPr>
              <a:t>                    </a:t>
            </a:r>
            <a:r>
              <a:rPr lang="en-US" sz="3200" b="1" dirty="0">
                <a:solidFill>
                  <a:srgbClr val="FF0000"/>
                </a:solidFill>
              </a:rPr>
              <a:t>I know Myself !</a:t>
            </a:r>
            <a:endParaRPr lang="en-US" sz="3200" b="1" dirty="0">
              <a:solidFill>
                <a:srgbClr val="FF0000"/>
              </a:solidFill>
            </a:endParaRPr>
          </a:p>
        </p:txBody>
      </p:sp>
      <p:sp>
        <p:nvSpPr>
          <p:cNvPr id="12" name="Oval 11"/>
          <p:cNvSpPr/>
          <p:nvPr/>
        </p:nvSpPr>
        <p:spPr>
          <a:xfrm>
            <a:off x="838200" y="971550"/>
            <a:ext cx="7543800" cy="38862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2">
                    <a:lumMod val="75000"/>
                  </a:schemeClr>
                </a:solidFill>
                <a:latin typeface="Mangal" panose="02040503050203030202" pitchFamily="18" charset="0"/>
                <a:cs typeface="Mangal" panose="02040503050203030202" pitchFamily="18" charset="0"/>
              </a:rPr>
              <a:t>The Real “ I ”</a:t>
            </a:r>
            <a:endParaRPr lang="en-US" sz="3200" b="1" dirty="0">
              <a:solidFill>
                <a:schemeClr val="tx2">
                  <a:lumMod val="75000"/>
                </a:schemeClr>
              </a:solidFill>
              <a:latin typeface="Mangal" panose="02040503050203030202" pitchFamily="18" charset="0"/>
              <a:cs typeface="Mangal" panose="02040503050203030202" pitchFamily="18" charset="0"/>
            </a:endParaRPr>
          </a:p>
          <a:p>
            <a:pPr algn="ctr"/>
            <a:endParaRPr lang="en-US" sz="1000" b="1" dirty="0">
              <a:solidFill>
                <a:schemeClr val="tx2">
                  <a:lumMod val="75000"/>
                </a:schemeClr>
              </a:solidFill>
              <a:latin typeface="Mangal" panose="02040503050203030202" pitchFamily="18" charset="0"/>
              <a:cs typeface="Mangal" panose="02040503050203030202" pitchFamily="18" charset="0"/>
            </a:endParaRPr>
          </a:p>
          <a:p>
            <a:pPr algn="ctr"/>
            <a:r>
              <a:rPr lang="en-US" sz="3200" b="1" dirty="0">
                <a:solidFill>
                  <a:schemeClr val="tx2">
                    <a:lumMod val="75000"/>
                  </a:schemeClr>
                </a:solidFill>
                <a:latin typeface="Mangal" panose="02040503050203030202" pitchFamily="18" charset="0"/>
                <a:cs typeface="Mangal" panose="02040503050203030202" pitchFamily="18" charset="0"/>
              </a:rPr>
              <a:t>Is</a:t>
            </a:r>
            <a:endParaRPr lang="en-US" sz="3200" b="1" dirty="0">
              <a:solidFill>
                <a:schemeClr val="tx2">
                  <a:lumMod val="75000"/>
                </a:schemeClr>
              </a:solidFill>
              <a:latin typeface="Mangal" panose="02040503050203030202" pitchFamily="18" charset="0"/>
              <a:cs typeface="Mangal" panose="02040503050203030202" pitchFamily="18" charset="0"/>
            </a:endParaRPr>
          </a:p>
          <a:p>
            <a:pPr algn="ctr"/>
            <a:endParaRPr lang="en-US" sz="1000" b="1" dirty="0">
              <a:solidFill>
                <a:schemeClr val="tx2">
                  <a:lumMod val="75000"/>
                </a:schemeClr>
              </a:solidFill>
              <a:latin typeface="Mangal" panose="02040503050203030202" pitchFamily="18" charset="0"/>
              <a:cs typeface="Mangal" panose="02040503050203030202" pitchFamily="18" charset="0"/>
            </a:endParaRPr>
          </a:p>
          <a:p>
            <a:pPr algn="ctr"/>
            <a:r>
              <a:rPr lang="en-US" sz="3200" b="1" dirty="0">
                <a:solidFill>
                  <a:schemeClr val="tx2">
                    <a:lumMod val="75000"/>
                  </a:schemeClr>
                </a:solidFill>
                <a:latin typeface="Mangal" panose="02040503050203030202" pitchFamily="18" charset="0"/>
                <a:cs typeface="Mangal" panose="02040503050203030202" pitchFamily="18" charset="0"/>
              </a:rPr>
              <a:t>My Identity in the Deep Sleep State – The </a:t>
            </a:r>
            <a:endParaRPr lang="en-US" sz="3200" b="1" dirty="0">
              <a:solidFill>
                <a:schemeClr val="tx2">
                  <a:lumMod val="75000"/>
                </a:schemeClr>
              </a:solidFill>
              <a:latin typeface="Mangal" panose="02040503050203030202" pitchFamily="18" charset="0"/>
              <a:cs typeface="Mangal" panose="02040503050203030202" pitchFamily="18" charset="0"/>
            </a:endParaRPr>
          </a:p>
          <a:p>
            <a:pPr algn="ctr"/>
            <a:r>
              <a:rPr lang="en-US" sz="3200" b="1" dirty="0">
                <a:solidFill>
                  <a:schemeClr val="tx2">
                    <a:lumMod val="75000"/>
                  </a:schemeClr>
                </a:solidFill>
                <a:latin typeface="Mangal" panose="02040503050203030202" pitchFamily="18" charset="0"/>
                <a:cs typeface="Mangal" panose="02040503050203030202" pitchFamily="18" charset="0"/>
              </a:rPr>
              <a:t>Witness Consciousness</a:t>
            </a:r>
            <a:endParaRPr lang="en-US" sz="3200" b="1" dirty="0">
              <a:solidFill>
                <a:schemeClr val="tx2">
                  <a:lumMod val="75000"/>
                </a:schemeClr>
              </a:solidFill>
              <a:latin typeface="Mangal" panose="02040503050203030202" pitchFamily="18" charset="0"/>
              <a:cs typeface="Mangal" panose="02040503050203030202" pitchFamily="18" charset="0"/>
            </a:endParaRPr>
          </a:p>
        </p:txBody>
      </p:sp>
      <p:sp>
        <p:nvSpPr>
          <p:cNvPr id="4" name="Rectangle 3"/>
          <p:cNvSpPr/>
          <p:nvPr/>
        </p:nvSpPr>
        <p:spPr>
          <a:xfrm>
            <a:off x="152400" y="94945"/>
            <a:ext cx="8763000" cy="491520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01430"/>
            <a:ext cx="8763000" cy="58477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3200" b="1" dirty="0">
                <a:solidFill>
                  <a:prstClr val="white"/>
                </a:solidFill>
              </a:rPr>
              <a:t>                    Who Am I ?</a:t>
            </a:r>
            <a:endParaRPr lang="en-US" sz="3200" b="1" dirty="0">
              <a:solidFill>
                <a:prstClr val="white"/>
              </a:solidFill>
            </a:endParaRPr>
          </a:p>
        </p:txBody>
      </p:sp>
      <p:grpSp>
        <p:nvGrpSpPr>
          <p:cNvPr id="8" name="Group 7"/>
          <p:cNvGrpSpPr/>
          <p:nvPr/>
        </p:nvGrpSpPr>
        <p:grpSpPr>
          <a:xfrm>
            <a:off x="1295400" y="742953"/>
            <a:ext cx="6400800" cy="4114797"/>
            <a:chOff x="1295400" y="1055914"/>
            <a:chExt cx="6400800" cy="3466239"/>
          </a:xfrm>
        </p:grpSpPr>
        <p:sp>
          <p:nvSpPr>
            <p:cNvPr id="5" name="Rounded Rectangle 4"/>
            <p:cNvSpPr/>
            <p:nvPr/>
          </p:nvSpPr>
          <p:spPr>
            <a:xfrm>
              <a:off x="1295400" y="1055914"/>
              <a:ext cx="6400800" cy="346623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400" dirty="0">
                <a:solidFill>
                  <a:prstClr val="black"/>
                </a:solidFill>
              </a:endParaRPr>
            </a:p>
          </p:txBody>
        </p:sp>
        <p:sp>
          <p:nvSpPr>
            <p:cNvPr id="4" name="TextBox 3"/>
            <p:cNvSpPr txBox="1"/>
            <p:nvPr/>
          </p:nvSpPr>
          <p:spPr>
            <a:xfrm>
              <a:off x="1524000" y="1184293"/>
              <a:ext cx="6019800" cy="3188972"/>
            </a:xfrm>
            <a:prstGeom prst="rect">
              <a:avLst/>
            </a:prstGeom>
            <a:noFill/>
          </p:spPr>
          <p:txBody>
            <a:bodyPr wrap="square" rtlCol="0">
              <a:spAutoFit/>
            </a:bodyPr>
            <a:lstStyle/>
            <a:p>
              <a:r>
                <a:rPr lang="en-US" sz="2400" b="1" dirty="0">
                  <a:solidFill>
                    <a:schemeClr val="tx2">
                      <a:lumMod val="75000"/>
                    </a:schemeClr>
                  </a:solidFill>
                  <a:latin typeface="Mangal" panose="02040503050203030202" pitchFamily="18" charset="0"/>
                  <a:cs typeface="Mangal" panose="02040503050203030202" pitchFamily="18" charset="0"/>
                </a:rPr>
                <a:t>The Individual Experiences in Waking State and Dream State May and will Differ for Everyone.</a:t>
              </a:r>
              <a:endParaRPr lang="en-US" sz="2400" b="1" dirty="0">
                <a:solidFill>
                  <a:schemeClr val="tx2">
                    <a:lumMod val="75000"/>
                  </a:schemeClr>
                </a:solidFill>
                <a:latin typeface="Mangal" panose="02040503050203030202" pitchFamily="18" charset="0"/>
                <a:cs typeface="Mangal" panose="02040503050203030202" pitchFamily="18" charset="0"/>
              </a:endParaRPr>
            </a:p>
            <a:p>
              <a:endParaRPr lang="en-US" sz="1200" b="1" dirty="0">
                <a:solidFill>
                  <a:schemeClr val="tx2">
                    <a:lumMod val="75000"/>
                  </a:schemeClr>
                </a:solidFill>
                <a:latin typeface="Mangal" panose="02040503050203030202" pitchFamily="18" charset="0"/>
                <a:cs typeface="Mangal" panose="02040503050203030202" pitchFamily="18" charset="0"/>
              </a:endParaRPr>
            </a:p>
            <a:p>
              <a:r>
                <a:rPr lang="en-US" sz="2400" b="1" dirty="0">
                  <a:solidFill>
                    <a:schemeClr val="tx2">
                      <a:lumMod val="75000"/>
                    </a:schemeClr>
                  </a:solidFill>
                  <a:latin typeface="Mangal" panose="02040503050203030202" pitchFamily="18" charset="0"/>
                  <a:cs typeface="Mangal" panose="02040503050203030202" pitchFamily="18" charset="0"/>
                </a:rPr>
                <a:t>But The Individual Experience in the Deep Sleep State Is One And The Same For Every Living Being. </a:t>
              </a:r>
              <a:endParaRPr lang="en-US" sz="2400" b="1" dirty="0">
                <a:solidFill>
                  <a:schemeClr val="tx2">
                    <a:lumMod val="75000"/>
                  </a:schemeClr>
                </a:solidFill>
                <a:latin typeface="Mangal" panose="02040503050203030202" pitchFamily="18" charset="0"/>
                <a:cs typeface="Mangal" panose="02040503050203030202" pitchFamily="18" charset="0"/>
              </a:endParaRPr>
            </a:p>
            <a:p>
              <a:endParaRPr lang="en-US" sz="1200" b="1" dirty="0">
                <a:solidFill>
                  <a:schemeClr val="tx2">
                    <a:lumMod val="75000"/>
                  </a:schemeClr>
                </a:solidFill>
                <a:latin typeface="Mangal" panose="02040503050203030202" pitchFamily="18" charset="0"/>
                <a:cs typeface="Mangal" panose="02040503050203030202" pitchFamily="18" charset="0"/>
              </a:endParaRPr>
            </a:p>
            <a:p>
              <a:r>
                <a:rPr lang="en-US" sz="2400" b="1" dirty="0">
                  <a:solidFill>
                    <a:schemeClr val="tx2">
                      <a:lumMod val="75000"/>
                    </a:schemeClr>
                  </a:solidFill>
                  <a:latin typeface="Mangal" panose="02040503050203030202" pitchFamily="18" charset="0"/>
                  <a:cs typeface="Mangal" panose="02040503050203030202" pitchFamily="18" charset="0"/>
                </a:rPr>
                <a:t>Therefore The Witness In Everyone Is One And The Same – Same Witness Appears to be Different in Different Beings.</a:t>
              </a:r>
              <a:endParaRPr lang="en-US" sz="2800" b="1" dirty="0">
                <a:solidFill>
                  <a:schemeClr val="tx2">
                    <a:lumMod val="75000"/>
                  </a:schemeClr>
                </a:solidFill>
                <a:latin typeface="Mangal" panose="02040503050203030202" pitchFamily="18" charset="0"/>
                <a:cs typeface="Mangal" panose="02040503050203030202" pitchFamily="18" charset="0"/>
              </a:endParaRPr>
            </a:p>
          </p:txBody>
        </p:sp>
      </p:grpSp>
      <p:sp>
        <p:nvSpPr>
          <p:cNvPr id="6" name="Rectangle 5"/>
          <p:cNvSpPr/>
          <p:nvPr/>
        </p:nvSpPr>
        <p:spPr>
          <a:xfrm>
            <a:off x="152400" y="133350"/>
            <a:ext cx="8763000" cy="48768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3513" y="296863"/>
            <a:ext cx="7989887" cy="471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04800" y="305633"/>
            <a:ext cx="8153400" cy="3724096"/>
          </a:xfrm>
          <a:prstGeom prst="rect">
            <a:avLst/>
          </a:prstGeom>
          <a:noFill/>
        </p:spPr>
        <p:txBody>
          <a:bodyPr wrap="square" rtlCol="0">
            <a:spAutoFit/>
          </a:bodyPr>
          <a:lstStyle/>
          <a:p>
            <a:r>
              <a:rPr lang="en-US" sz="5400" b="1" dirty="0">
                <a:solidFill>
                  <a:schemeClr val="tx2">
                    <a:lumMod val="50000"/>
                  </a:schemeClr>
                </a:solidFill>
              </a:rPr>
              <a:t>That Witness is Called </a:t>
            </a:r>
            <a:endParaRPr lang="en-US" sz="5400" b="1" dirty="0">
              <a:solidFill>
                <a:schemeClr val="tx2">
                  <a:lumMod val="50000"/>
                </a:schemeClr>
              </a:solidFill>
            </a:endParaRPr>
          </a:p>
          <a:p>
            <a:endParaRPr lang="en-US" sz="2000" b="1" dirty="0">
              <a:solidFill>
                <a:schemeClr val="tx2">
                  <a:lumMod val="50000"/>
                </a:schemeClr>
              </a:solidFill>
            </a:endParaRPr>
          </a:p>
          <a:p>
            <a:pPr marL="742950" lvl="1" indent="-285750">
              <a:buFont typeface="Arial" panose="020B0604020202020204" pitchFamily="34" charset="0"/>
              <a:buChar char="•"/>
            </a:pPr>
            <a:r>
              <a:rPr lang="en-US" sz="5400" b="1" dirty="0">
                <a:solidFill>
                  <a:schemeClr val="tx2">
                    <a:lumMod val="50000"/>
                  </a:schemeClr>
                </a:solidFill>
                <a:latin typeface="Calibri" panose="020F0502020204030204" pitchFamily="34" charset="0"/>
                <a:cs typeface="Calibri" panose="020F0502020204030204" pitchFamily="34" charset="0"/>
              </a:rPr>
              <a:t>Ātma</a:t>
            </a:r>
            <a:endParaRPr lang="en-US" sz="5400" b="1" dirty="0">
              <a:solidFill>
                <a:schemeClr val="tx2">
                  <a:lumMod val="50000"/>
                </a:schemeClr>
              </a:solidFill>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5400" b="1" dirty="0">
                <a:solidFill>
                  <a:schemeClr val="tx2">
                    <a:lumMod val="50000"/>
                  </a:schemeClr>
                </a:solidFill>
              </a:rPr>
              <a:t>Pure Consciousness</a:t>
            </a:r>
            <a:endParaRPr lang="en-US" sz="5400" b="1" dirty="0">
              <a:solidFill>
                <a:schemeClr val="tx2">
                  <a:lumMod val="50000"/>
                </a:schemeClr>
              </a:solidFill>
            </a:endParaRPr>
          </a:p>
          <a:p>
            <a:pPr marL="742950" lvl="1" indent="-285750">
              <a:buFont typeface="Arial" panose="020B0604020202020204" pitchFamily="34" charset="0"/>
              <a:buChar char="•"/>
            </a:pPr>
            <a:r>
              <a:rPr lang="en-US" sz="5400" b="1" dirty="0">
                <a:solidFill>
                  <a:schemeClr val="tx2">
                    <a:lumMod val="50000"/>
                  </a:schemeClr>
                </a:solidFill>
              </a:rPr>
              <a:t>Self</a:t>
            </a:r>
            <a:endParaRPr lang="en-US" sz="5400" b="1" dirty="0">
              <a:solidFill>
                <a:schemeClr val="tx2">
                  <a:lumMod val="50000"/>
                </a:schemeClr>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9" descr="C:\Users\Krish\AppData\Local\Microsoft\Windows\INetCache\IE\O0DKT3Q4\cranium-1299985_640[1].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4800" y="3333750"/>
            <a:ext cx="1252477" cy="1382044"/>
          </a:xfrm>
          <a:prstGeom prst="rect">
            <a:avLst/>
          </a:prstGeom>
          <a:noFill/>
          <a:extLst>
            <a:ext uri="{909E8E84-426E-40DD-AFC4-6F175D3DCCD1}">
              <a14:hiddenFill xmlns:a14="http://schemas.microsoft.com/office/drawing/2010/main">
                <a:solidFill>
                  <a:srgbClr val="FFFFFF"/>
                </a:solidFill>
              </a14:hiddenFill>
            </a:ext>
          </a:extLst>
        </p:spPr>
      </p:pic>
      <p:sp>
        <p:nvSpPr>
          <p:cNvPr id="2" name="Cloud Callout 1"/>
          <p:cNvSpPr/>
          <p:nvPr/>
        </p:nvSpPr>
        <p:spPr>
          <a:xfrm rot="861020">
            <a:off x="525664" y="250078"/>
            <a:ext cx="3735559" cy="2252500"/>
          </a:xfrm>
          <a:prstGeom prst="cloudCallout">
            <a:avLst>
              <a:gd name="adj1" fmla="val -24294"/>
              <a:gd name="adj2" fmla="val 10789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Mind</a:t>
            </a:r>
            <a:endParaRPr lang="en-US" sz="3600" b="1" dirty="0"/>
          </a:p>
        </p:txBody>
      </p:sp>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3412104"/>
            <a:ext cx="1247171" cy="1392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97732">
            <a:off x="5474812" y="376228"/>
            <a:ext cx="3770718" cy="3419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5139" y="514350"/>
            <a:ext cx="5181600" cy="471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801633" y="1239619"/>
            <a:ext cx="1199367" cy="646331"/>
          </a:xfrm>
          <a:prstGeom prst="rect">
            <a:avLst/>
          </a:prstGeom>
          <a:noFill/>
        </p:spPr>
        <p:txBody>
          <a:bodyPr wrap="none" rtlCol="0">
            <a:spAutoFit/>
          </a:bodyPr>
          <a:lstStyle/>
          <a:p>
            <a:r>
              <a:rPr lang="en-US" sz="3600" b="1" dirty="0"/>
              <a:t>Mind</a:t>
            </a:r>
            <a:endParaRPr lang="en-US" sz="36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644188"/>
            <a:ext cx="8839200" cy="3908762"/>
          </a:xfrm>
          <a:prstGeom prst="rect">
            <a:avLst/>
          </a:prstGeom>
        </p:spPr>
        <p:txBody>
          <a:bodyPr wrap="square">
            <a:spAutoFit/>
          </a:bodyPr>
          <a:lstStyle/>
          <a:p>
            <a:r>
              <a:rPr lang="hi-IN" sz="2000" dirty="0">
                <a:solidFill>
                  <a:srgbClr val="000000"/>
                </a:solidFill>
                <a:latin typeface="Kokila" panose="020B0604020202020204" pitchFamily="34" charset="0"/>
                <a:cs typeface="Kokila" panose="020B0604020202020204" pitchFamily="34" charset="0"/>
              </a:rPr>
              <a:t>ट्   </a:t>
            </a:r>
            <a:r>
              <a:rPr lang="en-US" sz="2000" dirty="0">
                <a:solidFill>
                  <a:srgbClr val="000000"/>
                </a:solidFill>
                <a:latin typeface="Kokila" panose="020B0604020202020204" pitchFamily="34" charset="0"/>
                <a:cs typeface="Kokila" panose="020B0604020202020204" pitchFamily="34" charset="0"/>
              </a:rPr>
              <a:t>                                 </a:t>
            </a:r>
            <a:r>
              <a:rPr lang="hi-IN" sz="2000" dirty="0">
                <a:solidFill>
                  <a:srgbClr val="000000"/>
                </a:solidFill>
                <a:latin typeface="Kokila" panose="020B0604020202020204" pitchFamily="34" charset="0"/>
                <a:cs typeface="Kokila" panose="020B0604020202020204" pitchFamily="34" charset="0"/>
              </a:rPr>
              <a:t>ठ् </a:t>
            </a:r>
            <a:r>
              <a:rPr lang="en-US" sz="2000" dirty="0">
                <a:solidFill>
                  <a:srgbClr val="000000"/>
                </a:solidFill>
                <a:latin typeface="Kokila" panose="020B0604020202020204" pitchFamily="34" charset="0"/>
                <a:cs typeface="Kokila" panose="020B0604020202020204" pitchFamily="34" charset="0"/>
              </a:rPr>
              <a:t>                                   </a:t>
            </a:r>
            <a:r>
              <a:rPr lang="hi-IN" sz="2000" dirty="0">
                <a:solidFill>
                  <a:srgbClr val="000000"/>
                </a:solidFill>
                <a:latin typeface="Kokila" panose="020B0604020202020204" pitchFamily="34" charset="0"/>
                <a:cs typeface="Kokila" panose="020B0604020202020204" pitchFamily="34" charset="0"/>
              </a:rPr>
              <a:t>ड् </a:t>
            </a:r>
            <a:r>
              <a:rPr lang="en-US" sz="2000" dirty="0">
                <a:solidFill>
                  <a:srgbClr val="000000"/>
                </a:solidFill>
                <a:latin typeface="Kokila" panose="020B0604020202020204" pitchFamily="34" charset="0"/>
                <a:cs typeface="Kokila" panose="020B0604020202020204" pitchFamily="34" charset="0"/>
              </a:rPr>
              <a:t>                                      </a:t>
            </a:r>
            <a:r>
              <a:rPr lang="hi-IN" sz="2000" dirty="0">
                <a:latin typeface="Kokila" panose="020B0604020202020204" pitchFamily="34" charset="0"/>
                <a:cs typeface="Kokila" panose="020B0604020202020204" pitchFamily="34" charset="0"/>
              </a:rPr>
              <a:t>ढ्</a:t>
            </a:r>
            <a:r>
              <a:rPr lang="en-US" sz="2000" dirty="0">
                <a:latin typeface="Kokila" panose="020B0604020202020204" pitchFamily="34" charset="0"/>
                <a:cs typeface="Kokila" panose="020B0604020202020204" pitchFamily="34" charset="0"/>
              </a:rPr>
              <a:t>                                    </a:t>
            </a:r>
            <a:r>
              <a:rPr lang="hi-IN" sz="2000" dirty="0">
                <a:solidFill>
                  <a:srgbClr val="000000"/>
                </a:solidFill>
                <a:latin typeface="Kokila" panose="020B0604020202020204" pitchFamily="34" charset="0"/>
                <a:cs typeface="Kokila" panose="020B0604020202020204" pitchFamily="34" charset="0"/>
              </a:rPr>
              <a:t>ण्</a:t>
            </a:r>
            <a:endParaRPr lang="en-US" sz="2000" dirty="0">
              <a:solidFill>
                <a:srgbClr val="000000"/>
              </a:solidFill>
              <a:latin typeface="Kokila" panose="020B0604020202020204" pitchFamily="34" charset="0"/>
              <a:cs typeface="Kokila" panose="020B0604020202020204" pitchFamily="34" charset="0"/>
            </a:endParaRPr>
          </a:p>
          <a:p>
            <a:r>
              <a:rPr lang="en-US" sz="4800" dirty="0" err="1">
                <a:latin typeface="Calibri" panose="020F0502020204030204" pitchFamily="34" charset="0"/>
                <a:cs typeface="Calibri" panose="020F0502020204030204" pitchFamily="34" charset="0"/>
              </a:rPr>
              <a:t>ṭ,Ṭ</a:t>
            </a:r>
            <a:r>
              <a:rPr lang="en-US" sz="4800" dirty="0">
                <a:latin typeface="Calibri" panose="020F0502020204030204" pitchFamily="34" charset="0"/>
                <a:cs typeface="Calibri" panose="020F0502020204030204" pitchFamily="34" charset="0"/>
              </a:rPr>
              <a:t>     </a:t>
            </a:r>
            <a:r>
              <a:rPr lang="en-US" sz="4800" dirty="0" err="1">
                <a:latin typeface="Calibri" panose="020F0502020204030204" pitchFamily="34" charset="0"/>
                <a:cs typeface="Calibri" panose="020F0502020204030204" pitchFamily="34" charset="0"/>
              </a:rPr>
              <a:t>ṭh,Ṭh</a:t>
            </a:r>
            <a:r>
              <a:rPr lang="en-US" sz="4800" dirty="0">
                <a:latin typeface="Calibri" panose="020F0502020204030204" pitchFamily="34" charset="0"/>
                <a:cs typeface="Calibri" panose="020F0502020204030204" pitchFamily="34" charset="0"/>
              </a:rPr>
              <a:t>     </a:t>
            </a:r>
            <a:r>
              <a:rPr lang="en-US" sz="4800" dirty="0" err="1">
                <a:latin typeface="Calibri" panose="020F0502020204030204" pitchFamily="34" charset="0"/>
                <a:cs typeface="Calibri" panose="020F0502020204030204" pitchFamily="34" charset="0"/>
              </a:rPr>
              <a:t>ḍ,Ḍ</a:t>
            </a:r>
            <a:r>
              <a:rPr lang="en-US" sz="4800" dirty="0">
                <a:latin typeface="Calibri" panose="020F0502020204030204" pitchFamily="34" charset="0"/>
                <a:cs typeface="Calibri" panose="020F0502020204030204" pitchFamily="34" charset="0"/>
              </a:rPr>
              <a:t>      </a:t>
            </a:r>
            <a:r>
              <a:rPr lang="en-US" sz="4800" dirty="0" err="1">
                <a:latin typeface="Calibri" panose="020F0502020204030204" pitchFamily="34" charset="0"/>
                <a:cs typeface="Calibri" panose="020F0502020204030204" pitchFamily="34" charset="0"/>
              </a:rPr>
              <a:t>ḍh,Ḍh</a:t>
            </a:r>
            <a:r>
              <a:rPr lang="en-US" sz="4800" dirty="0">
                <a:latin typeface="Calibri" panose="020F0502020204030204" pitchFamily="34" charset="0"/>
                <a:cs typeface="Calibri" panose="020F0502020204030204" pitchFamily="34" charset="0"/>
              </a:rPr>
              <a:t>      </a:t>
            </a:r>
            <a:r>
              <a:rPr lang="en-US" sz="4800" dirty="0" err="1">
                <a:latin typeface="Calibri" panose="020F0502020204030204" pitchFamily="34" charset="0"/>
                <a:cs typeface="Calibri" panose="020F0502020204030204" pitchFamily="34" charset="0"/>
              </a:rPr>
              <a:t>ṇ,Ṇ</a:t>
            </a:r>
            <a:endParaRPr lang="en-US" sz="4800" dirty="0">
              <a:latin typeface="Calibri" panose="020F0502020204030204" pitchFamily="34" charset="0"/>
              <a:cs typeface="Calibri" panose="020F0502020204030204" pitchFamily="34" charset="0"/>
            </a:endParaRPr>
          </a:p>
          <a:p>
            <a:r>
              <a:rPr lang="en-US" sz="2000" b="1" dirty="0">
                <a:latin typeface="Sanskrit Text" panose="02020503050405020304" pitchFamily="18" charset="0"/>
                <a:cs typeface="Sanskrit Text" panose="02020503050405020304" pitchFamily="18" charset="0"/>
              </a:rPr>
              <a:t> t </a:t>
            </a:r>
            <a:r>
              <a:rPr lang="en-US" sz="2000" dirty="0">
                <a:latin typeface="Sanskrit Text" panose="02020503050405020304" pitchFamily="18" charset="0"/>
                <a:cs typeface="Sanskrit Text" panose="02020503050405020304" pitchFamily="18" charset="0"/>
              </a:rPr>
              <a:t>in take</a:t>
            </a:r>
            <a:r>
              <a:rPr lang="en-US" sz="2000" b="1" dirty="0">
                <a:latin typeface="Sanskrit Text" panose="02020503050405020304" pitchFamily="18" charset="0"/>
                <a:cs typeface="Sanskrit Text" panose="02020503050405020304" pitchFamily="18" charset="0"/>
              </a:rPr>
              <a:t>     </a:t>
            </a:r>
            <a:r>
              <a:rPr lang="en-US" sz="2000" b="1" dirty="0" err="1">
                <a:latin typeface="Sanskrit Text" panose="02020503050405020304" pitchFamily="18" charset="0"/>
                <a:cs typeface="Sanskrit Text" panose="02020503050405020304" pitchFamily="18" charset="0"/>
              </a:rPr>
              <a:t>th</a:t>
            </a:r>
            <a:r>
              <a:rPr lang="en-US" sz="2000" b="1" dirty="0">
                <a:latin typeface="Sanskrit Text" panose="02020503050405020304" pitchFamily="18" charset="0"/>
                <a:cs typeface="Sanskrit Text" panose="02020503050405020304" pitchFamily="18" charset="0"/>
              </a:rPr>
              <a:t> </a:t>
            </a:r>
            <a:r>
              <a:rPr lang="en-US" sz="2000" dirty="0">
                <a:latin typeface="Sanskrit Text" panose="02020503050405020304" pitchFamily="18" charset="0"/>
                <a:cs typeface="Sanskrit Text" panose="02020503050405020304" pitchFamily="18" charset="0"/>
              </a:rPr>
              <a:t>in anthill</a:t>
            </a:r>
            <a:r>
              <a:rPr lang="en-US" sz="2000" b="1" dirty="0">
                <a:latin typeface="Sanskrit Text" panose="02020503050405020304" pitchFamily="18" charset="0"/>
                <a:cs typeface="Sanskrit Text" panose="02020503050405020304" pitchFamily="18" charset="0"/>
              </a:rPr>
              <a:t>      d </a:t>
            </a:r>
            <a:r>
              <a:rPr lang="en-US" sz="2000" dirty="0">
                <a:latin typeface="Sanskrit Text" panose="02020503050405020304" pitchFamily="18" charset="0"/>
                <a:cs typeface="Sanskrit Text" panose="02020503050405020304" pitchFamily="18" charset="0"/>
              </a:rPr>
              <a:t>in dog       dh in godhead        </a:t>
            </a:r>
            <a:r>
              <a:rPr lang="en-US" sz="2000" b="1" dirty="0">
                <a:latin typeface="Sanskrit Text" panose="02020503050405020304" pitchFamily="18" charset="0"/>
                <a:cs typeface="Sanskrit Text" panose="02020503050405020304" pitchFamily="18" charset="0"/>
              </a:rPr>
              <a:t>n </a:t>
            </a:r>
            <a:r>
              <a:rPr lang="en-US" sz="2000" dirty="0">
                <a:latin typeface="Sanskrit Text" panose="02020503050405020304" pitchFamily="18" charset="0"/>
                <a:cs typeface="Sanskrit Text" panose="02020503050405020304" pitchFamily="18" charset="0"/>
              </a:rPr>
              <a:t>in pond</a:t>
            </a:r>
            <a:endParaRPr lang="en-US" sz="2000" dirty="0">
              <a:latin typeface="Sanskrit Text" panose="02020503050405020304" pitchFamily="18" charset="0"/>
              <a:cs typeface="Sanskrit Text" panose="02020503050405020304" pitchFamily="18" charset="0"/>
            </a:endParaRPr>
          </a:p>
          <a:p>
            <a:endParaRPr lang="en-US" sz="2000" dirty="0">
              <a:latin typeface="Sanskrit Text" panose="02020503050405020304" pitchFamily="18" charset="0"/>
              <a:cs typeface="Sanskrit Text" panose="02020503050405020304" pitchFamily="18" charset="0"/>
            </a:endParaRPr>
          </a:p>
          <a:p>
            <a:r>
              <a:rPr lang="hi-IN" sz="2000" dirty="0">
                <a:latin typeface="Kokila" panose="020B0604020202020204" pitchFamily="34" charset="0"/>
                <a:cs typeface="Kokila" panose="020B0604020202020204" pitchFamily="34" charset="0"/>
              </a:rPr>
              <a:t>ट     </a:t>
            </a:r>
            <a:r>
              <a:rPr lang="en-US" sz="2000" dirty="0">
                <a:latin typeface="Kokila" panose="020B0604020202020204" pitchFamily="34" charset="0"/>
                <a:cs typeface="Kokila" panose="020B0604020202020204" pitchFamily="34" charset="0"/>
              </a:rPr>
              <a:t>                         </a:t>
            </a:r>
            <a:r>
              <a:rPr lang="hi-IN" sz="2000" dirty="0">
                <a:latin typeface="Kokila" panose="020B0604020202020204" pitchFamily="34" charset="0"/>
                <a:cs typeface="Kokila" panose="020B0604020202020204" pitchFamily="34" charset="0"/>
              </a:rPr>
              <a:t>ठ     </a:t>
            </a:r>
            <a:r>
              <a:rPr lang="en-US" sz="2000" dirty="0">
                <a:latin typeface="Kokila" panose="020B0604020202020204" pitchFamily="34" charset="0"/>
                <a:cs typeface="Kokila" panose="020B0604020202020204" pitchFamily="34" charset="0"/>
              </a:rPr>
              <a:t>                                             </a:t>
            </a:r>
            <a:r>
              <a:rPr lang="hi-IN" sz="2000" dirty="0">
                <a:latin typeface="Kokila" panose="020B0604020202020204" pitchFamily="34" charset="0"/>
                <a:cs typeface="Kokila" panose="020B0604020202020204" pitchFamily="34" charset="0"/>
              </a:rPr>
              <a:t>ड     </a:t>
            </a:r>
            <a:r>
              <a:rPr lang="en-US" sz="2000" dirty="0">
                <a:latin typeface="Kokila" panose="020B0604020202020204" pitchFamily="34" charset="0"/>
                <a:cs typeface="Kokila" panose="020B0604020202020204" pitchFamily="34" charset="0"/>
              </a:rPr>
              <a:t>                                 </a:t>
            </a:r>
            <a:r>
              <a:rPr lang="hi-IN" sz="2000" dirty="0">
                <a:latin typeface="Kokila" panose="020B0604020202020204" pitchFamily="34" charset="0"/>
                <a:cs typeface="Kokila" panose="020B0604020202020204" pitchFamily="34" charset="0"/>
              </a:rPr>
              <a:t>ढ     </a:t>
            </a:r>
            <a:r>
              <a:rPr lang="en-US" sz="2000" dirty="0">
                <a:latin typeface="Kokila" panose="020B0604020202020204" pitchFamily="34" charset="0"/>
                <a:cs typeface="Kokila" panose="020B0604020202020204" pitchFamily="34" charset="0"/>
              </a:rPr>
              <a:t>                                </a:t>
            </a:r>
            <a:r>
              <a:rPr lang="hi-IN" sz="2000" dirty="0">
                <a:latin typeface="Kokila" panose="020B0604020202020204" pitchFamily="34" charset="0"/>
                <a:cs typeface="Kokila" panose="020B0604020202020204" pitchFamily="34" charset="0"/>
              </a:rPr>
              <a:t>ण</a:t>
            </a:r>
            <a:endParaRPr lang="en-US" sz="2000" dirty="0">
              <a:latin typeface="Kokila" panose="020B0604020202020204" pitchFamily="34" charset="0"/>
              <a:cs typeface="Kokila" panose="020B0604020202020204" pitchFamily="34" charset="0"/>
            </a:endParaRPr>
          </a:p>
          <a:p>
            <a:endParaRPr lang="en-US" sz="2000" dirty="0">
              <a:latin typeface="Kokila" panose="020B0604020202020204" pitchFamily="34" charset="0"/>
              <a:cs typeface="Kokila" panose="020B0604020202020204" pitchFamily="34" charset="0"/>
            </a:endParaRPr>
          </a:p>
          <a:p>
            <a:r>
              <a:rPr lang="en-US" sz="4000" dirty="0" err="1">
                <a:latin typeface="Calibri" panose="020F0502020204030204" pitchFamily="34" charset="0"/>
                <a:cs typeface="Calibri" panose="020F0502020204030204" pitchFamily="34" charset="0"/>
              </a:rPr>
              <a:t>ṭa,Ṭa</a:t>
            </a:r>
            <a:r>
              <a:rPr lang="en-US" sz="4000" dirty="0">
                <a:latin typeface="Calibri" panose="020F0502020204030204" pitchFamily="34" charset="0"/>
                <a:cs typeface="Calibri" panose="020F0502020204030204" pitchFamily="34" charset="0"/>
              </a:rPr>
              <a:t>   </a:t>
            </a:r>
            <a:r>
              <a:rPr lang="en-US" sz="4000" dirty="0" err="1">
                <a:latin typeface="Calibri" panose="020F0502020204030204" pitchFamily="34" charset="0"/>
                <a:cs typeface="Calibri" panose="020F0502020204030204" pitchFamily="34" charset="0"/>
              </a:rPr>
              <a:t>ṭha,Ṭha</a:t>
            </a:r>
            <a:r>
              <a:rPr lang="en-US" sz="4000" dirty="0">
                <a:latin typeface="Calibri" panose="020F0502020204030204" pitchFamily="34" charset="0"/>
                <a:cs typeface="Calibri" panose="020F0502020204030204" pitchFamily="34" charset="0"/>
              </a:rPr>
              <a:t>      </a:t>
            </a:r>
            <a:r>
              <a:rPr lang="en-US" sz="4000" dirty="0" err="1">
                <a:latin typeface="Calibri" panose="020F0502020204030204" pitchFamily="34" charset="0"/>
                <a:cs typeface="Calibri" panose="020F0502020204030204" pitchFamily="34" charset="0"/>
              </a:rPr>
              <a:t>ḍa,Ḍa</a:t>
            </a:r>
            <a:r>
              <a:rPr lang="en-US" sz="4000" dirty="0">
                <a:latin typeface="Calibri" panose="020F0502020204030204" pitchFamily="34" charset="0"/>
                <a:cs typeface="Calibri" panose="020F0502020204030204" pitchFamily="34" charset="0"/>
              </a:rPr>
              <a:t>    </a:t>
            </a:r>
            <a:r>
              <a:rPr lang="en-US" sz="4000" dirty="0" err="1">
                <a:latin typeface="Calibri" panose="020F0502020204030204" pitchFamily="34" charset="0"/>
                <a:cs typeface="Calibri" panose="020F0502020204030204" pitchFamily="34" charset="0"/>
              </a:rPr>
              <a:t>ḍha,Ḍha</a:t>
            </a:r>
            <a:r>
              <a:rPr lang="en-US" sz="4000" dirty="0">
                <a:latin typeface="Calibri" panose="020F0502020204030204" pitchFamily="34" charset="0"/>
                <a:cs typeface="Calibri" panose="020F0502020204030204" pitchFamily="34" charset="0"/>
              </a:rPr>
              <a:t>   </a:t>
            </a:r>
            <a:r>
              <a:rPr lang="en-US" sz="4000" dirty="0" err="1">
                <a:latin typeface="Calibri" panose="020F0502020204030204" pitchFamily="34" charset="0"/>
                <a:cs typeface="Calibri" panose="020F0502020204030204" pitchFamily="34" charset="0"/>
              </a:rPr>
              <a:t>ṇa,Ṇa</a:t>
            </a:r>
            <a:endParaRPr lang="en-US" sz="4000" dirty="0">
              <a:latin typeface="Calibri" panose="020F0502020204030204" pitchFamily="34" charset="0"/>
              <a:cs typeface="Calibri" panose="020F0502020204030204" pitchFamily="34" charset="0"/>
            </a:endParaRPr>
          </a:p>
          <a:p>
            <a:endParaRPr lang="en-US" sz="2000" dirty="0">
              <a:latin typeface="Kokila" panose="020B0604020202020204" pitchFamily="34" charset="0"/>
              <a:cs typeface="Kokila" panose="020B0604020202020204" pitchFamily="34" charset="0"/>
            </a:endParaRPr>
          </a:p>
          <a:p>
            <a:endParaRPr lang="en-US" sz="2000" b="1" dirty="0">
              <a:latin typeface="Kokila" panose="020B0604020202020204" pitchFamily="34" charset="0"/>
              <a:cs typeface="Kokila" panose="020B0604020202020204" pitchFamily="34" charset="0"/>
            </a:endParaRPr>
          </a:p>
          <a:p>
            <a:endParaRPr lang="en-US" sz="2000" b="1" dirty="0">
              <a:latin typeface="Kokila" panose="020B0604020202020204" pitchFamily="34" charset="0"/>
              <a:cs typeface="Kokila" panose="020B0604020202020204" pitchFamily="34" charset="0"/>
            </a:endParaRPr>
          </a:p>
        </p:txBody>
      </p:sp>
      <p:sp>
        <p:nvSpPr>
          <p:cNvPr id="3" name="TextBox 2"/>
          <p:cNvSpPr txBox="1"/>
          <p:nvPr/>
        </p:nvSpPr>
        <p:spPr>
          <a:xfrm>
            <a:off x="5638800" y="4629150"/>
            <a:ext cx="1420582" cy="369332"/>
          </a:xfrm>
          <a:prstGeom prst="rect">
            <a:avLst/>
          </a:prstGeom>
          <a:noFill/>
        </p:spPr>
        <p:txBody>
          <a:bodyPr wrap="none" rtlCol="0">
            <a:spAutoFit/>
          </a:bodyPr>
          <a:lstStyle/>
          <a:p>
            <a:r>
              <a:rPr lang="en-US" b="1" dirty="0"/>
              <a:t>The </a:t>
            </a:r>
            <a:r>
              <a:rPr lang="en-US" b="1" dirty="0" err="1">
                <a:latin typeface="Calibri" panose="020F0502020204030204" pitchFamily="34" charset="0"/>
                <a:cs typeface="Calibri" panose="020F0502020204030204" pitchFamily="34" charset="0"/>
              </a:rPr>
              <a:t>ṭ</a:t>
            </a:r>
            <a:r>
              <a:rPr lang="en-US" b="1" dirty="0" err="1"/>
              <a:t>a</a:t>
            </a:r>
            <a:r>
              <a:rPr lang="en-US" b="1" dirty="0"/>
              <a:t>-Series</a:t>
            </a:r>
            <a:endParaRPr lang="en-US" b="1" dirty="0"/>
          </a:p>
        </p:txBody>
      </p:sp>
      <p:sp>
        <p:nvSpPr>
          <p:cNvPr id="6" name="TextBox 5"/>
          <p:cNvSpPr txBox="1"/>
          <p:nvPr/>
        </p:nvSpPr>
        <p:spPr>
          <a:xfrm>
            <a:off x="609600" y="145018"/>
            <a:ext cx="2123915" cy="369332"/>
          </a:xfrm>
          <a:prstGeom prst="rect">
            <a:avLst/>
          </a:prstGeom>
          <a:noFill/>
        </p:spPr>
        <p:txBody>
          <a:bodyPr wrap="none" rtlCol="0">
            <a:spAutoFit/>
          </a:bodyPr>
          <a:lstStyle/>
          <a:p>
            <a:r>
              <a:rPr lang="en-US" b="1" dirty="0"/>
              <a:t>Consonants (Contd.)</a:t>
            </a:r>
            <a:endParaRPr lang="en-US" b="1"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2400" y="3423168"/>
            <a:ext cx="1447800" cy="1616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25327">
            <a:off x="294987" y="104312"/>
            <a:ext cx="4672040" cy="4236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descr="C:\Users\Krish\AppData\Local\Microsoft\Windows\INetCache\IE\O0DKT3Q4\NnGXM[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132155">
            <a:off x="1120347" y="2035280"/>
            <a:ext cx="1524000" cy="985737"/>
          </a:xfrm>
          <a:prstGeom prst="rect">
            <a:avLst/>
          </a:prstGeom>
          <a:noFill/>
          <a:extLst>
            <a:ext uri="{909E8E84-426E-40DD-AFC4-6F175D3DCCD1}">
              <a14:hiddenFill xmlns:a14="http://schemas.microsoft.com/office/drawing/2010/main">
                <a:solidFill>
                  <a:srgbClr val="FFFFFF"/>
                </a:solidFill>
              </a14:hiddenFill>
            </a:ext>
          </a:extLst>
        </p:spPr>
      </p:pic>
      <p:sp>
        <p:nvSpPr>
          <p:cNvPr id="10" name="Diamond 9"/>
          <p:cNvSpPr/>
          <p:nvPr/>
        </p:nvSpPr>
        <p:spPr>
          <a:xfrm>
            <a:off x="2329755" y="728048"/>
            <a:ext cx="1662587" cy="1324063"/>
          </a:xfrm>
          <a:prstGeom prst="diamond">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fontAlgn="base">
              <a:spcBef>
                <a:spcPct val="0"/>
              </a:spcBef>
              <a:spcAft>
                <a:spcPct val="0"/>
              </a:spcAft>
              <a:defRPr/>
            </a:pPr>
            <a:r>
              <a:rPr lang="en-US" sz="1400" b="1" dirty="0">
                <a:solidFill>
                  <a:srgbClr val="8064A2">
                    <a:lumMod val="50000"/>
                  </a:srgbClr>
                </a:solidFill>
              </a:rPr>
              <a:t>        </a:t>
            </a:r>
            <a:endParaRPr lang="en-US" sz="1400" b="1" dirty="0">
              <a:solidFill>
                <a:srgbClr val="8064A2">
                  <a:lumMod val="50000"/>
                </a:srgbClr>
              </a:solidFill>
            </a:endParaRPr>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9424" y="1037457"/>
            <a:ext cx="635776" cy="65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2841" y="1037457"/>
            <a:ext cx="785511" cy="78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rot="15468969">
            <a:off x="1189383" y="1260329"/>
            <a:ext cx="1167395" cy="560823"/>
            <a:chOff x="3917151" y="3637916"/>
            <a:chExt cx="1035849" cy="497250"/>
          </a:xfrm>
        </p:grpSpPr>
        <p:pic>
          <p:nvPicPr>
            <p:cNvPr id="1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3637916"/>
              <a:ext cx="990600" cy="49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rot="1513884">
              <a:off x="3917151" y="3738822"/>
              <a:ext cx="551946" cy="338554"/>
            </a:xfrm>
            <a:prstGeom prst="rect">
              <a:avLst/>
            </a:prstGeom>
            <a:noFill/>
          </p:spPr>
          <p:txBody>
            <a:bodyPr wrap="none" rtlCol="0">
              <a:spAutoFit/>
            </a:bodyPr>
            <a:lstStyle/>
            <a:p>
              <a:r>
                <a:rPr lang="en-US" sz="1600" b="1" dirty="0"/>
                <a:t>EGO</a:t>
              </a:r>
              <a:endParaRPr lang="en-US" sz="1600" b="1" dirty="0"/>
            </a:p>
          </p:txBody>
        </p:sp>
      </p:grpSp>
      <p:sp>
        <p:nvSpPr>
          <p:cNvPr id="5" name="Up-Down Arrow 4"/>
          <p:cNvSpPr/>
          <p:nvPr/>
        </p:nvSpPr>
        <p:spPr>
          <a:xfrm rot="5400000">
            <a:off x="3919856" y="1239610"/>
            <a:ext cx="216665" cy="363230"/>
          </a:xfrm>
          <a:prstGeom prst="up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rot="15168398">
            <a:off x="2401575" y="304207"/>
            <a:ext cx="327847" cy="1259650"/>
          </a:xfrm>
          <a:prstGeom prst="upArrow">
            <a:avLst/>
          </a:prstGeom>
          <a:gradFill flip="none" rotWithShape="1">
            <a:gsLst>
              <a:gs pos="0">
                <a:schemeClr val="tx2">
                  <a:lumMod val="50000"/>
                </a:schemeClr>
              </a:gs>
              <a:gs pos="50000">
                <a:schemeClr val="tx1">
                  <a:lumMod val="50000"/>
                  <a:lumOff val="50000"/>
                </a:schemeClr>
              </a:gs>
              <a:gs pos="100000">
                <a:schemeClr val="bg1">
                  <a:lumMod val="9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6" name="TextBox 5"/>
          <p:cNvSpPr txBox="1"/>
          <p:nvPr/>
        </p:nvSpPr>
        <p:spPr>
          <a:xfrm>
            <a:off x="5257800" y="361950"/>
            <a:ext cx="3581400" cy="4093428"/>
          </a:xfrm>
          <a:prstGeom prst="rect">
            <a:avLst/>
          </a:prstGeom>
          <a:noFill/>
        </p:spPr>
        <p:txBody>
          <a:bodyPr wrap="square" rtlCol="0">
            <a:spAutoFit/>
          </a:bodyPr>
          <a:lstStyle/>
          <a:p>
            <a:r>
              <a:rPr lang="en-US" sz="2000" b="1" dirty="0">
                <a:solidFill>
                  <a:schemeClr val="tx2">
                    <a:lumMod val="50000"/>
                  </a:schemeClr>
                </a:solidFill>
              </a:rPr>
              <a:t>Mind is a Hopper for Collecting </a:t>
            </a:r>
            <a:endParaRPr lang="en-US" sz="2000" b="1" dirty="0">
              <a:solidFill>
                <a:schemeClr val="tx2">
                  <a:lumMod val="50000"/>
                </a:schemeClr>
              </a:solidFill>
            </a:endParaRPr>
          </a:p>
          <a:p>
            <a:r>
              <a:rPr lang="en-US" sz="2000" b="1" dirty="0">
                <a:solidFill>
                  <a:schemeClr val="tx2">
                    <a:lumMod val="50000"/>
                  </a:schemeClr>
                </a:solidFill>
              </a:rPr>
              <a:t>and Distributing Information</a:t>
            </a:r>
            <a:endParaRPr lang="en-US" sz="2000" b="1" dirty="0">
              <a:solidFill>
                <a:schemeClr val="tx2">
                  <a:lumMod val="50000"/>
                </a:schemeClr>
              </a:solidFill>
            </a:endParaRPr>
          </a:p>
          <a:p>
            <a:endParaRPr lang="en-US" sz="2000" b="1" dirty="0">
              <a:solidFill>
                <a:schemeClr val="tx2">
                  <a:lumMod val="50000"/>
                </a:schemeClr>
              </a:solidFill>
            </a:endParaRPr>
          </a:p>
          <a:p>
            <a:r>
              <a:rPr lang="en-US" sz="2000" b="1" dirty="0">
                <a:solidFill>
                  <a:schemeClr val="tx2">
                    <a:lumMod val="50000"/>
                  </a:schemeClr>
                </a:solidFill>
              </a:rPr>
              <a:t>The Intellect Receives and Categorizes Information</a:t>
            </a:r>
            <a:endParaRPr lang="en-US" sz="2000" b="1" dirty="0">
              <a:solidFill>
                <a:schemeClr val="tx2">
                  <a:lumMod val="50000"/>
                </a:schemeClr>
              </a:solidFill>
            </a:endParaRPr>
          </a:p>
          <a:p>
            <a:endParaRPr lang="en-US" sz="2000" b="1" dirty="0">
              <a:solidFill>
                <a:schemeClr val="tx2">
                  <a:lumMod val="50000"/>
                </a:schemeClr>
              </a:solidFill>
            </a:endParaRPr>
          </a:p>
          <a:p>
            <a:r>
              <a:rPr lang="en-US" sz="2000" b="1" dirty="0">
                <a:solidFill>
                  <a:schemeClr val="tx2">
                    <a:lumMod val="50000"/>
                  </a:schemeClr>
                </a:solidFill>
              </a:rPr>
              <a:t>The Intellect Queries the </a:t>
            </a:r>
            <a:r>
              <a:rPr lang="en-US" sz="2000" b="1" dirty="0" err="1">
                <a:solidFill>
                  <a:schemeClr val="tx2">
                    <a:lumMod val="50000"/>
                  </a:schemeClr>
                </a:solidFill>
              </a:rPr>
              <a:t>Citta</a:t>
            </a:r>
            <a:r>
              <a:rPr lang="en-US" sz="2000" b="1" dirty="0">
                <a:solidFill>
                  <a:schemeClr val="tx2">
                    <a:lumMod val="50000"/>
                  </a:schemeClr>
                </a:solidFill>
              </a:rPr>
              <a:t> – Database - for Description of Information</a:t>
            </a:r>
            <a:endParaRPr lang="en-US" sz="2000" b="1" dirty="0">
              <a:solidFill>
                <a:schemeClr val="tx2">
                  <a:lumMod val="50000"/>
                </a:schemeClr>
              </a:solidFill>
            </a:endParaRPr>
          </a:p>
          <a:p>
            <a:endParaRPr lang="en-US" sz="2000" b="1" dirty="0">
              <a:solidFill>
                <a:schemeClr val="tx2">
                  <a:lumMod val="50000"/>
                </a:schemeClr>
              </a:solidFill>
            </a:endParaRPr>
          </a:p>
          <a:p>
            <a:r>
              <a:rPr lang="en-US" sz="2000" b="1" dirty="0">
                <a:solidFill>
                  <a:schemeClr val="tx2">
                    <a:lumMod val="50000"/>
                  </a:schemeClr>
                </a:solidFill>
              </a:rPr>
              <a:t>The Database Returns Possible Answers; Intellect  Determines</a:t>
            </a:r>
            <a:endParaRPr lang="en-US" sz="2000" b="1" dirty="0">
              <a:solidFill>
                <a:schemeClr val="tx2">
                  <a:lumMod val="50000"/>
                </a:schemeClr>
              </a:solidFill>
            </a:endParaRPr>
          </a:p>
          <a:p>
            <a:r>
              <a:rPr lang="en-US" sz="2000" b="1" dirty="0">
                <a:solidFill>
                  <a:schemeClr val="tx2">
                    <a:lumMod val="50000"/>
                  </a:schemeClr>
                </a:solidFill>
              </a:rPr>
              <a:t>And Feeds the Ego</a:t>
            </a:r>
            <a:endParaRPr lang="en-US" sz="2000" b="1" dirty="0">
              <a:solidFill>
                <a:schemeClr val="tx2">
                  <a:lumMod val="50000"/>
                </a:schemeClr>
              </a:solidFill>
            </a:endParaRPr>
          </a:p>
        </p:txBody>
      </p:sp>
      <p:sp>
        <p:nvSpPr>
          <p:cNvPr id="9" name="Up Arrow 8"/>
          <p:cNvSpPr/>
          <p:nvPr/>
        </p:nvSpPr>
        <p:spPr>
          <a:xfrm rot="5219876">
            <a:off x="2458555" y="1448575"/>
            <a:ext cx="327847" cy="1031543"/>
          </a:xfrm>
          <a:prstGeom prst="upArrow">
            <a:avLst/>
          </a:prstGeom>
          <a:gradFill flip="none" rotWithShape="1">
            <a:gsLst>
              <a:gs pos="0">
                <a:schemeClr val="tx2">
                  <a:lumMod val="50000"/>
                </a:schemeClr>
              </a:gs>
              <a:gs pos="50000">
                <a:schemeClr val="tx1">
                  <a:lumMod val="50000"/>
                  <a:lumOff val="50000"/>
                </a:schemeClr>
              </a:gs>
              <a:gs pos="100000">
                <a:schemeClr val="bg1">
                  <a:lumMod val="9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570" y="74274"/>
            <a:ext cx="8902430" cy="510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28600" y="209550"/>
            <a:ext cx="8763000" cy="48006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loud Callout 5"/>
          <p:cNvSpPr/>
          <p:nvPr/>
        </p:nvSpPr>
        <p:spPr>
          <a:xfrm>
            <a:off x="2743200" y="771525"/>
            <a:ext cx="1371600" cy="657225"/>
          </a:xfrm>
          <a:prstGeom prst="cloudCallout">
            <a:avLst>
              <a:gd name="adj1" fmla="val -28833"/>
              <a:gd name="adj2" fmla="val 98913"/>
            </a:avLst>
          </a:prstGeom>
          <a:noFill/>
          <a:ln w="25400" cap="flat" cmpd="sng" algn="ctr">
            <a:solidFill>
              <a:schemeClr val="accent1">
                <a:lumMod val="40000"/>
                <a:lumOff val="60000"/>
              </a:scheme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1800" b="1" i="0" u="none" strike="noStrike" kern="0" cap="none" spc="0" normalizeH="0" baseline="0" noProof="0" dirty="0">
              <a:ln>
                <a:noFill/>
              </a:ln>
              <a:solidFill>
                <a:srgbClr val="C00000"/>
              </a:solidFill>
              <a:effectLst/>
              <a:uLnTx/>
              <a:uFillTx/>
              <a:latin typeface="Calibri" panose="020F0502020204030204"/>
              <a:ea typeface="+mn-ea"/>
              <a:cs typeface="+mn-cs"/>
            </a:endParaRPr>
          </a:p>
        </p:txBody>
      </p:sp>
      <p:sp>
        <p:nvSpPr>
          <p:cNvPr id="4" name="Rectangle 3"/>
          <p:cNvSpPr/>
          <p:nvPr/>
        </p:nvSpPr>
        <p:spPr>
          <a:xfrm>
            <a:off x="2971800" y="1251287"/>
            <a:ext cx="1454145" cy="307777"/>
          </a:xfrm>
          <a:prstGeom prst="rect">
            <a:avLst/>
          </a:prstGeom>
        </p:spPr>
        <p:txBody>
          <a:bodyPr wrap="square">
            <a:spAutoFit/>
          </a:bodyPr>
          <a:lstStyle/>
          <a:p>
            <a:r>
              <a:rPr lang="en-US" sz="1400" b="1" dirty="0" err="1">
                <a:solidFill>
                  <a:srgbClr val="C00000"/>
                </a:solidFill>
              </a:rPr>
              <a:t>antahkarana</a:t>
            </a:r>
            <a:endParaRPr lang="en-US" sz="1400" dirty="0"/>
          </a:p>
        </p:txBody>
      </p:sp>
      <p:sp>
        <p:nvSpPr>
          <p:cNvPr id="5" name="TextBox 4"/>
          <p:cNvSpPr txBox="1"/>
          <p:nvPr/>
        </p:nvSpPr>
        <p:spPr>
          <a:xfrm>
            <a:off x="4126848" y="285750"/>
            <a:ext cx="1511952" cy="1015663"/>
          </a:xfrm>
          <a:prstGeom prst="rect">
            <a:avLst/>
          </a:prstGeom>
          <a:noFill/>
        </p:spPr>
        <p:txBody>
          <a:bodyPr wrap="none" rtlCol="0">
            <a:spAutoFit/>
          </a:bodyPr>
          <a:lstStyle/>
          <a:p>
            <a:pPr algn="ctr"/>
            <a:r>
              <a:rPr lang="en-US" sz="1200" b="1" dirty="0"/>
              <a:t>Reflection of the </a:t>
            </a:r>
            <a:endParaRPr lang="en-US" sz="1200" b="1" dirty="0"/>
          </a:p>
          <a:p>
            <a:pPr algn="ctr"/>
            <a:r>
              <a:rPr lang="en-US" sz="1200" b="1" dirty="0"/>
              <a:t>Consciousness in the</a:t>
            </a:r>
            <a:endParaRPr lang="en-US" sz="1200" b="1" dirty="0"/>
          </a:p>
          <a:p>
            <a:pPr algn="ctr"/>
            <a:r>
              <a:rPr lang="en-US" sz="1200" b="1" dirty="0" err="1"/>
              <a:t>Antahkarana</a:t>
            </a:r>
            <a:endParaRPr lang="en-US" sz="1200" b="1" dirty="0"/>
          </a:p>
          <a:p>
            <a:pPr algn="ctr"/>
            <a:r>
              <a:rPr lang="en-US" sz="1200" b="1" dirty="0"/>
              <a:t>(</a:t>
            </a:r>
            <a:r>
              <a:rPr lang="en-US" sz="1200" b="1" dirty="0" err="1"/>
              <a:t>Jiva</a:t>
            </a:r>
            <a:r>
              <a:rPr lang="en-US" sz="1200" b="1" dirty="0" err="1">
                <a:latin typeface="Calibri" panose="020F0502020204030204"/>
                <a:cs typeface="Calibri" panose="020F0502020204030204"/>
              </a:rPr>
              <a:t>̄</a:t>
            </a:r>
            <a:r>
              <a:rPr lang="en-US" sz="1200" b="1" dirty="0" err="1"/>
              <a:t>tma</a:t>
            </a:r>
            <a:r>
              <a:rPr lang="en-US" sz="1200" b="1" dirty="0"/>
              <a:t>)</a:t>
            </a:r>
            <a:endParaRPr lang="en-US" sz="1200" b="1" dirty="0"/>
          </a:p>
          <a:p>
            <a:pPr algn="ctr"/>
            <a:r>
              <a:rPr lang="en-US" sz="1200" b="1" dirty="0"/>
              <a:t> </a:t>
            </a:r>
            <a:endParaRPr lang="en-US" sz="1200" b="1" dirty="0"/>
          </a:p>
        </p:txBody>
      </p:sp>
      <p:sp>
        <p:nvSpPr>
          <p:cNvPr id="8" name="TextBox 7"/>
          <p:cNvSpPr txBox="1"/>
          <p:nvPr/>
        </p:nvSpPr>
        <p:spPr>
          <a:xfrm>
            <a:off x="4038600" y="1353562"/>
            <a:ext cx="723275" cy="3046988"/>
          </a:xfrm>
          <a:prstGeom prst="rect">
            <a:avLst/>
          </a:prstGeom>
          <a:noFill/>
        </p:spPr>
        <p:txBody>
          <a:bodyPr wrap="none" rtlCol="0">
            <a:spAutoFit/>
          </a:bodyPr>
          <a:lstStyle/>
          <a:p>
            <a:r>
              <a:rPr lang="en-US" sz="4800" b="1" dirty="0">
                <a:solidFill>
                  <a:srgbClr val="FFD03B"/>
                </a:solidFill>
              </a:rPr>
              <a:t>A</a:t>
            </a:r>
            <a:endParaRPr lang="en-US" sz="4800" b="1" dirty="0">
              <a:solidFill>
                <a:srgbClr val="FFD03B"/>
              </a:solidFill>
            </a:endParaRPr>
          </a:p>
          <a:p>
            <a:r>
              <a:rPr lang="en-US" sz="4800" b="1" dirty="0">
                <a:solidFill>
                  <a:srgbClr val="FFD03B"/>
                </a:solidFill>
              </a:rPr>
              <a:t>T</a:t>
            </a:r>
            <a:endParaRPr lang="en-US" sz="4800" b="1" dirty="0">
              <a:solidFill>
                <a:srgbClr val="FFD03B"/>
              </a:solidFill>
            </a:endParaRPr>
          </a:p>
          <a:p>
            <a:r>
              <a:rPr lang="en-US" sz="4800" b="1" dirty="0">
                <a:solidFill>
                  <a:srgbClr val="FFD03B"/>
                </a:solidFill>
              </a:rPr>
              <a:t>M</a:t>
            </a:r>
            <a:endParaRPr lang="en-US" sz="4800" b="1" dirty="0">
              <a:solidFill>
                <a:srgbClr val="FFD03B"/>
              </a:solidFill>
            </a:endParaRPr>
          </a:p>
          <a:p>
            <a:r>
              <a:rPr lang="en-US" sz="4800" b="1" dirty="0">
                <a:solidFill>
                  <a:srgbClr val="FFD03B"/>
                </a:solidFill>
              </a:rPr>
              <a:t>A</a:t>
            </a:r>
            <a:endParaRPr lang="en-US" sz="4800" b="1" dirty="0">
              <a:solidFill>
                <a:srgbClr val="FFD03B"/>
              </a:solidFill>
            </a:endParaRPr>
          </a:p>
        </p:txBody>
      </p:sp>
      <p:sp>
        <p:nvSpPr>
          <p:cNvPr id="9" name="Left Arrow 8"/>
          <p:cNvSpPr/>
          <p:nvPr/>
        </p:nvSpPr>
        <p:spPr>
          <a:xfrm rot="20386019">
            <a:off x="3500023" y="593116"/>
            <a:ext cx="768345" cy="107156"/>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Callout 15"/>
          <p:cNvSpPr/>
          <p:nvPr/>
        </p:nvSpPr>
        <p:spPr>
          <a:xfrm>
            <a:off x="5562600" y="916567"/>
            <a:ext cx="1371600" cy="657225"/>
          </a:xfrm>
          <a:prstGeom prst="cloudCallout">
            <a:avLst>
              <a:gd name="adj1" fmla="val -28833"/>
              <a:gd name="adj2" fmla="val 98913"/>
            </a:avLst>
          </a:prstGeom>
          <a:noFill/>
          <a:ln w="25400" cap="flat" cmpd="sng" algn="ctr">
            <a:solidFill>
              <a:schemeClr val="accent1">
                <a:lumMod val="40000"/>
                <a:lumOff val="60000"/>
              </a:scheme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1800" b="1" i="0" u="none" strike="noStrike" kern="0" cap="none" spc="0" normalizeH="0" baseline="0" noProof="0" dirty="0">
              <a:ln>
                <a:noFill/>
              </a:ln>
              <a:solidFill>
                <a:srgbClr val="C00000"/>
              </a:solidFill>
              <a:effectLst/>
              <a:uLnTx/>
              <a:uFillTx/>
              <a:latin typeface="Calibri" panose="020F0502020204030204"/>
              <a:ea typeface="+mn-ea"/>
              <a:cs typeface="+mn-cs"/>
            </a:endParaRPr>
          </a:p>
        </p:txBody>
      </p:sp>
      <p:grpSp>
        <p:nvGrpSpPr>
          <p:cNvPr id="10" name="Group 9"/>
          <p:cNvGrpSpPr/>
          <p:nvPr/>
        </p:nvGrpSpPr>
        <p:grpSpPr>
          <a:xfrm>
            <a:off x="4825206" y="829828"/>
            <a:ext cx="2271122" cy="3577612"/>
            <a:chOff x="4825206" y="829828"/>
            <a:chExt cx="2271122" cy="3577612"/>
          </a:xfrm>
        </p:grpSpPr>
        <p:grpSp>
          <p:nvGrpSpPr>
            <p:cNvPr id="13" name="Group 12"/>
            <p:cNvGrpSpPr/>
            <p:nvPr/>
          </p:nvGrpSpPr>
          <p:grpSpPr>
            <a:xfrm>
              <a:off x="4825206" y="1703928"/>
              <a:ext cx="1931987" cy="2703512"/>
              <a:chOff x="2057400" y="1657350"/>
              <a:chExt cx="1931987" cy="2703512"/>
            </a:xfrm>
          </p:grpSpPr>
          <p:pic>
            <p:nvPicPr>
              <p:cNvPr id="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733550"/>
                <a:ext cx="1931987" cy="262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67000" y="1657350"/>
                <a:ext cx="769057" cy="2590800"/>
              </a:xfrm>
              <a:prstGeom prst="rect">
                <a:avLst/>
              </a:prstGeom>
              <a:noFill/>
            </p:spPr>
            <p:txBody>
              <a:bodyPr vert="wordArtVert" wrap="square" rtlCol="0">
                <a:spAutoFit/>
              </a:bodyPr>
              <a:lstStyle/>
              <a:p>
                <a:r>
                  <a:rPr lang="en-US" sz="1600" b="1" dirty="0"/>
                  <a:t>Physical</a:t>
                </a:r>
                <a:endParaRPr lang="en-US" sz="1600" b="1" dirty="0"/>
              </a:p>
              <a:p>
                <a:r>
                  <a:rPr lang="en-US" sz="1600" b="1" dirty="0"/>
                  <a:t>  Body</a:t>
                </a:r>
                <a:endParaRPr lang="en-US" sz="1600" b="1" dirty="0"/>
              </a:p>
            </p:txBody>
          </p:sp>
        </p:grpSp>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2328" y="829828"/>
              <a:ext cx="1524000" cy="842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8" name="TextBox 17"/>
          <p:cNvSpPr txBox="1"/>
          <p:nvPr/>
        </p:nvSpPr>
        <p:spPr>
          <a:xfrm>
            <a:off x="7022448" y="285750"/>
            <a:ext cx="1511952" cy="1015663"/>
          </a:xfrm>
          <a:prstGeom prst="rect">
            <a:avLst/>
          </a:prstGeom>
          <a:noFill/>
        </p:spPr>
        <p:txBody>
          <a:bodyPr wrap="none" rtlCol="0">
            <a:spAutoFit/>
          </a:bodyPr>
          <a:lstStyle/>
          <a:p>
            <a:pPr algn="ctr"/>
            <a:r>
              <a:rPr lang="en-US" sz="1200" b="1" dirty="0"/>
              <a:t>Reflection of the </a:t>
            </a:r>
            <a:endParaRPr lang="en-US" sz="1200" b="1" dirty="0"/>
          </a:p>
          <a:p>
            <a:pPr algn="ctr"/>
            <a:r>
              <a:rPr lang="en-US" sz="1200" b="1" dirty="0"/>
              <a:t>Consciousness in the</a:t>
            </a:r>
            <a:endParaRPr lang="en-US" sz="1200" b="1" dirty="0"/>
          </a:p>
          <a:p>
            <a:pPr algn="ctr"/>
            <a:r>
              <a:rPr lang="en-US" sz="1200" b="1" dirty="0" err="1"/>
              <a:t>Antahkarana</a:t>
            </a:r>
            <a:endParaRPr lang="en-US" sz="1200" b="1" dirty="0"/>
          </a:p>
          <a:p>
            <a:pPr algn="ctr"/>
            <a:r>
              <a:rPr lang="en-US" sz="1200" b="1" dirty="0"/>
              <a:t>(P</a:t>
            </a:r>
            <a:r>
              <a:rPr lang="vi-VN" sz="1200" b="1" dirty="0"/>
              <a:t>aṇḍita</a:t>
            </a:r>
            <a:r>
              <a:rPr lang="en-US" sz="1200" b="1" dirty="0"/>
              <a:t>)</a:t>
            </a:r>
            <a:endParaRPr lang="en-US" sz="1200" b="1" dirty="0"/>
          </a:p>
          <a:p>
            <a:pPr algn="ctr"/>
            <a:r>
              <a:rPr lang="en-US" sz="1200" b="1" dirty="0"/>
              <a:t> </a:t>
            </a:r>
            <a:endParaRPr lang="en-US" sz="1200" b="1" dirty="0"/>
          </a:p>
        </p:txBody>
      </p:sp>
      <p:sp>
        <p:nvSpPr>
          <p:cNvPr id="19" name="Left Arrow 18"/>
          <p:cNvSpPr/>
          <p:nvPr/>
        </p:nvSpPr>
        <p:spPr>
          <a:xfrm rot="20386019">
            <a:off x="6399631" y="745516"/>
            <a:ext cx="768345" cy="107156"/>
          </a:xfrm>
          <a:prstGeom prst="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2057400" y="685799"/>
            <a:ext cx="2090525" cy="3675063"/>
            <a:chOff x="2057400" y="685799"/>
            <a:chExt cx="2090525" cy="3675063"/>
          </a:xfrm>
        </p:grpSpPr>
        <p:grpSp>
          <p:nvGrpSpPr>
            <p:cNvPr id="3" name="Group 2"/>
            <p:cNvGrpSpPr/>
            <p:nvPr/>
          </p:nvGrpSpPr>
          <p:grpSpPr>
            <a:xfrm>
              <a:off x="2057400" y="1657350"/>
              <a:ext cx="1931987" cy="2703512"/>
              <a:chOff x="2057400" y="1657350"/>
              <a:chExt cx="1931987" cy="2703512"/>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733550"/>
                <a:ext cx="1931987" cy="262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67000" y="1657350"/>
                <a:ext cx="769057" cy="2590800"/>
              </a:xfrm>
              <a:prstGeom prst="rect">
                <a:avLst/>
              </a:prstGeom>
              <a:noFill/>
            </p:spPr>
            <p:txBody>
              <a:bodyPr vert="wordArtVert" wrap="square" rtlCol="0">
                <a:spAutoFit/>
              </a:bodyPr>
              <a:lstStyle/>
              <a:p>
                <a:r>
                  <a:rPr lang="en-US" sz="1600" b="1" dirty="0"/>
                  <a:t>Physical</a:t>
                </a:r>
                <a:endParaRPr lang="en-US" sz="1600" b="1" dirty="0"/>
              </a:p>
              <a:p>
                <a:r>
                  <a:rPr lang="en-US" sz="1600" b="1" dirty="0"/>
                  <a:t>  Body</a:t>
                </a:r>
                <a:endParaRPr lang="en-US" sz="1600" b="1" dirty="0"/>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6325" y="685799"/>
              <a:ext cx="13716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09550"/>
            <a:ext cx="8763000" cy="48006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loud Callout 5"/>
          <p:cNvSpPr/>
          <p:nvPr/>
        </p:nvSpPr>
        <p:spPr>
          <a:xfrm>
            <a:off x="2743200" y="771525"/>
            <a:ext cx="1371600" cy="657225"/>
          </a:xfrm>
          <a:prstGeom prst="cloudCallout">
            <a:avLst>
              <a:gd name="adj1" fmla="val -28833"/>
              <a:gd name="adj2" fmla="val 98913"/>
            </a:avLst>
          </a:prstGeom>
          <a:noFill/>
          <a:ln w="25400" cap="flat" cmpd="sng" algn="ctr">
            <a:solidFill>
              <a:schemeClr val="accent1">
                <a:lumMod val="40000"/>
                <a:lumOff val="60000"/>
              </a:scheme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1800" b="1" i="0" u="none" strike="noStrike" kern="0" cap="none" spc="0" normalizeH="0" baseline="0" noProof="0" dirty="0">
              <a:ln>
                <a:noFill/>
              </a:ln>
              <a:solidFill>
                <a:srgbClr val="C00000"/>
              </a:solidFill>
              <a:effectLst/>
              <a:uLnTx/>
              <a:uFillTx/>
              <a:latin typeface="Calibri" panose="020F0502020204030204"/>
              <a:ea typeface="+mn-ea"/>
              <a:cs typeface="+mn-cs"/>
            </a:endParaRPr>
          </a:p>
        </p:txBody>
      </p:sp>
      <p:sp>
        <p:nvSpPr>
          <p:cNvPr id="4" name="Rectangle 3"/>
          <p:cNvSpPr/>
          <p:nvPr/>
        </p:nvSpPr>
        <p:spPr>
          <a:xfrm>
            <a:off x="2971800" y="1251287"/>
            <a:ext cx="1454145" cy="307777"/>
          </a:xfrm>
          <a:prstGeom prst="rect">
            <a:avLst/>
          </a:prstGeom>
        </p:spPr>
        <p:txBody>
          <a:bodyPr wrap="square">
            <a:spAutoFit/>
          </a:bodyPr>
          <a:lstStyle/>
          <a:p>
            <a:r>
              <a:rPr lang="en-US" sz="1400" b="1" dirty="0" err="1">
                <a:solidFill>
                  <a:srgbClr val="C00000"/>
                </a:solidFill>
              </a:rPr>
              <a:t>antahkarana</a:t>
            </a:r>
            <a:endParaRPr lang="en-US" sz="1400" dirty="0"/>
          </a:p>
        </p:txBody>
      </p:sp>
      <p:sp>
        <p:nvSpPr>
          <p:cNvPr id="5" name="TextBox 4"/>
          <p:cNvSpPr txBox="1"/>
          <p:nvPr/>
        </p:nvSpPr>
        <p:spPr>
          <a:xfrm>
            <a:off x="4126848" y="285750"/>
            <a:ext cx="1511952" cy="1015663"/>
          </a:xfrm>
          <a:prstGeom prst="rect">
            <a:avLst/>
          </a:prstGeom>
          <a:noFill/>
        </p:spPr>
        <p:txBody>
          <a:bodyPr wrap="none" rtlCol="0">
            <a:spAutoFit/>
          </a:bodyPr>
          <a:lstStyle/>
          <a:p>
            <a:pPr algn="ctr"/>
            <a:r>
              <a:rPr lang="en-US" sz="1200" b="1" dirty="0"/>
              <a:t>Reflection of the </a:t>
            </a:r>
            <a:endParaRPr lang="en-US" sz="1200" b="1" dirty="0"/>
          </a:p>
          <a:p>
            <a:pPr algn="ctr"/>
            <a:r>
              <a:rPr lang="en-US" sz="1200" b="1" dirty="0"/>
              <a:t>Consciousness in the</a:t>
            </a:r>
            <a:endParaRPr lang="en-US" sz="1200" b="1" dirty="0"/>
          </a:p>
          <a:p>
            <a:pPr algn="ctr"/>
            <a:r>
              <a:rPr lang="en-US" sz="1200" b="1" dirty="0" err="1"/>
              <a:t>Antahkarana</a:t>
            </a:r>
            <a:endParaRPr lang="en-US" sz="1200" b="1" dirty="0"/>
          </a:p>
          <a:p>
            <a:pPr algn="ctr"/>
            <a:r>
              <a:rPr lang="en-US" sz="1200" b="1" dirty="0"/>
              <a:t>(</a:t>
            </a:r>
            <a:r>
              <a:rPr lang="en-US" sz="1200" b="1" dirty="0" err="1"/>
              <a:t>Jiva</a:t>
            </a:r>
            <a:r>
              <a:rPr lang="en-US" sz="1200" b="1" dirty="0" err="1">
                <a:latin typeface="Calibri" panose="020F0502020204030204"/>
                <a:cs typeface="Calibri" panose="020F0502020204030204"/>
              </a:rPr>
              <a:t>̄</a:t>
            </a:r>
            <a:r>
              <a:rPr lang="en-US" sz="1200" b="1" dirty="0" err="1"/>
              <a:t>tma</a:t>
            </a:r>
            <a:r>
              <a:rPr lang="en-US" sz="1200" b="1" dirty="0"/>
              <a:t>)</a:t>
            </a:r>
            <a:endParaRPr lang="en-US" sz="1200" b="1" dirty="0"/>
          </a:p>
          <a:p>
            <a:pPr algn="ctr"/>
            <a:r>
              <a:rPr lang="en-US" sz="1200" b="1" dirty="0"/>
              <a:t> </a:t>
            </a:r>
            <a:endParaRPr lang="en-US" sz="1200" b="1" dirty="0"/>
          </a:p>
        </p:txBody>
      </p:sp>
      <p:sp>
        <p:nvSpPr>
          <p:cNvPr id="8" name="TextBox 7"/>
          <p:cNvSpPr txBox="1"/>
          <p:nvPr/>
        </p:nvSpPr>
        <p:spPr>
          <a:xfrm>
            <a:off x="4038600" y="1353562"/>
            <a:ext cx="723275" cy="3046988"/>
          </a:xfrm>
          <a:prstGeom prst="rect">
            <a:avLst/>
          </a:prstGeom>
          <a:noFill/>
        </p:spPr>
        <p:txBody>
          <a:bodyPr wrap="none" rtlCol="0">
            <a:spAutoFit/>
          </a:bodyPr>
          <a:lstStyle/>
          <a:p>
            <a:r>
              <a:rPr lang="en-US" sz="4800" b="1" dirty="0">
                <a:solidFill>
                  <a:srgbClr val="FFD03B"/>
                </a:solidFill>
              </a:rPr>
              <a:t>A</a:t>
            </a:r>
            <a:endParaRPr lang="en-US" sz="4800" b="1" dirty="0">
              <a:solidFill>
                <a:srgbClr val="FFD03B"/>
              </a:solidFill>
            </a:endParaRPr>
          </a:p>
          <a:p>
            <a:r>
              <a:rPr lang="en-US" sz="4800" b="1" dirty="0">
                <a:solidFill>
                  <a:srgbClr val="FFD03B"/>
                </a:solidFill>
              </a:rPr>
              <a:t>T</a:t>
            </a:r>
            <a:endParaRPr lang="en-US" sz="4800" b="1" dirty="0">
              <a:solidFill>
                <a:srgbClr val="FFD03B"/>
              </a:solidFill>
            </a:endParaRPr>
          </a:p>
          <a:p>
            <a:r>
              <a:rPr lang="en-US" sz="4800" b="1" dirty="0">
                <a:solidFill>
                  <a:srgbClr val="FFD03B"/>
                </a:solidFill>
              </a:rPr>
              <a:t>M</a:t>
            </a:r>
            <a:endParaRPr lang="en-US" sz="4800" b="1" dirty="0">
              <a:solidFill>
                <a:srgbClr val="FFD03B"/>
              </a:solidFill>
            </a:endParaRPr>
          </a:p>
          <a:p>
            <a:r>
              <a:rPr lang="en-US" sz="4800" b="1" dirty="0">
                <a:solidFill>
                  <a:srgbClr val="FFD03B"/>
                </a:solidFill>
              </a:rPr>
              <a:t>A</a:t>
            </a:r>
            <a:endParaRPr lang="en-US" sz="4800" b="1" dirty="0">
              <a:solidFill>
                <a:srgbClr val="FFD03B"/>
              </a:solidFill>
            </a:endParaRPr>
          </a:p>
        </p:txBody>
      </p:sp>
      <p:sp>
        <p:nvSpPr>
          <p:cNvPr id="9" name="Left Arrow 8"/>
          <p:cNvSpPr/>
          <p:nvPr/>
        </p:nvSpPr>
        <p:spPr>
          <a:xfrm rot="20386019">
            <a:off x="3500023" y="593116"/>
            <a:ext cx="768345" cy="107156"/>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2057400" y="733424"/>
            <a:ext cx="2157375" cy="3627438"/>
            <a:chOff x="2057400" y="733424"/>
            <a:chExt cx="2157375" cy="3627438"/>
          </a:xfrm>
        </p:grpSpPr>
        <p:pic>
          <p:nvPicPr>
            <p:cNvPr id="2053"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32953" y="733424"/>
              <a:ext cx="158182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2057400" y="1657350"/>
              <a:ext cx="1931987" cy="2703512"/>
              <a:chOff x="2057400" y="1657350"/>
              <a:chExt cx="1931987" cy="2703512"/>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733550"/>
                <a:ext cx="1931987" cy="262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67000" y="1657350"/>
                <a:ext cx="769057" cy="2590800"/>
              </a:xfrm>
              <a:prstGeom prst="rect">
                <a:avLst/>
              </a:prstGeom>
              <a:noFill/>
            </p:spPr>
            <p:txBody>
              <a:bodyPr vert="wordArtVert" wrap="square" rtlCol="0">
                <a:spAutoFit/>
              </a:bodyPr>
              <a:lstStyle/>
              <a:p>
                <a:r>
                  <a:rPr lang="en-US" sz="1600" b="1" dirty="0"/>
                  <a:t>Physical</a:t>
                </a:r>
                <a:endParaRPr lang="en-US" sz="1600" b="1" dirty="0"/>
              </a:p>
              <a:p>
                <a:r>
                  <a:rPr lang="en-US" sz="1600" b="1" dirty="0"/>
                  <a:t>  Body</a:t>
                </a:r>
                <a:endParaRPr lang="en-US" sz="1600" b="1" dirty="0"/>
              </a:p>
            </p:txBody>
          </p:sp>
        </p:grpSp>
      </p:grpSp>
      <p:sp>
        <p:nvSpPr>
          <p:cNvPr id="16" name="Cloud Callout 15"/>
          <p:cNvSpPr/>
          <p:nvPr/>
        </p:nvSpPr>
        <p:spPr>
          <a:xfrm>
            <a:off x="5562600" y="916567"/>
            <a:ext cx="1371600" cy="657225"/>
          </a:xfrm>
          <a:prstGeom prst="cloudCallout">
            <a:avLst>
              <a:gd name="adj1" fmla="val -28833"/>
              <a:gd name="adj2" fmla="val 98913"/>
            </a:avLst>
          </a:prstGeom>
          <a:noFill/>
          <a:ln w="25400" cap="flat" cmpd="sng" algn="ctr">
            <a:solidFill>
              <a:schemeClr val="accent1">
                <a:lumMod val="40000"/>
                <a:lumOff val="60000"/>
              </a:scheme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1800" b="1" i="0" u="none" strike="noStrike" kern="0" cap="none" spc="0" normalizeH="0" baseline="0" noProof="0" dirty="0">
              <a:ln>
                <a:noFill/>
              </a:ln>
              <a:solidFill>
                <a:srgbClr val="C00000"/>
              </a:solidFill>
              <a:effectLst/>
              <a:uLnTx/>
              <a:uFillTx/>
              <a:latin typeface="Calibri" panose="020F0502020204030204"/>
              <a:ea typeface="+mn-ea"/>
              <a:cs typeface="+mn-cs"/>
            </a:endParaRPr>
          </a:p>
        </p:txBody>
      </p:sp>
      <p:grpSp>
        <p:nvGrpSpPr>
          <p:cNvPr id="10" name="Group 9"/>
          <p:cNvGrpSpPr/>
          <p:nvPr/>
        </p:nvGrpSpPr>
        <p:grpSpPr>
          <a:xfrm>
            <a:off x="4825206" y="829828"/>
            <a:ext cx="2271122" cy="3577612"/>
            <a:chOff x="4825206" y="829828"/>
            <a:chExt cx="2271122" cy="3577612"/>
          </a:xfrm>
        </p:grpSpPr>
        <p:grpSp>
          <p:nvGrpSpPr>
            <p:cNvPr id="13" name="Group 12"/>
            <p:cNvGrpSpPr/>
            <p:nvPr/>
          </p:nvGrpSpPr>
          <p:grpSpPr>
            <a:xfrm>
              <a:off x="4825206" y="1703928"/>
              <a:ext cx="1931987" cy="2703512"/>
              <a:chOff x="2057400" y="1657350"/>
              <a:chExt cx="1931987" cy="2703512"/>
            </a:xfrm>
          </p:grpSpPr>
          <p:pic>
            <p:nvPicPr>
              <p:cNvPr id="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733550"/>
                <a:ext cx="1931987" cy="262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67000" y="1657350"/>
                <a:ext cx="769057" cy="2590800"/>
              </a:xfrm>
              <a:prstGeom prst="rect">
                <a:avLst/>
              </a:prstGeom>
              <a:noFill/>
            </p:spPr>
            <p:txBody>
              <a:bodyPr vert="wordArtVert" wrap="square" rtlCol="0">
                <a:spAutoFit/>
              </a:bodyPr>
              <a:lstStyle/>
              <a:p>
                <a:r>
                  <a:rPr lang="en-US" sz="1600" b="1" dirty="0"/>
                  <a:t>Physical</a:t>
                </a:r>
                <a:endParaRPr lang="en-US" sz="1600" b="1" dirty="0"/>
              </a:p>
              <a:p>
                <a:r>
                  <a:rPr lang="en-US" sz="1600" b="1" dirty="0"/>
                  <a:t>  Body</a:t>
                </a:r>
                <a:endParaRPr lang="en-US" sz="1600" b="1" dirty="0"/>
              </a:p>
            </p:txBody>
          </p:sp>
        </p:grpSp>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2328" y="829828"/>
              <a:ext cx="1524000" cy="842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8" name="TextBox 17"/>
          <p:cNvSpPr txBox="1"/>
          <p:nvPr/>
        </p:nvSpPr>
        <p:spPr>
          <a:xfrm>
            <a:off x="7022448" y="285750"/>
            <a:ext cx="1511952" cy="1015663"/>
          </a:xfrm>
          <a:prstGeom prst="rect">
            <a:avLst/>
          </a:prstGeom>
          <a:noFill/>
        </p:spPr>
        <p:txBody>
          <a:bodyPr wrap="none" rtlCol="0">
            <a:spAutoFit/>
          </a:bodyPr>
          <a:lstStyle/>
          <a:p>
            <a:pPr algn="ctr"/>
            <a:r>
              <a:rPr lang="en-US" sz="1200" b="1" dirty="0"/>
              <a:t>Reflection of the </a:t>
            </a:r>
            <a:endParaRPr lang="en-US" sz="1200" b="1" dirty="0"/>
          </a:p>
          <a:p>
            <a:pPr algn="ctr"/>
            <a:r>
              <a:rPr lang="en-US" sz="1200" b="1" dirty="0"/>
              <a:t>Consciousness in the</a:t>
            </a:r>
            <a:endParaRPr lang="en-US" sz="1200" b="1" dirty="0"/>
          </a:p>
          <a:p>
            <a:pPr algn="ctr"/>
            <a:r>
              <a:rPr lang="en-US" sz="1200" b="1" dirty="0" err="1"/>
              <a:t>Antahkarana</a:t>
            </a:r>
            <a:endParaRPr lang="en-US" sz="1200" b="1" dirty="0"/>
          </a:p>
          <a:p>
            <a:pPr algn="ctr"/>
            <a:r>
              <a:rPr lang="en-US" sz="1200" b="1" dirty="0"/>
              <a:t>(P</a:t>
            </a:r>
            <a:r>
              <a:rPr lang="vi-VN" sz="1200" b="1" dirty="0"/>
              <a:t>aṇḍita</a:t>
            </a:r>
            <a:r>
              <a:rPr lang="en-US" sz="1200" b="1" dirty="0"/>
              <a:t>)</a:t>
            </a:r>
            <a:endParaRPr lang="en-US" sz="1200" b="1" dirty="0"/>
          </a:p>
          <a:p>
            <a:pPr algn="ctr"/>
            <a:r>
              <a:rPr lang="en-US" sz="1200" b="1" dirty="0"/>
              <a:t> </a:t>
            </a:r>
            <a:endParaRPr lang="en-US" sz="1200" b="1" dirty="0"/>
          </a:p>
        </p:txBody>
      </p:sp>
      <p:sp>
        <p:nvSpPr>
          <p:cNvPr id="19" name="Left Arrow 18"/>
          <p:cNvSpPr/>
          <p:nvPr/>
        </p:nvSpPr>
        <p:spPr>
          <a:xfrm rot="20386019">
            <a:off x="6399631" y="745516"/>
            <a:ext cx="768345" cy="107156"/>
          </a:xfrm>
          <a:prstGeom prst="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570" y="74274"/>
            <a:ext cx="8902430" cy="510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8197" y="2124551"/>
            <a:ext cx="1153318" cy="922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202299"/>
            <a:ext cx="1066800" cy="853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2386" y="942593"/>
            <a:ext cx="399014" cy="31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1"/>
            <a:ext cx="8763000" cy="3539430"/>
          </a:xfrm>
          <a:prstGeom prst="rect">
            <a:avLst/>
          </a:prstGeom>
        </p:spPr>
        <p:txBody>
          <a:bodyPr wrap="square">
            <a:spAutoFit/>
          </a:bodyPr>
          <a:lstStyle/>
          <a:p>
            <a:r>
              <a:rPr lang="vi-VN" sz="2800" dirty="0">
                <a:latin typeface="Calibri" panose="020F0502020204030204" pitchFamily="34" charset="0"/>
                <a:cs typeface="Calibri" panose="020F0502020204030204" pitchFamily="34" charset="0"/>
              </a:rPr>
              <a:t>na tvevāhaṁ jātu nāsaṁ na tvaṁ neme janādhipāḥ |</a:t>
            </a:r>
            <a:endParaRPr lang="vi-VN" sz="2800" dirty="0">
              <a:latin typeface="Calibri" panose="020F0502020204030204" pitchFamily="34" charset="0"/>
              <a:cs typeface="Calibri" panose="020F0502020204030204" pitchFamily="34" charset="0"/>
            </a:endParaRPr>
          </a:p>
          <a:p>
            <a:r>
              <a:rPr lang="vi-VN" sz="2800" dirty="0">
                <a:latin typeface="Calibri" panose="020F0502020204030204" pitchFamily="34" charset="0"/>
                <a:cs typeface="Calibri" panose="020F0502020204030204" pitchFamily="34" charset="0"/>
              </a:rPr>
              <a:t>na caiva na bhaviṣyāmaḥ sarve vayamataḥ param ||2-12||</a:t>
            </a:r>
            <a:endParaRPr lang="vi-VN" sz="2800" dirty="0">
              <a:latin typeface="Calibri" panose="020F0502020204030204" pitchFamily="34" charset="0"/>
              <a:cs typeface="Calibri" panose="020F0502020204030204" pitchFamily="34" charset="0"/>
            </a:endParaRPr>
          </a:p>
          <a:p>
            <a:endParaRPr lang="vi-VN" sz="2800" dirty="0">
              <a:latin typeface="Calibri" panose="020F0502020204030204" pitchFamily="34" charset="0"/>
              <a:cs typeface="Calibri" panose="020F0502020204030204" pitchFamily="34" charset="0"/>
            </a:endParaRPr>
          </a:p>
          <a:p>
            <a:r>
              <a:rPr lang="vi-VN" sz="2800" dirty="0">
                <a:latin typeface="Calibri" panose="020F0502020204030204" pitchFamily="34" charset="0"/>
                <a:cs typeface="Calibri" panose="020F0502020204030204" pitchFamily="34" charset="0"/>
              </a:rPr>
              <a:t>na tu eva aham jātu na āsam   na tvam ne me janādhipāḥ |</a:t>
            </a:r>
            <a:endParaRPr lang="vi-VN" sz="2800" dirty="0">
              <a:latin typeface="Calibri" panose="020F0502020204030204" pitchFamily="34" charset="0"/>
              <a:cs typeface="Calibri" panose="020F0502020204030204" pitchFamily="34" charset="0"/>
            </a:endParaRPr>
          </a:p>
          <a:p>
            <a:r>
              <a:rPr lang="vi-VN" sz="2800" dirty="0">
                <a:latin typeface="Calibri" panose="020F0502020204030204" pitchFamily="34" charset="0"/>
                <a:cs typeface="Calibri" panose="020F0502020204030204" pitchFamily="34" charset="0"/>
              </a:rPr>
              <a:t>na ca eva na bhaviṣyāmaḥ   sarve vayam ataḥ param ||</a:t>
            </a:r>
            <a:endParaRPr lang="vi-VN" sz="2800" dirty="0">
              <a:latin typeface="Calibri" panose="020F0502020204030204" pitchFamily="34" charset="0"/>
              <a:cs typeface="Calibri" panose="020F0502020204030204" pitchFamily="34" charset="0"/>
            </a:endParaRPr>
          </a:p>
          <a:p>
            <a:endParaRPr lang="vi-VN" sz="2800" dirty="0">
              <a:latin typeface="Calibri" panose="020F0502020204030204" pitchFamily="34" charset="0"/>
              <a:cs typeface="Calibri" panose="020F0502020204030204" pitchFamily="34" charset="0"/>
            </a:endParaRPr>
          </a:p>
          <a:p>
            <a:r>
              <a:rPr lang="vi-VN" sz="2800" b="1" dirty="0">
                <a:latin typeface="Calibri" panose="020F0502020204030204" pitchFamily="34" charset="0"/>
                <a:cs typeface="Calibri" panose="020F0502020204030204" pitchFamily="34" charset="0"/>
              </a:rPr>
              <a:t>Not I, not you, nor these ruling princes were ever non-existent; nor shall all cease to be existent in the future. </a:t>
            </a:r>
            <a:endParaRPr lang="vi-VN" sz="2800" b="1" dirty="0">
              <a:latin typeface="Calibri" panose="020F0502020204030204" pitchFamily="34" charset="0"/>
              <a:cs typeface="Calibri" panose="020F0502020204030204"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0"/>
            <a:ext cx="8763000" cy="3970318"/>
          </a:xfrm>
          <a:prstGeom prst="rect">
            <a:avLst/>
          </a:prstGeom>
        </p:spPr>
        <p:txBody>
          <a:bodyPr wrap="square">
            <a:spAutoFit/>
          </a:bodyPr>
          <a:lstStyle/>
          <a:p>
            <a:r>
              <a:rPr lang="vi-VN" sz="2800" dirty="0">
                <a:latin typeface="Calibri" panose="020F0502020204030204" pitchFamily="34" charset="0"/>
                <a:cs typeface="Calibri" panose="020F0502020204030204" pitchFamily="34" charset="0"/>
              </a:rPr>
              <a:t>dehinosmin yathā dehe kaumāraṁ yauvanaṁ jarā |</a:t>
            </a:r>
            <a:endParaRPr lang="vi-VN" sz="2800" dirty="0">
              <a:latin typeface="Calibri" panose="020F0502020204030204" pitchFamily="34" charset="0"/>
              <a:cs typeface="Calibri" panose="020F0502020204030204" pitchFamily="34" charset="0"/>
            </a:endParaRPr>
          </a:p>
          <a:p>
            <a:r>
              <a:rPr lang="vi-VN" sz="2800" dirty="0">
                <a:latin typeface="Calibri" panose="020F0502020204030204" pitchFamily="34" charset="0"/>
                <a:cs typeface="Calibri" panose="020F0502020204030204" pitchFamily="34" charset="0"/>
              </a:rPr>
              <a:t>tathā dehāntaraprāptiḥ dhīrastatra na muhyati ||2-13||</a:t>
            </a:r>
            <a:endParaRPr lang="vi-VN" sz="2800" dirty="0">
              <a:latin typeface="Calibri" panose="020F0502020204030204" pitchFamily="34" charset="0"/>
              <a:cs typeface="Calibri" panose="020F0502020204030204" pitchFamily="34" charset="0"/>
            </a:endParaRPr>
          </a:p>
          <a:p>
            <a:endParaRPr lang="vi-VN" sz="2800" dirty="0">
              <a:latin typeface="Calibri" panose="020F0502020204030204" pitchFamily="34" charset="0"/>
              <a:cs typeface="Calibri" panose="020F0502020204030204" pitchFamily="34" charset="0"/>
            </a:endParaRPr>
          </a:p>
          <a:p>
            <a:r>
              <a:rPr lang="vi-VN" sz="2800" dirty="0">
                <a:latin typeface="Calibri" panose="020F0502020204030204" pitchFamily="34" charset="0"/>
                <a:cs typeface="Calibri" panose="020F0502020204030204" pitchFamily="34" charset="0"/>
              </a:rPr>
              <a:t>dehinaḥ asmin yathā dehe   kaumāram yauvanam jarā |</a:t>
            </a:r>
            <a:endParaRPr lang="vi-VN" sz="2800" dirty="0">
              <a:latin typeface="Calibri" panose="020F0502020204030204" pitchFamily="34" charset="0"/>
              <a:cs typeface="Calibri" panose="020F0502020204030204" pitchFamily="34" charset="0"/>
            </a:endParaRPr>
          </a:p>
          <a:p>
            <a:r>
              <a:rPr lang="vi-VN" sz="2800" dirty="0">
                <a:latin typeface="Calibri" panose="020F0502020204030204" pitchFamily="34" charset="0"/>
                <a:cs typeface="Calibri" panose="020F0502020204030204" pitchFamily="34" charset="0"/>
              </a:rPr>
              <a:t>tathā deha antaraḥ prāptiḥ   dhīraḥ tatra na muhyati ||</a:t>
            </a:r>
            <a:endParaRPr lang="vi-VN" sz="2800" dirty="0">
              <a:latin typeface="Calibri" panose="020F0502020204030204" pitchFamily="34" charset="0"/>
              <a:cs typeface="Calibri" panose="020F0502020204030204" pitchFamily="34" charset="0"/>
            </a:endParaRPr>
          </a:p>
          <a:p>
            <a:endParaRPr lang="vi-VN" sz="2800" dirty="0">
              <a:latin typeface="Calibri" panose="020F0502020204030204" pitchFamily="34" charset="0"/>
              <a:cs typeface="Calibri" panose="020F0502020204030204" pitchFamily="34" charset="0"/>
            </a:endParaRPr>
          </a:p>
          <a:p>
            <a:r>
              <a:rPr lang="vi-VN" sz="2800" b="1" dirty="0">
                <a:latin typeface="Calibri" panose="020F0502020204030204" pitchFamily="34" charset="0"/>
                <a:cs typeface="Calibri" panose="020F0502020204030204" pitchFamily="34" charset="0"/>
              </a:rPr>
              <a:t>As the in-dweller witnesses the childhood, youth, and oldage of the body, also passes on to another body; the learned remains unaffected.</a:t>
            </a:r>
            <a:endParaRPr lang="vi-VN" sz="2800" b="1" dirty="0">
              <a:latin typeface="Calibri" panose="020F0502020204030204" pitchFamily="34" charset="0"/>
              <a:cs typeface="Calibri" panose="020F0502020204030204"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85750"/>
            <a:ext cx="8763000" cy="3437095"/>
          </a:xfrm>
          <a:prstGeom prst="rect">
            <a:avLst/>
          </a:prstGeom>
        </p:spPr>
        <p:txBody>
          <a:bodyPr wrap="square">
            <a:spAutoFit/>
          </a:bodyPr>
          <a:lstStyle/>
          <a:p>
            <a:pPr indent="457200" algn="just">
              <a:lnSpc>
                <a:spcPct val="115000"/>
              </a:lnSpc>
            </a:pPr>
            <a:r>
              <a:rPr lang="en-US" sz="2400" dirty="0" err="1">
                <a:solidFill>
                  <a:srgbClr val="000000"/>
                </a:solidFill>
                <a:ea typeface="Calibri" panose="020F0502020204030204"/>
                <a:cs typeface="Calibri" panose="020F0502020204030204"/>
              </a:rPr>
              <a:t>mātrāsparśāstu</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Kaunteya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śītoṣṇasukhaduḥkhadāh</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indent="457200" algn="just">
              <a:lnSpc>
                <a:spcPct val="115000"/>
              </a:lnSpc>
            </a:pPr>
            <a:r>
              <a:rPr lang="en-US" sz="2400" dirty="0" err="1">
                <a:solidFill>
                  <a:srgbClr val="000000"/>
                </a:solidFill>
                <a:ea typeface="Calibri" panose="020F0502020204030204"/>
                <a:cs typeface="Calibri" panose="020F0502020204030204"/>
              </a:rPr>
              <a:t>āgamāpāyino</a:t>
            </a:r>
            <a:r>
              <a:rPr lang="en-US" sz="2400" dirty="0" err="1">
                <a:solidFill>
                  <a:srgbClr val="000000"/>
                </a:solidFill>
                <a:latin typeface="Nirmala UI" panose="020B0502040204020203"/>
                <a:ea typeface="Calibri" panose="020F0502020204030204"/>
                <a:cs typeface="Calibri" panose="020F0502020204030204"/>
              </a:rPr>
              <a:t>'</a:t>
            </a:r>
            <a:r>
              <a:rPr lang="en-US" sz="2400" dirty="0" err="1">
                <a:solidFill>
                  <a:srgbClr val="000000"/>
                </a:solidFill>
                <a:ea typeface="Calibri" panose="020F0502020204030204"/>
                <a:cs typeface="Calibri" panose="020F0502020204030204"/>
              </a:rPr>
              <a:t>nityāh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tāṁstitikṣasva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Bhārata</a:t>
            </a:r>
            <a:r>
              <a:rPr lang="en-US" sz="2400" dirty="0">
                <a:solidFill>
                  <a:srgbClr val="000000"/>
                </a:solidFill>
                <a:ea typeface="Calibri" panose="020F0502020204030204"/>
                <a:cs typeface="Calibri" panose="020F0502020204030204"/>
              </a:rPr>
              <a:t>! ||2-14||</a:t>
            </a:r>
            <a:endParaRPr lang="en-US" sz="2400" dirty="0">
              <a:ea typeface="Calibri" panose="020F0502020204030204"/>
              <a:cs typeface="Calibri" panose="020F0502020204030204"/>
            </a:endParaRPr>
          </a:p>
          <a:p>
            <a:pPr indent="457200" algn="just">
              <a:lnSpc>
                <a:spcPct val="115000"/>
              </a:lnSpc>
            </a:pPr>
            <a:r>
              <a:rPr lang="en-US" sz="1000" dirty="0">
                <a:solidFill>
                  <a:srgbClr val="000000"/>
                </a:solidFill>
                <a:ea typeface="Calibri" panose="020F0502020204030204"/>
                <a:cs typeface="Calibri" panose="020F0502020204030204"/>
              </a:rPr>
              <a:t> </a:t>
            </a:r>
            <a:endParaRPr lang="en-US" sz="1400" dirty="0">
              <a:ea typeface="Calibri" panose="020F0502020204030204"/>
              <a:cs typeface="Calibri" panose="020F0502020204030204"/>
            </a:endParaRPr>
          </a:p>
          <a:p>
            <a:pPr indent="457200" algn="just">
              <a:lnSpc>
                <a:spcPct val="115000"/>
              </a:lnSpc>
            </a:pPr>
            <a:r>
              <a:rPr lang="en-US" sz="2400" dirty="0" err="1">
                <a:solidFill>
                  <a:srgbClr val="000000"/>
                </a:solidFill>
                <a:ea typeface="Calibri" panose="020F0502020204030204"/>
                <a:cs typeface="Calibri" panose="020F0502020204030204"/>
              </a:rPr>
              <a:t>mātra</a:t>
            </a:r>
            <a:r>
              <a:rPr lang="en-US" sz="2400" dirty="0">
                <a:solidFill>
                  <a:srgbClr val="000000"/>
                </a:solidFill>
                <a:ea typeface="Calibri" panose="020F0502020204030204"/>
                <a:cs typeface="Calibri" panose="020F0502020204030204"/>
              </a:rPr>
              <a:t>̄-</a:t>
            </a:r>
            <a:r>
              <a:rPr lang="en-US" sz="2400" dirty="0" err="1">
                <a:solidFill>
                  <a:srgbClr val="000000"/>
                </a:solidFill>
                <a:ea typeface="Calibri" panose="020F0502020204030204"/>
                <a:cs typeface="Calibri" panose="020F0502020204030204"/>
              </a:rPr>
              <a:t>sparśāh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tu</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Kaunteya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śīta-uṣṇa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sukha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duḥkha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dāh</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indent="457200" algn="just">
              <a:lnSpc>
                <a:spcPct val="115000"/>
              </a:lnSpc>
            </a:pPr>
            <a:r>
              <a:rPr lang="en-US" sz="2400" dirty="0" err="1">
                <a:solidFill>
                  <a:srgbClr val="000000"/>
                </a:solidFill>
                <a:ea typeface="Calibri" panose="020F0502020204030204"/>
                <a:cs typeface="Calibri" panose="020F0502020204030204"/>
              </a:rPr>
              <a:t>āgama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apāyinah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a-nityāh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tān</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titikṣasva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Bhārata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algn="just">
              <a:lnSpc>
                <a:spcPct val="115000"/>
              </a:lnSpc>
            </a:pPr>
            <a:r>
              <a:rPr lang="en-US" sz="1100" dirty="0">
                <a:solidFill>
                  <a:srgbClr val="000000"/>
                </a:solidFill>
                <a:ea typeface="Calibri" panose="020F0502020204030204"/>
                <a:cs typeface="Calibri" panose="020F0502020204030204"/>
              </a:rPr>
              <a:t> </a:t>
            </a:r>
            <a:endParaRPr lang="en-US" sz="1400" dirty="0">
              <a:ea typeface="Calibri" panose="020F0502020204030204"/>
              <a:cs typeface="Calibri" panose="020F0502020204030204"/>
            </a:endParaRPr>
          </a:p>
          <a:p>
            <a:pPr algn="just">
              <a:lnSpc>
                <a:spcPct val="115000"/>
              </a:lnSpc>
            </a:pPr>
            <a:r>
              <a:rPr lang="en-US" sz="2400" b="1" dirty="0" err="1">
                <a:solidFill>
                  <a:srgbClr val="000000"/>
                </a:solidFill>
                <a:ea typeface="Calibri" panose="020F0502020204030204"/>
                <a:cs typeface="BRHKan01"/>
              </a:rPr>
              <a:t>Kounteya</a:t>
            </a:r>
            <a:r>
              <a:rPr lang="en-US" sz="2400" b="1" dirty="0">
                <a:solidFill>
                  <a:srgbClr val="000000"/>
                </a:solidFill>
                <a:ea typeface="Calibri" panose="020F0502020204030204"/>
                <a:cs typeface="BRHKan01"/>
              </a:rPr>
              <a:t>! The contact of sense organs with respective sense objects creates the experience of heat and cold, plain and pleasure. Oh! Bharata! They are of transient nature and bear them.</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85750"/>
            <a:ext cx="8763000" cy="2994666"/>
          </a:xfrm>
          <a:prstGeom prst="rect">
            <a:avLst/>
          </a:prstGeom>
        </p:spPr>
        <p:txBody>
          <a:bodyPr wrap="square">
            <a:spAutoFit/>
          </a:bodyPr>
          <a:lstStyle/>
          <a:p>
            <a:pPr marL="4572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yaṁ hi na </a:t>
            </a:r>
            <a:r>
              <a:rPr lang="en-US" sz="2400" dirty="0" err="1">
                <a:solidFill>
                  <a:srgbClr val="000000"/>
                </a:solidFill>
                <a:ea typeface="Calibri" panose="020F0502020204030204"/>
                <a:cs typeface="Calibri" panose="020F0502020204030204"/>
              </a:rPr>
              <a:t>vyathayantyete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puruṣam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puruṣarṣabha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sama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duḥkhasukham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dhīram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so</a:t>
            </a:r>
            <a:r>
              <a:rPr lang="en-US" sz="2400" dirty="0" err="1">
                <a:solidFill>
                  <a:srgbClr val="000000"/>
                </a:solidFill>
                <a:latin typeface="Nirmala UI" panose="020B0502040204020203"/>
                <a:ea typeface="Calibri" panose="020F0502020204030204"/>
                <a:cs typeface="Calibri" panose="020F0502020204030204"/>
              </a:rPr>
              <a:t>'</a:t>
            </a:r>
            <a:r>
              <a:rPr lang="en-US" sz="2400" dirty="0" err="1">
                <a:solidFill>
                  <a:srgbClr val="000000"/>
                </a:solidFill>
                <a:ea typeface="Calibri" panose="020F0502020204030204"/>
                <a:cs typeface="Calibri" panose="020F0502020204030204"/>
              </a:rPr>
              <a:t>mṛtatvāya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kalpate</a:t>
            </a:r>
            <a:r>
              <a:rPr lang="en-US" sz="2400" dirty="0">
                <a:solidFill>
                  <a:srgbClr val="000000"/>
                </a:solidFill>
                <a:ea typeface="Calibri" panose="020F0502020204030204"/>
                <a:cs typeface="Calibri" panose="020F0502020204030204"/>
              </a:rPr>
              <a:t>  ||2-15||</a:t>
            </a:r>
            <a:endParaRPr lang="en-US" sz="2400" dirty="0">
              <a:ea typeface="Calibri" panose="020F0502020204030204"/>
              <a:cs typeface="Calibri" panose="020F0502020204030204"/>
            </a:endParaRPr>
          </a:p>
          <a:p>
            <a:pPr marL="457200" marR="0" algn="just">
              <a:lnSpc>
                <a:spcPct val="115000"/>
              </a:lnSpc>
              <a:spcBef>
                <a:spcPts val="0"/>
              </a:spcBef>
              <a:spcAft>
                <a:spcPts val="0"/>
              </a:spcAft>
            </a:pPr>
            <a:r>
              <a:rPr lang="en-US" sz="1000" dirty="0">
                <a:solidFill>
                  <a:srgbClr val="000000"/>
                </a:solidFill>
                <a:ea typeface="Calibri" panose="020F0502020204030204"/>
                <a:cs typeface="Calibri" panose="020F0502020204030204"/>
              </a:rPr>
              <a:t> </a:t>
            </a:r>
            <a:endParaRPr lang="en-US" sz="1400" dirty="0">
              <a:ea typeface="Calibri" panose="020F0502020204030204"/>
              <a:cs typeface="Calibri" panose="020F0502020204030204"/>
            </a:endParaRPr>
          </a:p>
          <a:p>
            <a:pPr marL="457200" marR="0" algn="just">
              <a:lnSpc>
                <a:spcPct val="115000"/>
              </a:lnSpc>
              <a:spcBef>
                <a:spcPts val="0"/>
              </a:spcBef>
              <a:spcAft>
                <a:spcPts val="0"/>
              </a:spcAft>
            </a:pPr>
            <a:r>
              <a:rPr lang="en-US" sz="2400" dirty="0">
                <a:solidFill>
                  <a:srgbClr val="000000"/>
                </a:solidFill>
                <a:ea typeface="Calibri" panose="020F0502020204030204"/>
                <a:cs typeface="Calibri" panose="020F0502020204030204"/>
              </a:rPr>
              <a:t>yaṁ hi na </a:t>
            </a:r>
            <a:r>
              <a:rPr lang="en-US" sz="2400" dirty="0" err="1">
                <a:solidFill>
                  <a:srgbClr val="000000"/>
                </a:solidFill>
                <a:ea typeface="Calibri" panose="020F0502020204030204"/>
                <a:cs typeface="Calibri" panose="020F0502020204030204"/>
              </a:rPr>
              <a:t>vyathayanti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ete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puruṣam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puruṣha-ṛṣabha</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marL="457200" marR="0" algn="just">
              <a:lnSpc>
                <a:spcPct val="115000"/>
              </a:lnSpc>
              <a:spcBef>
                <a:spcPts val="0"/>
              </a:spcBef>
              <a:spcAft>
                <a:spcPts val="0"/>
              </a:spcAft>
            </a:pPr>
            <a:r>
              <a:rPr lang="en-US" sz="2400" dirty="0" err="1">
                <a:solidFill>
                  <a:srgbClr val="000000"/>
                </a:solidFill>
                <a:ea typeface="Calibri" panose="020F0502020204030204"/>
                <a:cs typeface="Calibri" panose="020F0502020204030204"/>
              </a:rPr>
              <a:t>sama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duḥkha-sukham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dhīram</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a-mṛta-tvāya</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kalpate</a:t>
            </a:r>
            <a:r>
              <a:rPr lang="en-US" sz="2400" dirty="0">
                <a:solidFill>
                  <a:srgbClr val="000000"/>
                </a:solidFill>
                <a:ea typeface="Calibri" panose="020F0502020204030204"/>
                <a:cs typeface="Calibri" panose="020F0502020204030204"/>
              </a:rPr>
              <a:t>||</a:t>
            </a:r>
            <a:endParaRPr lang="en-US" sz="2400" dirty="0">
              <a:ea typeface="Calibri" panose="020F0502020204030204"/>
              <a:cs typeface="Calibri" panose="020F0502020204030204"/>
            </a:endParaRPr>
          </a:p>
          <a:p>
            <a:pPr algn="just">
              <a:lnSpc>
                <a:spcPct val="115000"/>
              </a:lnSpc>
            </a:pPr>
            <a:r>
              <a:rPr lang="en-US" sz="1000" dirty="0">
                <a:solidFill>
                  <a:srgbClr val="000000"/>
                </a:solidFill>
                <a:ea typeface="Calibri" panose="020F0502020204030204"/>
                <a:cs typeface="Calibri" panose="020F0502020204030204"/>
              </a:rPr>
              <a:t> </a:t>
            </a:r>
            <a:endParaRPr lang="en-US" sz="1400" dirty="0">
              <a:ea typeface="Calibri" panose="020F0502020204030204"/>
              <a:cs typeface="Calibri" panose="020F0502020204030204"/>
            </a:endParaRPr>
          </a:p>
          <a:p>
            <a:pPr algn="just">
              <a:lnSpc>
                <a:spcPct val="115000"/>
              </a:lnSpc>
            </a:pPr>
            <a:r>
              <a:rPr lang="en-US" sz="2400" b="1" dirty="0">
                <a:solidFill>
                  <a:srgbClr val="000000"/>
                </a:solidFill>
                <a:ea typeface="Calibri" panose="020F0502020204030204"/>
                <a:cs typeface="BRHKan01"/>
              </a:rPr>
              <a:t>Oh! Best of men! He is destined for immortality, who remains stead-fast and unaffected amidst these pain and pleasures.</a:t>
            </a:r>
            <a:endParaRPr lang="en-US" sz="2400" dirty="0">
              <a:ea typeface="Calibri" panose="020F0502020204030204"/>
              <a:cs typeface="Calibri" panose="020F0502020204030204"/>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28600" y="209550"/>
            <a:ext cx="8686800" cy="3379387"/>
          </a:xfrm>
          <a:prstGeom prst="rect">
            <a:avLst/>
          </a:prstGeom>
        </p:spPr>
        <p:txBody>
          <a:bodyPr wrap="square">
            <a:spAutoFit/>
          </a:bodyPr>
          <a:lstStyle/>
          <a:p>
            <a:pPr marL="457200" marR="0" algn="just">
              <a:lnSpc>
                <a:spcPct val="115000"/>
              </a:lnSpc>
              <a:spcBef>
                <a:spcPts val="0"/>
              </a:spcBef>
              <a:spcAft>
                <a:spcPts val="0"/>
              </a:spcAft>
              <a:tabLst>
                <a:tab pos="457200" algn="l"/>
              </a:tabLst>
            </a:pPr>
            <a:r>
              <a:rPr lang="en-US" sz="2400" dirty="0" err="1">
                <a:solidFill>
                  <a:srgbClr val="000000"/>
                </a:solidFill>
                <a:ea typeface="Calibri" panose="020F0502020204030204"/>
                <a:cs typeface="Calibri" panose="020F0502020204030204"/>
              </a:rPr>
              <a:t>nāsato</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vidyate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bhāvo</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nābhāvo</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vidyate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satah</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marL="457200" marR="0" algn="just">
              <a:lnSpc>
                <a:spcPct val="115000"/>
              </a:lnSpc>
              <a:spcBef>
                <a:spcPts val="0"/>
              </a:spcBef>
              <a:spcAft>
                <a:spcPts val="0"/>
              </a:spcAft>
              <a:tabLst>
                <a:tab pos="457200" algn="l"/>
              </a:tabLst>
            </a:pPr>
            <a:r>
              <a:rPr lang="en-US" sz="2400" dirty="0" err="1">
                <a:solidFill>
                  <a:srgbClr val="000000"/>
                </a:solidFill>
                <a:ea typeface="Calibri" panose="020F0502020204030204"/>
                <a:cs typeface="Calibri" panose="020F0502020204030204"/>
              </a:rPr>
              <a:t>ubhayorapi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dṛṣṭo</a:t>
            </a:r>
            <a:r>
              <a:rPr lang="en-US" sz="2400" dirty="0" err="1">
                <a:solidFill>
                  <a:srgbClr val="000000"/>
                </a:solidFill>
                <a:latin typeface="Nirmala UI" panose="020B0502040204020203"/>
                <a:ea typeface="Calibri" panose="020F0502020204030204"/>
                <a:cs typeface="Calibri" panose="020F0502020204030204"/>
              </a:rPr>
              <a:t>'</a:t>
            </a:r>
            <a:r>
              <a:rPr lang="en-US" sz="2400" dirty="0" err="1">
                <a:solidFill>
                  <a:srgbClr val="000000"/>
                </a:solidFill>
                <a:ea typeface="Calibri" panose="020F0502020204030204"/>
                <a:cs typeface="Calibri" panose="020F0502020204030204"/>
              </a:rPr>
              <a:t>ntah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tvanayostatvadarśibhih</a:t>
            </a:r>
            <a:r>
              <a:rPr lang="en-US" sz="2400" dirty="0">
                <a:solidFill>
                  <a:srgbClr val="000000"/>
                </a:solidFill>
                <a:ea typeface="Calibri" panose="020F0502020204030204"/>
                <a:cs typeface="Calibri" panose="020F0502020204030204"/>
              </a:rPr>
              <a:t>̣ ||2-16||</a:t>
            </a:r>
            <a:endParaRPr lang="en-US" sz="2400" dirty="0">
              <a:ea typeface="Calibri" panose="020F0502020204030204"/>
              <a:cs typeface="Calibri" panose="020F0502020204030204"/>
            </a:endParaRPr>
          </a:p>
          <a:p>
            <a:pPr marL="457200" marR="0" algn="just">
              <a:lnSpc>
                <a:spcPct val="115000"/>
              </a:lnSpc>
              <a:spcBef>
                <a:spcPts val="0"/>
              </a:spcBef>
              <a:spcAft>
                <a:spcPts val="0"/>
              </a:spcAft>
              <a:tabLst>
                <a:tab pos="457200" algn="l"/>
              </a:tabLst>
            </a:pP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marL="457200" marR="0" algn="just">
              <a:lnSpc>
                <a:spcPct val="115000"/>
              </a:lnSpc>
              <a:spcBef>
                <a:spcPts val="0"/>
              </a:spcBef>
              <a:spcAft>
                <a:spcPts val="0"/>
              </a:spcAft>
              <a:tabLst>
                <a:tab pos="457200" algn="l"/>
              </a:tabLst>
            </a:pPr>
            <a:r>
              <a:rPr lang="en-US" sz="2400" dirty="0">
                <a:solidFill>
                  <a:srgbClr val="000000"/>
                </a:solidFill>
                <a:ea typeface="Calibri" panose="020F0502020204030204"/>
                <a:cs typeface="Calibri" panose="020F0502020204030204"/>
              </a:rPr>
              <a:t>na-</a:t>
            </a:r>
            <a:r>
              <a:rPr lang="en-US" sz="2400" dirty="0" err="1">
                <a:solidFill>
                  <a:srgbClr val="000000"/>
                </a:solidFill>
                <a:ea typeface="Calibri" panose="020F0502020204030204"/>
                <a:cs typeface="Calibri" panose="020F0502020204030204"/>
              </a:rPr>
              <a:t>asatah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vidhyate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bhāvah</a:t>
            </a:r>
            <a:r>
              <a:rPr lang="en-US" sz="2400" dirty="0">
                <a:solidFill>
                  <a:srgbClr val="000000"/>
                </a:solidFill>
                <a:ea typeface="Calibri" panose="020F0502020204030204"/>
                <a:cs typeface="Calibri" panose="020F0502020204030204"/>
              </a:rPr>
              <a:t>̣   na </a:t>
            </a:r>
            <a:r>
              <a:rPr lang="en-US" sz="2400" dirty="0" err="1">
                <a:solidFill>
                  <a:srgbClr val="000000"/>
                </a:solidFill>
                <a:ea typeface="Calibri" panose="020F0502020204030204"/>
                <a:cs typeface="Calibri" panose="020F0502020204030204"/>
              </a:rPr>
              <a:t>a-bhāvah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vidhyate</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satah</a:t>
            </a:r>
            <a:r>
              <a:rPr lang="en-US" sz="2400" dirty="0">
                <a:solidFill>
                  <a:srgbClr val="000000"/>
                </a:solidFill>
                <a:ea typeface="Calibri" panose="020F0502020204030204"/>
                <a:cs typeface="Calibri" panose="020F0502020204030204"/>
              </a:rPr>
              <a:t>̣ |</a:t>
            </a:r>
            <a:endParaRPr lang="en-US" sz="2400" dirty="0">
              <a:ea typeface="Calibri" panose="020F0502020204030204"/>
              <a:cs typeface="Calibri" panose="020F0502020204030204"/>
            </a:endParaRPr>
          </a:p>
          <a:p>
            <a:pPr marL="457200" marR="0" algn="just">
              <a:lnSpc>
                <a:spcPct val="115000"/>
              </a:lnSpc>
              <a:spcBef>
                <a:spcPts val="0"/>
              </a:spcBef>
              <a:spcAft>
                <a:spcPts val="0"/>
              </a:spcAft>
              <a:tabLst>
                <a:tab pos="457200" algn="l"/>
              </a:tabLst>
            </a:pPr>
            <a:r>
              <a:rPr lang="en-US" sz="2400" dirty="0" err="1">
                <a:solidFill>
                  <a:srgbClr val="000000"/>
                </a:solidFill>
                <a:ea typeface="Calibri" panose="020F0502020204030204"/>
                <a:cs typeface="Calibri" panose="020F0502020204030204"/>
              </a:rPr>
              <a:t>ubhayoh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api</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dṛṣṭah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antah</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tu</a:t>
            </a:r>
            <a:r>
              <a:rPr lang="en-US" sz="2400" dirty="0">
                <a:solidFill>
                  <a:srgbClr val="000000"/>
                </a:solidFill>
                <a:ea typeface="Calibri" panose="020F0502020204030204"/>
                <a:cs typeface="Calibri" panose="020F0502020204030204"/>
              </a:rPr>
              <a:t> </a:t>
            </a:r>
            <a:r>
              <a:rPr lang="en-US" sz="2400" dirty="0" err="1">
                <a:solidFill>
                  <a:srgbClr val="000000"/>
                </a:solidFill>
                <a:ea typeface="Calibri" panose="020F0502020204030204"/>
                <a:cs typeface="Calibri" panose="020F0502020204030204"/>
              </a:rPr>
              <a:t>anayoh</a:t>
            </a:r>
            <a:r>
              <a:rPr lang="en-US" sz="2400" dirty="0">
                <a:solidFill>
                  <a:srgbClr val="000000"/>
                </a:solidFill>
                <a:ea typeface="Calibri" panose="020F0502020204030204"/>
                <a:cs typeface="Calibri" panose="020F0502020204030204"/>
              </a:rPr>
              <a:t>̣ tatva-</a:t>
            </a:r>
            <a:r>
              <a:rPr lang="en-US" sz="2400" dirty="0" err="1">
                <a:solidFill>
                  <a:srgbClr val="000000"/>
                </a:solidFill>
                <a:ea typeface="Calibri" panose="020F0502020204030204"/>
                <a:cs typeface="Calibri" panose="020F0502020204030204"/>
              </a:rPr>
              <a:t>darśibhih</a:t>
            </a:r>
            <a:r>
              <a:rPr lang="en-US" sz="2400" dirty="0">
                <a:solidFill>
                  <a:srgbClr val="000000"/>
                </a:solidFill>
                <a:ea typeface="Calibri" panose="020F0502020204030204"/>
                <a:cs typeface="Calibri" panose="020F0502020204030204"/>
              </a:rPr>
              <a:t>̣ ||</a:t>
            </a:r>
            <a:endParaRPr lang="en-US" sz="2400" dirty="0">
              <a:solidFill>
                <a:srgbClr val="000000"/>
              </a:solidFill>
              <a:ea typeface="Calibri" panose="020F0502020204030204"/>
              <a:cs typeface="Calibri" panose="020F0502020204030204"/>
            </a:endParaRPr>
          </a:p>
          <a:p>
            <a:pPr marL="457200" marR="0" algn="just">
              <a:lnSpc>
                <a:spcPct val="115000"/>
              </a:lnSpc>
              <a:spcBef>
                <a:spcPts val="0"/>
              </a:spcBef>
              <a:spcAft>
                <a:spcPts val="0"/>
              </a:spcAft>
              <a:tabLst>
                <a:tab pos="457200" algn="l"/>
              </a:tabLst>
            </a:pPr>
            <a:endParaRPr lang="en-US" sz="2400" dirty="0">
              <a:ea typeface="Calibri" panose="020F0502020204030204"/>
              <a:cs typeface="Calibri" panose="020F0502020204030204"/>
            </a:endParaRPr>
          </a:p>
          <a:p>
            <a:r>
              <a:rPr lang="en-US" sz="2400" b="1" dirty="0">
                <a:solidFill>
                  <a:srgbClr val="000000"/>
                </a:solidFill>
                <a:ea typeface="Calibri" panose="020F0502020204030204"/>
                <a:cs typeface="BRHKan01"/>
              </a:rPr>
              <a:t>The unreal is not known to exist and the Real knows non-existence; this Truth is known to the seers.</a:t>
            </a:r>
            <a:endParaRPr lang="en-US" sz="24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28600" y="285751"/>
            <a:ext cx="8686800" cy="3970318"/>
          </a:xfrm>
          <a:prstGeom prst="rect">
            <a:avLst/>
          </a:prstGeom>
        </p:spPr>
        <p:txBody>
          <a:bodyPr wrap="square">
            <a:spAutoFit/>
          </a:bodyPr>
          <a:lstStyle/>
          <a:p>
            <a:r>
              <a:rPr lang="vi-VN" sz="2800" dirty="0"/>
              <a:t>avināśi tu tadviddhi yena sarvamidaṁ tatam |</a:t>
            </a:r>
            <a:endParaRPr lang="vi-VN" sz="2800" dirty="0"/>
          </a:p>
          <a:p>
            <a:r>
              <a:rPr lang="vi-VN" sz="2800" dirty="0"/>
              <a:t>vināśamvyayasyāsya na kaścit kartumarhati ||2-17||</a:t>
            </a:r>
            <a:endParaRPr lang="vi-VN" sz="2800" dirty="0"/>
          </a:p>
          <a:p>
            <a:endParaRPr lang="vi-VN" sz="2800" dirty="0"/>
          </a:p>
          <a:p>
            <a:r>
              <a:rPr lang="vi-VN" sz="2800" dirty="0"/>
              <a:t>a-vināśi tu tat viddhi   yena sarvam idam tatam |</a:t>
            </a:r>
            <a:endParaRPr lang="vi-VN" sz="2800" dirty="0"/>
          </a:p>
          <a:p>
            <a:r>
              <a:rPr lang="vi-VN" sz="2800" dirty="0"/>
              <a:t>vi-nāśam avyayasya asya   na kaścit kartum arhati ||</a:t>
            </a:r>
            <a:endParaRPr lang="vi-VN" sz="2800" dirty="0"/>
          </a:p>
          <a:p>
            <a:endParaRPr lang="vi-VN" sz="2800" dirty="0"/>
          </a:p>
          <a:p>
            <a:r>
              <a:rPr lang="vi-VN" sz="2800" b="1" dirty="0"/>
              <a:t>Know It to be indestructible, by which everything is pervaded. None can cause the destruction of the immutable. </a:t>
            </a:r>
            <a:endParaRPr lang="vi-VN" sz="2800"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8763000" cy="480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2400" y="209550"/>
            <a:ext cx="8763000" cy="4401205"/>
          </a:xfrm>
          <a:prstGeom prst="rect">
            <a:avLst/>
          </a:prstGeom>
        </p:spPr>
        <p:txBody>
          <a:bodyPr wrap="square">
            <a:spAutoFit/>
          </a:bodyPr>
          <a:lstStyle/>
          <a:p>
            <a:r>
              <a:rPr lang="vi-VN" sz="2800" dirty="0"/>
              <a:t>antavanta ime dehāḥ nityasyoktāḥ śarīriṇaḥ |</a:t>
            </a:r>
            <a:endParaRPr lang="vi-VN" sz="2800" dirty="0"/>
          </a:p>
          <a:p>
            <a:r>
              <a:rPr lang="vi-VN" sz="2800" dirty="0"/>
              <a:t>anāśino</a:t>
            </a:r>
            <a:r>
              <a:rPr lang="hi-IN" sz="2800" dirty="0"/>
              <a:t>'</a:t>
            </a:r>
            <a:r>
              <a:rPr lang="vi-VN" sz="2800" dirty="0"/>
              <a:t>prameyasya tasmādyudhyasva Bhārata ||2-18||</a:t>
            </a:r>
            <a:endParaRPr lang="vi-VN" sz="2800" dirty="0"/>
          </a:p>
          <a:p>
            <a:endParaRPr lang="vi-VN" sz="2800" dirty="0"/>
          </a:p>
          <a:p>
            <a:r>
              <a:rPr lang="vi-VN" sz="2800" dirty="0"/>
              <a:t>antavantaḥ ime dehāḥ   nityasya uktāḥ śarīriṇaḥ |</a:t>
            </a:r>
            <a:endParaRPr lang="vi-VN" sz="2800" dirty="0"/>
          </a:p>
          <a:p>
            <a:r>
              <a:rPr lang="vi-VN" sz="2800" dirty="0"/>
              <a:t>a-nāśinaḥ a-prameyasya   tasmāt yudhyasva Bhārata ||</a:t>
            </a:r>
            <a:endParaRPr lang="vi-VN" sz="2800" dirty="0"/>
          </a:p>
          <a:p>
            <a:r>
              <a:rPr lang="vi-VN" sz="2800" b="1" dirty="0"/>
              <a:t>These bodies of the eternal, indestructible and undescribable Indweller are said to have an end; Oh! Bhārata! Therefore fight. </a:t>
            </a:r>
            <a:endParaRPr lang="vi-VN" sz="28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76461</Words>
  <Application>WPS Presentation</Application>
  <PresentationFormat>On-screen Show (16:9)</PresentationFormat>
  <Paragraphs>2310</Paragraphs>
  <Slides>212</Slides>
  <Notes>9</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212</vt:i4>
      </vt:variant>
    </vt:vector>
  </HeadingPairs>
  <TitlesOfParts>
    <vt:vector size="231" baseType="lpstr">
      <vt:lpstr>Arial</vt:lpstr>
      <vt:lpstr>SimSun</vt:lpstr>
      <vt:lpstr>Wingdings</vt:lpstr>
      <vt:lpstr>Calibri</vt:lpstr>
      <vt:lpstr>Calibri</vt:lpstr>
      <vt:lpstr>Times New Roman</vt:lpstr>
      <vt:lpstr>Sanskrit Text</vt:lpstr>
      <vt:lpstr>PMingLiU-ExtB</vt:lpstr>
      <vt:lpstr>Kokila</vt:lpstr>
      <vt:lpstr>Segoe Print</vt:lpstr>
      <vt:lpstr>Microsoft YaHei</vt:lpstr>
      <vt:lpstr>Arial Unicode MS</vt:lpstr>
      <vt:lpstr>Tunga</vt:lpstr>
      <vt:lpstr>Segoe UI Symbol</vt:lpstr>
      <vt:lpstr>Mangal</vt:lpstr>
      <vt:lpstr>Nirmala UI</vt:lpstr>
      <vt:lpstr>BRHKan01</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Transliteration Rules for Devanāgari script</vt:lpstr>
      <vt:lpstr>Transliteration Rules for Devanāgari script</vt:lpstr>
      <vt:lpstr>Bhagavad Gītā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Bhagavad Gītā</dc:title>
  <dc:creator>Krish Ramakrishna</dc:creator>
  <cp:lastModifiedBy>krish</cp:lastModifiedBy>
  <cp:revision>162</cp:revision>
  <dcterms:created xsi:type="dcterms:W3CDTF">2019-10-21T02:39:00Z</dcterms:created>
  <dcterms:modified xsi:type="dcterms:W3CDTF">2022-01-10T17:35:00Z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BEB06E7E3F834F65A06AC6EDF2765F1F</vt:lpwstr>
  </property>
  <property fmtid="{D5CDD505-2E9C-101B-9397-08002B2CF9AE}" pid="3" name="KSOProductBuildVer">
    <vt:lpwstr>1033-11.2.0.10443</vt:lpwstr>
  </property>
</Properties>
</file>