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8" r:id="rId3"/>
    <p:sldId id="289" r:id="rId4"/>
    <p:sldId id="263" r:id="rId5"/>
    <p:sldId id="279" r:id="rId6"/>
    <p:sldId id="285" r:id="rId7"/>
    <p:sldId id="275" r:id="rId8"/>
    <p:sldId id="276" r:id="rId9"/>
    <p:sldId id="277" r:id="rId10"/>
    <p:sldId id="280" r:id="rId11"/>
    <p:sldId id="282" r:id="rId12"/>
    <p:sldId id="283" r:id="rId13"/>
    <p:sldId id="286" r:id="rId14"/>
    <p:sldId id="287" r:id="rId15"/>
    <p:sldId id="290"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660"/>
  </p:normalViewPr>
  <p:slideViewPr>
    <p:cSldViewPr snapToGrid="0">
      <p:cViewPr varScale="1">
        <p:scale>
          <a:sx n="87" d="100"/>
          <a:sy n="87" d="100"/>
        </p:scale>
        <p:origin x="45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28-02-2021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machinelearningmastery.com/" TargetMode="External"/><Relationship Id="rId3" Type="http://schemas.openxmlformats.org/officeDocument/2006/relationships/hyperlink" Target="https://pypi.org/project/yagmail/" TargetMode="External"/><Relationship Id="rId7" Type="http://schemas.openxmlformats.org/officeDocument/2006/relationships/hyperlink" Target="https://bpspsychub.onlinelibrary.wiley.com/doi/abs/10.1111/j.2044-8295.1986.tb02199.x" TargetMode="External"/><Relationship Id="rId2" Type="http://schemas.openxmlformats.org/officeDocument/2006/relationships/hyperlink" Target="https://towardsdatascience.com/face-recognition-how-lbph-works-90ec258c3d6bhttps:/docs.opencv.org/3.4/d2/d99/tutorial_js_face_detection.html" TargetMode="External"/><Relationship Id="rId1" Type="http://schemas.openxmlformats.org/officeDocument/2006/relationships/slideLayout" Target="../slideLayouts/slideLayout1.xml"/><Relationship Id="rId6" Type="http://schemas.openxmlformats.org/officeDocument/2006/relationships/hyperlink" Target="https://pandas.pydata.org/"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tutorialspoint.com/python/python_gui_programming.htm#:~:text=Tkinter%20is%20the%20standard%20GUI,to%20the%20Tk%20GUI%20toolkit.&amp;text=Import%20the%20Tkinter%20modul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neelcshah1012@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578942" y="2068713"/>
            <a:ext cx="10587101" cy="857511"/>
          </a:xfrm>
        </p:spPr>
        <p:txBody>
          <a:bodyPr>
            <a:noAutofit/>
          </a:bodyPr>
          <a:lstStyle/>
          <a:p>
            <a:pPr algn="l"/>
            <a:r>
              <a:rPr lang="en-US" sz="6600" b="1" dirty="0"/>
              <a:t>Contactless</a:t>
            </a:r>
            <a:br>
              <a:rPr lang="en-US" sz="6600" b="1" dirty="0"/>
            </a:br>
            <a:r>
              <a:rPr lang="en-US" sz="6600" b="1" dirty="0"/>
              <a:t>attendance system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42" y="4068336"/>
            <a:ext cx="5038303" cy="2789664"/>
          </a:xfrm>
          <a:prstGeom prst="rect">
            <a:avLst/>
          </a:prstGeom>
        </p:spPr>
      </p:pic>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763310"/>
            <a:ext cx="11017921" cy="685627"/>
          </a:xfrm>
        </p:spPr>
        <p:txBody>
          <a:bodyPr>
            <a:noAutofit/>
          </a:bodyPr>
          <a:lstStyle/>
          <a:p>
            <a:pPr algn="l"/>
            <a:r>
              <a:rPr lang="en-US" sz="5400" b="1" dirty="0"/>
              <a:t>Features and drawbacks</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696223"/>
          </a:xfrm>
        </p:spPr>
        <p:txBody>
          <a:bodyPr>
            <a:normAutofit/>
          </a:bodyPr>
          <a:lstStyle/>
          <a:p>
            <a:pPr algn="just"/>
            <a:r>
              <a:rPr lang="en-US" sz="3000" b="1" u="sng" cap="none" dirty="0"/>
              <a:t>FEATURES</a:t>
            </a:r>
            <a:r>
              <a:rPr lang="en-US" sz="3000" u="sng" cap="none" dirty="0"/>
              <a:t>:</a:t>
            </a:r>
          </a:p>
          <a:p>
            <a:pPr marL="457200" indent="-457200" algn="just">
              <a:buFont typeface="Arial" panose="020B0604020202020204" pitchFamily="34" charset="0"/>
              <a:buChar char="•"/>
            </a:pPr>
            <a:r>
              <a:rPr lang="en-US" sz="2400" cap="none" dirty="0"/>
              <a:t>This system stores the faces that are detected and automatically marks attendance.</a:t>
            </a:r>
          </a:p>
          <a:p>
            <a:pPr marL="457200" indent="-457200" algn="just">
              <a:buFont typeface="Arial" panose="020B0604020202020204" pitchFamily="34" charset="0"/>
              <a:buChar char="•"/>
            </a:pPr>
            <a:r>
              <a:rPr lang="en-US" sz="2400" cap="none" dirty="0"/>
              <a:t>Easy to use as it manipulates and recognizes the faces in real time.</a:t>
            </a:r>
          </a:p>
          <a:p>
            <a:pPr marL="457200" indent="-457200" algn="just">
              <a:buFont typeface="Arial" panose="020B0604020202020204" pitchFamily="34" charset="0"/>
              <a:buChar char="•"/>
            </a:pPr>
            <a:r>
              <a:rPr lang="en-US" sz="2400" cap="none" dirty="0"/>
              <a:t>Multipurpose software, as it can be used in different places for different purposes.</a:t>
            </a:r>
          </a:p>
          <a:p>
            <a:pPr algn="just"/>
            <a:r>
              <a:rPr lang="en-US" sz="3000" b="1" u="sng" cap="none" dirty="0"/>
              <a:t>DRAWBACKS</a:t>
            </a:r>
            <a:r>
              <a:rPr lang="en-US" sz="3000" u="sng" cap="none" dirty="0"/>
              <a:t>:</a:t>
            </a:r>
          </a:p>
          <a:p>
            <a:pPr marL="342900" indent="-342900" algn="just">
              <a:buFont typeface="Arial" panose="020B0604020202020204" pitchFamily="34" charset="0"/>
              <a:buChar char="•"/>
            </a:pPr>
            <a:r>
              <a:rPr lang="en-US" sz="2400" cap="none" dirty="0"/>
              <a:t>The accuracy of this system is not 100%. It can only detect face from a limited distance.</a:t>
            </a:r>
          </a:p>
          <a:p>
            <a:pPr marL="342900" indent="-342900" algn="l">
              <a:buFont typeface="Arial" panose="020B0604020202020204" pitchFamily="34" charset="0"/>
              <a:buChar char="•"/>
            </a:pPr>
            <a:endParaRPr lang="en-US" sz="2400" cap="none" dirty="0"/>
          </a:p>
          <a:p>
            <a:pPr marL="457200" indent="-457200" algn="l">
              <a:buFont typeface="Arial" panose="020B0604020202020204" pitchFamily="34" charset="0"/>
              <a:buChar char="•"/>
            </a:pPr>
            <a:endParaRPr lang="en-US" sz="2400" cap="none" dirty="0"/>
          </a:p>
          <a:p>
            <a:pPr marL="457200" indent="-457200" algn="l">
              <a:buFont typeface="Arial" panose="020B0604020202020204" pitchFamily="34" charset="0"/>
              <a:buChar char="•"/>
            </a:pPr>
            <a:endParaRPr lang="en-US" sz="2400" cap="none" dirty="0"/>
          </a:p>
        </p:txBody>
      </p:sp>
    </p:spTree>
    <p:extLst>
      <p:ext uri="{BB962C8B-B14F-4D97-AF65-F5344CB8AC3E}">
        <p14:creationId xmlns:p14="http://schemas.microsoft.com/office/powerpoint/2010/main" val="35460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763310"/>
            <a:ext cx="11017921" cy="685627"/>
          </a:xfrm>
        </p:spPr>
        <p:txBody>
          <a:bodyPr>
            <a:noAutofit/>
          </a:bodyPr>
          <a:lstStyle/>
          <a:p>
            <a:pPr algn="l"/>
            <a:r>
              <a:rPr lang="en-US" sz="5400" b="1" dirty="0"/>
              <a:t>Result analysis</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marL="457200" indent="-457200" algn="just">
              <a:buFont typeface="Arial" panose="020B0604020202020204" pitchFamily="34" charset="0"/>
              <a:buChar char="•"/>
            </a:pPr>
            <a:r>
              <a:rPr lang="en-US" sz="2400" cap="none" dirty="0"/>
              <a:t>We have worked on more than 1200 pictures and it has resulted in approximately 70-75% of accuracy.</a:t>
            </a:r>
          </a:p>
          <a:p>
            <a:pPr algn="l"/>
            <a:endParaRPr lang="en-US" sz="2400" cap="none" dirty="0"/>
          </a:p>
        </p:txBody>
      </p:sp>
    </p:spTree>
    <p:extLst>
      <p:ext uri="{BB962C8B-B14F-4D97-AF65-F5344CB8AC3E}">
        <p14:creationId xmlns:p14="http://schemas.microsoft.com/office/powerpoint/2010/main" val="218074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326581"/>
            <a:ext cx="11017921" cy="685627"/>
          </a:xfrm>
        </p:spPr>
        <p:txBody>
          <a:bodyPr>
            <a:noAutofit/>
          </a:bodyPr>
          <a:lstStyle/>
          <a:p>
            <a:pPr algn="l"/>
            <a:r>
              <a:rPr lang="en-US" sz="5400" b="1" dirty="0"/>
              <a:t>interface</a:t>
            </a:r>
          </a:p>
        </p:txBody>
      </p:sp>
      <p:sp>
        <p:nvSpPr>
          <p:cNvPr id="5" name="Title 1">
            <a:extLst>
              <a:ext uri="{FF2B5EF4-FFF2-40B4-BE49-F238E27FC236}">
                <a16:creationId xmlns:a16="http://schemas.microsoft.com/office/drawing/2014/main" id="{035E14C9-33C1-4EAD-8391-0A91FB9EC55A}"/>
              </a:ext>
            </a:extLst>
          </p:cNvPr>
          <p:cNvSpPr txBox="1">
            <a:spLocks/>
          </p:cNvSpPr>
          <p:nvPr/>
        </p:nvSpPr>
        <p:spPr>
          <a:xfrm>
            <a:off x="4293816" y="5994084"/>
            <a:ext cx="11017921" cy="685627"/>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200" b="1" dirty="0"/>
              <a:t>Contactless attendance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138" y="326581"/>
            <a:ext cx="4351361" cy="6010317"/>
          </a:xfrm>
          <a:prstGeom prst="rect">
            <a:avLst/>
          </a:prstGeom>
        </p:spPr>
      </p:pic>
    </p:spTree>
    <p:extLst>
      <p:ext uri="{BB962C8B-B14F-4D97-AF65-F5344CB8AC3E}">
        <p14:creationId xmlns:p14="http://schemas.microsoft.com/office/powerpoint/2010/main" val="347461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326581"/>
            <a:ext cx="11017921" cy="685627"/>
          </a:xfrm>
        </p:spPr>
        <p:txBody>
          <a:bodyPr>
            <a:noAutofit/>
          </a:bodyPr>
          <a:lstStyle/>
          <a:p>
            <a:pPr algn="l"/>
            <a:r>
              <a:rPr lang="en-US" sz="5400" b="1" dirty="0"/>
              <a:t>interface</a:t>
            </a:r>
          </a:p>
        </p:txBody>
      </p:sp>
      <p:sp>
        <p:nvSpPr>
          <p:cNvPr id="5" name="Title 1">
            <a:extLst>
              <a:ext uri="{FF2B5EF4-FFF2-40B4-BE49-F238E27FC236}">
                <a16:creationId xmlns:a16="http://schemas.microsoft.com/office/drawing/2014/main" id="{035E14C9-33C1-4EAD-8391-0A91FB9EC55A}"/>
              </a:ext>
            </a:extLst>
          </p:cNvPr>
          <p:cNvSpPr txBox="1">
            <a:spLocks/>
          </p:cNvSpPr>
          <p:nvPr/>
        </p:nvSpPr>
        <p:spPr>
          <a:xfrm>
            <a:off x="4997200" y="5797137"/>
            <a:ext cx="11017921" cy="685627"/>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200" b="1" dirty="0"/>
              <a:t>Capturing Faces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885" t="11487" r="18308" b="26769"/>
          <a:stretch/>
        </p:blipFill>
        <p:spPr>
          <a:xfrm>
            <a:off x="1812189" y="1054992"/>
            <a:ext cx="9500778" cy="4939092"/>
          </a:xfrm>
          <a:prstGeom prst="rect">
            <a:avLst/>
          </a:prstGeom>
        </p:spPr>
      </p:pic>
    </p:spTree>
    <p:extLst>
      <p:ext uri="{BB962C8B-B14F-4D97-AF65-F5344CB8AC3E}">
        <p14:creationId xmlns:p14="http://schemas.microsoft.com/office/powerpoint/2010/main" val="19677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326581"/>
            <a:ext cx="11017921" cy="685627"/>
          </a:xfrm>
        </p:spPr>
        <p:txBody>
          <a:bodyPr>
            <a:noAutofit/>
          </a:bodyPr>
          <a:lstStyle/>
          <a:p>
            <a:pPr algn="l"/>
            <a:r>
              <a:rPr lang="en-US" sz="5400" b="1" dirty="0"/>
              <a:t>interface</a:t>
            </a:r>
          </a:p>
        </p:txBody>
      </p:sp>
      <p:sp>
        <p:nvSpPr>
          <p:cNvPr id="5" name="Title 1">
            <a:extLst>
              <a:ext uri="{FF2B5EF4-FFF2-40B4-BE49-F238E27FC236}">
                <a16:creationId xmlns:a16="http://schemas.microsoft.com/office/drawing/2014/main" id="{035E14C9-33C1-4EAD-8391-0A91FB9EC55A}"/>
              </a:ext>
            </a:extLst>
          </p:cNvPr>
          <p:cNvSpPr txBox="1">
            <a:spLocks/>
          </p:cNvSpPr>
          <p:nvPr/>
        </p:nvSpPr>
        <p:spPr>
          <a:xfrm>
            <a:off x="4504831" y="5797137"/>
            <a:ext cx="11017921" cy="685627"/>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200" b="1" dirty="0"/>
              <a:t>Recognizing Faces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077" t="11077" r="18230" b="27180"/>
          <a:stretch/>
        </p:blipFill>
        <p:spPr>
          <a:xfrm>
            <a:off x="1317535" y="1012208"/>
            <a:ext cx="9430181" cy="4910872"/>
          </a:xfrm>
          <a:prstGeom prst="rect">
            <a:avLst/>
          </a:prstGeom>
        </p:spPr>
      </p:pic>
    </p:spTree>
    <p:extLst>
      <p:ext uri="{BB962C8B-B14F-4D97-AF65-F5344CB8AC3E}">
        <p14:creationId xmlns:p14="http://schemas.microsoft.com/office/powerpoint/2010/main" val="363223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763310"/>
            <a:ext cx="11017921" cy="685627"/>
          </a:xfrm>
        </p:spPr>
        <p:txBody>
          <a:bodyPr>
            <a:noAutofit/>
          </a:bodyPr>
          <a:lstStyle/>
          <a:p>
            <a:pPr algn="l"/>
            <a:r>
              <a:rPr lang="en-US" sz="5400" b="1" dirty="0"/>
              <a:t>Future Scope of work</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marL="457200" indent="-457200" algn="just">
              <a:buFont typeface="Arial" panose="020B0604020202020204" pitchFamily="34" charset="0"/>
              <a:buChar char="•"/>
            </a:pPr>
            <a:r>
              <a:rPr lang="en-US" sz="2400" cap="none" dirty="0"/>
              <a:t>Can improve security.</a:t>
            </a:r>
          </a:p>
          <a:p>
            <a:pPr marL="457200" indent="-457200" algn="just">
              <a:buFont typeface="Arial" panose="020B0604020202020204" pitchFamily="34" charset="0"/>
              <a:buChar char="•"/>
            </a:pPr>
            <a:r>
              <a:rPr lang="en-US" sz="2400" cap="none" dirty="0"/>
              <a:t>Can use Neural Network for high accuracy</a:t>
            </a:r>
          </a:p>
          <a:p>
            <a:pPr marL="457200" indent="-457200" algn="just">
              <a:buFont typeface="Arial" panose="020B0604020202020204" pitchFamily="34" charset="0"/>
              <a:buChar char="•"/>
            </a:pPr>
            <a:r>
              <a:rPr lang="en-US" sz="2400" cap="none" dirty="0"/>
              <a:t>Can be used in big factory or for student attendance.</a:t>
            </a:r>
          </a:p>
          <a:p>
            <a:pPr marL="457200" indent="-457200" algn="just">
              <a:buFont typeface="Arial" panose="020B0604020202020204" pitchFamily="34" charset="0"/>
              <a:buChar char="•"/>
            </a:pPr>
            <a:r>
              <a:rPr lang="en-US" sz="2400" cap="none" dirty="0"/>
              <a:t>Can build on fully web base system.</a:t>
            </a:r>
          </a:p>
          <a:p>
            <a:pPr marL="457200" indent="-457200" algn="just">
              <a:buFont typeface="Arial" panose="020B0604020202020204" pitchFamily="34" charset="0"/>
              <a:buChar char="•"/>
            </a:pPr>
            <a:endParaRPr lang="en-US" sz="2400" cap="none" dirty="0"/>
          </a:p>
          <a:p>
            <a:pPr algn="l"/>
            <a:endParaRPr lang="en-US" sz="2400" cap="none" dirty="0"/>
          </a:p>
        </p:txBody>
      </p:sp>
    </p:spTree>
    <p:extLst>
      <p:ext uri="{BB962C8B-B14F-4D97-AF65-F5344CB8AC3E}">
        <p14:creationId xmlns:p14="http://schemas.microsoft.com/office/powerpoint/2010/main" val="2093188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544946"/>
            <a:ext cx="11017921" cy="685627"/>
          </a:xfrm>
        </p:spPr>
        <p:txBody>
          <a:bodyPr>
            <a:noAutofit/>
          </a:bodyPr>
          <a:lstStyle/>
          <a:p>
            <a:pPr algn="l"/>
            <a:r>
              <a:rPr lang="en-US" sz="5400" b="1" dirty="0"/>
              <a:t>References</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349734"/>
            <a:ext cx="10413676" cy="5508265"/>
          </a:xfrm>
        </p:spPr>
        <p:txBody>
          <a:bodyPr>
            <a:normAutofit/>
          </a:bodyPr>
          <a:lstStyle/>
          <a:p>
            <a:pPr marL="457200" indent="-457200" algn="just">
              <a:buFont typeface="Arial" panose="020B0604020202020204" pitchFamily="34" charset="0"/>
              <a:buChar char="•"/>
            </a:pPr>
            <a:r>
              <a:rPr lang="en-US" sz="2300" cap="none" dirty="0">
                <a:hlinkClick r:id="rId2"/>
              </a:rPr>
              <a:t>https://towardsdatascience.com/face-recognition-how-lbph-works-90ec258c3d6bhttps://docs.opencv.org/3.4/d2/d99/tutorial_js_face_detection.html</a:t>
            </a:r>
            <a:endParaRPr lang="en-US" sz="2300" cap="none" dirty="0"/>
          </a:p>
          <a:p>
            <a:pPr marL="457200" indent="-457200" algn="just">
              <a:buFont typeface="Arial" panose="020B0604020202020204" pitchFamily="34" charset="0"/>
              <a:buChar char="•"/>
            </a:pPr>
            <a:r>
              <a:rPr lang="en-US" sz="2300" cap="none" dirty="0">
                <a:hlinkClick r:id="rId3"/>
              </a:rPr>
              <a:t>https://pypi.org/project/yagmail/</a:t>
            </a:r>
            <a:endParaRPr lang="en-US" sz="2300" cap="none" dirty="0"/>
          </a:p>
          <a:p>
            <a:pPr marL="457200" indent="-457200" algn="just">
              <a:buFont typeface="Arial" panose="020B0604020202020204" pitchFamily="34" charset="0"/>
              <a:buChar char="•"/>
            </a:pPr>
            <a:r>
              <a:rPr lang="en-US" sz="2300" cap="none" dirty="0">
                <a:hlinkClick r:id="rId4"/>
              </a:rPr>
              <a:t>https://www.tutorialspoint.com/python/python_gui_programming.htm#:~:text=Tkinter%20is%20the%20standard%20GUI,to%20the%20Tk%20GUI%20toolkit.&amp;text=Import%20the%20Tkinter%20module</a:t>
            </a:r>
            <a:endParaRPr lang="en-US" sz="2300" cap="none" dirty="0"/>
          </a:p>
          <a:p>
            <a:pPr marL="457200" indent="-457200" algn="just">
              <a:buFont typeface="Arial" panose="020B0604020202020204" pitchFamily="34" charset="0"/>
              <a:buChar char="•"/>
            </a:pPr>
            <a:r>
              <a:rPr lang="en-US" sz="2300" cap="none" dirty="0">
                <a:hlinkClick r:id="rId5"/>
              </a:rPr>
              <a:t>https://docs.python.org/3/library/tkinter.html</a:t>
            </a:r>
            <a:endParaRPr lang="en-US" sz="2300" cap="none" dirty="0"/>
          </a:p>
          <a:p>
            <a:pPr marL="457200" indent="-457200" algn="just">
              <a:buFont typeface="Arial" panose="020B0604020202020204" pitchFamily="34" charset="0"/>
              <a:buChar char="•"/>
            </a:pPr>
            <a:r>
              <a:rPr lang="en-US" sz="2300" cap="none" dirty="0">
                <a:hlinkClick r:id="rId6"/>
              </a:rPr>
              <a:t>https://pandas.pydata.org/</a:t>
            </a:r>
            <a:endParaRPr lang="en-US" sz="2300" cap="none" dirty="0"/>
          </a:p>
          <a:p>
            <a:pPr marL="457200" indent="-457200" algn="just">
              <a:buFont typeface="Arial" panose="020B0604020202020204" pitchFamily="34" charset="0"/>
              <a:buChar char="•"/>
            </a:pPr>
            <a:r>
              <a:rPr lang="en-US" sz="2300" cap="none" dirty="0">
                <a:hlinkClick r:id="rId7"/>
              </a:rPr>
              <a:t>https://bpspsychub.onlinelibrary.wiley.com/doi/abs/10.1111/j.2044-8295.1986.tb02199.x</a:t>
            </a:r>
            <a:endParaRPr lang="en-US" sz="2300" cap="none" dirty="0"/>
          </a:p>
          <a:p>
            <a:pPr marL="457200" indent="-457200" algn="just">
              <a:buFont typeface="Arial" panose="020B0604020202020204" pitchFamily="34" charset="0"/>
              <a:buChar char="•"/>
            </a:pPr>
            <a:r>
              <a:rPr lang="en-US" sz="2300" cap="none" dirty="0">
                <a:hlinkClick r:id="rId8"/>
              </a:rPr>
              <a:t>https://machinelearningmastery.com/</a:t>
            </a:r>
            <a:endParaRPr lang="en-US" sz="2300" cap="none" dirty="0"/>
          </a:p>
          <a:p>
            <a:pPr marL="457200" indent="-457200" algn="just">
              <a:buFont typeface="Arial" panose="020B0604020202020204" pitchFamily="34" charset="0"/>
              <a:buChar char="•"/>
            </a:pPr>
            <a:endParaRPr lang="en-US" sz="2300" cap="none" dirty="0"/>
          </a:p>
        </p:txBody>
      </p:sp>
    </p:spTree>
    <p:extLst>
      <p:ext uri="{BB962C8B-B14F-4D97-AF65-F5344CB8AC3E}">
        <p14:creationId xmlns:p14="http://schemas.microsoft.com/office/powerpoint/2010/main" val="373452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831550"/>
            <a:ext cx="10217733" cy="685627"/>
          </a:xfrm>
        </p:spPr>
        <p:txBody>
          <a:bodyPr>
            <a:noAutofit/>
          </a:bodyPr>
          <a:lstStyle/>
          <a:p>
            <a:pPr algn="l"/>
            <a:r>
              <a:rPr lang="en-US" sz="5400" b="1" dirty="0"/>
              <a:t>Team details</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517177"/>
            <a:ext cx="10413676" cy="4883623"/>
          </a:xfrm>
        </p:spPr>
        <p:txBody>
          <a:bodyPr>
            <a:noAutofit/>
          </a:bodyPr>
          <a:lstStyle/>
          <a:p>
            <a:pPr marL="342900" indent="-342900" algn="just">
              <a:buFont typeface="Arial" panose="020B0604020202020204" pitchFamily="34" charset="0"/>
              <a:buChar char="•"/>
            </a:pPr>
            <a:r>
              <a:rPr lang="en-US" sz="3600" b="1" dirty="0"/>
              <a:t>Team name </a:t>
            </a:r>
            <a:r>
              <a:rPr lang="en-US" sz="3600" dirty="0"/>
              <a:t>– code maniacs</a:t>
            </a:r>
          </a:p>
          <a:p>
            <a:pPr marL="342900" indent="-342900" algn="just">
              <a:buFont typeface="Arial" panose="020B0604020202020204" pitchFamily="34" charset="0"/>
              <a:buChar char="•"/>
            </a:pPr>
            <a:r>
              <a:rPr lang="en-US" sz="3600" b="1" dirty="0"/>
              <a:t>Team members:</a:t>
            </a:r>
          </a:p>
          <a:p>
            <a:pPr lvl="1" algn="just"/>
            <a:r>
              <a:rPr lang="en-US" sz="2400" b="1" dirty="0"/>
              <a:t>1. Neel Shah | </a:t>
            </a:r>
            <a:r>
              <a:rPr lang="en-US" sz="2400" b="1" dirty="0">
                <a:hlinkClick r:id="rId2"/>
              </a:rPr>
              <a:t>neelcshah1012@gmail.com</a:t>
            </a:r>
            <a:endParaRPr lang="en-US" sz="2400" b="1" dirty="0"/>
          </a:p>
          <a:p>
            <a:pPr lvl="1" algn="just"/>
            <a:r>
              <a:rPr lang="en-US" sz="2400" b="1" dirty="0"/>
              <a:t>	    L J Institute of Engineering and Technology</a:t>
            </a:r>
          </a:p>
          <a:p>
            <a:pPr lvl="1" algn="just"/>
            <a:r>
              <a:rPr lang="en-US" sz="2400" dirty="0"/>
              <a:t>2. </a:t>
            </a:r>
            <a:r>
              <a:rPr lang="en-US" sz="2400" dirty="0" err="1"/>
              <a:t>Dhruv</a:t>
            </a:r>
            <a:r>
              <a:rPr lang="en-US" sz="2400" dirty="0"/>
              <a:t> Panchal | L J Institute of Engineering and Technology</a:t>
            </a:r>
          </a:p>
          <a:p>
            <a:pPr lvl="1" algn="just"/>
            <a:r>
              <a:rPr lang="en-US" sz="2400" dirty="0"/>
              <a:t>3. Nirja Desai | L J Institute of Engineering and Technology</a:t>
            </a:r>
          </a:p>
          <a:p>
            <a:pPr lvl="1" algn="just"/>
            <a:r>
              <a:rPr lang="en-US" sz="2400" dirty="0"/>
              <a:t>4. </a:t>
            </a:r>
            <a:r>
              <a:rPr lang="en-US" sz="2400" dirty="0" err="1"/>
              <a:t>Urveshkumar</a:t>
            </a:r>
            <a:r>
              <a:rPr lang="en-US" sz="2400" dirty="0"/>
              <a:t> Patel | L J Institute of Engineering and Technology</a:t>
            </a:r>
          </a:p>
          <a:p>
            <a:pPr lvl="1" algn="just"/>
            <a:r>
              <a:rPr lang="en-US" sz="2400" dirty="0"/>
              <a:t>5. </a:t>
            </a:r>
            <a:r>
              <a:rPr lang="en-US" sz="2400" dirty="0" err="1"/>
              <a:t>Payal</a:t>
            </a:r>
            <a:r>
              <a:rPr lang="en-US" sz="2400" dirty="0"/>
              <a:t> </a:t>
            </a:r>
            <a:r>
              <a:rPr lang="en-US" sz="2400" dirty="0" err="1"/>
              <a:t>Devalia</a:t>
            </a:r>
            <a:r>
              <a:rPr lang="en-US" sz="2400" dirty="0"/>
              <a:t> | OM Engineering College</a:t>
            </a:r>
          </a:p>
          <a:p>
            <a:pPr lvl="1" algn="just"/>
            <a:endParaRPr lang="en-US" sz="2400" b="1" dirty="0"/>
          </a:p>
        </p:txBody>
      </p:sp>
    </p:spTree>
    <p:extLst>
      <p:ext uri="{BB962C8B-B14F-4D97-AF65-F5344CB8AC3E}">
        <p14:creationId xmlns:p14="http://schemas.microsoft.com/office/powerpoint/2010/main" val="237694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831550"/>
            <a:ext cx="10217733" cy="685627"/>
          </a:xfrm>
        </p:spPr>
        <p:txBody>
          <a:bodyPr>
            <a:noAutofit/>
          </a:bodyPr>
          <a:lstStyle/>
          <a:p>
            <a:pPr algn="l"/>
            <a:r>
              <a:rPr lang="en-US" sz="5400" b="1" dirty="0"/>
              <a:t>Problem definition</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517177"/>
            <a:ext cx="10413676" cy="4018383"/>
          </a:xfrm>
        </p:spPr>
        <p:txBody>
          <a:bodyPr>
            <a:noAutofit/>
          </a:bodyPr>
          <a:lstStyle/>
          <a:p>
            <a:pPr algn="just"/>
            <a:r>
              <a:rPr lang="en-US" sz="3200" b="1" cap="none" dirty="0"/>
              <a:t>NAME: CONTACTLESS ATTENDANCE SYSTEM</a:t>
            </a:r>
          </a:p>
          <a:p>
            <a:pPr marL="342900" indent="-342900" algn="just">
              <a:buFont typeface="Arial" panose="020B0604020202020204" pitchFamily="34" charset="0"/>
              <a:buChar char="•"/>
            </a:pPr>
            <a:r>
              <a:rPr lang="en-US" sz="2400" cap="none" dirty="0"/>
              <a:t>Every organization has either a card punching attendance system or bio metric attendance system where it takes a bit longer when all employees gather to punch at the reporting time. In COVID times it is really difficult to keep up with hygiene for the attendance system as all people touch the same surface. So it is really important to have a safety measure where it saves our time too. Why don't we have a contactless attendance system where your face is identified for attendance.</a:t>
            </a:r>
          </a:p>
        </p:txBody>
      </p:sp>
    </p:spTree>
    <p:extLst>
      <p:ext uri="{BB962C8B-B14F-4D97-AF65-F5344CB8AC3E}">
        <p14:creationId xmlns:p14="http://schemas.microsoft.com/office/powerpoint/2010/main" val="103697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831550"/>
            <a:ext cx="10217733" cy="685627"/>
          </a:xfrm>
        </p:spPr>
        <p:txBody>
          <a:bodyPr>
            <a:noAutofit/>
          </a:bodyPr>
          <a:lstStyle/>
          <a:p>
            <a:pPr algn="l"/>
            <a:r>
              <a:rPr lang="en-US" sz="5400" b="1" dirty="0" err="1"/>
              <a:t>aBSTRACT</a:t>
            </a:r>
            <a:endParaRPr lang="en-US" sz="5400" b="1"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517177"/>
            <a:ext cx="10413676" cy="4018383"/>
          </a:xfrm>
        </p:spPr>
        <p:txBody>
          <a:bodyPr>
            <a:noAutofit/>
          </a:bodyPr>
          <a:lstStyle/>
          <a:p>
            <a:pPr marL="342900" indent="-342900" algn="just">
              <a:buFont typeface="Arial" panose="020B0604020202020204" pitchFamily="34" charset="0"/>
              <a:buChar char="•"/>
            </a:pPr>
            <a:r>
              <a:rPr lang="en-US" sz="2200" cap="none" dirty="0"/>
              <a:t>Uniqueness or individuality of an individual face is the representation of one’s identity. In this project, face of an individual is used for the purpose of making attendance system automatically. </a:t>
            </a:r>
          </a:p>
          <a:p>
            <a:pPr marL="342900" indent="-342900" algn="just">
              <a:buFont typeface="Arial" panose="020B0604020202020204" pitchFamily="34" charset="0"/>
              <a:buChar char="•"/>
            </a:pPr>
            <a:r>
              <a:rPr lang="en-US" sz="2200" cap="none" dirty="0"/>
              <a:t>Attendance of the employee is very important for every organization. Conventional methodology of taking attendance is by </a:t>
            </a:r>
            <a:r>
              <a:rPr lang="en-IN" sz="2400" b="1" dirty="0"/>
              <a:t>RFID card system, Fingerprint system, Voice recognition system</a:t>
            </a:r>
            <a:r>
              <a:rPr lang="en-US" sz="2200" cap="none" dirty="0"/>
              <a:t>. But it is easy an employee to manipulate. To stay away from these losses, an automatic process is used in this project which is based on image processing. </a:t>
            </a:r>
          </a:p>
          <a:p>
            <a:pPr marL="342900" indent="-342900" algn="just">
              <a:buFont typeface="Arial" panose="020B0604020202020204" pitchFamily="34" charset="0"/>
              <a:buChar char="•"/>
            </a:pPr>
            <a:r>
              <a:rPr lang="en-US" sz="2200" cap="none" dirty="0"/>
              <a:t>In this project face detection and face recognition is used. Face detection is used to locate the position of face region and face recognition is used for marking the understudy’s attendance. </a:t>
            </a:r>
          </a:p>
          <a:p>
            <a:pPr marL="342900" indent="-342900" algn="just">
              <a:buFont typeface="Arial" panose="020B0604020202020204" pitchFamily="34" charset="0"/>
              <a:buChar char="•"/>
            </a:pPr>
            <a:r>
              <a:rPr lang="en-US" sz="2200" cap="none" dirty="0"/>
              <a:t>The database of all the employee in the company is stored and when the face of the individual employee matches with one of the faces stored in the database then the attendance is recorded with precise time of entry.</a:t>
            </a:r>
            <a:endParaRPr lang="en-IN" sz="2200" cap="none"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57489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845198"/>
            <a:ext cx="10217733" cy="685627"/>
          </a:xfrm>
        </p:spPr>
        <p:txBody>
          <a:bodyPr>
            <a:noAutofit/>
          </a:bodyPr>
          <a:lstStyle/>
          <a:p>
            <a:pPr algn="l"/>
            <a:r>
              <a:rPr lang="en-US" sz="5400" b="1" dirty="0"/>
              <a:t>What is face detection?</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marL="457200" indent="-457200" algn="just">
              <a:buFont typeface="Arial" panose="020B0604020202020204" pitchFamily="34" charset="0"/>
              <a:buChar char="•"/>
            </a:pPr>
            <a:r>
              <a:rPr lang="en-US" sz="2400" cap="none" dirty="0"/>
              <a:t>Face detection is a type of computer vision technology that is able to identify people’s faces within digital images.</a:t>
            </a:r>
          </a:p>
          <a:p>
            <a:pPr marL="457200" indent="-457200" algn="just">
              <a:buFont typeface="Arial" panose="020B0604020202020204" pitchFamily="34" charset="0"/>
              <a:buChar char="•"/>
            </a:pPr>
            <a:r>
              <a:rPr lang="en-US" sz="2400" cap="none" dirty="0"/>
              <a:t>Face detection is the process of identifying and locating all the present faces in a single image or video regardless of their position, scale, orientation, age and expression.</a:t>
            </a:r>
          </a:p>
          <a:p>
            <a:pPr marL="457200" indent="-457200" algn="just">
              <a:buFont typeface="Arial" panose="020B0604020202020204" pitchFamily="34" charset="0"/>
              <a:buChar char="•"/>
            </a:pPr>
            <a:r>
              <a:rPr lang="en-US" sz="2400" cap="none" dirty="0"/>
              <a:t>Furthermore, the detection should be irrespective of extraneous illumination conditions and the image and video content.</a:t>
            </a:r>
          </a:p>
        </p:txBody>
      </p:sp>
    </p:spTree>
    <p:extLst>
      <p:ext uri="{BB962C8B-B14F-4D97-AF65-F5344CB8AC3E}">
        <p14:creationId xmlns:p14="http://schemas.microsoft.com/office/powerpoint/2010/main" val="108205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845198"/>
            <a:ext cx="10217733" cy="685627"/>
          </a:xfrm>
        </p:spPr>
        <p:txBody>
          <a:bodyPr>
            <a:noAutofit/>
          </a:bodyPr>
          <a:lstStyle/>
          <a:p>
            <a:pPr algn="l"/>
            <a:r>
              <a:rPr lang="en-US" sz="5400" b="1" dirty="0"/>
              <a:t>What is face recognition?</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marL="457200" indent="-457200" algn="just">
              <a:buFont typeface="Arial" panose="020B0604020202020204" pitchFamily="34" charset="0"/>
              <a:buChar char="•"/>
            </a:pPr>
            <a:r>
              <a:rPr lang="en-US" sz="2400" cap="none" dirty="0"/>
              <a:t>Face recognition is a visual pattern recognition problem, where the face, is represented as a three dimensional object that is subject to varying illumination, pose and other factors, needs to be identified based on acquired images.</a:t>
            </a:r>
          </a:p>
          <a:p>
            <a:pPr marL="457200" indent="-457200" algn="just">
              <a:buFont typeface="Arial" panose="020B0604020202020204" pitchFamily="34" charset="0"/>
              <a:buChar char="•"/>
            </a:pPr>
            <a:r>
              <a:rPr lang="en-US" sz="2400" cap="none" dirty="0"/>
              <a:t>Face recognition is therefore simply the task of identifying an already detected face as a known or unknown face and in more advanced cases telling exactly whose face it is.</a:t>
            </a:r>
          </a:p>
        </p:txBody>
      </p:sp>
    </p:spTree>
    <p:extLst>
      <p:ext uri="{BB962C8B-B14F-4D97-AF65-F5344CB8AC3E}">
        <p14:creationId xmlns:p14="http://schemas.microsoft.com/office/powerpoint/2010/main" val="236407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845198"/>
            <a:ext cx="10217733" cy="685627"/>
          </a:xfrm>
        </p:spPr>
        <p:txBody>
          <a:bodyPr>
            <a:noAutofit/>
          </a:bodyPr>
          <a:lstStyle/>
          <a:p>
            <a:pPr algn="l"/>
            <a:r>
              <a:rPr lang="en-US" sz="5400" b="1" dirty="0"/>
              <a:t>Aims and objectives</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just"/>
            <a:r>
              <a:rPr lang="en-US" sz="2400" cap="none" dirty="0"/>
              <a:t>The objective of this project is to develop face recognition attendance system. Expected achievements in order to fulfill the objectives are:</a:t>
            </a:r>
          </a:p>
          <a:p>
            <a:pPr marL="800100" lvl="1" indent="-342900" algn="just">
              <a:spcAft>
                <a:spcPts val="600"/>
              </a:spcAft>
              <a:buFont typeface="Arial" panose="020B0604020202020204" pitchFamily="34" charset="0"/>
              <a:buChar char="•"/>
            </a:pPr>
            <a:r>
              <a:rPr lang="en-US" sz="2400" dirty="0"/>
              <a:t>To detect the face segment from the video frame.</a:t>
            </a:r>
          </a:p>
          <a:p>
            <a:pPr marL="800100" lvl="1" indent="-342900" algn="just">
              <a:spcAft>
                <a:spcPts val="600"/>
              </a:spcAft>
              <a:buFont typeface="Arial" panose="020B0604020202020204" pitchFamily="34" charset="0"/>
              <a:buChar char="•"/>
            </a:pPr>
            <a:r>
              <a:rPr lang="en-US" sz="2400" dirty="0"/>
              <a:t>To extract the useful features from the face detected.</a:t>
            </a:r>
          </a:p>
          <a:p>
            <a:pPr marL="800100" lvl="1" indent="-342900" algn="just">
              <a:spcAft>
                <a:spcPts val="600"/>
              </a:spcAft>
              <a:buFont typeface="Arial" panose="020B0604020202020204" pitchFamily="34" charset="0"/>
              <a:buChar char="•"/>
            </a:pPr>
            <a:r>
              <a:rPr lang="en-US" sz="2400" dirty="0"/>
              <a:t>To classify the features in order to recognize the face detected.</a:t>
            </a:r>
          </a:p>
          <a:p>
            <a:pPr marL="800100" lvl="1" indent="-342900" algn="just">
              <a:spcAft>
                <a:spcPts val="600"/>
              </a:spcAft>
              <a:buFont typeface="Arial" panose="020B0604020202020204" pitchFamily="34" charset="0"/>
              <a:buChar char="•"/>
            </a:pPr>
            <a:r>
              <a:rPr lang="en-US" sz="2400" dirty="0"/>
              <a:t>To record the attendance of the identified employee.</a:t>
            </a:r>
            <a:endParaRPr lang="en-US" sz="2200" cap="none" dirty="0"/>
          </a:p>
          <a:p>
            <a:pPr algn="l"/>
            <a:endParaRPr lang="en-US" sz="3200" cap="none" dirty="0"/>
          </a:p>
        </p:txBody>
      </p:sp>
    </p:spTree>
    <p:extLst>
      <p:ext uri="{BB962C8B-B14F-4D97-AF65-F5344CB8AC3E}">
        <p14:creationId xmlns:p14="http://schemas.microsoft.com/office/powerpoint/2010/main" val="128722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360830" y="659531"/>
            <a:ext cx="10217733" cy="685627"/>
          </a:xfrm>
        </p:spPr>
        <p:txBody>
          <a:bodyPr>
            <a:noAutofit/>
          </a:bodyPr>
          <a:lstStyle/>
          <a:p>
            <a:pPr algn="l"/>
            <a:r>
              <a:rPr lang="en-US" sz="4000" b="1" dirty="0"/>
              <a:t>Flow chart</a:t>
            </a:r>
          </a:p>
        </p:txBody>
      </p:sp>
      <p:pic>
        <p:nvPicPr>
          <p:cNvPr id="4" name="Content Placeholder 4">
            <a:extLst>
              <a:ext uri="{FF2B5EF4-FFF2-40B4-BE49-F238E27FC236}">
                <a16:creationId xmlns:a16="http://schemas.microsoft.com/office/drawing/2014/main" id="{DC3C983A-E1C8-447F-9275-234F55AC2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868" y="486705"/>
            <a:ext cx="4832264" cy="6055585"/>
          </a:xfrm>
          <a:prstGeom prst="rect">
            <a:avLst/>
          </a:prstGeom>
        </p:spPr>
      </p:pic>
    </p:spTree>
    <p:extLst>
      <p:ext uri="{BB962C8B-B14F-4D97-AF65-F5344CB8AC3E}">
        <p14:creationId xmlns:p14="http://schemas.microsoft.com/office/powerpoint/2010/main" val="162456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746449" y="476707"/>
            <a:ext cx="11017921" cy="685627"/>
          </a:xfrm>
        </p:spPr>
        <p:txBody>
          <a:bodyPr>
            <a:noAutofit/>
          </a:bodyPr>
          <a:lstStyle/>
          <a:p>
            <a:pPr algn="l"/>
            <a:r>
              <a:rPr lang="en-US" sz="5400" b="1" dirty="0"/>
              <a:t>Local binary patterns histogram</a:t>
            </a:r>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162334"/>
            <a:ext cx="10413676" cy="4018383"/>
          </a:xfrm>
        </p:spPr>
        <p:txBody>
          <a:bodyPr>
            <a:normAutofit/>
          </a:bodyPr>
          <a:lstStyle/>
          <a:p>
            <a:pPr marL="457200" indent="-457200" algn="just">
              <a:buFont typeface="Arial" panose="020B0604020202020204" pitchFamily="34" charset="0"/>
              <a:buChar char="•"/>
            </a:pPr>
            <a:r>
              <a:rPr lang="en-US" sz="2000" cap="none" dirty="0"/>
              <a:t>Local binary pattern (LBP) is a simple yet very efficient texture operator which labels the pixels of an image by thresholding the neighborhood of each pixel and considers the result as a binary number. </a:t>
            </a:r>
          </a:p>
          <a:p>
            <a:pPr marL="457200" indent="-457200" algn="just">
              <a:buFont typeface="Arial" panose="020B0604020202020204" pitchFamily="34" charset="0"/>
              <a:buChar char="•"/>
            </a:pPr>
            <a:r>
              <a:rPr lang="en-US" sz="2000" cap="none" dirty="0"/>
              <a:t>LBPH algorithm work in 5 steps:</a:t>
            </a:r>
          </a:p>
          <a:p>
            <a:pPr marL="914400" lvl="1" indent="-457200" algn="just">
              <a:spcAft>
                <a:spcPts val="600"/>
              </a:spcAft>
              <a:buFont typeface="+mj-lt"/>
              <a:buAutoNum type="arabicPeriod"/>
            </a:pPr>
            <a:r>
              <a:rPr lang="en-US" sz="2000" dirty="0"/>
              <a:t>Parameters: The LBPH uses 4 parameters namely, </a:t>
            </a:r>
            <a:r>
              <a:rPr lang="en-US" sz="2000" b="1" dirty="0"/>
              <a:t>Radius, Neighbors, Grid X </a:t>
            </a:r>
            <a:r>
              <a:rPr lang="en-US" sz="2000" dirty="0"/>
              <a:t>and</a:t>
            </a:r>
            <a:r>
              <a:rPr lang="en-US" sz="2000" b="1" dirty="0"/>
              <a:t> Grid Y.</a:t>
            </a:r>
          </a:p>
          <a:p>
            <a:pPr marL="914400" lvl="1" indent="-457200" algn="just">
              <a:spcAft>
                <a:spcPts val="600"/>
              </a:spcAft>
              <a:buFont typeface="+mj-lt"/>
              <a:buAutoNum type="arabicPeriod"/>
            </a:pPr>
            <a:r>
              <a:rPr lang="en-US" sz="2000" dirty="0"/>
              <a:t>Training the algorithm</a:t>
            </a:r>
          </a:p>
          <a:p>
            <a:pPr marL="914400" lvl="1" indent="-457200" algn="just">
              <a:spcAft>
                <a:spcPts val="600"/>
              </a:spcAft>
              <a:buFont typeface="+mj-lt"/>
              <a:buAutoNum type="arabicPeriod"/>
            </a:pPr>
            <a:r>
              <a:rPr lang="en-US" sz="2000" cap="none" dirty="0"/>
              <a:t>Applying the LBP operation</a:t>
            </a:r>
          </a:p>
          <a:p>
            <a:pPr marL="914400" lvl="1" indent="-457200" algn="just">
              <a:spcAft>
                <a:spcPts val="600"/>
              </a:spcAft>
              <a:buFont typeface="+mj-lt"/>
              <a:buAutoNum type="arabicPeriod"/>
            </a:pPr>
            <a:r>
              <a:rPr lang="en-US" sz="2000" dirty="0"/>
              <a:t>Extracting the Histograms</a:t>
            </a:r>
          </a:p>
          <a:p>
            <a:pPr marL="914400" lvl="1" indent="-457200" algn="just">
              <a:spcAft>
                <a:spcPts val="600"/>
              </a:spcAft>
              <a:buFont typeface="+mj-lt"/>
              <a:buAutoNum type="arabicPeriod"/>
            </a:pPr>
            <a:r>
              <a:rPr lang="en-US" sz="2000" cap="none" dirty="0"/>
              <a:t>Performing the face recognition</a:t>
            </a:r>
          </a:p>
          <a:p>
            <a:pPr marL="457200" indent="-457200" algn="l">
              <a:buFont typeface="Arial" panose="020B0604020202020204" pitchFamily="34" charset="0"/>
              <a:buChar char="•"/>
            </a:pPr>
            <a:endParaRPr lang="en-US" sz="2000" cap="none" dirty="0"/>
          </a:p>
        </p:txBody>
      </p:sp>
      <p:pic>
        <p:nvPicPr>
          <p:cNvPr id="4" name="Picture 3">
            <a:extLst>
              <a:ext uri="{FF2B5EF4-FFF2-40B4-BE49-F238E27FC236}">
                <a16:creationId xmlns:a16="http://schemas.microsoft.com/office/drawing/2014/main" id="{7E1DD124-B550-483D-B11A-87546650E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14" y="4731714"/>
            <a:ext cx="5421086" cy="1969004"/>
          </a:xfrm>
          <a:prstGeom prst="rect">
            <a:avLst/>
          </a:prstGeom>
        </p:spPr>
      </p:pic>
      <p:pic>
        <p:nvPicPr>
          <p:cNvPr id="5" name="Picture 4">
            <a:extLst>
              <a:ext uri="{FF2B5EF4-FFF2-40B4-BE49-F238E27FC236}">
                <a16:creationId xmlns:a16="http://schemas.microsoft.com/office/drawing/2014/main" id="{540839CC-9B5A-4D6C-B9A7-D0DAD7ADC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642" y="4713513"/>
            <a:ext cx="6192415" cy="1969004"/>
          </a:xfrm>
          <a:prstGeom prst="rect">
            <a:avLst/>
          </a:prstGeom>
        </p:spPr>
      </p:pic>
    </p:spTree>
    <p:extLst>
      <p:ext uri="{BB962C8B-B14F-4D97-AF65-F5344CB8AC3E}">
        <p14:creationId xmlns:p14="http://schemas.microsoft.com/office/powerpoint/2010/main" val="4211760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324</TotalTime>
  <Words>915</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Contactless attendance system</vt:lpstr>
      <vt:lpstr>Team details</vt:lpstr>
      <vt:lpstr>Problem definition</vt:lpstr>
      <vt:lpstr>aBSTRACT</vt:lpstr>
      <vt:lpstr>What is face detection?</vt:lpstr>
      <vt:lpstr>What is face recognition?</vt:lpstr>
      <vt:lpstr>Aims and objectives</vt:lpstr>
      <vt:lpstr>Flow chart</vt:lpstr>
      <vt:lpstr>Local binary patterns histogram</vt:lpstr>
      <vt:lpstr>Features and drawbacks</vt:lpstr>
      <vt:lpstr>Result analysis</vt:lpstr>
      <vt:lpstr>interface</vt:lpstr>
      <vt:lpstr>interface</vt:lpstr>
      <vt:lpstr>interface</vt:lpstr>
      <vt:lpstr>Future Scope of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Panchal</dc:creator>
  <cp:lastModifiedBy>Dhruv Panchal</cp:lastModifiedBy>
  <cp:revision>45</cp:revision>
  <dcterms:created xsi:type="dcterms:W3CDTF">2017-07-02T12:04:46Z</dcterms:created>
  <dcterms:modified xsi:type="dcterms:W3CDTF">2021-02-28T08:05:41Z</dcterms:modified>
</cp:coreProperties>
</file>