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4EBD7-9152-4F4F-8A45-5AC03AC40200}" type="datetimeFigureOut">
              <a:rPr lang="en-GB" smtClean="0"/>
              <a:t>11/08/2025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B693D-2F9C-45BB-AE0C-7673BA88654C}" type="slidenum">
              <a:rPr lang="en-GB" smtClean="0"/>
              <a:t>‹#›</a:t>
            </a:fld>
            <a:endParaRPr lang="en-GB"/>
          </a:p>
        </p:txBody>
      </p:sp>
    </p:spTree>
    <p:extLst>
      <p:ext uri="{BB962C8B-B14F-4D97-AF65-F5344CB8AC3E}">
        <p14:creationId xmlns:p14="http://schemas.microsoft.com/office/powerpoint/2010/main" val="291714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Thanks for the time. I'll cover 1) the challenge and my approach, 2) examples and tools, and 3) the Sep–Dec plan and impact—then I'll close with role fit and Dutch delivery. (00:00–00:30)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1</a:t>
            </a:fld>
            <a:endParaRPr lang="en-GB"/>
          </a:p>
        </p:txBody>
      </p:sp>
    </p:spTree>
    <p:extLst>
      <p:ext uri="{BB962C8B-B14F-4D97-AF65-F5344CB8AC3E}">
        <p14:creationId xmlns:p14="http://schemas.microsoft.com/office/powerpoint/2010/main" val="1950080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develop everything in Dutch. NT2 A2, completing A3, with a fixed review process that keeps language consistent at B1 readability. (17:00–18:30)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10</a:t>
            </a:fld>
            <a:endParaRPr lang="en-GB"/>
          </a:p>
        </p:txBody>
      </p:sp>
    </p:spTree>
    <p:extLst>
      <p:ext uri="{BB962C8B-B14F-4D97-AF65-F5344CB8AC3E}">
        <p14:creationId xmlns:p14="http://schemas.microsoft.com/office/powerpoint/2010/main" val="9326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Dec 15, we'll hit these measurable targets. I'd value your view on Semester-2 priorities and scaling across courses. Thank you. (18:30–20:00)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11</a:t>
            </a:fld>
            <a:endParaRPr lang="en-GB"/>
          </a:p>
        </p:txBody>
      </p:sp>
    </p:spTree>
    <p:extLst>
      <p:ext uri="{BB962C8B-B14F-4D97-AF65-F5344CB8AC3E}">
        <p14:creationId xmlns:p14="http://schemas.microsoft.com/office/powerpoint/2010/main" val="1067602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often arrive with limited quantitative background and high statistical anxiety. Abstract exercises don't feel relevant. My vision is a coherent path in Dodona: criminology-specific tasks, support that fades, and reproducible-by-design outputs. (00:30–03:00)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12</a:t>
            </a:fld>
            <a:endParaRPr lang="en-GB"/>
          </a:p>
        </p:txBody>
      </p:sp>
    </p:spTree>
    <p:extLst>
      <p:ext uri="{BB962C8B-B14F-4D97-AF65-F5344CB8AC3E}">
        <p14:creationId xmlns:p14="http://schemas.microsoft.com/office/powerpoint/2010/main" val="376459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progress with Bloom and PRIMM, starting with strong support and moving to independence. We make the 'why' explicit, especially correlation versus causation. (03:00–04:30)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2</a:t>
            </a:fld>
            <a:endParaRPr lang="en-GB"/>
          </a:p>
        </p:txBody>
      </p:sp>
    </p:spTree>
    <p:extLst>
      <p:ext uri="{BB962C8B-B14F-4D97-AF65-F5344CB8AC3E}">
        <p14:creationId xmlns:p14="http://schemas.microsoft.com/office/powerpoint/2010/main" val="314878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Dodona powers auto-graded coding with hints; Ufora carries quizzes and resources; GitHub is the single source of truth; swirl supports console-first learners. We're R-first, adding Python/JS where it helps. (04:30–06:00)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3</a:t>
            </a:fld>
            <a:endParaRPr lang="en-GB"/>
          </a:p>
        </p:txBody>
      </p:sp>
    </p:spTree>
    <p:extLst>
      <p:ext uri="{BB962C8B-B14F-4D97-AF65-F5344CB8AC3E}">
        <p14:creationId xmlns:p14="http://schemas.microsoft.com/office/powerpoint/2010/main" val="586110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I've authored 15 Dodona items using crimsyndata—privacy-safe, realistic patterns. Outputs are APA-ready via flextable/apaTables. These screenshots show what students actually work with. (06:00–07:30)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4</a:t>
            </a:fld>
            <a:endParaRPr lang="en-GB"/>
          </a:p>
        </p:txBody>
      </p:sp>
    </p:spTree>
    <p:extLst>
      <p:ext uri="{BB962C8B-B14F-4D97-AF65-F5344CB8AC3E}">
        <p14:creationId xmlns:p14="http://schemas.microsoft.com/office/powerpoint/2010/main" val="206896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Crime rates: compute rates per 100k and flag above average; checks catch wrong denominators and NA issues. (07:30–09:00)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5</a:t>
            </a:fld>
            <a:endParaRPr lang="en-GB"/>
          </a:p>
        </p:txBody>
      </p:sp>
    </p:spTree>
    <p:extLst>
      <p:ext uri="{BB962C8B-B14F-4D97-AF65-F5344CB8AC3E}">
        <p14:creationId xmlns:p14="http://schemas.microsoft.com/office/powerpoint/2010/main" val="2280107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Chi-square: offense type × gender; we discuss small cells, effect size, and alternatives like Fisher's exact. (09:00–10:30)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6</a:t>
            </a:fld>
            <a:endParaRPr lang="en-GB"/>
          </a:p>
        </p:txBody>
      </p:sp>
    </p:spTree>
    <p:extLst>
      <p:ext uri="{BB962C8B-B14F-4D97-AF65-F5344CB8AC3E}">
        <p14:creationId xmlns:p14="http://schemas.microsoft.com/office/powerpoint/2010/main" val="2408783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what students see in Dodona, swirl, and crimsyndata previews. I can open a quick demo if helpful. (10:30–12:30)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7</a:t>
            </a:fld>
            <a:endParaRPr lang="en-GB"/>
          </a:p>
        </p:txBody>
      </p:sp>
    </p:spTree>
    <p:extLst>
      <p:ext uri="{BB962C8B-B14F-4D97-AF65-F5344CB8AC3E}">
        <p14:creationId xmlns:p14="http://schemas.microsoft.com/office/powerpoint/2010/main" val="981893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run two authoring sprints, a visualization block, midterm mini-project, inference/regression modules, content freeze with pilot, then finalize and wrap on Dec 15. (12:30–15:00)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8</a:t>
            </a:fld>
            <a:endParaRPr lang="en-GB"/>
          </a:p>
        </p:txBody>
      </p:sp>
    </p:spTree>
    <p:extLst>
      <p:ext uri="{BB962C8B-B14F-4D97-AF65-F5344CB8AC3E}">
        <p14:creationId xmlns:p14="http://schemas.microsoft.com/office/powerpoint/2010/main" val="2243330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I've already delivered the core pieces—Dodona items, synthetic criminology data, and APA-from-code flow—and I know our workflows. My strength is structured, evidence-based development. (15:00–17:00)</a:t>
            </a:r>
            <a:endParaRPr lang="en-GB"/>
          </a:p>
        </p:txBody>
      </p:sp>
      <p:sp>
        <p:nvSpPr>
          <p:cNvPr id="4" name="Slide Number Placeholder 3"/>
          <p:cNvSpPr>
            <a:spLocks noGrp="1"/>
          </p:cNvSpPr>
          <p:nvPr>
            <p:ph type="sldNum" sz="quarter" idx="5"/>
          </p:nvPr>
        </p:nvSpPr>
        <p:spPr/>
        <p:txBody>
          <a:bodyPr/>
          <a:lstStyle/>
          <a:p>
            <a:fld id="{07EB693D-2F9C-45BB-AE0C-7673BA88654C}" type="slidenum">
              <a:rPr lang="en-GB" smtClean="0"/>
              <a:t>9</a:t>
            </a:fld>
            <a:endParaRPr lang="en-GB"/>
          </a:p>
        </p:txBody>
      </p:sp>
    </p:spTree>
    <p:extLst>
      <p:ext uri="{BB962C8B-B14F-4D97-AF65-F5344CB8AC3E}">
        <p14:creationId xmlns:p14="http://schemas.microsoft.com/office/powerpoint/2010/main" val="1760012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E4C0-693F-696B-5802-9DF1A9DAB1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4F5228-D444-7B49-E6D3-BCB302647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2BEF01-8BC8-1B6A-CCC3-CEBF978D655B}"/>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5" name="Footer Placeholder 4">
            <a:extLst>
              <a:ext uri="{FF2B5EF4-FFF2-40B4-BE49-F238E27FC236}">
                <a16:creationId xmlns:a16="http://schemas.microsoft.com/office/drawing/2014/main" id="{DA678548-E303-C854-CC62-062233B9A6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F95B1B-1B24-718C-13AF-3B9AE35E8C77}"/>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378960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AA36-9373-1972-CAF8-01C7EF75D9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2DDCA9-A008-E3E4-1D23-71D5F1C652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6428DB-D629-C265-5AA2-58DE613964E0}"/>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5" name="Footer Placeholder 4">
            <a:extLst>
              <a:ext uri="{FF2B5EF4-FFF2-40B4-BE49-F238E27FC236}">
                <a16:creationId xmlns:a16="http://schemas.microsoft.com/office/drawing/2014/main" id="{D7C04CB9-3954-A84A-5378-678A22E24F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2C6EB7-24AB-472A-BE20-5B818AAEAF80}"/>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14838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05CF54-51FC-FE37-7EDB-CA7E22450A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18191F-E979-CE33-758F-0FD803723F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68DC7C-19B5-2321-AB74-F4D50C111F2B}"/>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5" name="Footer Placeholder 4">
            <a:extLst>
              <a:ext uri="{FF2B5EF4-FFF2-40B4-BE49-F238E27FC236}">
                <a16:creationId xmlns:a16="http://schemas.microsoft.com/office/drawing/2014/main" id="{D6E750A2-BA94-C180-FE26-62A9B27D93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2A64EF-8164-9254-76F5-49F1E8841E36}"/>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1634822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B912-513E-70E2-868C-BF8BB6FB2414}"/>
              </a:ext>
            </a:extLst>
          </p:cNvPr>
          <p:cNvSpPr>
            <a:spLocks noGrp="1"/>
          </p:cNvSpPr>
          <p:nvPr>
            <p:ph type="title"/>
          </p:nvPr>
        </p:nvSpPr>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9ED242-CA65-271D-C4F7-96BE3E1D388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FDA0A1-52C1-9783-B710-E6F98084B663}"/>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5" name="Footer Placeholder 4">
            <a:extLst>
              <a:ext uri="{FF2B5EF4-FFF2-40B4-BE49-F238E27FC236}">
                <a16:creationId xmlns:a16="http://schemas.microsoft.com/office/drawing/2014/main" id="{8CAF9506-DDD1-A2BB-5012-CA4C6683C2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029DFB-AC3A-5A48-541F-DB6EF3450B53}"/>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143989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DEC3-E39A-5FF0-ED8B-3A206DD394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70868F-135D-6211-B493-C06A83C72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C08A53-6910-F90D-9281-1870A235B4D9}"/>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5" name="Footer Placeholder 4">
            <a:extLst>
              <a:ext uri="{FF2B5EF4-FFF2-40B4-BE49-F238E27FC236}">
                <a16:creationId xmlns:a16="http://schemas.microsoft.com/office/drawing/2014/main" id="{736EBFED-9445-1F8A-9253-2AC206DE84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24EA26-7256-D6F6-BF9E-23394C7D51B5}"/>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323768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5E20-4752-BE71-6451-87159D7A9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97B9CA-E45D-5E5F-12A8-BC3D305F25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322D75-E51A-9EAC-A3C9-2EB64F605D7E}"/>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5" name="Footer Placeholder 4">
            <a:extLst>
              <a:ext uri="{FF2B5EF4-FFF2-40B4-BE49-F238E27FC236}">
                <a16:creationId xmlns:a16="http://schemas.microsoft.com/office/drawing/2014/main" id="{3199865C-DA35-8949-977F-0F0E02D0ED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2E08CE-8D18-23E6-0512-CDC8A1270F51}"/>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79701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C33B-D477-32A6-D4C7-E13B3AD6D0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B03F30-7178-AC54-17F5-A258FCAB85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DF5AE3-3780-42BF-304E-AED2CC0973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938F18-E7E0-5DDD-8969-8D572B356DB7}"/>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6" name="Footer Placeholder 5">
            <a:extLst>
              <a:ext uri="{FF2B5EF4-FFF2-40B4-BE49-F238E27FC236}">
                <a16:creationId xmlns:a16="http://schemas.microsoft.com/office/drawing/2014/main" id="{4E547671-6F69-2F7A-41C8-4464D85D93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D601B7-31CA-DBEB-4140-592FBBF83826}"/>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53675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86EB-2FCA-BE8A-B983-E134D558809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05A046-3507-78F4-3E7C-C60AFE40E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69B416-1F9A-3C34-2D98-D6CA3DE924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A9C5BF-5623-BDF7-5D99-5CF690B9A5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D636D5-E11B-34BD-1E41-54DE4A1541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DAED8DC-6A7A-0E1D-191E-4F430E1EEF52}"/>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8" name="Footer Placeholder 7">
            <a:extLst>
              <a:ext uri="{FF2B5EF4-FFF2-40B4-BE49-F238E27FC236}">
                <a16:creationId xmlns:a16="http://schemas.microsoft.com/office/drawing/2014/main" id="{72F05354-25F8-A10B-444C-6DBC0D2973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FD9F255-D2B7-687A-F0C2-365B22823634}"/>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305274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3FC8-55E7-6197-DA87-79504D1B4DF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BA6456-136E-E0E6-7534-DC5C8D84812E}"/>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4" name="Footer Placeholder 3">
            <a:extLst>
              <a:ext uri="{FF2B5EF4-FFF2-40B4-BE49-F238E27FC236}">
                <a16:creationId xmlns:a16="http://schemas.microsoft.com/office/drawing/2014/main" id="{2A330FC4-5AF1-2F26-68D8-683C8DF2470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A225CD8-737C-8350-D9DA-4495F0A39241}"/>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390507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9BF12-60F4-AAA7-691C-61E8E397253C}"/>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3" name="Footer Placeholder 2">
            <a:extLst>
              <a:ext uri="{FF2B5EF4-FFF2-40B4-BE49-F238E27FC236}">
                <a16:creationId xmlns:a16="http://schemas.microsoft.com/office/drawing/2014/main" id="{3C8AED65-20CC-3CEB-7687-CC95C6D0D02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4DA3548-3037-86D8-8B2A-B172C0D41A96}"/>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270104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E129-BA13-F505-4872-616EDD5A4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90A9C35-959B-2118-45DA-E8D11905F8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8EEEA51-A0DF-5089-6C15-C22343F09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242A2C-FC3E-91CE-8E01-D5BDB1C197BF}"/>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6" name="Footer Placeholder 5">
            <a:extLst>
              <a:ext uri="{FF2B5EF4-FFF2-40B4-BE49-F238E27FC236}">
                <a16:creationId xmlns:a16="http://schemas.microsoft.com/office/drawing/2014/main" id="{A724AF0F-D688-4873-1448-0AC5D253C0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3B17F1-FD2B-6D90-F628-BD9463C69BD1}"/>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191370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22CF-6040-8CB7-0E76-58F279DF0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201F247-6570-3457-39D0-83B4FB775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DCEEA18-3CDA-ADC7-53A7-C237DC675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2EF67-3C06-59C7-81ED-8BF2955CE69B}"/>
              </a:ext>
            </a:extLst>
          </p:cNvPr>
          <p:cNvSpPr>
            <a:spLocks noGrp="1"/>
          </p:cNvSpPr>
          <p:nvPr>
            <p:ph type="dt" sz="half" idx="10"/>
          </p:nvPr>
        </p:nvSpPr>
        <p:spPr/>
        <p:txBody>
          <a:bodyPr/>
          <a:lstStyle/>
          <a:p>
            <a:fld id="{A843F386-0BE3-4193-9E60-8DCCB9AD651A}" type="datetimeFigureOut">
              <a:rPr lang="en-GB" smtClean="0"/>
              <a:t>11/08/2025</a:t>
            </a:fld>
            <a:endParaRPr lang="en-GB"/>
          </a:p>
        </p:txBody>
      </p:sp>
      <p:sp>
        <p:nvSpPr>
          <p:cNvPr id="6" name="Footer Placeholder 5">
            <a:extLst>
              <a:ext uri="{FF2B5EF4-FFF2-40B4-BE49-F238E27FC236}">
                <a16:creationId xmlns:a16="http://schemas.microsoft.com/office/drawing/2014/main" id="{50C7D20C-2ED8-9ED6-303C-A8966A2224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1856E2-23F9-6FC5-C1EC-46CD71AB6A5D}"/>
              </a:ext>
            </a:extLst>
          </p:cNvPr>
          <p:cNvSpPr>
            <a:spLocks noGrp="1"/>
          </p:cNvSpPr>
          <p:nvPr>
            <p:ph type="sldNum" sz="quarter" idx="12"/>
          </p:nvPr>
        </p:nvSpPr>
        <p:spPr/>
        <p:txBody>
          <a:bodyPr/>
          <a:lstStyle/>
          <a:p>
            <a:fld id="{E8ABD006-7F67-4778-B3C6-48F9DA5B060C}" type="slidenum">
              <a:rPr lang="en-GB" smtClean="0"/>
              <a:t>‹#›</a:t>
            </a:fld>
            <a:endParaRPr lang="en-GB"/>
          </a:p>
        </p:txBody>
      </p:sp>
    </p:spTree>
    <p:extLst>
      <p:ext uri="{BB962C8B-B14F-4D97-AF65-F5344CB8AC3E}">
        <p14:creationId xmlns:p14="http://schemas.microsoft.com/office/powerpoint/2010/main" val="185982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6B4C9-2180-D9FF-2CE8-8EED982B6A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68A473-1454-98A1-AE41-283724D85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8F3AC2-D5BC-D1FC-F4A7-3391C5C6D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43F386-0BE3-4193-9E60-8DCCB9AD651A}" type="datetimeFigureOut">
              <a:rPr lang="en-GB" smtClean="0"/>
              <a:t>11/08/2025</a:t>
            </a:fld>
            <a:endParaRPr lang="en-GB"/>
          </a:p>
        </p:txBody>
      </p:sp>
      <p:sp>
        <p:nvSpPr>
          <p:cNvPr id="5" name="Footer Placeholder 4">
            <a:extLst>
              <a:ext uri="{FF2B5EF4-FFF2-40B4-BE49-F238E27FC236}">
                <a16:creationId xmlns:a16="http://schemas.microsoft.com/office/drawing/2014/main" id="{E51178A6-2405-EFEB-696D-23753C689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8F0F4C8-D3C9-B5AC-919B-F9BDEA6B6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ABD006-7F67-4778-B3C6-48F9DA5B060C}" type="slidenum">
              <a:rPr lang="en-GB" smtClean="0"/>
              <a:t>‹#›</a:t>
            </a:fld>
            <a:endParaRPr lang="en-GB"/>
          </a:p>
        </p:txBody>
      </p:sp>
    </p:spTree>
    <p:extLst>
      <p:ext uri="{BB962C8B-B14F-4D97-AF65-F5344CB8AC3E}">
        <p14:creationId xmlns:p14="http://schemas.microsoft.com/office/powerpoint/2010/main" val="4285550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1526-9728-03D6-EDD1-96F8D913C6FD}"/>
              </a:ext>
            </a:extLst>
          </p:cNvPr>
          <p:cNvSpPr>
            <a:spLocks noGrp="1"/>
          </p:cNvSpPr>
          <p:nvPr>
            <p:ph type="ctrTitle"/>
          </p:nvPr>
        </p:nvSpPr>
        <p:spPr/>
        <p:txBody>
          <a:bodyPr>
            <a:normAutofit fontScale="90000"/>
          </a:bodyPr>
          <a:lstStyle/>
          <a:p>
            <a:r>
              <a:rPr lang="en-US"/>
              <a:t>Building Evidence-Based Dodona Learning Paths for Criminology (Sep–Dec)</a:t>
            </a:r>
            <a:endParaRPr lang="en-GB"/>
          </a:p>
        </p:txBody>
      </p:sp>
      <p:sp>
        <p:nvSpPr>
          <p:cNvPr id="3" name="Subtitle 2">
            <a:extLst>
              <a:ext uri="{FF2B5EF4-FFF2-40B4-BE49-F238E27FC236}">
                <a16:creationId xmlns:a16="http://schemas.microsoft.com/office/drawing/2014/main" id="{0293F7C1-C22F-3FD4-888C-928F496C3611}"/>
              </a:ext>
            </a:extLst>
          </p:cNvPr>
          <p:cNvSpPr>
            <a:spLocks noGrp="1"/>
          </p:cNvSpPr>
          <p:nvPr>
            <p:ph type="subTitle" idx="1"/>
          </p:nvPr>
        </p:nvSpPr>
        <p:spPr/>
        <p:txBody>
          <a:bodyPr>
            <a:normAutofit fontScale="25000" lnSpcReduction="20000"/>
          </a:bodyPr>
          <a:lstStyle/>
          <a:p>
            <a:r>
              <a:rPr lang="en-US"/>
              <a:t>Scientific Staff Position | 20-minute Presentation</a:t>
            </a:r>
          </a:p>
          <a:p>
            <a:endParaRPr lang="en-US"/>
          </a:p>
          <a:p>
            <a:r>
              <a:rPr lang="en-US"/>
              <a:t>Our plan today — 1-2-3:</a:t>
            </a:r>
          </a:p>
          <a:p>
            <a:r>
              <a:rPr lang="en-US"/>
              <a:t>• Challenge &amp; approach</a:t>
            </a:r>
          </a:p>
          <a:p>
            <a:r>
              <a:rPr lang="en-US"/>
              <a:t>• Examples &amp; tools (with screenshots)</a:t>
            </a:r>
          </a:p>
          <a:p>
            <a:r>
              <a:rPr lang="en-US"/>
              <a:t>• Plan &amp; impact (incl. role fit &amp; Dutch delivery)</a:t>
            </a:r>
          </a:p>
          <a:p>
            <a:endParaRPr lang="en-US"/>
          </a:p>
          <a:p>
            <a:r>
              <a:rPr lang="en-US"/>
              <a:t>Presenter: Dr. Kuralarasan Kumar</a:t>
            </a:r>
            <a:endParaRPr lang="en-GB"/>
          </a:p>
        </p:txBody>
      </p:sp>
    </p:spTree>
    <p:extLst>
      <p:ext uri="{BB962C8B-B14F-4D97-AF65-F5344CB8AC3E}">
        <p14:creationId xmlns:p14="http://schemas.microsoft.com/office/powerpoint/2010/main" val="240690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51A2-B983-A58E-9516-3EAB4BB104A3}"/>
              </a:ext>
            </a:extLst>
          </p:cNvPr>
          <p:cNvSpPr>
            <a:spLocks noGrp="1"/>
          </p:cNvSpPr>
          <p:nvPr>
            <p:ph type="title"/>
          </p:nvPr>
        </p:nvSpPr>
        <p:spPr/>
        <p:txBody>
          <a:bodyPr/>
          <a:lstStyle/>
          <a:p>
            <a:r>
              <a:rPr lang="en-GB"/>
              <a:t>Dutch Delivery &amp; Quality</a:t>
            </a:r>
          </a:p>
        </p:txBody>
      </p:sp>
      <p:sp>
        <p:nvSpPr>
          <p:cNvPr id="3" name="Text Placeholder 2">
            <a:extLst>
              <a:ext uri="{FF2B5EF4-FFF2-40B4-BE49-F238E27FC236}">
                <a16:creationId xmlns:a16="http://schemas.microsoft.com/office/drawing/2014/main" id="{07F337C9-A814-7054-B2C4-4149FEE8DCCA}"/>
              </a:ext>
            </a:extLst>
          </p:cNvPr>
          <p:cNvSpPr>
            <a:spLocks noGrp="1"/>
          </p:cNvSpPr>
          <p:nvPr>
            <p:ph type="body" idx="1"/>
          </p:nvPr>
        </p:nvSpPr>
        <p:spPr/>
        <p:txBody>
          <a:bodyPr>
            <a:normAutofit fontScale="55000" lnSpcReduction="20000"/>
          </a:bodyPr>
          <a:lstStyle/>
          <a:p>
            <a:r>
              <a:rPr lang="en-GB"/>
              <a:t>Language Proficiency</a:t>
            </a:r>
          </a:p>
          <a:p>
            <a:r>
              <a:rPr lang="en-GB"/>
              <a:t>???? NT2 A2, currently A3 (CVO); prototype delivered in Dutch</a:t>
            </a:r>
          </a:p>
          <a:p>
            <a:endParaRPr lang="en-GB"/>
          </a:p>
          <a:p>
            <a:r>
              <a:rPr lang="en-GB"/>
              <a:t>Review Process</a:t>
            </a:r>
          </a:p>
          <a:p>
            <a:r>
              <a:rPr lang="en-GB"/>
              <a:t>• NL?EN glossary</a:t>
            </a:r>
          </a:p>
          <a:p>
            <a:r>
              <a:rPr lang="en-GB"/>
              <a:t>• DeepL/LanguageTool integration</a:t>
            </a:r>
          </a:p>
          <a:p>
            <a:r>
              <a:rPr lang="en-GB"/>
              <a:t>• Native speaker review rounds</a:t>
            </a:r>
          </a:p>
          <a:p>
            <a:endParaRPr lang="en-GB"/>
          </a:p>
          <a:p>
            <a:r>
              <a:rPr lang="en-GB"/>
              <a:t>Quality Targets</a:t>
            </a:r>
          </a:p>
          <a:p>
            <a:r>
              <a:rPr lang="en-GB"/>
              <a:t>• B1 readability standard</a:t>
            </a:r>
          </a:p>
          <a:p>
            <a:r>
              <a:rPr lang="en-GB"/>
              <a:t>• Student clarity polls (Dodona/Ufora)</a:t>
            </a:r>
          </a:p>
          <a:p>
            <a:endParaRPr lang="en-GB"/>
          </a:p>
          <a:p>
            <a:r>
              <a:rPr lang="en-GB"/>
              <a:t>KPIs</a:t>
            </a:r>
          </a:p>
          <a:p>
            <a:r>
              <a:rPr lang="en-GB"/>
              <a:t>• =95% items pass B1 checks</a:t>
            </a:r>
          </a:p>
          <a:p>
            <a:r>
              <a:rPr lang="en-GB"/>
              <a:t>• =4/5 clarity rating</a:t>
            </a:r>
          </a:p>
        </p:txBody>
      </p:sp>
    </p:spTree>
    <p:extLst>
      <p:ext uri="{BB962C8B-B14F-4D97-AF65-F5344CB8AC3E}">
        <p14:creationId xmlns:p14="http://schemas.microsoft.com/office/powerpoint/2010/main" val="36447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D1B7-D187-F448-FCC5-DB58B16A57CE}"/>
              </a:ext>
            </a:extLst>
          </p:cNvPr>
          <p:cNvSpPr>
            <a:spLocks noGrp="1"/>
          </p:cNvSpPr>
          <p:nvPr>
            <p:ph type="title"/>
          </p:nvPr>
        </p:nvSpPr>
        <p:spPr/>
        <p:txBody>
          <a:bodyPr/>
          <a:lstStyle/>
          <a:p>
            <a:r>
              <a:rPr lang="en-GB"/>
              <a:t>Questions &amp; Discussion</a:t>
            </a:r>
          </a:p>
        </p:txBody>
      </p:sp>
      <p:sp>
        <p:nvSpPr>
          <p:cNvPr id="3" name="Text Placeholder 2">
            <a:extLst>
              <a:ext uri="{FF2B5EF4-FFF2-40B4-BE49-F238E27FC236}">
                <a16:creationId xmlns:a16="http://schemas.microsoft.com/office/drawing/2014/main" id="{D0E47137-84DA-C8F8-5743-0C7902B10CBC}"/>
              </a:ext>
            </a:extLst>
          </p:cNvPr>
          <p:cNvSpPr>
            <a:spLocks noGrp="1"/>
          </p:cNvSpPr>
          <p:nvPr>
            <p:ph type="body" idx="1"/>
          </p:nvPr>
        </p:nvSpPr>
        <p:spPr/>
        <p:txBody>
          <a:bodyPr>
            <a:normAutofit fontScale="77500" lnSpcReduction="20000"/>
          </a:bodyPr>
          <a:lstStyle/>
          <a:p>
            <a:r>
              <a:rPr lang="en-US"/>
              <a:t>Thank You</a:t>
            </a:r>
          </a:p>
          <a:p>
            <a:endParaRPr lang="en-US"/>
          </a:p>
          <a:p>
            <a:r>
              <a:rPr lang="en-US"/>
              <a:t>Key Targets by Dec 15:</a:t>
            </a:r>
          </a:p>
          <a:p>
            <a:r>
              <a:rPr lang="en-US"/>
              <a:t>• =85% onboarding completion</a:t>
            </a:r>
          </a:p>
          <a:p>
            <a:r>
              <a:rPr lang="en-US"/>
              <a:t>• -30% denominator errors</a:t>
            </a:r>
          </a:p>
          <a:p>
            <a:r>
              <a:rPr lang="en-US"/>
              <a:t>• =70% first-pass APA tables</a:t>
            </a:r>
          </a:p>
          <a:p>
            <a:r>
              <a:rPr lang="en-US"/>
              <a:t>• =90% reproducibility spot-checks</a:t>
            </a:r>
          </a:p>
          <a:p>
            <a:endParaRPr lang="en-US"/>
          </a:p>
          <a:p>
            <a:r>
              <a:rPr lang="en-US"/>
              <a:t>Ready to discuss:</a:t>
            </a:r>
          </a:p>
          <a:p>
            <a:r>
              <a:rPr lang="en-US"/>
              <a:t>• Semester-2 priorities</a:t>
            </a:r>
          </a:p>
          <a:p>
            <a:r>
              <a:rPr lang="en-US"/>
              <a:t>• Scaling across courses</a:t>
            </a:r>
          </a:p>
          <a:p>
            <a:r>
              <a:rPr lang="en-US"/>
              <a:t>• Technical implementation details</a:t>
            </a:r>
            <a:endParaRPr lang="en-GB"/>
          </a:p>
        </p:txBody>
      </p:sp>
    </p:spTree>
    <p:extLst>
      <p:ext uri="{BB962C8B-B14F-4D97-AF65-F5344CB8AC3E}">
        <p14:creationId xmlns:p14="http://schemas.microsoft.com/office/powerpoint/2010/main" val="211067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83AC-3B0D-A046-E8BB-A56B674EDAEF}"/>
              </a:ext>
            </a:extLst>
          </p:cNvPr>
          <p:cNvSpPr>
            <a:spLocks noGrp="1"/>
          </p:cNvSpPr>
          <p:nvPr>
            <p:ph type="title"/>
          </p:nvPr>
        </p:nvSpPr>
        <p:spPr/>
        <p:txBody>
          <a:bodyPr/>
          <a:lstStyle/>
          <a:p>
            <a:r>
              <a:rPr lang="en-GB"/>
              <a:t>Problem ? Vision</a:t>
            </a:r>
          </a:p>
        </p:txBody>
      </p:sp>
      <p:sp>
        <p:nvSpPr>
          <p:cNvPr id="3" name="Text Placeholder 2">
            <a:extLst>
              <a:ext uri="{FF2B5EF4-FFF2-40B4-BE49-F238E27FC236}">
                <a16:creationId xmlns:a16="http://schemas.microsoft.com/office/drawing/2014/main" id="{87C6C0AC-04E6-5765-0A0A-F74E8E73DD07}"/>
              </a:ext>
            </a:extLst>
          </p:cNvPr>
          <p:cNvSpPr>
            <a:spLocks noGrp="1"/>
          </p:cNvSpPr>
          <p:nvPr>
            <p:ph type="body" idx="1"/>
          </p:nvPr>
        </p:nvSpPr>
        <p:spPr/>
        <p:txBody>
          <a:bodyPr>
            <a:normAutofit fontScale="92500" lnSpcReduction="20000"/>
          </a:bodyPr>
          <a:lstStyle/>
          <a:p>
            <a:r>
              <a:rPr lang="en-US" dirty="0"/>
              <a:t>The Challenge</a:t>
            </a:r>
          </a:p>
          <a:p>
            <a:r>
              <a:rPr lang="en-US" dirty="0"/>
              <a:t>• Many students start with limited quantitative background and statistical anxiety</a:t>
            </a:r>
          </a:p>
          <a:p>
            <a:r>
              <a:rPr lang="en-US" dirty="0"/>
              <a:t>• Abstract, non-criminology examples make concepts feel distant</a:t>
            </a:r>
          </a:p>
          <a:p>
            <a:r>
              <a:rPr lang="en-US"/>
              <a:t>• Reporting is often inconsistent and hard to reproduce</a:t>
            </a:r>
          </a:p>
          <a:p>
            <a:endParaRPr lang="en-US" dirty="0"/>
          </a:p>
          <a:p>
            <a:r>
              <a:rPr lang="en-US" dirty="0"/>
              <a:t>The Vision</a:t>
            </a:r>
          </a:p>
          <a:p>
            <a:r>
              <a:rPr lang="en-US" dirty="0"/>
              <a:t>• Domain-authentic tasks (crime rates, cross-tabs, basic regression)</a:t>
            </a:r>
          </a:p>
          <a:p>
            <a:r>
              <a:rPr lang="en-US" dirty="0"/>
              <a:t>• Gradual progression with support that fades</a:t>
            </a:r>
          </a:p>
          <a:p>
            <a:r>
              <a:rPr lang="en-US" dirty="0"/>
              <a:t>• Reproducible-by-design: outputs generated from code (tables/figures)</a:t>
            </a:r>
            <a:endParaRPr lang="en-GB" dirty="0"/>
          </a:p>
        </p:txBody>
      </p:sp>
    </p:spTree>
    <p:extLst>
      <p:ext uri="{BB962C8B-B14F-4D97-AF65-F5344CB8AC3E}">
        <p14:creationId xmlns:p14="http://schemas.microsoft.com/office/powerpoint/2010/main" val="1306571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6A66-2697-7909-673E-42892F1FC1EC}"/>
              </a:ext>
            </a:extLst>
          </p:cNvPr>
          <p:cNvSpPr>
            <a:spLocks noGrp="1"/>
          </p:cNvSpPr>
          <p:nvPr>
            <p:ph type="title"/>
          </p:nvPr>
        </p:nvSpPr>
        <p:spPr/>
        <p:txBody>
          <a:bodyPr/>
          <a:lstStyle/>
          <a:p>
            <a:r>
              <a:rPr lang="en-GB"/>
              <a:t>Teaching Approach</a:t>
            </a:r>
          </a:p>
        </p:txBody>
      </p:sp>
      <p:sp>
        <p:nvSpPr>
          <p:cNvPr id="3" name="Text Placeholder 2">
            <a:extLst>
              <a:ext uri="{FF2B5EF4-FFF2-40B4-BE49-F238E27FC236}">
                <a16:creationId xmlns:a16="http://schemas.microsoft.com/office/drawing/2014/main" id="{716B6C89-77BF-1080-0511-AD81BD39C0AA}"/>
              </a:ext>
            </a:extLst>
          </p:cNvPr>
          <p:cNvSpPr>
            <a:spLocks noGrp="1"/>
          </p:cNvSpPr>
          <p:nvPr>
            <p:ph type="body" idx="1"/>
          </p:nvPr>
        </p:nvSpPr>
        <p:spPr/>
        <p:txBody>
          <a:bodyPr/>
          <a:lstStyle/>
          <a:p>
            <a:r>
              <a:rPr lang="en-US"/>
              <a:t>Four Core Pillars</a:t>
            </a:r>
          </a:p>
          <a:p>
            <a:endParaRPr lang="en-US"/>
          </a:p>
          <a:p>
            <a:r>
              <a:rPr lang="en-US"/>
              <a:t>?? Bloom: Understand ? Apply ? Analyze ? Create</a:t>
            </a:r>
          </a:p>
          <a:p>
            <a:r>
              <a:rPr lang="en-US"/>
              <a:t>?? PRIMM: Predict ? Run ? Investigate ? Modify ? Make</a:t>
            </a:r>
          </a:p>
          <a:p>
            <a:r>
              <a:rPr lang="en-US"/>
              <a:t>?? Scaffolding: Strong support at the start ? Independence later</a:t>
            </a:r>
          </a:p>
          <a:p>
            <a:r>
              <a:rPr lang="en-US"/>
              <a:t>?? Context rules: Frequent reminders that correlation ? causation</a:t>
            </a:r>
            <a:endParaRPr lang="en-GB"/>
          </a:p>
        </p:txBody>
      </p:sp>
    </p:spTree>
    <p:extLst>
      <p:ext uri="{BB962C8B-B14F-4D97-AF65-F5344CB8AC3E}">
        <p14:creationId xmlns:p14="http://schemas.microsoft.com/office/powerpoint/2010/main" val="344285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D1F1-D6D4-8A48-C0EF-9C9370A3720B}"/>
              </a:ext>
            </a:extLst>
          </p:cNvPr>
          <p:cNvSpPr>
            <a:spLocks noGrp="1"/>
          </p:cNvSpPr>
          <p:nvPr>
            <p:ph type="title"/>
          </p:nvPr>
        </p:nvSpPr>
        <p:spPr/>
        <p:txBody>
          <a:bodyPr/>
          <a:lstStyle/>
          <a:p>
            <a:r>
              <a:rPr lang="en-GB"/>
              <a:t>Platform &amp; Tools</a:t>
            </a:r>
          </a:p>
        </p:txBody>
      </p:sp>
      <p:sp>
        <p:nvSpPr>
          <p:cNvPr id="3" name="Text Placeholder 2">
            <a:extLst>
              <a:ext uri="{FF2B5EF4-FFF2-40B4-BE49-F238E27FC236}">
                <a16:creationId xmlns:a16="http://schemas.microsoft.com/office/drawing/2014/main" id="{9978ABD7-2062-ACB1-404C-592AF853FEB7}"/>
              </a:ext>
            </a:extLst>
          </p:cNvPr>
          <p:cNvSpPr>
            <a:spLocks noGrp="1"/>
          </p:cNvSpPr>
          <p:nvPr>
            <p:ph type="body" idx="1"/>
          </p:nvPr>
        </p:nvSpPr>
        <p:spPr/>
        <p:txBody>
          <a:bodyPr>
            <a:normAutofit fontScale="92500" lnSpcReduction="20000"/>
          </a:bodyPr>
          <a:lstStyle/>
          <a:p>
            <a:r>
              <a:rPr lang="en-GB"/>
              <a:t>Integrated Ecosystem</a:t>
            </a:r>
          </a:p>
          <a:p>
            <a:endParaRPr lang="en-GB"/>
          </a:p>
          <a:p>
            <a:r>
              <a:rPr lang="en-GB"/>
              <a:t>?? Dodona: Auto-graded coding with hints and clear progression</a:t>
            </a:r>
          </a:p>
          <a:p>
            <a:r>
              <a:rPr lang="en-GB"/>
              <a:t>?? Ufora: Quizzes, resources, announcements</a:t>
            </a:r>
          </a:p>
          <a:p>
            <a:r>
              <a:rPr lang="en-GB"/>
              <a:t>?? GitHub: Datasets &amp; starter code; single source of truth with tagged releases</a:t>
            </a:r>
          </a:p>
          <a:p>
            <a:r>
              <a:rPr lang="en-GB"/>
              <a:t>??? swirl: Step-by-step console lessons</a:t>
            </a:r>
          </a:p>
          <a:p>
            <a:endParaRPr lang="en-GB"/>
          </a:p>
          <a:p>
            <a:r>
              <a:rPr lang="en-GB"/>
              <a:t>Technology Stack:</a:t>
            </a:r>
          </a:p>
          <a:p>
            <a:r>
              <a:rPr lang="en-GB"/>
              <a:t>• Now: R + HTML/JS</a:t>
            </a:r>
          </a:p>
          <a:p>
            <a:r>
              <a:rPr lang="en-GB"/>
              <a:t>• Next (where helpful): Python/JS widgets</a:t>
            </a:r>
          </a:p>
        </p:txBody>
      </p:sp>
    </p:spTree>
    <p:extLst>
      <p:ext uri="{BB962C8B-B14F-4D97-AF65-F5344CB8AC3E}">
        <p14:creationId xmlns:p14="http://schemas.microsoft.com/office/powerpoint/2010/main" val="142396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D294-1741-3BC6-86B8-8F6C8C10875E}"/>
              </a:ext>
            </a:extLst>
          </p:cNvPr>
          <p:cNvSpPr>
            <a:spLocks noGrp="1"/>
          </p:cNvSpPr>
          <p:nvPr>
            <p:ph type="title"/>
          </p:nvPr>
        </p:nvSpPr>
        <p:spPr/>
        <p:txBody>
          <a:bodyPr/>
          <a:lstStyle/>
          <a:p>
            <a:r>
              <a:rPr lang="en-GB"/>
              <a:t>Portfolio Evidence</a:t>
            </a:r>
          </a:p>
        </p:txBody>
      </p:sp>
      <p:sp>
        <p:nvSpPr>
          <p:cNvPr id="3" name="Text Placeholder 2">
            <a:extLst>
              <a:ext uri="{FF2B5EF4-FFF2-40B4-BE49-F238E27FC236}">
                <a16:creationId xmlns:a16="http://schemas.microsoft.com/office/drawing/2014/main" id="{613FAA53-1670-BBF2-7CBE-2BFAC23A49D4}"/>
              </a:ext>
            </a:extLst>
          </p:cNvPr>
          <p:cNvSpPr>
            <a:spLocks noGrp="1"/>
          </p:cNvSpPr>
          <p:nvPr>
            <p:ph type="body" idx="1"/>
          </p:nvPr>
        </p:nvSpPr>
        <p:spPr/>
        <p:txBody>
          <a:bodyPr>
            <a:normAutofit fontScale="92500" lnSpcReduction="20000"/>
          </a:bodyPr>
          <a:lstStyle/>
          <a:p>
            <a:r>
              <a:rPr lang="en-GB"/>
              <a:t>What's Already Built</a:t>
            </a:r>
          </a:p>
          <a:p>
            <a:endParaRPr lang="en-GB"/>
          </a:p>
          <a:p>
            <a:r>
              <a:rPr lang="en-GB"/>
              <a:t>? 15 Dodona items already authored (from data basics to regression)</a:t>
            </a:r>
          </a:p>
          <a:p>
            <a:r>
              <a:rPr lang="en-GB"/>
              <a:t>? crimsyndata: Synthetic, privacy-safe criminology datasets</a:t>
            </a:r>
          </a:p>
          <a:p>
            <a:r>
              <a:rPr lang="en-GB"/>
              <a:t>? APA from code: flextable / apaTables pipeline</a:t>
            </a:r>
          </a:p>
          <a:p>
            <a:r>
              <a:rPr lang="en-GB"/>
              <a:t>? Metadata on each item: Bloom, PRIMM, Scaffolding</a:t>
            </a:r>
          </a:p>
          <a:p>
            <a:endParaRPr lang="en-GB"/>
          </a:p>
          <a:p>
            <a:r>
              <a:rPr lang="en-GB"/>
              <a:t>Visual Evidence:</a:t>
            </a:r>
          </a:p>
          <a:p>
            <a:r>
              <a:rPr lang="en-GB"/>
              <a:t>[INSERT: Dodona item screenshot - prompt + hint + feedback]</a:t>
            </a:r>
          </a:p>
          <a:p>
            <a:r>
              <a:rPr lang="en-GB"/>
              <a:t>[INSERT: APA table rendered from code screenshot]</a:t>
            </a:r>
          </a:p>
        </p:txBody>
      </p:sp>
    </p:spTree>
    <p:extLst>
      <p:ext uri="{BB962C8B-B14F-4D97-AF65-F5344CB8AC3E}">
        <p14:creationId xmlns:p14="http://schemas.microsoft.com/office/powerpoint/2010/main" val="232175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EB28-5000-2BE4-7F0D-6C3692E0B4E6}"/>
              </a:ext>
            </a:extLst>
          </p:cNvPr>
          <p:cNvSpPr>
            <a:spLocks noGrp="1"/>
          </p:cNvSpPr>
          <p:nvPr>
            <p:ph type="title"/>
          </p:nvPr>
        </p:nvSpPr>
        <p:spPr/>
        <p:txBody>
          <a:bodyPr/>
          <a:lstStyle/>
          <a:p>
            <a:r>
              <a:rPr lang="en-GB"/>
              <a:t>Walk-Through A - Crime Rates</a:t>
            </a:r>
          </a:p>
        </p:txBody>
      </p:sp>
      <p:sp>
        <p:nvSpPr>
          <p:cNvPr id="3" name="Text Placeholder 2">
            <a:extLst>
              <a:ext uri="{FF2B5EF4-FFF2-40B4-BE49-F238E27FC236}">
                <a16:creationId xmlns:a16="http://schemas.microsoft.com/office/drawing/2014/main" id="{7C9A0732-DFD3-267C-91F8-BCF9DD50AD94}"/>
              </a:ext>
            </a:extLst>
          </p:cNvPr>
          <p:cNvSpPr>
            <a:spLocks noGrp="1"/>
          </p:cNvSpPr>
          <p:nvPr>
            <p:ph type="body" idx="1"/>
          </p:nvPr>
        </p:nvSpPr>
        <p:spPr/>
        <p:txBody>
          <a:bodyPr>
            <a:normAutofit fontScale="77500" lnSpcReduction="20000"/>
          </a:bodyPr>
          <a:lstStyle/>
          <a:p>
            <a:r>
              <a:rPr lang="en-GB"/>
              <a:t>Task: Compute rate per 100,000 by district and flag above national average</a:t>
            </a:r>
          </a:p>
          <a:p>
            <a:endParaRPr lang="en-GB"/>
          </a:p>
          <a:p>
            <a:r>
              <a:rPr lang="en-GB"/>
              <a:t>Skills: group_by() ? summarise() ? mutate() ? arrange()</a:t>
            </a:r>
          </a:p>
          <a:p>
            <a:endParaRPr lang="en-GB"/>
          </a:p>
          <a:p>
            <a:r>
              <a:rPr lang="en-GB"/>
              <a:t>Checks:</a:t>
            </a:r>
          </a:p>
          <a:p>
            <a:r>
              <a:rPr lang="en-GB"/>
              <a:t>• Denominator validation</a:t>
            </a:r>
          </a:p>
          <a:p>
            <a:r>
              <a:rPr lang="en-GB"/>
              <a:t>• Missing values handling</a:t>
            </a:r>
          </a:p>
          <a:p>
            <a:r>
              <a:rPr lang="en-GB"/>
              <a:t>• Proper sorting</a:t>
            </a:r>
          </a:p>
          <a:p>
            <a:endParaRPr lang="en-GB"/>
          </a:p>
          <a:p>
            <a:r>
              <a:rPr lang="en-GB"/>
              <a:t>Output: APA table + 3-sentence interpretation</a:t>
            </a:r>
          </a:p>
          <a:p>
            <a:endParaRPr lang="en-GB"/>
          </a:p>
          <a:p>
            <a:r>
              <a:rPr lang="en-GB"/>
              <a:t>[INSERT: Code cell and APA table result screenshot]</a:t>
            </a:r>
          </a:p>
        </p:txBody>
      </p:sp>
    </p:spTree>
    <p:extLst>
      <p:ext uri="{BB962C8B-B14F-4D97-AF65-F5344CB8AC3E}">
        <p14:creationId xmlns:p14="http://schemas.microsoft.com/office/powerpoint/2010/main" val="35457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BBB1-3798-DF62-24E2-7FD207CCFEFD}"/>
              </a:ext>
            </a:extLst>
          </p:cNvPr>
          <p:cNvSpPr>
            <a:spLocks noGrp="1"/>
          </p:cNvSpPr>
          <p:nvPr>
            <p:ph type="title"/>
          </p:nvPr>
        </p:nvSpPr>
        <p:spPr/>
        <p:txBody>
          <a:bodyPr/>
          <a:lstStyle/>
          <a:p>
            <a:r>
              <a:rPr lang="en-GB"/>
              <a:t>Walk-Through B - Chi-Square</a:t>
            </a:r>
          </a:p>
        </p:txBody>
      </p:sp>
      <p:sp>
        <p:nvSpPr>
          <p:cNvPr id="3" name="Text Placeholder 2">
            <a:extLst>
              <a:ext uri="{FF2B5EF4-FFF2-40B4-BE49-F238E27FC236}">
                <a16:creationId xmlns:a16="http://schemas.microsoft.com/office/drawing/2014/main" id="{D18DA218-3F9C-B53B-9D22-391424495099}"/>
              </a:ext>
            </a:extLst>
          </p:cNvPr>
          <p:cNvSpPr>
            <a:spLocks noGrp="1"/>
          </p:cNvSpPr>
          <p:nvPr>
            <p:ph type="body" idx="1"/>
          </p:nvPr>
        </p:nvSpPr>
        <p:spPr/>
        <p:txBody>
          <a:bodyPr>
            <a:normAutofit fontScale="85000" lnSpcReduction="20000"/>
          </a:bodyPr>
          <a:lstStyle/>
          <a:p>
            <a:r>
              <a:rPr lang="en-US"/>
              <a:t>Task: Offense type × Gender (association)</a:t>
            </a:r>
          </a:p>
          <a:p>
            <a:endParaRPr lang="en-US"/>
          </a:p>
          <a:p>
            <a:r>
              <a:rPr lang="en-US"/>
              <a:t>Steps: Contingency ? Expected counts ? ?² ? Effect size</a:t>
            </a:r>
          </a:p>
          <a:p>
            <a:endParaRPr lang="en-US"/>
          </a:p>
          <a:p>
            <a:r>
              <a:rPr lang="en-US"/>
              <a:t>Challenges:</a:t>
            </a:r>
          </a:p>
          <a:p>
            <a:r>
              <a:rPr lang="en-US"/>
              <a:t>• p-value vs. effect size interpretation</a:t>
            </a:r>
          </a:p>
          <a:p>
            <a:r>
              <a:rPr lang="en-US"/>
              <a:t>• Small cell count issues</a:t>
            </a:r>
          </a:p>
          <a:p>
            <a:endParaRPr lang="en-US"/>
          </a:p>
          <a:p>
            <a:r>
              <a:rPr lang="en-US"/>
              <a:t>Smart Feedback: When needed, collapse categories or suggest Fisher's exact</a:t>
            </a:r>
          </a:p>
          <a:p>
            <a:endParaRPr lang="en-US"/>
          </a:p>
          <a:p>
            <a:r>
              <a:rPr lang="en-US"/>
              <a:t>[INSERT: swirl step showing prompt + immediate feedback screenshot]</a:t>
            </a:r>
            <a:endParaRPr lang="en-GB"/>
          </a:p>
        </p:txBody>
      </p:sp>
    </p:spTree>
    <p:extLst>
      <p:ext uri="{BB962C8B-B14F-4D97-AF65-F5344CB8AC3E}">
        <p14:creationId xmlns:p14="http://schemas.microsoft.com/office/powerpoint/2010/main" val="221378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165C-F71C-2416-BE32-BDFB3399B433}"/>
              </a:ext>
            </a:extLst>
          </p:cNvPr>
          <p:cNvSpPr>
            <a:spLocks noGrp="1"/>
          </p:cNvSpPr>
          <p:nvPr>
            <p:ph type="title"/>
          </p:nvPr>
        </p:nvSpPr>
        <p:spPr/>
        <p:txBody>
          <a:bodyPr/>
          <a:lstStyle/>
          <a:p>
            <a:r>
              <a:rPr lang="en-GB"/>
              <a:t>Visual Gallery &amp; Demo</a:t>
            </a:r>
          </a:p>
        </p:txBody>
      </p:sp>
      <p:sp>
        <p:nvSpPr>
          <p:cNvPr id="3" name="Text Placeholder 2">
            <a:extLst>
              <a:ext uri="{FF2B5EF4-FFF2-40B4-BE49-F238E27FC236}">
                <a16:creationId xmlns:a16="http://schemas.microsoft.com/office/drawing/2014/main" id="{9814D8D1-ADE4-38C8-1946-CF120DFD13FC}"/>
              </a:ext>
            </a:extLst>
          </p:cNvPr>
          <p:cNvSpPr>
            <a:spLocks noGrp="1"/>
          </p:cNvSpPr>
          <p:nvPr>
            <p:ph type="body" idx="1"/>
          </p:nvPr>
        </p:nvSpPr>
        <p:spPr/>
        <p:txBody>
          <a:bodyPr>
            <a:normAutofit fontScale="55000" lnSpcReduction="20000"/>
          </a:bodyPr>
          <a:lstStyle/>
          <a:p>
            <a:r>
              <a:rPr lang="en-GB"/>
              <a:t>What Students Actually See</a:t>
            </a:r>
          </a:p>
          <a:p>
            <a:endParaRPr lang="en-GB"/>
          </a:p>
          <a:p>
            <a:r>
              <a:rPr lang="en-GB"/>
              <a:t>?? Dodona: Prompt + hint + feedback system</a:t>
            </a:r>
          </a:p>
          <a:p>
            <a:r>
              <a:rPr lang="en-GB"/>
              <a:t>[INSERT: Dodona interface screenshot]</a:t>
            </a:r>
          </a:p>
          <a:p>
            <a:endParaRPr lang="en-GB"/>
          </a:p>
          <a:p>
            <a:r>
              <a:rPr lang="en-GB"/>
              <a:t>?? swirl: Step-by-step lesson guidance</a:t>
            </a:r>
          </a:p>
          <a:p>
            <a:r>
              <a:rPr lang="en-GB"/>
              <a:t>[INSERT: swirl console screenshot]</a:t>
            </a:r>
          </a:p>
          <a:p>
            <a:endParaRPr lang="en-GB"/>
          </a:p>
          <a:p>
            <a:r>
              <a:rPr lang="en-GB"/>
              <a:t>?? crimsyndata: Realistic data preview + documentation</a:t>
            </a:r>
          </a:p>
          <a:p>
            <a:r>
              <a:rPr lang="en-GB"/>
              <a:t>[INSERT: head() output + variable notes screenshot]</a:t>
            </a:r>
          </a:p>
          <a:p>
            <a:endParaRPr lang="en-GB"/>
          </a:p>
          <a:p>
            <a:r>
              <a:rPr lang="en-GB"/>
              <a:t>?? APA output: Professional formatted results</a:t>
            </a:r>
          </a:p>
          <a:p>
            <a:r>
              <a:rPr lang="en-GB"/>
              <a:t>[INSERT: Final APA table screenshot]</a:t>
            </a:r>
          </a:p>
          <a:p>
            <a:endParaRPr lang="en-GB"/>
          </a:p>
          <a:p>
            <a:r>
              <a:rPr lang="en-GB"/>
              <a:t>Live demo available if requested</a:t>
            </a:r>
          </a:p>
        </p:txBody>
      </p:sp>
    </p:spTree>
    <p:extLst>
      <p:ext uri="{BB962C8B-B14F-4D97-AF65-F5344CB8AC3E}">
        <p14:creationId xmlns:p14="http://schemas.microsoft.com/office/powerpoint/2010/main" val="358442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DBBE-AB3C-75DE-CA8E-98C46BD938C8}"/>
              </a:ext>
            </a:extLst>
          </p:cNvPr>
          <p:cNvSpPr>
            <a:spLocks noGrp="1"/>
          </p:cNvSpPr>
          <p:nvPr>
            <p:ph type="title"/>
          </p:nvPr>
        </p:nvSpPr>
        <p:spPr/>
        <p:txBody>
          <a:bodyPr/>
          <a:lstStyle/>
          <a:p>
            <a:r>
              <a:rPr lang="en-US"/>
              <a:t>Sep–Dec 15 Delivery Plan</a:t>
            </a:r>
            <a:endParaRPr lang="en-GB"/>
          </a:p>
        </p:txBody>
      </p:sp>
      <p:sp>
        <p:nvSpPr>
          <p:cNvPr id="3" name="Text Placeholder 2">
            <a:extLst>
              <a:ext uri="{FF2B5EF4-FFF2-40B4-BE49-F238E27FC236}">
                <a16:creationId xmlns:a16="http://schemas.microsoft.com/office/drawing/2014/main" id="{B7A1EAD1-432D-FE5E-C51E-AB48A935732E}"/>
              </a:ext>
            </a:extLst>
          </p:cNvPr>
          <p:cNvSpPr>
            <a:spLocks noGrp="1"/>
          </p:cNvSpPr>
          <p:nvPr>
            <p:ph type="body" idx="1"/>
          </p:nvPr>
        </p:nvSpPr>
        <p:spPr/>
        <p:txBody>
          <a:bodyPr>
            <a:normAutofit fontScale="77500" lnSpcReduction="20000"/>
          </a:bodyPr>
          <a:lstStyle/>
          <a:p>
            <a:r>
              <a:rPr lang="en-GB"/>
              <a:t>Structured Timeline</a:t>
            </a:r>
          </a:p>
          <a:p>
            <a:endParaRPr lang="en-GB"/>
          </a:p>
          <a:p>
            <a:r>
              <a:rPr lang="en-GB"/>
              <a:t>Weeks 1–2: Audit learning outcomes; item map; data dictionaries</a:t>
            </a:r>
          </a:p>
          <a:p>
            <a:r>
              <a:rPr lang="en-GB"/>
              <a:t>Weeks 3–4: Sprint #1 — data literacy, descriptives, APA (6–8 items)</a:t>
            </a:r>
          </a:p>
          <a:p>
            <a:r>
              <a:rPr lang="en-GB"/>
              <a:t>Weeks 5–6: Sprint #2 — dplyr, rates, joins, tidy (6–8 items)</a:t>
            </a:r>
          </a:p>
          <a:p>
            <a:r>
              <a:rPr lang="en-GB"/>
              <a:t>Week 7: Visualization items (2–3) + caption standards</a:t>
            </a:r>
          </a:p>
          <a:p>
            <a:r>
              <a:rPr lang="en-GB"/>
              <a:t>Week 8: Midterm mini-project template + peer rubric</a:t>
            </a:r>
          </a:p>
          <a:p>
            <a:r>
              <a:rPr lang="en-GB"/>
              <a:t>Weeks 9–10: Inference (t, ?²) + regression I (4–5 items)</a:t>
            </a:r>
          </a:p>
          <a:p>
            <a:r>
              <a:rPr lang="en-GB"/>
              <a:t>Week 11: ?? Content freeze #1; add progress data hooks</a:t>
            </a:r>
          </a:p>
          <a:p>
            <a:r>
              <a:rPr lang="en-GB"/>
              <a:t>Week 12: Small seminar pilot; bug-fix</a:t>
            </a:r>
          </a:p>
          <a:p>
            <a:r>
              <a:rPr lang="en-GB"/>
              <a:t>Weeks 13–14: Regression II / optional spatial basics</a:t>
            </a:r>
          </a:p>
          <a:p>
            <a:r>
              <a:rPr lang="en-GB"/>
              <a:t>Week 15: ?? Content freeze #2; release candidate; Dec 15 wrap-up</a:t>
            </a:r>
          </a:p>
        </p:txBody>
      </p:sp>
    </p:spTree>
    <p:extLst>
      <p:ext uri="{BB962C8B-B14F-4D97-AF65-F5344CB8AC3E}">
        <p14:creationId xmlns:p14="http://schemas.microsoft.com/office/powerpoint/2010/main" val="24482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3F65-17A0-5CF3-FF6E-7683B02EEB23}"/>
              </a:ext>
            </a:extLst>
          </p:cNvPr>
          <p:cNvSpPr>
            <a:spLocks noGrp="1"/>
          </p:cNvSpPr>
          <p:nvPr>
            <p:ph type="title"/>
          </p:nvPr>
        </p:nvSpPr>
        <p:spPr/>
        <p:txBody>
          <a:bodyPr/>
          <a:lstStyle/>
          <a:p>
            <a:r>
              <a:rPr lang="en-US"/>
              <a:t>Role Fit &amp; What Sets Me Apart</a:t>
            </a:r>
            <a:endParaRPr lang="en-GB"/>
          </a:p>
        </p:txBody>
      </p:sp>
      <p:sp>
        <p:nvSpPr>
          <p:cNvPr id="3" name="Text Placeholder 2">
            <a:extLst>
              <a:ext uri="{FF2B5EF4-FFF2-40B4-BE49-F238E27FC236}">
                <a16:creationId xmlns:a16="http://schemas.microsoft.com/office/drawing/2014/main" id="{9559DC04-EF79-6F19-5327-EA8DA96091D4}"/>
              </a:ext>
            </a:extLst>
          </p:cNvPr>
          <p:cNvSpPr>
            <a:spLocks noGrp="1"/>
          </p:cNvSpPr>
          <p:nvPr>
            <p:ph type="body" idx="1"/>
          </p:nvPr>
        </p:nvSpPr>
        <p:spPr/>
        <p:txBody>
          <a:bodyPr>
            <a:normAutofit fontScale="55000" lnSpcReduction="20000"/>
          </a:bodyPr>
          <a:lstStyle/>
          <a:p>
            <a:r>
              <a:rPr lang="en-GB"/>
              <a:t>Already Delivered</a:t>
            </a:r>
          </a:p>
          <a:p>
            <a:r>
              <a:rPr lang="en-GB"/>
              <a:t>• Dodona items • Synthetic data • APA pipeline</a:t>
            </a:r>
          </a:p>
          <a:p>
            <a:endParaRPr lang="en-GB"/>
          </a:p>
          <a:p>
            <a:r>
              <a:rPr lang="en-GB"/>
              <a:t>Domain-Authentic</a:t>
            </a:r>
          </a:p>
          <a:p>
            <a:r>
              <a:rPr lang="en-GB"/>
              <a:t>• Criminology tasks • SPSS?R bridges • Thesis-ready outputs</a:t>
            </a:r>
          </a:p>
          <a:p>
            <a:endParaRPr lang="en-GB"/>
          </a:p>
          <a:p>
            <a:r>
              <a:rPr lang="en-GB"/>
              <a:t>Structured, Evidence-Based Development</a:t>
            </a:r>
          </a:p>
          <a:p>
            <a:r>
              <a:rPr lang="en-GB"/>
              <a:t>• Clear specs, tests, and progress data usage</a:t>
            </a:r>
          </a:p>
          <a:p>
            <a:endParaRPr lang="en-GB"/>
          </a:p>
          <a:p>
            <a:r>
              <a:rPr lang="en-GB"/>
              <a:t>Operational Readiness</a:t>
            </a:r>
          </a:p>
          <a:p>
            <a:r>
              <a:rPr lang="en-GB"/>
              <a:t>• Concrete plan to Dec 15 • GitHub releases • Content freezes</a:t>
            </a:r>
          </a:p>
          <a:p>
            <a:endParaRPr lang="en-GB"/>
          </a:p>
          <a:p>
            <a:r>
              <a:rPr lang="en-GB"/>
              <a:t>Department Fit</a:t>
            </a:r>
          </a:p>
          <a:p>
            <a:r>
              <a:rPr lang="en-GB"/>
              <a:t>• 3 years in workflows • Course lead collaborations</a:t>
            </a:r>
          </a:p>
        </p:txBody>
      </p:sp>
    </p:spTree>
    <p:extLst>
      <p:ext uri="{BB962C8B-B14F-4D97-AF65-F5344CB8AC3E}">
        <p14:creationId xmlns:p14="http://schemas.microsoft.com/office/powerpoint/2010/main" val="319020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1230</Words>
  <Application>Microsoft Office PowerPoint</Application>
  <PresentationFormat>Widescreen</PresentationFormat>
  <Paragraphs>170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Building Evidence-Based Dodona Learning Paths for Criminology (Sep–Dec)</vt:lpstr>
      <vt:lpstr>Teaching Approach</vt:lpstr>
      <vt:lpstr>Platform &amp; Tools</vt:lpstr>
      <vt:lpstr>Portfolio Evidence</vt:lpstr>
      <vt:lpstr>Walk-Through A - Crime Rates</vt:lpstr>
      <vt:lpstr>Walk-Through B - Chi-Square</vt:lpstr>
      <vt:lpstr>Visual Gallery &amp; Demo</vt:lpstr>
      <vt:lpstr>Sep–Dec 15 Delivery Plan</vt:lpstr>
      <vt:lpstr>Role Fit &amp; What Sets Me Apart</vt:lpstr>
      <vt:lpstr>Dutch Delivery &amp; Quality</vt:lpstr>
      <vt:lpstr>Questions &amp; Discussion</vt:lpstr>
      <vt:lpstr>Problem ? 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Kuralarasan Kumar</dc:creator>
  <cp:lastModifiedBy>Kuralarasan Kumar</cp:lastModifiedBy>
  <cp:revision>1</cp:revision>
  <dcterms:created xsi:type="dcterms:W3CDTF">2025-08-11T11:09:36Z</dcterms:created>
  <dcterms:modified xsi:type="dcterms:W3CDTF">2025-08-11T11:22:39Z</dcterms:modified>
</cp:coreProperties>
</file>