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6" r:id="rId16"/>
    <p:sldId id="2474" r:id="rId17"/>
    <p:sldId id="2475" r:id="rId18"/>
    <p:sldId id="2456" r:id="rId19"/>
    <p:sldId id="2478" r:id="rId20"/>
    <p:sldId id="2468" r:id="rId21"/>
    <p:sldId id="2479" r:id="rId22"/>
    <p:sldId id="2470" r:id="rId23"/>
    <p:sldId id="2473" r:id="rId24"/>
    <p:sldId id="2477" r:id="rId25"/>
    <p:sldId id="2471" r:id="rId26"/>
    <p:sldId id="2472" r:id="rId27"/>
    <p:sldId id="243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varScale="1">
        <p:scale>
          <a:sx n="114" d="100"/>
          <a:sy n="114" d="100"/>
        </p:scale>
        <p:origin x="636"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11/13/2022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16</a:t>
            </a:fld>
            <a:endParaRPr lang="en-US" dirty="0"/>
          </a:p>
        </p:txBody>
      </p:sp>
    </p:spTree>
    <p:extLst>
      <p:ext uri="{BB962C8B-B14F-4D97-AF65-F5344CB8AC3E}">
        <p14:creationId xmlns:p14="http://schemas.microsoft.com/office/powerpoint/2010/main" val="224702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17</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18</a:t>
            </a:fld>
            <a:endParaRPr lang="en-US" dirty="0"/>
          </a:p>
        </p:txBody>
      </p:sp>
    </p:spTree>
    <p:extLst>
      <p:ext uri="{BB962C8B-B14F-4D97-AF65-F5344CB8AC3E}">
        <p14:creationId xmlns:p14="http://schemas.microsoft.com/office/powerpoint/2010/main" val="565402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19</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20</a:t>
            </a:fld>
            <a:endParaRPr lang="en-US" dirty="0"/>
          </a:p>
        </p:txBody>
      </p:sp>
    </p:spTree>
    <p:extLst>
      <p:ext uri="{BB962C8B-B14F-4D97-AF65-F5344CB8AC3E}">
        <p14:creationId xmlns:p14="http://schemas.microsoft.com/office/powerpoint/2010/main" val="3809423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21</a:t>
            </a:fld>
            <a:endParaRPr lang="en-US" dirty="0"/>
          </a:p>
        </p:txBody>
      </p:sp>
    </p:spTree>
    <p:extLst>
      <p:ext uri="{BB962C8B-B14F-4D97-AF65-F5344CB8AC3E}">
        <p14:creationId xmlns:p14="http://schemas.microsoft.com/office/powerpoint/2010/main" val="275922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8.png"/><Relationship Id="rId4" Type="http://schemas.microsoft.com/office/2007/relationships/hdphoto" Target="../media/hdphoto6.wdp"/></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9.png"/><Relationship Id="rId4" Type="http://schemas.microsoft.com/office/2007/relationships/hdphoto" Target="../media/hdphoto6.wdp"/></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07038" y="1677798"/>
            <a:ext cx="6096000" cy="4860654"/>
          </a:xfrm>
        </p:spPr>
        <p:txBody>
          <a:bodyPr/>
          <a:lstStyle/>
          <a:p>
            <a:pPr algn="l"/>
            <a:r>
              <a:rPr lang="en-US" sz="1600" u="sng" spc="0" dirty="0"/>
              <a:t>Business requirements:</a:t>
            </a:r>
          </a:p>
          <a:p>
            <a:pPr algn="l">
              <a:buFont typeface="Arial" pitchFamily="34" charset="0"/>
              <a:buChar char="•"/>
            </a:pPr>
            <a:r>
              <a:rPr lang="en-US" sz="1600" spc="0" dirty="0"/>
              <a:t>       Must:</a:t>
            </a:r>
          </a:p>
          <a:p>
            <a:pPr algn="l"/>
            <a:r>
              <a:rPr lang="en-US" sz="1600" cap="none" spc="0" dirty="0"/>
              <a:t>	- System must be available on both IOS and Android</a:t>
            </a:r>
          </a:p>
          <a:p>
            <a:pPr algn="l"/>
            <a:r>
              <a:rPr lang="en-US" sz="1600" cap="none" spc="0" dirty="0"/>
              <a:t>	- Effectively manage tables and orders</a:t>
            </a:r>
          </a:p>
          <a:p>
            <a:pPr algn="l"/>
            <a:r>
              <a:rPr lang="en-US" sz="1600" cap="none" spc="0" dirty="0"/>
              <a:t>	- Weekly efficiency reports are generated</a:t>
            </a:r>
          </a:p>
          <a:p>
            <a:pPr algn="l"/>
            <a:r>
              <a:rPr lang="en-US" sz="1600" cap="none" spc="0" dirty="0"/>
              <a:t>	- Provide real-time business metrics to track sales, 	operations, and customer service performance. </a:t>
            </a:r>
          </a:p>
          <a:p>
            <a:pPr algn="l">
              <a:buFont typeface="Arial" pitchFamily="34" charset="0"/>
              <a:buChar char="•"/>
            </a:pPr>
            <a:r>
              <a:rPr lang="en-US" sz="1600" spc="0" dirty="0"/>
              <a:t>        Should:</a:t>
            </a:r>
          </a:p>
          <a:p>
            <a:pPr algn="l"/>
            <a:r>
              <a:rPr lang="en-US" sz="1600" cap="none" spc="0" dirty="0"/>
              <a:t>	- Keep long term data in a cloud or off-site server database 	with a data storage model allowing for frequent input of 	data but infrequent querying of that data (AWS)</a:t>
            </a:r>
          </a:p>
          <a:p>
            <a:pPr algn="l"/>
            <a:r>
              <a:rPr lang="en-US" sz="1600" cap="none" spc="0" dirty="0"/>
              <a:t>	- Rolling out special opportunities and events for customers 	in the rewards program</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600" u="sng" spc="0" dirty="0"/>
              <a:t>User Requirements:</a:t>
            </a:r>
          </a:p>
          <a:p>
            <a:pPr algn="l">
              <a:buFont typeface="Arial" pitchFamily="34" charset="0"/>
              <a:buChar char="•"/>
            </a:pPr>
            <a:r>
              <a:rPr lang="en-US" sz="1600" spc="0" dirty="0"/>
              <a:t>        Must:</a:t>
            </a:r>
          </a:p>
          <a:p>
            <a:pPr algn="l"/>
            <a:r>
              <a:rPr lang="en-US" sz="1600" cap="none" spc="0" dirty="0"/>
              <a:t>	- Manager can edit orders, alter bill, overview of wait times, 	view time stamps in order</a:t>
            </a:r>
          </a:p>
          <a:p>
            <a:pPr algn="l"/>
            <a:r>
              <a:rPr lang="en-US" sz="1600" cap="none" spc="0" dirty="0"/>
              <a:t>	- Chef can view orders, time stamps for orders, and mark as 	ready</a:t>
            </a:r>
          </a:p>
          <a:p>
            <a:pPr algn="l"/>
            <a:r>
              <a:rPr lang="en-US" sz="1600" cap="none" spc="0" dirty="0"/>
              <a:t>	- Waiter can view orders, view tables, time stamp for orders, 	alter bill, view menu</a:t>
            </a:r>
          </a:p>
          <a:p>
            <a:pPr algn="l"/>
            <a:r>
              <a:rPr lang="en-US" sz="1600" cap="none" spc="0" dirty="0"/>
              <a:t>	- Waiter can add to order, print check</a:t>
            </a:r>
          </a:p>
          <a:p>
            <a:pPr algn="l"/>
            <a:r>
              <a:rPr lang="en-US" sz="1600" cap="none" spc="0" dirty="0"/>
              <a:t>	- User can login with username and password</a:t>
            </a:r>
          </a:p>
          <a:p>
            <a:pPr algn="l">
              <a:buFont typeface="Arial" pitchFamily="34" charset="0"/>
              <a:buChar char="•"/>
            </a:pPr>
            <a:r>
              <a:rPr lang="en-US" sz="1600" spc="0" dirty="0"/>
              <a:t>        Should:</a:t>
            </a:r>
          </a:p>
          <a:p>
            <a:pPr algn="l"/>
            <a:r>
              <a:rPr lang="en-US" sz="1600" spc="0" dirty="0"/>
              <a:t>	- </a:t>
            </a:r>
            <a:r>
              <a:rPr lang="en-US" sz="1600" cap="none" spc="0" dirty="0"/>
              <a:t>Host staff can manually mark tables as: a) Open for seating.  	b) Seated.  c) Need bussing.</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728132"/>
            <a:ext cx="6096000" cy="4840447"/>
          </a:xfrm>
        </p:spPr>
        <p:txBody>
          <a:bodyPr/>
          <a:lstStyle/>
          <a:p>
            <a:pPr algn="l"/>
            <a:r>
              <a:rPr lang="en-US" sz="1600" b="1" u="sng" spc="0" dirty="0">
                <a:cs typeface="Arial" panose="020B0604020202020204" pitchFamily="34" charset="0"/>
              </a:rPr>
              <a:t>Functional requirements</a:t>
            </a:r>
          </a:p>
          <a:p>
            <a:pPr marL="285750" indent="-285750" algn="l">
              <a:buFont typeface="Arial" panose="020B0604020202020204" pitchFamily="34" charset="0"/>
              <a:buChar char="•"/>
            </a:pPr>
            <a:r>
              <a:rPr lang="en-US" sz="1600" spc="0" dirty="0">
                <a:cs typeface="Arial" panose="020B0604020202020204" pitchFamily="34" charset="0"/>
              </a:rPr>
              <a:t>Must:</a:t>
            </a:r>
          </a:p>
          <a:p>
            <a:pPr algn="l"/>
            <a:r>
              <a:rPr lang="en-US" sz="1600" spc="0" dirty="0">
                <a:cs typeface="Arial" panose="020B0604020202020204" pitchFamily="34" charset="0"/>
              </a:rPr>
              <a:t>	- </a:t>
            </a:r>
            <a:r>
              <a:rPr lang="en-US" sz="1600" cap="none" spc="0" dirty="0">
                <a:cs typeface="Arial" panose="020B0604020202020204" pitchFamily="34" charset="0"/>
              </a:rPr>
              <a:t>Display menu when requested</a:t>
            </a:r>
          </a:p>
          <a:p>
            <a:pPr algn="l"/>
            <a:r>
              <a:rPr lang="en-US" sz="1600" cap="none" spc="0" dirty="0">
                <a:cs typeface="Arial" panose="020B0604020202020204" pitchFamily="34" charset="0"/>
              </a:rPr>
              <a:t>	- Display orders, bill, wait times,  and time stamps when 	requested</a:t>
            </a:r>
          </a:p>
          <a:p>
            <a:pPr algn="l"/>
            <a:r>
              <a:rPr lang="en-US" sz="1600" cap="none" spc="0" dirty="0">
                <a:cs typeface="Arial" panose="020B0604020202020204" pitchFamily="34" charset="0"/>
              </a:rPr>
              <a:t>	- Allow user to login  when successfully entering in user and 	password</a:t>
            </a:r>
            <a:endParaRPr lang="en-US" sz="1600" spc="0" dirty="0">
              <a:cs typeface="Arial" panose="020B0604020202020204" pitchFamily="34" charset="0"/>
            </a:endParaRPr>
          </a:p>
          <a:p>
            <a:pPr marL="285750" indent="-285750" algn="l">
              <a:buFont typeface="Arial" panose="020B0604020202020204" pitchFamily="34" charset="0"/>
              <a:buChar char="•"/>
            </a:pPr>
            <a:r>
              <a:rPr lang="en-US" sz="1600" spc="0" dirty="0">
                <a:cs typeface="Arial" panose="020B0604020202020204" pitchFamily="34" charset="0"/>
              </a:rPr>
              <a:t>Should:</a:t>
            </a:r>
          </a:p>
          <a:p>
            <a:pPr algn="l"/>
            <a:r>
              <a:rPr lang="en-US" sz="1600" spc="0" dirty="0">
                <a:cs typeface="Arial" panose="020B0604020202020204" pitchFamily="34" charset="0"/>
              </a:rPr>
              <a:t>	- </a:t>
            </a:r>
            <a:r>
              <a:rPr lang="en-US" sz="1600" cap="none" spc="0" dirty="0">
                <a:cs typeface="Arial" panose="020B0604020202020204" pitchFamily="34" charset="0"/>
              </a:rPr>
              <a:t>Use 2fa for manager login to secure admin privileges (two 	factor authentication)</a:t>
            </a:r>
          </a:p>
          <a:p>
            <a:pPr algn="l"/>
            <a:r>
              <a:rPr lang="en-US" sz="1600" cap="none" spc="0" dirty="0">
                <a:cs typeface="Arial" panose="020B0604020202020204" pitchFamily="34" charset="0"/>
              </a:rPr>
              <a:t>	- Keep track of volume over time to create a predictive 	model for future use</a:t>
            </a:r>
          </a:p>
          <a:p>
            <a:pPr algn="l"/>
            <a:r>
              <a:rPr lang="en-US" sz="1600" cap="none" spc="0" dirty="0">
                <a:cs typeface="Arial" panose="020B0604020202020204" pitchFamily="34" charset="0"/>
              </a:rPr>
              <a:t>	- Require user log back in after tablet/device is idle for more 	than 60 seconds</a:t>
            </a:r>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25771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600" b="1" u="sng" spc="0" dirty="0">
                <a:cs typeface="Arial" panose="020B0604020202020204" pitchFamily="34" charset="0"/>
              </a:rPr>
              <a:t>NON-Functional requirements</a:t>
            </a:r>
          </a:p>
          <a:p>
            <a:pPr marL="285750" indent="-285750" algn="l">
              <a:buFont typeface="Arial" panose="020B0604020202020204" pitchFamily="34" charset="0"/>
              <a:buChar char="•"/>
            </a:pPr>
            <a:r>
              <a:rPr lang="en-US" sz="1600" spc="0" dirty="0">
                <a:cs typeface="Arial" panose="020B0604020202020204" pitchFamily="34" charset="0"/>
              </a:rPr>
              <a:t>Must:</a:t>
            </a:r>
          </a:p>
          <a:p>
            <a:pPr algn="l"/>
            <a:r>
              <a:rPr lang="en-US" sz="1600" spc="0" dirty="0">
                <a:cs typeface="Arial" panose="020B0604020202020204" pitchFamily="34" charset="0"/>
              </a:rPr>
              <a:t>	-</a:t>
            </a:r>
            <a:r>
              <a:rPr lang="en-US" sz="1600" cap="none" spc="0" dirty="0">
                <a:cs typeface="Arial" panose="020B0604020202020204" pitchFamily="34" charset="0"/>
              </a:rPr>
              <a:t>Database should update in a timely manner to keep 	communication between users accurate	</a:t>
            </a:r>
          </a:p>
          <a:p>
            <a:pPr algn="l"/>
            <a:r>
              <a:rPr lang="en-US" sz="1600" cap="none" spc="0" dirty="0">
                <a:cs typeface="Arial" panose="020B0604020202020204" pitchFamily="34" charset="0"/>
              </a:rPr>
              <a:t>	-Display orders, bill, wait times,  and time stamps when 	requested</a:t>
            </a:r>
          </a:p>
          <a:p>
            <a:pPr algn="l"/>
            <a:r>
              <a:rPr lang="en-US" sz="1600" cap="none" spc="0" dirty="0">
                <a:cs typeface="Arial" panose="020B0604020202020204" pitchFamily="34" charset="0"/>
              </a:rPr>
              <a:t>	-Password must meet defined password criteria</a:t>
            </a:r>
          </a:p>
          <a:p>
            <a:pPr algn="l"/>
            <a:r>
              <a:rPr lang="en-US" sz="1600" cap="none" spc="0" dirty="0">
                <a:cs typeface="Arial" panose="020B0604020202020204" pitchFamily="34" charset="0"/>
              </a:rPr>
              <a:t>	-Must not allow fault input to a field</a:t>
            </a:r>
          </a:p>
          <a:p>
            <a:pPr algn="l"/>
            <a:r>
              <a:rPr lang="en-US" sz="1600" cap="none" spc="0" dirty="0">
                <a:cs typeface="Arial" panose="020B0604020202020204" pitchFamily="34" charset="0"/>
              </a:rPr>
              <a:t>	-Users must only be able to access what they have 	permission to see</a:t>
            </a:r>
          </a:p>
          <a:p>
            <a:pPr algn="l"/>
            <a:r>
              <a:rPr lang="en-US" sz="1600" cap="none" spc="0" dirty="0">
                <a:cs typeface="Arial" panose="020B0604020202020204" pitchFamily="34" charset="0"/>
              </a:rPr>
              <a:t>	-The system should support enough logged in users at any 	given time to satisfy 	the restaurants requirements for 	access frequency</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5016616"/>
          </a:xfrm>
        </p:spPr>
        <p:txBody>
          <a:bodyPr/>
          <a:lstStyle/>
          <a:p>
            <a:pPr algn="l"/>
            <a:r>
              <a:rPr lang="en-US" sz="16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600" spc="0" dirty="0">
                <a:cs typeface="Arial" panose="020B0604020202020204" pitchFamily="34" charset="0"/>
              </a:rPr>
              <a:t>Should:</a:t>
            </a:r>
          </a:p>
          <a:p>
            <a:pPr algn="l"/>
            <a:r>
              <a:rPr lang="en-US" sz="1600" spc="0" dirty="0">
                <a:cs typeface="Arial" panose="020B0604020202020204" pitchFamily="34" charset="0"/>
              </a:rPr>
              <a:t>	-</a:t>
            </a:r>
            <a:r>
              <a:rPr lang="en-US" sz="1600" cap="none" spc="0" dirty="0">
                <a:cs typeface="Arial" panose="020B0604020202020204" pitchFamily="34" charset="0"/>
              </a:rPr>
              <a:t>Can scale the restaurant table display volume and 	placement based on remodeling and rearrangement</a:t>
            </a:r>
          </a:p>
          <a:p>
            <a:pPr algn="l"/>
            <a:r>
              <a:rPr lang="en-US" sz="1600" cap="none" spc="0" dirty="0">
                <a:cs typeface="Arial" panose="020B0604020202020204" pitchFamily="34" charset="0"/>
              </a:rPr>
              <a:t>	-Use of local database for efficiency and external/cloud-	based database for long </a:t>
            </a:r>
            <a:r>
              <a:rPr lang="en-US" sz="1600" cap="none" spc="0" dirty="0" err="1">
                <a:cs typeface="Arial" panose="020B0604020202020204" pitchFamily="34" charset="0"/>
              </a:rPr>
              <a:t>hterm</a:t>
            </a:r>
            <a:r>
              <a:rPr lang="en-US" sz="1600" cap="none" spc="0" dirty="0">
                <a:cs typeface="Arial" panose="020B0604020202020204" pitchFamily="34" charset="0"/>
              </a:rPr>
              <a:t> data collection for 	aggregation	</a:t>
            </a:r>
          </a:p>
          <a:p>
            <a:pPr algn="l"/>
            <a:r>
              <a:rPr lang="en-US" sz="1600" cap="none" spc="0" dirty="0">
                <a:cs typeface="Arial" panose="020B0604020202020204" pitchFamily="34" charset="0"/>
              </a:rPr>
              <a:t>	- Keep track of each table as an object with data attributes 	such as item orders per seat, bill cost, wait time</a:t>
            </a:r>
          </a:p>
          <a:p>
            <a:pPr algn="l"/>
            <a:endParaRPr lang="en-US" sz="1600" b="1" u="sng" spc="0" dirty="0">
              <a:cs typeface="Arial" panose="020B0604020202020204" pitchFamily="34" charset="0"/>
            </a:endParaRPr>
          </a:p>
          <a:p>
            <a:pPr marL="285750" indent="-285750" algn="l">
              <a:buFont typeface="Arial" panose="020B0604020202020204" pitchFamily="34" charset="0"/>
              <a:buChar char="•"/>
            </a:pPr>
            <a:r>
              <a:rPr lang="en-US" sz="1600" spc="0" dirty="0">
                <a:cs typeface="Arial" panose="020B0604020202020204" pitchFamily="34" charset="0"/>
              </a:rPr>
              <a:t>Could:</a:t>
            </a:r>
            <a:endParaRPr lang="en-US" sz="1600" cap="none" spc="0" dirty="0">
              <a:cs typeface="Arial" panose="020B0604020202020204" pitchFamily="34" charset="0"/>
            </a:endParaRPr>
          </a:p>
          <a:p>
            <a:pPr algn="l"/>
            <a:r>
              <a:rPr lang="en-US" sz="1600" cap="none" spc="0" dirty="0">
                <a:cs typeface="Arial" panose="020B0604020202020204" pitchFamily="34" charset="0"/>
              </a:rPr>
              <a:t>	-Use a third-party security/authentication system to avoid 	unwanted 	manipulation</a:t>
            </a:r>
          </a:p>
          <a:p>
            <a:pPr algn="l"/>
            <a:r>
              <a:rPr lang="en-US" sz="1600" spc="0" dirty="0">
                <a:cs typeface="Arial" panose="020B0604020202020204" pitchFamily="34" charset="0"/>
              </a:rPr>
              <a:t>	- </a:t>
            </a:r>
            <a:r>
              <a:rPr lang="en-US" sz="1600" cap="none" spc="0" dirty="0">
                <a:cs typeface="Arial" panose="020B0604020202020204" pitchFamily="34" charset="0"/>
              </a:rPr>
              <a:t>Implement customer rewards program with customer 	email</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228071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700"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i="0" u="sng" strike="noStrike" kern="1200" cap="all"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Data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a:t>
            </a:r>
            <a:r>
              <a:rPr lang="en-US" dirty="0">
                <a:cs typeface="Biome Light" panose="020B0303030204020804" pitchFamily="34" charset="0"/>
              </a:rPr>
              <a:t>  </a:t>
            </a: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Ensure that the cloud service encrypts all stored data(Data in rest).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Control access to viewable data using least privileged access determined by user roles (Data in use).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Usage of a cloud VPN to protect trafficked data (Data in transit)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Network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Firewall rules to allow employee only access the application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access to website is limited to only tcp port 443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u="sng" cap="all"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strike="noStrike" kern="1200" cap="all"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cap="all"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cap="all"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    Customer bills, server shift report, manager daily monetary report</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3433389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5338867"/>
          </a:xfrm>
        </p:spPr>
        <p:txBody>
          <a:bodyP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ea typeface="+mn-ea"/>
                <a:cs typeface="Biome Light" panose="020B0303030204020804" pitchFamily="34" charset="0"/>
              </a:rPr>
              <a:t>User Interface</a:t>
            </a:r>
          </a:p>
          <a:p>
            <a:r>
              <a:rPr lang="en-US" dirty="0">
                <a:effectLst/>
                <a:ea typeface="Calibri" panose="020F0502020204030204" pitchFamily="34" charset="0"/>
              </a:rPr>
              <a:t>Each user type will have their own interface that will automatically refresh periodically and allow for manual page refreshing.</a:t>
            </a:r>
          </a:p>
          <a:p>
            <a:r>
              <a:rPr lang="en-US" dirty="0">
                <a:effectLst/>
                <a:ea typeface="Calibri" panose="020F0502020204030204" pitchFamily="34" charset="0"/>
              </a:rPr>
              <a:t>Once the URL is opened, a user will need to enter their unique ID/Username as well as password to access their interface. </a:t>
            </a:r>
          </a:p>
          <a:p>
            <a:r>
              <a:rPr lang="en-US" dirty="0"/>
              <a:t>There will be four unique versions of the UI: Manager, Server, Hosting Staff, Kitchen Line.</a:t>
            </a:r>
          </a:p>
          <a:p>
            <a:r>
              <a:rPr lang="en-US" dirty="0"/>
              <a:t>There will be a main login screen UI that is accessed through a common URL. This will be where the user logs in and their version of the UI is opened.</a:t>
            </a:r>
          </a:p>
          <a:p>
            <a:r>
              <a:rPr lang="en-US" dirty="0"/>
              <a:t>Example of the manager’s UI once logged in through the first page portal.</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5338867"/>
          </a:xfrm>
        </p:spPr>
        <p:txBody>
          <a:bodyP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ea typeface="+mn-ea"/>
                <a:cs typeface="Biome Light" panose="020B0303030204020804" pitchFamily="34" charset="0"/>
              </a:rPr>
              <a:t>User Interface Wireframe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u="sng"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none" normalizeH="0" noProof="0" dirty="0">
              <a:ln>
                <a:noFill/>
              </a:ln>
              <a:solidFill>
                <a:schemeClr val="tx1"/>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sng" strike="noStrike" kern="1200" cap="none" normalizeH="0" noProof="0" dirty="0">
              <a:ln>
                <a:noFill/>
              </a:ln>
              <a:solidFill>
                <a:schemeClr val="tx1"/>
              </a:solidFill>
              <a:effectLst/>
              <a:uLnTx/>
              <a:uFillTx/>
              <a:ea typeface="+mn-ea"/>
              <a:cs typeface="Biome Light" panose="020B0303030204020804" pitchFamily="34" charset="0"/>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18</a:t>
            </a:fld>
            <a:endParaRPr lang="en-US" dirty="0"/>
          </a:p>
        </p:txBody>
      </p:sp>
      <p:pic>
        <p:nvPicPr>
          <p:cNvPr id="3" name="Picture 2" descr="Graphical user interface&#10;&#10;Description automatically generated">
            <a:extLst>
              <a:ext uri="{FF2B5EF4-FFF2-40B4-BE49-F238E27FC236}">
                <a16:creationId xmlns:a16="http://schemas.microsoft.com/office/drawing/2014/main" id="{B18D1999-A5BB-336B-9ADC-A101EE1CCD8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94719" y="1587616"/>
            <a:ext cx="6398498" cy="3957340"/>
          </a:xfrm>
          <a:prstGeom prst="rect">
            <a:avLst/>
          </a:prstGeom>
          <a:noFill/>
          <a:ln>
            <a:noFill/>
          </a:ln>
        </p:spPr>
      </p:pic>
    </p:spTree>
    <p:extLst>
      <p:ext uri="{BB962C8B-B14F-4D97-AF65-F5344CB8AC3E}">
        <p14:creationId xmlns:p14="http://schemas.microsoft.com/office/powerpoint/2010/main" val="615125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all"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sng" strike="noStrike" kern="1200" cap="all"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734056" y="1061678"/>
            <a:ext cx="6259161" cy="466856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all"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20</a:t>
            </a:fld>
            <a:endParaRPr lang="en-US" dirty="0"/>
          </a:p>
        </p:txBody>
      </p:sp>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5870682" y="1658916"/>
            <a:ext cx="6122535" cy="3801358"/>
          </a:xfrm>
          <a:prstGeom prst="rect">
            <a:avLst/>
          </a:prstGeom>
          <a:noFill/>
          <a:ln>
            <a:noFill/>
          </a:ln>
        </p:spPr>
      </p:pic>
    </p:spTree>
    <p:extLst>
      <p:ext uri="{BB962C8B-B14F-4D97-AF65-F5344CB8AC3E}">
        <p14:creationId xmlns:p14="http://schemas.microsoft.com/office/powerpoint/2010/main" val="692636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03178" y="1071154"/>
            <a:ext cx="6273521" cy="455233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u="sng" cap="all" dirty="0">
                <a:cs typeface="Biome Light" panose="020B0303030204020804" pitchFamily="34" charset="0"/>
              </a:rPr>
              <a:t>Data Flow Diagram</a:t>
            </a:r>
            <a:endParaRPr kumimoji="0" lang="en-US" sz="2000" b="0" i="0" u="sng" strike="noStrike" kern="1200" cap="all"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21</a:t>
            </a:fld>
            <a:endParaRPr lang="en-US" dirty="0"/>
          </a:p>
        </p:txBody>
      </p:sp>
      <p:pic>
        <p:nvPicPr>
          <p:cNvPr id="3" name="Picture 2" descr="Diagram&#10;&#10;Description automatically generated">
            <a:extLst>
              <a:ext uri="{FF2B5EF4-FFF2-40B4-BE49-F238E27FC236}">
                <a16:creationId xmlns:a16="http://schemas.microsoft.com/office/drawing/2014/main" id="{A3E05FD5-E2AA-90FE-0FCD-E0F58E8BC633}"/>
              </a:ext>
            </a:extLst>
          </p:cNvPr>
          <p:cNvPicPr>
            <a:picLocks noChangeAspect="1"/>
          </p:cNvPicPr>
          <p:nvPr/>
        </p:nvPicPr>
        <p:blipFill>
          <a:blip r:embed="rId5"/>
          <a:stretch>
            <a:fillRect/>
          </a:stretch>
        </p:blipFill>
        <p:spPr>
          <a:xfrm>
            <a:off x="5416550" y="1764138"/>
            <a:ext cx="6688822" cy="3981338"/>
          </a:xfrm>
          <a:prstGeom prst="rect">
            <a:avLst/>
          </a:prstGeom>
        </p:spPr>
      </p:pic>
    </p:spTree>
    <p:extLst>
      <p:ext uri="{BB962C8B-B14F-4D97-AF65-F5344CB8AC3E}">
        <p14:creationId xmlns:p14="http://schemas.microsoft.com/office/powerpoint/2010/main" val="494086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cap="none"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cap="none"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cap="none"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cap="none" spc="0" dirty="0">
                <a:cs typeface="Arial" panose="020B0604020202020204" pitchFamily="34" charset="0"/>
              </a:rPr>
              <a:t>Microsoft word formatting for SRS document.</a:t>
            </a:r>
          </a:p>
          <a:p>
            <a:pPr marL="285750" indent="-285750" algn="l">
              <a:buFont typeface="Arial" panose="020B0604020202020204" pitchFamily="34" charset="0"/>
              <a:buChar char="•"/>
            </a:pPr>
            <a:r>
              <a:rPr lang="en-US" cap="none" spc="0" dirty="0">
                <a:cs typeface="Arial" panose="020B0604020202020204" pitchFamily="34" charset="0"/>
              </a:rPr>
              <a:t>Solving the compatibility issue by choosing a web-based application.</a:t>
            </a:r>
          </a:p>
          <a:p>
            <a:pPr marL="285750" indent="-285750" algn="l">
              <a:buFont typeface="Arial" panose="020B0604020202020204" pitchFamily="34" charset="0"/>
              <a:buChar char="•"/>
            </a:pPr>
            <a:r>
              <a:rPr lang="en-US" cap="none" spc="0" dirty="0">
                <a:cs typeface="Arial" panose="020B0604020202020204" pitchFamily="34" charset="0"/>
              </a:rPr>
              <a:t>Choosing the priority of the requirements specification using the MOSCOW method. All requirements would be nice to have so it is difficult to consider a rating for each one.</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22</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cap="none" spc="0" dirty="0">
                <a:cs typeface="Arial" panose="020B0604020202020204" pitchFamily="34" charset="0"/>
              </a:rPr>
              <a:t>Add online reservation for customers .</a:t>
            </a:r>
          </a:p>
          <a:p>
            <a:pPr marL="285750" indent="-285750" algn="l">
              <a:buFont typeface="Arial" panose="020B0604020202020204" pitchFamily="34" charset="0"/>
              <a:buChar char="•"/>
            </a:pPr>
            <a:r>
              <a:rPr lang="en-US" sz="1600" cap="none" spc="0" dirty="0">
                <a:cs typeface="Arial" panose="020B0604020202020204" pitchFamily="34" charset="0"/>
              </a:rPr>
              <a:t>Implement 2FA for user logins.</a:t>
            </a:r>
          </a:p>
          <a:p>
            <a:pPr marL="285750" indent="-285750" algn="l">
              <a:buFont typeface="Arial" panose="020B0604020202020204" pitchFamily="34" charset="0"/>
              <a:buChar char="•"/>
            </a:pPr>
            <a:r>
              <a:rPr lang="en-US" sz="1600" cap="none" spc="0" dirty="0">
                <a:cs typeface="Arial" panose="020B0604020202020204" pitchFamily="34" charset="0"/>
              </a:rPr>
              <a:t>Create another UI that is accessible by managers that allows them to change the restaurant’s table layout and modify the server’s menu selection buttons on their own without the need to contact the developer for an update to the predefined interface.</a:t>
            </a:r>
          </a:p>
          <a:p>
            <a:pPr marL="285750" indent="-285750" algn="l">
              <a:buFont typeface="Arial" panose="020B0604020202020204" pitchFamily="34" charset="0"/>
              <a:buChar char="•"/>
            </a:pPr>
            <a:r>
              <a:rPr lang="en-US" sz="1600" cap="none" spc="0" dirty="0">
                <a:cs typeface="Arial" panose="020B0604020202020204" pitchFamily="34" charset="0"/>
              </a:rPr>
              <a:t>Add another UI for take-out orders as described below.</a:t>
            </a:r>
          </a:p>
          <a:p>
            <a:pPr marL="742950" lvl="1" indent="-285750">
              <a:buFont typeface="Arial" panose="020B0604020202020204" pitchFamily="34" charset="0"/>
              <a:buChar char="•"/>
            </a:pPr>
            <a:r>
              <a:rPr lang="en-US" sz="1600" cap="none" spc="0" dirty="0">
                <a:solidFill>
                  <a:schemeClr val="bg1"/>
                </a:solidFill>
                <a:cs typeface="Arial" panose="020B0604020202020204" pitchFamily="34" charset="0"/>
              </a:rPr>
              <a:t>Allow for take-out orders to be processed. These can come from an individual on the restaurant’s website or from services such as Uber Eats, </a:t>
            </a:r>
            <a:r>
              <a:rPr lang="en-US" sz="1600" cap="none" spc="0" dirty="0" err="1">
                <a:solidFill>
                  <a:schemeClr val="bg1"/>
                </a:solidFill>
                <a:cs typeface="Arial" panose="020B0604020202020204" pitchFamily="34" charset="0"/>
              </a:rPr>
              <a:t>GrubHub</a:t>
            </a:r>
            <a:r>
              <a:rPr lang="en-US" sz="1600" cap="none" spc="0" dirty="0">
                <a:solidFill>
                  <a:schemeClr val="bg1"/>
                </a:solidFill>
                <a:cs typeface="Arial" panose="020B0604020202020204" pitchFamily="34" charset="0"/>
              </a:rPr>
              <a:t>, etc.  </a:t>
            </a:r>
          </a:p>
          <a:p>
            <a:pPr lvl="1"/>
            <a:endParaRPr lang="en-US" sz="1200" cap="none" spc="0" dirty="0">
              <a:solidFill>
                <a:schemeClr val="bg1"/>
              </a:solidFill>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23</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cap="none" spc="0" dirty="0"/>
              <a:t>Carson Pribble </a:t>
            </a:r>
            <a:br>
              <a:rPr lang="en-US" sz="2000" cap="none" spc="0" dirty="0"/>
            </a:br>
            <a:r>
              <a:rPr lang="en-US" sz="2000" cap="none" spc="0" dirty="0"/>
              <a:t> Chase Jamison</a:t>
            </a:r>
            <a:br>
              <a:rPr lang="en-US" sz="2000" cap="none" spc="0" dirty="0"/>
            </a:br>
            <a:r>
              <a:rPr lang="en-US" sz="2000" cap="none" spc="0" dirty="0"/>
              <a:t> David Utshudiema</a:t>
            </a:r>
            <a:br>
              <a:rPr lang="en-US" sz="2000" cap="none" spc="0" dirty="0"/>
            </a:br>
            <a:r>
              <a:rPr lang="en-US" sz="2000" cap="none" spc="0" dirty="0"/>
              <a:t> Katherine Landsman</a:t>
            </a:r>
            <a:br>
              <a:rPr lang="en-US" sz="2000" cap="none" spc="0" dirty="0"/>
            </a:br>
            <a:r>
              <a:rPr lang="en-US" sz="2000" cap="none" spc="0" dirty="0"/>
              <a:t> Mohamed Ibensilalen</a:t>
            </a:r>
            <a:br>
              <a:rPr lang="en-US" sz="2000" cap="none" spc="0" dirty="0"/>
            </a:br>
            <a:r>
              <a:rPr lang="en-US" sz="2000" cap="none"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cap="none" spc="0" dirty="0">
                <a:cs typeface="Arial" panose="020B0604020202020204" pitchFamily="34" charset="0"/>
              </a:rPr>
              <a:t>GitHub</a:t>
            </a:r>
          </a:p>
          <a:p>
            <a:pPr algn="l"/>
            <a:r>
              <a:rPr lang="en-US" sz="1600" cap="none" spc="0" dirty="0">
                <a:cs typeface="Arial" panose="020B0604020202020204" pitchFamily="34" charset="0"/>
              </a:rPr>
              <a:t>	-version control system</a:t>
            </a:r>
          </a:p>
          <a:p>
            <a:pPr marL="285750" indent="-285750" algn="l">
              <a:buFont typeface="Arial" panose="020B0604020202020204" pitchFamily="34" charset="0"/>
              <a:buChar char="•"/>
            </a:pPr>
            <a:r>
              <a:rPr lang="en-US" sz="1600" cap="none" spc="0" dirty="0">
                <a:cs typeface="Arial" panose="020B0604020202020204" pitchFamily="34" charset="0"/>
              </a:rPr>
              <a:t>GitHub Projects</a:t>
            </a:r>
          </a:p>
          <a:p>
            <a:pPr algn="l"/>
            <a:r>
              <a:rPr lang="en-US" sz="1600" cap="none"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cap="none" spc="0" dirty="0">
                <a:cs typeface="Arial" panose="020B0604020202020204" pitchFamily="34" charset="0"/>
              </a:rPr>
              <a:t>Microsoft teams</a:t>
            </a:r>
          </a:p>
          <a:p>
            <a:pPr algn="l"/>
            <a:r>
              <a:rPr lang="en-US" sz="1600" cap="none"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cap="none" spc="0" dirty="0">
                <a:cs typeface="Arial" panose="020B0604020202020204" pitchFamily="34" charset="0"/>
              </a:rPr>
              <a:t>Agile Principles</a:t>
            </a:r>
          </a:p>
          <a:p>
            <a:pPr algn="l"/>
            <a:r>
              <a:rPr lang="en-US" sz="1600" cap="none"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cap="none" spc="0" dirty="0">
                <a:cs typeface="Arial" panose="020B0604020202020204" pitchFamily="34" charset="0"/>
              </a:rPr>
              <a:t>Scum Methodology </a:t>
            </a:r>
          </a:p>
          <a:p>
            <a:pPr algn="l"/>
            <a:r>
              <a:rPr lang="en-US" sz="1600" cap="none"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6</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2317458" y="1400961"/>
            <a:ext cx="7557083" cy="4655890"/>
          </a:xfrm>
        </p:spPr>
        <p:txBody>
          <a:bodyPr>
            <a:normAutofit/>
          </a:bodyPr>
          <a:lstStyle/>
          <a:p>
            <a:pPr marL="914400" marR="0" lvl="2" algn="l">
              <a:lnSpc>
                <a:spcPct val="107000"/>
              </a:lnSpc>
              <a:spcBef>
                <a:spcPts val="0"/>
              </a:spcBef>
              <a:spcAft>
                <a:spcPts val="0"/>
              </a:spcAft>
            </a:pPr>
            <a:r>
              <a:rPr lang="en-US" sz="1600"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sz="1600" dirty="0">
                <a:solidFill>
                  <a:schemeClr val="tx1"/>
                </a:solidFill>
                <a:effectLst/>
                <a:latin typeface="+mn-lt"/>
                <a:ea typeface="Calibri" panose="020F0502020204030204" pitchFamily="34" charset="0"/>
                <a:cs typeface="Times New Roman" panose="02020603050405020304" pitchFamily="18" charset="0"/>
              </a:rPr>
            </a:b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sz="16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143000" y="1510018"/>
            <a:ext cx="9906000" cy="4655890"/>
          </a:xfrm>
        </p:spPr>
        <p:txBody>
          <a:bodyPr>
            <a:normAutofit/>
          </a:bodyPr>
          <a:lstStyle/>
          <a:p>
            <a:pPr marL="914400" marR="0" lvl="2">
              <a:lnSpc>
                <a:spcPct val="107000"/>
              </a:lnSpc>
              <a:spcBef>
                <a:spcPts val="0"/>
              </a:spcBef>
              <a:spcAft>
                <a:spcPts val="0"/>
              </a:spcAft>
            </a:pP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 </a:t>
            </a:r>
            <a:br>
              <a:rPr lang="en-US" sz="1600" dirty="0">
                <a:solidFill>
                  <a:schemeClr val="tx1"/>
                </a:solidFill>
                <a:effectLst/>
                <a:latin typeface="+mn-lt"/>
                <a:ea typeface="Yu Mincho" panose="02020400000000000000" pitchFamily="18" charset="-128"/>
                <a:cs typeface="Times New Roman" panose="02020603050405020304" pitchFamily="18" charset="0"/>
              </a:rPr>
            </a:br>
            <a:r>
              <a:rPr lang="en-US" sz="16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6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031847"/>
            <a:ext cx="4860250" cy="5561900"/>
          </a:xfrm>
        </p:spPr>
        <p:txBody>
          <a:bodyPr>
            <a:normAutofit fontScale="90000"/>
          </a:bodyPr>
          <a:lstStyle/>
          <a:p>
            <a:pPr marL="914400" marR="0" lvl="2" algn="l">
              <a:lnSpc>
                <a:spcPct val="107000"/>
              </a:lnSpc>
              <a:spcBef>
                <a:spcPts val="0"/>
              </a:spcBef>
              <a:spcAft>
                <a:spcPts val="0"/>
              </a:spcAft>
            </a:pPr>
            <a:br>
              <a:rPr lang="en-US" b="1" dirty="0">
                <a:solidFill>
                  <a:schemeClr val="tx1"/>
                </a:solidFill>
                <a:effectLst/>
                <a:latin typeface="Times New Roman" panose="02020603050405020304" pitchFamily="18" charset="0"/>
                <a:ea typeface="Times New Roman" panose="02020603050405020304" pitchFamily="18" charset="0"/>
              </a:rPr>
            </a:br>
            <a:r>
              <a:rPr lang="en-US" b="1" dirty="0">
                <a:solidFill>
                  <a:schemeClr val="tx1"/>
                </a:solidFill>
                <a:effectLst/>
                <a:latin typeface="+mn-lt"/>
                <a:ea typeface="Times New Roman" panose="02020603050405020304" pitchFamily="18" charset="0"/>
              </a:rPr>
              <a:t>Actor: </a:t>
            </a:r>
            <a:r>
              <a:rPr lang="en-US" dirty="0">
                <a:solidFill>
                  <a:schemeClr val="tx1"/>
                </a:solidFill>
                <a:effectLst/>
                <a:latin typeface="+mn-lt"/>
                <a:ea typeface="Times New Roman" panose="02020603050405020304" pitchFamily="18" charset="0"/>
              </a:rPr>
              <a:t>Server</a:t>
            </a:r>
            <a:br>
              <a:rPr lang="en-US" dirty="0">
                <a:solidFill>
                  <a:schemeClr val="tx1"/>
                </a:solidFill>
                <a:effectLst/>
                <a:latin typeface="+mn-lt"/>
                <a:ea typeface="Times New Roman" panose="02020603050405020304" pitchFamily="18" charset="0"/>
              </a:rPr>
            </a:br>
            <a:r>
              <a:rPr lang="en-US" b="1" dirty="0">
                <a:solidFill>
                  <a:schemeClr val="tx1"/>
                </a:solidFill>
                <a:effectLst/>
                <a:latin typeface="+mn-lt"/>
                <a:ea typeface="Times New Roman" panose="02020603050405020304" pitchFamily="18" charset="0"/>
              </a:rPr>
              <a:t>Basic Use Case Description: </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reserves available table for the customer.</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sends order to the kitchen.</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Server gets notification of order completion</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and marks the order complete after order is </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served to the customer. </a:t>
            </a:r>
            <a:br>
              <a:rPr lang="en-US" dirty="0">
                <a:solidFill>
                  <a:schemeClr val="tx1"/>
                </a:solidFill>
                <a:effectLst/>
                <a:latin typeface="+mn-lt"/>
                <a:ea typeface="Times New Roman" panose="02020603050405020304" pitchFamily="18" charset="0"/>
              </a:rPr>
            </a:br>
            <a:br>
              <a:rPr lang="en-US" dirty="0">
                <a:solidFill>
                  <a:schemeClr val="tx1"/>
                </a:solidFill>
                <a:effectLst/>
                <a:latin typeface="+mn-lt"/>
                <a:ea typeface="Times New Roman" panose="02020603050405020304" pitchFamily="18" charset="0"/>
              </a:rPr>
            </a:br>
            <a:br>
              <a:rPr lang="en-US" dirty="0">
                <a:solidFill>
                  <a:schemeClr val="tx1"/>
                </a:solidFill>
                <a:effectLst/>
                <a:latin typeface="+mn-lt"/>
                <a:ea typeface="Calibri" panose="020F0502020204030204" pitchFamily="34" charset="0"/>
                <a:cs typeface="Times New Roman" panose="02020603050405020304" pitchFamily="18" charset="0"/>
              </a:rPr>
            </a:br>
            <a:r>
              <a:rPr lang="en-US" b="1" dirty="0">
                <a:solidFill>
                  <a:schemeClr val="tx1"/>
                </a:solidFill>
                <a:effectLst/>
                <a:latin typeface="+mn-lt"/>
                <a:ea typeface="Calibri" panose="020F0502020204030204" pitchFamily="34" charset="0"/>
                <a:cs typeface="Times New Roman" panose="02020603050405020304" pitchFamily="18" charset="0"/>
              </a:rPr>
              <a:t>Actor:</a:t>
            </a:r>
            <a:r>
              <a:rPr lang="en-US" dirty="0">
                <a:solidFill>
                  <a:schemeClr val="tx1"/>
                </a:solidFill>
                <a:effectLst/>
                <a:latin typeface="+mn-lt"/>
                <a:ea typeface="Calibri" panose="020F0502020204030204" pitchFamily="34" charset="0"/>
                <a:cs typeface="Times New Roman" panose="02020603050405020304" pitchFamily="18" charset="0"/>
              </a:rPr>
              <a:t> Line Cook </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Times New Roman" panose="02020603050405020304" pitchFamily="18" charset="0"/>
              </a:rPr>
              <a:t>Line cooks receive placed order with time stamps.</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Line cooks check off individual items within order.</a:t>
            </a:r>
            <a:br>
              <a:rPr lang="en-US" dirty="0">
                <a:solidFill>
                  <a:schemeClr val="tx1"/>
                </a:solidFill>
                <a:effectLst/>
                <a:latin typeface="+mn-lt"/>
                <a:ea typeface="Times New Roman" panose="02020603050405020304" pitchFamily="18" charset="0"/>
              </a:rPr>
            </a:br>
            <a:r>
              <a:rPr lang="en-US"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137122" y="-66780"/>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031846"/>
            <a:ext cx="5171930" cy="556190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6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6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6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6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6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6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6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338</TotalTime>
  <Words>1691</Words>
  <Application>Microsoft Office PowerPoint</Application>
  <PresentationFormat>Widescreen</PresentationFormat>
  <Paragraphs>221</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Requirement Specifications</vt:lpstr>
      <vt:lpstr>High Level Design </vt:lpstr>
      <vt:lpstr>High Level Design </vt:lpstr>
      <vt:lpstr>High Level Design</vt:lpstr>
      <vt:lpstr>High Level Design</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Kat L</cp:lastModifiedBy>
  <cp:revision>88</cp:revision>
  <dcterms:created xsi:type="dcterms:W3CDTF">2022-11-08T19:44:37Z</dcterms:created>
  <dcterms:modified xsi:type="dcterms:W3CDTF">2022-11-13T18:07:25Z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